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70" r:id="rId2"/>
  </p:sldMasterIdLst>
  <p:notesMasterIdLst>
    <p:notesMasterId r:id="rId52"/>
  </p:notesMasterIdLst>
  <p:handoutMasterIdLst>
    <p:handoutMasterId r:id="rId53"/>
  </p:handoutMasterIdLst>
  <p:sldIdLst>
    <p:sldId id="361" r:id="rId3"/>
    <p:sldId id="400" r:id="rId4"/>
    <p:sldId id="408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70" r:id="rId24"/>
    <p:sldId id="478" r:id="rId25"/>
    <p:sldId id="473" r:id="rId26"/>
    <p:sldId id="474" r:id="rId27"/>
    <p:sldId id="475" r:id="rId28"/>
    <p:sldId id="394" r:id="rId29"/>
    <p:sldId id="371" r:id="rId30"/>
    <p:sldId id="372" r:id="rId31"/>
    <p:sldId id="373" r:id="rId32"/>
    <p:sldId id="389" r:id="rId33"/>
    <p:sldId id="390" r:id="rId34"/>
    <p:sldId id="406" r:id="rId35"/>
    <p:sldId id="403" r:id="rId36"/>
    <p:sldId id="375" r:id="rId37"/>
    <p:sldId id="476" r:id="rId38"/>
    <p:sldId id="398" r:id="rId39"/>
    <p:sldId id="477" r:id="rId40"/>
    <p:sldId id="374" r:id="rId41"/>
    <p:sldId id="385" r:id="rId42"/>
    <p:sldId id="397" r:id="rId43"/>
    <p:sldId id="482" r:id="rId44"/>
    <p:sldId id="399" r:id="rId45"/>
    <p:sldId id="483" r:id="rId46"/>
    <p:sldId id="480" r:id="rId47"/>
    <p:sldId id="369" r:id="rId48"/>
    <p:sldId id="431" r:id="rId49"/>
    <p:sldId id="381" r:id="rId50"/>
    <p:sldId id="486" r:id="rId51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9933FF"/>
    <a:srgbClr val="FF9900"/>
    <a:srgbClr val="FFAA00"/>
    <a:srgbClr val="003264"/>
    <a:srgbClr val="00AADD"/>
    <a:srgbClr val="DDDDDD"/>
    <a:srgbClr val="969696"/>
    <a:srgbClr val="B2B2B2"/>
    <a:srgbClr val="EE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01" autoAdjust="0"/>
    <p:restoredTop sz="81497" autoAdjust="0"/>
  </p:normalViewPr>
  <p:slideViewPr>
    <p:cSldViewPr snapToObjects="1">
      <p:cViewPr varScale="1">
        <p:scale>
          <a:sx n="84" d="100"/>
          <a:sy n="84" d="100"/>
        </p:scale>
        <p:origin x="-17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8" y="19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2885" y="-96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779C0DF2-A30C-4072-A9BB-0A7143C2325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227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2100" y="692150"/>
            <a:ext cx="3905250" cy="269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0C38AF66-B8DE-4C00-B587-5365520A97B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85D501-69CC-4888-B255-19026B60C08D}" type="slidenum">
              <a:rPr lang="en-US"/>
              <a:pPr/>
              <a:t>1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658FBCD1-0F2A-43D4-BE48-B158867590DC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9388E7DF-2A73-4700-8D2D-D382FF8F6DE5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7F8DA2F7-FA53-43BD-96C4-EAD108C300B3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985C3EC8-1410-4266-9AFE-B02CBAA24AEC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2A8AD37C-601F-44E6-9059-B0BB2ACC361B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E269C2-05AE-4AF2-94BC-D2CAB81A150C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F9EA88-DAFA-49E8-85F8-807A75BCDB3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81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F47D4E-CB52-4E2E-864C-BEF7F453CA5C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Arial" charset="0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C98991-3B77-4F5B-8DC9-7176017CE7A3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81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Arial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FB86721E-C8A8-4D0C-9801-6182CE3F13B0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F94466-73A3-46F7-A631-ED8794A05F26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2150"/>
            <a:ext cx="4610100" cy="3457575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81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endParaRPr lang="en-US" dirty="0" err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EB12D1A7-942A-45F0-A253-C475143E18C1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0D66302C-EFC2-4699-99C7-A033C5F0E89E}" type="slidenum">
              <a:rPr lang="en-US" sz="1200" kern="1200">
                <a:solidFill>
                  <a:prstClr val="black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sz="1200" kern="1200">
              <a:solidFill>
                <a:prstClr val="black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21573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/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2009 </a:t>
            </a:r>
            <a:r>
              <a:rPr lang="en-US" sz="800" dirty="0">
                <a:solidFill>
                  <a:srgbClr val="595959"/>
                </a:solidFill>
              </a:rPr>
              <a:t>Autodesk </a:t>
            </a:r>
          </a:p>
        </p:txBody>
      </p:sp>
      <p:sp>
        <p:nvSpPr>
          <p:cNvPr id="621574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/>
            <a:fld id="{561C0F80-2F42-4160-ADF3-D0C2F62AEE2D}" type="slidenum">
              <a:rPr lang="en-US" sz="800">
                <a:solidFill>
                  <a:srgbClr val="595959"/>
                </a:solidFill>
              </a:rPr>
              <a:pPr eaLnBrk="0" hangingPunct="0"/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pic>
        <p:nvPicPr>
          <p:cNvPr id="621577" name="Picture 9" descr="seg_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1200" dirty="0">
                <a:solidFill>
                  <a:srgbClr val="595959"/>
                </a:solidFill>
                <a:latin typeface="Arial" pitchFamily="34" charset="0"/>
                <a:ea typeface="+mn-ea"/>
                <a:cs typeface="+mn-cs"/>
              </a:rPr>
              <a:t>© 2009 Autodesk 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F7F3C68-C55B-4984-A69D-4A600E837BCA}" type="slidenum">
              <a:rPr lang="en-US" sz="800" kern="1200">
                <a:solidFill>
                  <a:srgbClr val="595959"/>
                </a:solidFill>
                <a:latin typeface="Arial" pitchFamily="34" charset="0"/>
                <a:ea typeface="+mn-ea"/>
                <a:cs typeface="+mn-cs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 kern="1200">
              <a:solidFill>
                <a:srgbClr val="595959"/>
              </a:solidFill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/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2009 </a:t>
            </a:r>
            <a:r>
              <a:rPr lang="en-US" sz="800" dirty="0">
                <a:solidFill>
                  <a:srgbClr val="595959"/>
                </a:solidFill>
              </a:rPr>
              <a:t>Autodesk </a:t>
            </a:r>
          </a:p>
        </p:txBody>
      </p:sp>
      <p:sp>
        <p:nvSpPr>
          <p:cNvPr id="6205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/>
            <a:fld id="{2B5727FC-D935-4431-90EF-B0900C82CB99}" type="slidenum">
              <a:rPr lang="en-US" sz="800">
                <a:solidFill>
                  <a:srgbClr val="595959"/>
                </a:solidFill>
              </a:rPr>
              <a:pPr eaLnBrk="0" hangingPunct="0"/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sp>
        <p:nvSpPr>
          <p:cNvPr id="62055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620557" name="Picture 13" descr="bar_only_blac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algn="l" rtl="0" fontAlgn="base">
        <a:spcBef>
          <a:spcPct val="15000"/>
        </a:spcBef>
        <a:spcAft>
          <a:spcPct val="15000"/>
        </a:spcAft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fontAlgn="base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1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fontAlgn="base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1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fontAlgn="base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1" charset="2"/>
        <a:defRPr>
          <a:solidFill>
            <a:schemeClr val="bg1"/>
          </a:solidFill>
          <a:latin typeface="+mn-lt"/>
        </a:defRPr>
      </a:lvl4pPr>
      <a:lvl5pPr marL="17145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1200" dirty="0">
                <a:solidFill>
                  <a:srgbClr val="595959"/>
                </a:solidFill>
                <a:latin typeface="Arial" pitchFamily="34" charset="0"/>
                <a:ea typeface="+mn-ea"/>
                <a:cs typeface="+mn-cs"/>
              </a:rPr>
              <a:t>© 2009 Autodesk 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3CE02EE-9F03-4F24-8745-9649D2126A76}" type="slidenum">
              <a:rPr lang="en-US" sz="800" kern="1200">
                <a:solidFill>
                  <a:srgbClr val="595959"/>
                </a:solidFill>
                <a:latin typeface="Arial" pitchFamily="34" charset="0"/>
                <a:ea typeface="+mn-ea"/>
                <a:cs typeface="+mn-cs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 kern="1200">
              <a:solidFill>
                <a:srgbClr val="595959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13" descr="bar_only_blac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buChar char="–"/>
        <a:defRPr sz="2000"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buChar char="»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224" name="Picture 40" descr="ME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</p:spPr>
      </p:pic>
      <p:sp>
        <p:nvSpPr>
          <p:cNvPr id="605193" name="Rectangle 9"/>
          <p:cNvSpPr>
            <a:spLocks noGrp="1" noChangeArrowheads="1"/>
          </p:cNvSpPr>
          <p:nvPr/>
        </p:nvSpPr>
        <p:spPr bwMode="auto">
          <a:xfrm>
            <a:off x="319088" y="2933700"/>
            <a:ext cx="8672512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hangingPunct="0"/>
            <a:r>
              <a:rPr lang="en-US" sz="4000" dirty="0" smtClean="0">
                <a:solidFill>
                  <a:schemeClr val="bg1"/>
                </a:solidFill>
              </a:rPr>
              <a:t>A Closer Look at Dependency Graph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5194" name="Rectangle 10"/>
          <p:cNvSpPr>
            <a:spLocks noGrp="1" noChangeArrowheads="1"/>
          </p:cNvSpPr>
          <p:nvPr/>
        </p:nvSpPr>
        <p:spPr bwMode="auto">
          <a:xfrm>
            <a:off x="319088" y="3622675"/>
            <a:ext cx="765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eaLnBrk="0" hangingPunct="0"/>
            <a:r>
              <a:rPr lang="en-US" sz="2000" b="1" i="1" dirty="0" smtClean="0">
                <a:solidFill>
                  <a:schemeClr val="bg1"/>
                </a:solidFill>
              </a:rPr>
              <a:t>Kristine Middlemiss, </a:t>
            </a:r>
            <a:r>
              <a:rPr lang="en-US" sz="2000" i="1" dirty="0" smtClean="0">
                <a:solidFill>
                  <a:schemeClr val="bg1"/>
                </a:solidFill>
              </a:rPr>
              <a:t>Developer Consultant</a:t>
            </a:r>
          </a:p>
          <a:p>
            <a:pPr eaLnBrk="0" hangingPunct="0"/>
            <a:r>
              <a:rPr lang="en-US" sz="2000" i="1" smtClean="0">
                <a:solidFill>
                  <a:schemeClr val="bg1"/>
                </a:solidFill>
              </a:rPr>
              <a:t>Autodesk Developer Network (ADN)</a:t>
            </a:r>
            <a:endParaRPr lang="en-US" sz="20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Dirty Process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Now an input on A changes</a:t>
            </a: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6085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6087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6090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6091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6092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6093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6094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1441450" y="4940300"/>
            <a:ext cx="211138" cy="2159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FFAA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6096" name="Text Box 26"/>
          <p:cNvSpPr txBox="1">
            <a:spLocks noChangeArrowheads="1"/>
          </p:cNvSpPr>
          <p:nvPr/>
        </p:nvSpPr>
        <p:spPr bwMode="auto">
          <a:xfrm>
            <a:off x="384175" y="5319713"/>
            <a:ext cx="211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setAttr A.aIn 6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Dirty Process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Dirty propagates out all outgoing connections</a:t>
            </a:r>
          </a:p>
          <a:p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7109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7111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7114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7115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7116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7117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7118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Dirty Process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B and D propagate dirty to affected attributes</a:t>
            </a:r>
          </a:p>
          <a:p>
            <a:pPr>
              <a:buClr>
                <a:schemeClr val="bg1"/>
              </a:buClr>
              <a:buFontTx/>
              <a:buNone/>
            </a:pPr>
            <a:r>
              <a:rPr lang="en-US" dirty="0" smtClean="0"/>
              <a:t>C will not receive dirty message</a:t>
            </a:r>
          </a:p>
          <a:p>
            <a:pPr lvl="1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Connection to C is already dirty</a:t>
            </a:r>
          </a:p>
          <a:p>
            <a:pPr lvl="1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Helps performance</a:t>
            </a: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8133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8135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8138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8139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8140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8141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8142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319088" y="1279525"/>
            <a:ext cx="8215312" cy="5256213"/>
          </a:xfrm>
        </p:spPr>
        <p:txBody>
          <a:bodyPr/>
          <a:lstStyle/>
          <a:p>
            <a:r>
              <a:rPr lang="en-US" dirty="0" smtClean="0"/>
              <a:t>Lazy Evaluation: On demand</a:t>
            </a:r>
          </a:p>
          <a:p>
            <a:pPr>
              <a:buFontTx/>
              <a:buNone/>
            </a:pPr>
            <a:endParaRPr lang="en-US" dirty="0" smtClean="0"/>
          </a:p>
          <a:p>
            <a:r>
              <a:rPr lang="en-US" dirty="0" smtClean="0"/>
              <a:t>Evaluation is trigged when values are requested: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Refresh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Attribute editor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Channel box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Rendering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getAttr</a:t>
            </a:r>
            <a:r>
              <a:rPr lang="en-US" dirty="0" smtClean="0"/>
              <a:t> command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Etc…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Evaluation is minimal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Only requested values are computed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Non-requested values are left dirty</a:t>
            </a:r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getAttr</a:t>
            </a:r>
            <a:r>
              <a:rPr lang="en-US" dirty="0" smtClean="0"/>
              <a:t> </a:t>
            </a:r>
            <a:r>
              <a:rPr lang="en-US" dirty="0" err="1" smtClean="0"/>
              <a:t>C.output</a:t>
            </a: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1205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1207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1210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1211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1212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1213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1214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6577013" y="4640263"/>
            <a:ext cx="211137" cy="2159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FFAA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C computes: requests input value from connection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2229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2231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2234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2235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2236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2237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2238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4953000" y="4856163"/>
            <a:ext cx="43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D computes.</a:t>
            </a:r>
          </a:p>
          <a:p>
            <a:pPr>
              <a:buFontTx/>
              <a:buNone/>
            </a:pPr>
            <a:r>
              <a:rPr lang="en-US" smtClean="0"/>
              <a:t>D requests input value from connection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3253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3255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3258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3259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3260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3261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3262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2541588" y="4945063"/>
            <a:ext cx="43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A computes requested output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4277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4279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4282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4283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4284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4285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4286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Value copied forward to D’s input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5301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5303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5306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5307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5308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5309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5310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3173413" y="5486400"/>
            <a:ext cx="212725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FFAA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D computes requested result.</a:t>
            </a:r>
          </a:p>
          <a:p>
            <a:pPr>
              <a:buFontTx/>
              <a:buNone/>
            </a:pPr>
            <a:r>
              <a:rPr lang="en-US" smtClean="0"/>
              <a:t>D sets value in output.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6325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6327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6330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6331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6332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6333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6334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4348163" y="5668963"/>
            <a:ext cx="212725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FFAA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Dependency Graph Push-Pull Mechanism</a:t>
            </a: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Data Storage &amp; Data Access</a:t>
            </a: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Array Attribute</a:t>
            </a:r>
          </a:p>
          <a:p>
            <a:pPr lvl="1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Value is copied forward to C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7349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7351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7354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7355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7356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7357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7358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5792788" y="4797425"/>
            <a:ext cx="212725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FFAA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C computes requested output.</a:t>
            </a:r>
          </a:p>
          <a:p>
            <a:pPr>
              <a:buFontTx/>
              <a:buNone/>
            </a:pPr>
            <a:r>
              <a:rPr lang="en-US" smtClean="0"/>
              <a:t>B remains dirty.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8376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8377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8378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AutoShape 16"/>
          <p:cNvSpPr>
            <a:spLocks noChangeArrowheads="1"/>
          </p:cNvSpPr>
          <p:nvPr/>
        </p:nvSpPr>
        <p:spPr bwMode="auto">
          <a:xfrm>
            <a:off x="6681788" y="4332288"/>
            <a:ext cx="212725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FFAA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8380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58381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58382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Evaluation Process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Only requested outputs are computed, unless node’s </a:t>
            </a:r>
          </a:p>
          <a:p>
            <a:pPr>
              <a:buFontTx/>
              <a:buNone/>
            </a:pPr>
            <a:r>
              <a:rPr lang="en-US" smtClean="0"/>
              <a:t>compute method does more than requested</a:t>
            </a:r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828925" y="2981325"/>
            <a:ext cx="1930400" cy="189706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03575" y="4910137"/>
            <a:ext cx="1238250" cy="80486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398" name="Text Box 11"/>
          <p:cNvSpPr txBox="1">
            <a:spLocks noChangeArrowheads="1"/>
          </p:cNvSpPr>
          <p:nvPr/>
        </p:nvSpPr>
        <p:spPr bwMode="auto">
          <a:xfrm>
            <a:off x="1990093" y="4283075"/>
            <a:ext cx="8531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</a:rPr>
              <a:t>i</a:t>
            </a:r>
            <a:r>
              <a:rPr lang="en-US" sz="2400" kern="120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nput</a:t>
            </a:r>
            <a:endParaRPr lang="en-US" sz="2400" kern="120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399" name="Text Box 12"/>
          <p:cNvSpPr txBox="1">
            <a:spLocks noChangeArrowheads="1"/>
          </p:cNvSpPr>
          <p:nvPr/>
        </p:nvSpPr>
        <p:spPr bwMode="auto">
          <a:xfrm>
            <a:off x="5327650" y="4311650"/>
            <a:ext cx="12121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output1</a:t>
            </a:r>
            <a:endParaRPr lang="en-US" sz="2400" kern="120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0" name="Text Box 16"/>
          <p:cNvSpPr txBox="1">
            <a:spLocks noChangeArrowheads="1"/>
          </p:cNvSpPr>
          <p:nvPr/>
        </p:nvSpPr>
        <p:spPr bwMode="auto">
          <a:xfrm>
            <a:off x="5280025" y="4883150"/>
            <a:ext cx="12121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 smtClean="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output2</a:t>
            </a:r>
            <a:endParaRPr lang="en-US" sz="2400" kern="120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1" name="Line 18"/>
          <p:cNvSpPr>
            <a:spLocks noChangeShapeType="1"/>
          </p:cNvSpPr>
          <p:nvPr/>
        </p:nvSpPr>
        <p:spPr bwMode="auto">
          <a:xfrm>
            <a:off x="1220787" y="4032250"/>
            <a:ext cx="1622425" cy="17303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2" name="Line 6"/>
          <p:cNvSpPr>
            <a:spLocks noChangeShapeType="1"/>
          </p:cNvSpPr>
          <p:nvPr/>
        </p:nvSpPr>
        <p:spPr bwMode="auto">
          <a:xfrm>
            <a:off x="3192462" y="5197475"/>
            <a:ext cx="12493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3" name="Line 7"/>
          <p:cNvSpPr>
            <a:spLocks noChangeShapeType="1"/>
          </p:cNvSpPr>
          <p:nvPr/>
        </p:nvSpPr>
        <p:spPr bwMode="auto">
          <a:xfrm>
            <a:off x="3192462" y="5443537"/>
            <a:ext cx="12493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4" name="Line 8"/>
          <p:cNvSpPr>
            <a:spLocks noChangeShapeType="1"/>
          </p:cNvSpPr>
          <p:nvPr/>
        </p:nvSpPr>
        <p:spPr bwMode="auto">
          <a:xfrm>
            <a:off x="3619500" y="5197475"/>
            <a:ext cx="1587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5" name="Line 10"/>
          <p:cNvSpPr>
            <a:spLocks noChangeShapeType="1"/>
          </p:cNvSpPr>
          <p:nvPr/>
        </p:nvSpPr>
        <p:spPr bwMode="auto">
          <a:xfrm>
            <a:off x="5775325" y="5043488"/>
            <a:ext cx="1588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3832225" y="5443537"/>
            <a:ext cx="609600" cy="2714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7" name="Line 9"/>
          <p:cNvSpPr>
            <a:spLocks noChangeShapeType="1"/>
          </p:cNvSpPr>
          <p:nvPr/>
        </p:nvSpPr>
        <p:spPr bwMode="auto">
          <a:xfrm>
            <a:off x="4089400" y="5208587"/>
            <a:ext cx="1587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8" name="Line 18"/>
          <p:cNvSpPr>
            <a:spLocks noChangeShapeType="1"/>
          </p:cNvSpPr>
          <p:nvPr/>
        </p:nvSpPr>
        <p:spPr bwMode="auto">
          <a:xfrm>
            <a:off x="3843338" y="4672013"/>
            <a:ext cx="515937" cy="57308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09" name="Line 18"/>
          <p:cNvSpPr>
            <a:spLocks noChangeShapeType="1"/>
          </p:cNvSpPr>
          <p:nvPr/>
        </p:nvSpPr>
        <p:spPr bwMode="auto">
          <a:xfrm flipH="1">
            <a:off x="4497387" y="4540250"/>
            <a:ext cx="782638" cy="77311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 flipH="1">
            <a:off x="4497387" y="5197475"/>
            <a:ext cx="782638" cy="3492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lvl="5"/>
            <a:r>
              <a:rPr lang="en-US" sz="2400" b="1" dirty="0" smtClean="0"/>
              <a:t>              </a:t>
            </a:r>
          </a:p>
          <a:p>
            <a:pPr lvl="5"/>
            <a:r>
              <a:rPr lang="en-US" sz="2800" b="1" dirty="0" smtClean="0"/>
              <a:t>        Black Box Rule</a:t>
            </a:r>
            <a:endParaRPr lang="en-US" sz="2800" b="1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MPxNode</a:t>
            </a:r>
            <a:r>
              <a:rPr lang="en-US" dirty="0" smtClean="0"/>
              <a:t>::compute() Tips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Get/set data only through </a:t>
            </a:r>
            <a:r>
              <a:rPr lang="en-US" dirty="0" err="1" smtClean="0"/>
              <a:t>datablock</a:t>
            </a:r>
            <a:r>
              <a:rPr lang="en-US" dirty="0" smtClean="0"/>
              <a:t> using data handles</a:t>
            </a:r>
          </a:p>
          <a:p>
            <a:r>
              <a:rPr lang="en-US" dirty="0" smtClean="0"/>
              <a:t>Avoid sending dirty messages, e.g.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Don’t set data via plugs (i.e. </a:t>
            </a:r>
            <a:r>
              <a:rPr lang="en-US" dirty="0" err="1" smtClean="0"/>
              <a:t>MPlug</a:t>
            </a:r>
            <a:r>
              <a:rPr lang="en-US" dirty="0" smtClean="0"/>
              <a:t>::</a:t>
            </a:r>
            <a:r>
              <a:rPr lang="en-US" dirty="0" err="1" smtClean="0"/>
              <a:t>setValue</a:t>
            </a:r>
            <a:r>
              <a:rPr lang="en-US" dirty="0" smtClean="0"/>
              <a:t>)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Don’t execute commands!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Don’t get or set values on other nodes</a:t>
            </a:r>
          </a:p>
          <a:p>
            <a:endParaRPr lang="en-US" dirty="0" smtClean="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655763" y="3670300"/>
            <a:ext cx="5070475" cy="2711450"/>
            <a:chOff x="1008" y="2160"/>
            <a:chExt cx="3194" cy="170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008" y="2160"/>
              <a:ext cx="3194" cy="1708"/>
              <a:chOff x="587" y="1805"/>
              <a:chExt cx="3194" cy="1708"/>
            </a:xfrm>
          </p:grpSpPr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>
                <a:off x="587" y="2620"/>
                <a:ext cx="460" cy="467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 dirty="0">
                  <a:solidFill>
                    <a:srgbClr val="99CC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1494" y="3046"/>
                <a:ext cx="460" cy="467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2353" y="2646"/>
                <a:ext cx="460" cy="467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3321" y="2660"/>
                <a:ext cx="460" cy="467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62476" name="Line 10"/>
              <p:cNvSpPr>
                <a:spLocks noChangeShapeType="1"/>
              </p:cNvSpPr>
              <p:nvPr/>
            </p:nvSpPr>
            <p:spPr bwMode="auto">
              <a:xfrm>
                <a:off x="993" y="2993"/>
                <a:ext cx="520" cy="22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62477" name="Line 11"/>
              <p:cNvSpPr>
                <a:spLocks noChangeShapeType="1"/>
              </p:cNvSpPr>
              <p:nvPr/>
            </p:nvSpPr>
            <p:spPr bwMode="auto">
              <a:xfrm flipV="1">
                <a:off x="1947" y="2980"/>
                <a:ext cx="433" cy="24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62478" name="Line 12"/>
              <p:cNvSpPr>
                <a:spLocks noChangeShapeType="1"/>
              </p:cNvSpPr>
              <p:nvPr/>
            </p:nvSpPr>
            <p:spPr bwMode="auto">
              <a:xfrm>
                <a:off x="2813" y="2893"/>
                <a:ext cx="507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62479" name="Freeform 13"/>
              <p:cNvSpPr>
                <a:spLocks/>
              </p:cNvSpPr>
              <p:nvPr/>
            </p:nvSpPr>
            <p:spPr bwMode="auto">
              <a:xfrm>
                <a:off x="1734" y="1805"/>
                <a:ext cx="1840" cy="1241"/>
              </a:xfrm>
              <a:custGeom>
                <a:avLst/>
                <a:gdLst>
                  <a:gd name="T0" fmla="*/ 0 w 1840"/>
                  <a:gd name="T1" fmla="*/ 1860 h 1208"/>
                  <a:gd name="T2" fmla="*/ 1040 w 1840"/>
                  <a:gd name="T3" fmla="*/ 93 h 1208"/>
                  <a:gd name="T4" fmla="*/ 1840 w 1840"/>
                  <a:gd name="T5" fmla="*/ 1296 h 1208"/>
                  <a:gd name="T6" fmla="*/ 0 60000 65536"/>
                  <a:gd name="T7" fmla="*/ 0 60000 65536"/>
                  <a:gd name="T8" fmla="*/ 0 60000 65536"/>
                  <a:gd name="T9" fmla="*/ 0 w 1840"/>
                  <a:gd name="T10" fmla="*/ 0 h 1208"/>
                  <a:gd name="T11" fmla="*/ 1840 w 1840"/>
                  <a:gd name="T12" fmla="*/ 1208 h 12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40" h="1208">
                    <a:moveTo>
                      <a:pt x="0" y="1208"/>
                    </a:moveTo>
                    <a:cubicBezTo>
                      <a:pt x="366" y="665"/>
                      <a:pt x="733" y="122"/>
                      <a:pt x="1040" y="61"/>
                    </a:cubicBezTo>
                    <a:cubicBezTo>
                      <a:pt x="1347" y="0"/>
                      <a:pt x="1707" y="712"/>
                      <a:pt x="1840" y="841"/>
                    </a:cubicBezTo>
                  </a:path>
                </a:pathLst>
              </a:custGeom>
              <a:noFill/>
              <a:ln w="28575" cap="rnd">
                <a:solidFill>
                  <a:schemeClr val="tx1"/>
                </a:solidFill>
                <a:prstDash val="sysDot"/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62480" name="Text Box 14"/>
              <p:cNvSpPr txBox="1">
                <a:spLocks noChangeArrowheads="1"/>
              </p:cNvSpPr>
              <p:nvPr/>
            </p:nvSpPr>
            <p:spPr bwMode="auto">
              <a:xfrm>
                <a:off x="687" y="2693"/>
                <a:ext cx="2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800" kern="1200">
                    <a:solidFill>
                      <a:srgbClr val="000000"/>
                    </a:solidFill>
                    <a:latin typeface="Arial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2481" name="Text Box 15"/>
              <p:cNvSpPr txBox="1">
                <a:spLocks noChangeArrowheads="1"/>
              </p:cNvSpPr>
              <p:nvPr/>
            </p:nvSpPr>
            <p:spPr bwMode="auto">
              <a:xfrm>
                <a:off x="1610" y="3109"/>
                <a:ext cx="2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800" kern="1200">
                    <a:solidFill>
                      <a:srgbClr val="000000"/>
                    </a:solidFill>
                    <a:latin typeface="Arial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6248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2729"/>
                <a:ext cx="2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800" kern="1200">
                    <a:solidFill>
                      <a:srgbClr val="000000"/>
                    </a:solidFill>
                    <a:latin typeface="Arial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2483" name="Text Box 17"/>
              <p:cNvSpPr txBox="1">
                <a:spLocks noChangeArrowheads="1"/>
              </p:cNvSpPr>
              <p:nvPr/>
            </p:nvSpPr>
            <p:spPr bwMode="auto">
              <a:xfrm>
                <a:off x="3417" y="2743"/>
                <a:ext cx="2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800" kern="1200" dirty="0">
                    <a:solidFill>
                      <a:srgbClr val="000000"/>
                    </a:solidFill>
                    <a:latin typeface="Arial" charset="0"/>
                    <a:ea typeface="+mn-ea"/>
                    <a:cs typeface="+mn-cs"/>
                  </a:rPr>
                  <a:t>D</a:t>
                </a:r>
              </a:p>
            </p:txBody>
          </p:sp>
        </p:grpSp>
        <p:sp>
          <p:nvSpPr>
            <p:cNvPr id="62471" name="AutoShape 19"/>
            <p:cNvSpPr>
              <a:spLocks noChangeArrowheads="1"/>
            </p:cNvSpPr>
            <p:nvPr/>
          </p:nvSpPr>
          <p:spPr bwMode="auto">
            <a:xfrm>
              <a:off x="2640" y="2160"/>
              <a:ext cx="594" cy="5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4 w 21600"/>
                <a:gd name="T25" fmla="*/ 3156 h 21600"/>
                <a:gd name="T26" fmla="*/ 18436 w 21600"/>
                <a:gd name="T27" fmla="*/ 1844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699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62469" name="Freeform 13"/>
          <p:cNvSpPr>
            <a:spLocks/>
          </p:cNvSpPr>
          <p:nvPr/>
        </p:nvSpPr>
        <p:spPr bwMode="auto">
          <a:xfrm>
            <a:off x="3476625" y="3670300"/>
            <a:ext cx="2921000" cy="1970088"/>
          </a:xfrm>
          <a:custGeom>
            <a:avLst/>
            <a:gdLst>
              <a:gd name="T0" fmla="*/ 0 w 1840"/>
              <a:gd name="T1" fmla="*/ 2147483647 h 1208"/>
              <a:gd name="T2" fmla="*/ 2147483647 w 1840"/>
              <a:gd name="T3" fmla="*/ 2147483647 h 1208"/>
              <a:gd name="T4" fmla="*/ 2147483647 w 1840"/>
              <a:gd name="T5" fmla="*/ 2147483647 h 1208"/>
              <a:gd name="T6" fmla="*/ 0 60000 65536"/>
              <a:gd name="T7" fmla="*/ 0 60000 65536"/>
              <a:gd name="T8" fmla="*/ 0 60000 65536"/>
              <a:gd name="T9" fmla="*/ 0 w 1840"/>
              <a:gd name="T10" fmla="*/ 0 h 1208"/>
              <a:gd name="T11" fmla="*/ 1840 w 1840"/>
              <a:gd name="T12" fmla="*/ 1208 h 1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0" h="1208">
                <a:moveTo>
                  <a:pt x="0" y="1208"/>
                </a:moveTo>
                <a:cubicBezTo>
                  <a:pt x="366" y="665"/>
                  <a:pt x="733" y="122"/>
                  <a:pt x="1040" y="61"/>
                </a:cubicBezTo>
                <a:cubicBezTo>
                  <a:pt x="1347" y="0"/>
                  <a:pt x="1707" y="712"/>
                  <a:pt x="1840" y="841"/>
                </a:cubicBezTo>
              </a:path>
            </a:pathLst>
          </a:custGeom>
          <a:noFill/>
          <a:ln w="28575" cap="rnd">
            <a:solidFill>
              <a:schemeClr val="bg1"/>
            </a:solidFill>
            <a:prstDash val="sysDot"/>
            <a:round/>
            <a:headEnd type="triangle" w="med" len="med"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MPxNode::compute()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 </a:t>
            </a:r>
            <a:r>
              <a:rPr lang="en-CA" dirty="0" err="1" smtClean="0"/>
              <a:t>MDataBlock</a:t>
            </a:r>
            <a:r>
              <a:rPr lang="en-CA" dirty="0" smtClean="0"/>
              <a:t>::</a:t>
            </a:r>
            <a:r>
              <a:rPr lang="en-CA" dirty="0" err="1" smtClean="0"/>
              <a:t>inputValue</a:t>
            </a:r>
            <a:r>
              <a:rPr lang="en-CA" dirty="0" smtClean="0"/>
              <a:t>(</a:t>
            </a:r>
            <a:r>
              <a:rPr lang="en-CA" dirty="0" err="1" smtClean="0"/>
              <a:t>MPlug</a:t>
            </a:r>
            <a:r>
              <a:rPr lang="en-CA" dirty="0" smtClean="0"/>
              <a:t>&amp; plug) will:</a:t>
            </a:r>
          </a:p>
          <a:p>
            <a:pPr lvl="2"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en-CA" dirty="0" smtClean="0"/>
              <a:t>Return a smart pointer to read a value from the data block</a:t>
            </a:r>
          </a:p>
          <a:p>
            <a:pPr lvl="2"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en-CA" dirty="0" smtClean="0"/>
              <a:t>Cause an evaluation, if dirty. (and subsequently mark it clean)</a:t>
            </a:r>
          </a:p>
          <a:p>
            <a:pPr>
              <a:buClr>
                <a:schemeClr val="bg1"/>
              </a:buClr>
              <a:defRPr/>
            </a:pPr>
            <a:endParaRPr lang="en-CA" dirty="0" smtClean="0"/>
          </a:p>
          <a:p>
            <a:pPr>
              <a:buClr>
                <a:schemeClr val="bg1"/>
              </a:buClr>
              <a:defRPr/>
            </a:pPr>
            <a:r>
              <a:rPr lang="en-CA" dirty="0" smtClean="0"/>
              <a:t> </a:t>
            </a:r>
            <a:r>
              <a:rPr lang="en-CA" dirty="0" err="1" smtClean="0"/>
              <a:t>MDataBlock</a:t>
            </a:r>
            <a:r>
              <a:rPr lang="en-CA" dirty="0" smtClean="0"/>
              <a:t>::</a:t>
            </a:r>
            <a:r>
              <a:rPr lang="en-CA" dirty="0" err="1" smtClean="0"/>
              <a:t>outputValue</a:t>
            </a:r>
            <a:r>
              <a:rPr lang="en-CA" dirty="0" smtClean="0"/>
              <a:t>(</a:t>
            </a:r>
            <a:r>
              <a:rPr lang="en-CA" dirty="0" err="1" smtClean="0"/>
              <a:t>MPlug</a:t>
            </a:r>
            <a:r>
              <a:rPr lang="en-CA" dirty="0" smtClean="0"/>
              <a:t>&amp; plug) will:</a:t>
            </a:r>
          </a:p>
          <a:p>
            <a:pPr lvl="2"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en-CA" dirty="0" smtClean="0"/>
              <a:t>Retrieve a smart pointer to write a value to the data block</a:t>
            </a:r>
          </a:p>
          <a:p>
            <a:pPr lvl="2"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en-CA" dirty="0" smtClean="0"/>
              <a:t>The value of that pointer is not guaranteed to be valid.</a:t>
            </a:r>
          </a:p>
          <a:p>
            <a:pPr lvl="1">
              <a:buClr>
                <a:schemeClr val="bg1"/>
              </a:buClr>
              <a:defRPr/>
            </a:pPr>
            <a:endParaRPr lang="en-CA" dirty="0" smtClean="0"/>
          </a:p>
          <a:p>
            <a:pPr>
              <a:buClr>
                <a:schemeClr val="bg1"/>
              </a:buClr>
              <a:defRPr/>
            </a:pPr>
            <a:r>
              <a:rPr lang="en-US" dirty="0" smtClean="0"/>
              <a:t>Call</a:t>
            </a:r>
            <a:r>
              <a:rPr lang="en-CA" dirty="0" smtClean="0"/>
              <a:t> </a:t>
            </a:r>
            <a:r>
              <a:rPr lang="en-CA" dirty="0" err="1" smtClean="0"/>
              <a:t>MDataBlock</a:t>
            </a:r>
            <a:r>
              <a:rPr lang="en-CA" dirty="0" smtClean="0"/>
              <a:t>::</a:t>
            </a:r>
            <a:r>
              <a:rPr lang="en-US" dirty="0" err="1" smtClean="0"/>
              <a:t>inputValue</a:t>
            </a:r>
            <a:r>
              <a:rPr lang="en-US" dirty="0" smtClean="0"/>
              <a:t> for all inputs affecting the requested output to ensure they are cleaned, even if the value itself is not necessary to compute the output.</a:t>
            </a:r>
          </a:p>
          <a:p>
            <a:pPr>
              <a:buNone/>
              <a:defRPr/>
            </a:pPr>
            <a:r>
              <a:rPr lang="en-US" sz="1400" dirty="0" smtClean="0">
                <a:solidFill>
                  <a:srgbClr val="FFFF00"/>
                </a:solidFill>
              </a:rPr>
              <a:t>	 </a:t>
            </a:r>
            <a:r>
              <a:rPr lang="en-US" sz="1400" dirty="0" err="1" smtClean="0">
                <a:solidFill>
                  <a:srgbClr val="FFFF00"/>
                </a:solidFill>
              </a:rPr>
              <a:t>attributeAffects</a:t>
            </a:r>
            <a:r>
              <a:rPr lang="en-US" sz="1400" dirty="0" smtClean="0">
                <a:solidFill>
                  <a:srgbClr val="FFFF00"/>
                </a:solidFill>
              </a:rPr>
              <a:t>()   OR  </a:t>
            </a:r>
            <a:r>
              <a:rPr lang="en-US" sz="1400" dirty="0" err="1" smtClean="0">
                <a:solidFill>
                  <a:srgbClr val="FFFF00"/>
                </a:solidFill>
              </a:rPr>
              <a:t>setDependentsDirty</a:t>
            </a:r>
            <a:r>
              <a:rPr lang="en-US" sz="1400" dirty="0" smtClean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sz="2800" b="1" dirty="0" smtClean="0"/>
              <a:t>   Data Caching in Dependency Graph</a:t>
            </a:r>
            <a:endParaRPr lang="en-US" sz="2800" b="1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Caching</a:t>
            </a:r>
            <a:endParaRPr lang="en-US" dirty="0"/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752600" y="2503488"/>
            <a:ext cx="4589463" cy="2319337"/>
            <a:chOff x="833" y="1665"/>
            <a:chExt cx="2891" cy="1461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839" y="1665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36" y="2403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2773" y="1713"/>
              <a:ext cx="951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>
              <a:off x="2770" y="1947"/>
              <a:ext cx="954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auto">
            <a:xfrm>
              <a:off x="833" y="2573"/>
              <a:ext cx="7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>
              <a:off x="835" y="2735"/>
              <a:ext cx="7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2771" y="2180"/>
              <a:ext cx="953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2774" y="2416"/>
              <a:ext cx="950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2773" y="2656"/>
              <a:ext cx="951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2771" y="2892"/>
              <a:ext cx="953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1097" y="2568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1396" y="2575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rot="10800000" flipH="1">
              <a:off x="1193" y="1793"/>
              <a:ext cx="1747" cy="6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 flipV="1">
              <a:off x="947" y="2027"/>
              <a:ext cx="1980" cy="62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 flipV="1">
              <a:off x="1253" y="2293"/>
              <a:ext cx="1660" cy="36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 flipV="1">
              <a:off x="1493" y="2533"/>
              <a:ext cx="1400" cy="12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 flipV="1">
              <a:off x="1040" y="2760"/>
              <a:ext cx="1847" cy="6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1400" y="2813"/>
              <a:ext cx="1480" cy="1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>
              <a:off x="1252" y="2743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28725" y="1905000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53306" y="5213866"/>
            <a:ext cx="141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Datablock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05600" y="2089666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Attribute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Line 17"/>
          <p:cNvSpPr>
            <a:spLocks noChangeShapeType="1"/>
          </p:cNvSpPr>
          <p:nvPr/>
        </p:nvSpPr>
        <p:spPr bwMode="auto">
          <a:xfrm flipH="1">
            <a:off x="6705600" y="2458998"/>
            <a:ext cx="533400" cy="43660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>
            <a:off x="1624011" y="2208987"/>
            <a:ext cx="257175" cy="294501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V="1">
            <a:off x="1504950" y="4731267"/>
            <a:ext cx="257175" cy="482599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9" grpId="0"/>
      <p:bldP spid="32" grpId="0" animBg="1"/>
      <p:bldP spid="33" grpId="0" animBg="1"/>
      <p:bldP spid="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Caching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  Light data (numerical data)</a:t>
            </a:r>
          </a:p>
          <a:p>
            <a:pPr lvl="2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duplicated in each </a:t>
            </a:r>
            <a:r>
              <a:rPr lang="en-US" dirty="0" err="1" smtClean="0"/>
              <a:t>datablock</a:t>
            </a:r>
            <a:endParaRPr lang="en-US" dirty="0" smtClean="0"/>
          </a:p>
          <a:p>
            <a:pPr lvl="2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converted as required (e.g. Int32 to Float)</a:t>
            </a:r>
          </a:p>
          <a:p>
            <a:pPr lvl="1">
              <a:buClr>
                <a:schemeClr val="bg1"/>
              </a:buClr>
              <a:buFont typeface="Arial" pitchFamily="34" charset="0"/>
              <a:buChar char="•"/>
            </a:pPr>
            <a:endParaRPr lang="en-US" dirty="0" smtClean="0"/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  Heavy data (e.g. surfaces, curves, matrices)</a:t>
            </a:r>
          </a:p>
          <a:p>
            <a:pPr lvl="2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reference counted</a:t>
            </a:r>
          </a:p>
          <a:p>
            <a:pPr lvl="2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only duplicated when two nodes both want to modify it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  Message attributes contain no data, but evaluate the same as other attributes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Data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evaluation, numeric data is copied everywhere</a:t>
            </a:r>
          </a:p>
          <a:p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71600" y="2274888"/>
            <a:ext cx="6565900" cy="3175000"/>
            <a:chOff x="473" y="1585"/>
            <a:chExt cx="4136" cy="2001"/>
          </a:xfrm>
        </p:grpSpPr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505" y="2159"/>
              <a:ext cx="740" cy="725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1738" y="2158"/>
              <a:ext cx="740" cy="725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3032" y="1585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3091" y="2859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473" y="2893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1709" y="2889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3783" y="1683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3829" y="2989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354" name="Line 13"/>
            <p:cNvSpPr>
              <a:spLocks noChangeShapeType="1"/>
            </p:cNvSpPr>
            <p:nvPr/>
          </p:nvSpPr>
          <p:spPr bwMode="auto">
            <a:xfrm>
              <a:off x="1240" y="2507"/>
              <a:ext cx="50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Line 14"/>
            <p:cNvSpPr>
              <a:spLocks noChangeShapeType="1"/>
            </p:cNvSpPr>
            <p:nvPr/>
          </p:nvSpPr>
          <p:spPr bwMode="auto">
            <a:xfrm flipV="1">
              <a:off x="2489" y="2130"/>
              <a:ext cx="600" cy="38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Line 15"/>
            <p:cNvSpPr>
              <a:spLocks noChangeShapeType="1"/>
            </p:cNvSpPr>
            <p:nvPr/>
          </p:nvSpPr>
          <p:spPr bwMode="auto">
            <a:xfrm>
              <a:off x="2503" y="2529"/>
              <a:ext cx="700" cy="46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AutoShape 16"/>
          <p:cNvSpPr>
            <a:spLocks noChangeArrowheads="1"/>
          </p:cNvSpPr>
          <p:nvPr/>
        </p:nvSpPr>
        <p:spPr bwMode="auto">
          <a:xfrm rot="10800000">
            <a:off x="2378075" y="4503738"/>
            <a:ext cx="211138" cy="215900"/>
          </a:xfrm>
          <a:prstGeom prst="triangle">
            <a:avLst>
              <a:gd name="adj" fmla="val 50000"/>
            </a:avLst>
          </a:prstGeom>
          <a:solidFill>
            <a:srgbClr val="00326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9" name="AutoShape 17"/>
          <p:cNvSpPr>
            <a:spLocks noChangeArrowheads="1"/>
          </p:cNvSpPr>
          <p:nvPr/>
        </p:nvSpPr>
        <p:spPr bwMode="auto">
          <a:xfrm rot="10800000">
            <a:off x="3382963" y="4503738"/>
            <a:ext cx="211137" cy="215900"/>
          </a:xfrm>
          <a:prstGeom prst="triangle">
            <a:avLst>
              <a:gd name="adj" fmla="val 50000"/>
            </a:avLst>
          </a:prstGeom>
          <a:solidFill>
            <a:srgbClr val="00326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" name="AutoShape 18"/>
          <p:cNvSpPr>
            <a:spLocks noChangeArrowheads="1"/>
          </p:cNvSpPr>
          <p:nvPr/>
        </p:nvSpPr>
        <p:spPr bwMode="auto">
          <a:xfrm rot="10800000">
            <a:off x="4284663" y="4513263"/>
            <a:ext cx="211137" cy="215900"/>
          </a:xfrm>
          <a:prstGeom prst="triangle">
            <a:avLst>
              <a:gd name="adj" fmla="val 50000"/>
            </a:avLst>
          </a:prstGeom>
          <a:solidFill>
            <a:srgbClr val="00326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" name="AutoShape 19"/>
          <p:cNvSpPr>
            <a:spLocks noChangeArrowheads="1"/>
          </p:cNvSpPr>
          <p:nvPr/>
        </p:nvSpPr>
        <p:spPr bwMode="auto">
          <a:xfrm rot="10800000">
            <a:off x="6699250" y="2559050"/>
            <a:ext cx="211138" cy="215900"/>
          </a:xfrm>
          <a:prstGeom prst="triangle">
            <a:avLst>
              <a:gd name="adj" fmla="val 50000"/>
            </a:avLst>
          </a:prstGeom>
          <a:solidFill>
            <a:srgbClr val="00326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2" name="AutoShape 20"/>
          <p:cNvSpPr>
            <a:spLocks noChangeArrowheads="1"/>
          </p:cNvSpPr>
          <p:nvPr/>
        </p:nvSpPr>
        <p:spPr bwMode="auto">
          <a:xfrm rot="10800000">
            <a:off x="6858000" y="4611688"/>
            <a:ext cx="211138" cy="215900"/>
          </a:xfrm>
          <a:prstGeom prst="triangle">
            <a:avLst>
              <a:gd name="adj" fmla="val 50000"/>
            </a:avLst>
          </a:prstGeom>
          <a:solidFill>
            <a:srgbClr val="00326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1757363" y="351318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3733800" y="3513183"/>
            <a:ext cx="390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B</a:t>
            </a:r>
            <a:endParaRPr lang="en-US" sz="280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5791200" y="2559050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  <a:endParaRPr lang="en-US" sz="280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5888831" y="4611688"/>
            <a:ext cx="5857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D</a:t>
            </a:r>
            <a:endParaRPr lang="en-US" sz="280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Graph and DG Nodes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644650" y="2808287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5702300" y="2747962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3786188" y="2790825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4175125" y="3121025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 dirty="0"/>
              <a:t>B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039938" y="3186112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 dirty="0"/>
              <a:t>A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6108700" y="3079750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 dirty="0"/>
              <a:t>C</a:t>
            </a:r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2647950" y="3625850"/>
            <a:ext cx="211138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22" name="AutoShape 16"/>
          <p:cNvSpPr>
            <a:spLocks noChangeArrowheads="1"/>
          </p:cNvSpPr>
          <p:nvPr/>
        </p:nvSpPr>
        <p:spPr bwMode="auto">
          <a:xfrm>
            <a:off x="2711450" y="3111500"/>
            <a:ext cx="211138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23" name="AutoShape 16"/>
          <p:cNvSpPr>
            <a:spLocks noChangeArrowheads="1"/>
          </p:cNvSpPr>
          <p:nvPr/>
        </p:nvSpPr>
        <p:spPr bwMode="auto">
          <a:xfrm>
            <a:off x="3670300" y="3262312"/>
            <a:ext cx="211138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24" name="AutoShape 16"/>
          <p:cNvSpPr>
            <a:spLocks noChangeArrowheads="1"/>
          </p:cNvSpPr>
          <p:nvPr/>
        </p:nvSpPr>
        <p:spPr bwMode="auto">
          <a:xfrm>
            <a:off x="4899025" y="3197225"/>
            <a:ext cx="211138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25" name="AutoShape 16"/>
          <p:cNvSpPr>
            <a:spLocks noChangeArrowheads="1"/>
          </p:cNvSpPr>
          <p:nvPr/>
        </p:nvSpPr>
        <p:spPr bwMode="auto">
          <a:xfrm>
            <a:off x="5584825" y="3186112"/>
            <a:ext cx="211138" cy="215900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26" name="Right Arrow 25"/>
          <p:cNvSpPr>
            <a:spLocks noChangeArrowheads="1"/>
          </p:cNvSpPr>
          <p:nvPr/>
        </p:nvSpPr>
        <p:spPr bwMode="auto">
          <a:xfrm rot="684447">
            <a:off x="2897188" y="3268662"/>
            <a:ext cx="835025" cy="130175"/>
          </a:xfrm>
          <a:prstGeom prst="rightArrow">
            <a:avLst>
              <a:gd name="adj1" fmla="val 50000"/>
              <a:gd name="adj2" fmla="val 114157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Right Arrow 26"/>
          <p:cNvSpPr>
            <a:spLocks noChangeArrowheads="1"/>
          </p:cNvSpPr>
          <p:nvPr/>
        </p:nvSpPr>
        <p:spPr bwMode="auto">
          <a:xfrm>
            <a:off x="5065713" y="3262313"/>
            <a:ext cx="600075" cy="139699"/>
          </a:xfrm>
          <a:prstGeom prst="rightArrow">
            <a:avLst>
              <a:gd name="adj1" fmla="val 50000"/>
              <a:gd name="adj2" fmla="val 114125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00200" y="2133600"/>
            <a:ext cx="6565900" cy="3176588"/>
            <a:chOff x="473" y="1585"/>
            <a:chExt cx="4136" cy="2001"/>
          </a:xfrm>
        </p:grpSpPr>
        <p:sp>
          <p:nvSpPr>
            <p:cNvPr id="98307" name="Oval 3"/>
            <p:cNvSpPr>
              <a:spLocks noChangeArrowheads="1"/>
            </p:cNvSpPr>
            <p:nvPr/>
          </p:nvSpPr>
          <p:spPr bwMode="auto">
            <a:xfrm>
              <a:off x="505" y="2159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08" name="Oval 4"/>
            <p:cNvSpPr>
              <a:spLocks noChangeArrowheads="1"/>
            </p:cNvSpPr>
            <p:nvPr/>
          </p:nvSpPr>
          <p:spPr bwMode="auto">
            <a:xfrm>
              <a:off x="1738" y="2158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09" name="Oval 5"/>
            <p:cNvSpPr>
              <a:spLocks noChangeArrowheads="1"/>
            </p:cNvSpPr>
            <p:nvPr/>
          </p:nvSpPr>
          <p:spPr bwMode="auto">
            <a:xfrm>
              <a:off x="3032" y="1585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10" name="Oval 6"/>
            <p:cNvSpPr>
              <a:spLocks noChangeArrowheads="1"/>
            </p:cNvSpPr>
            <p:nvPr/>
          </p:nvSpPr>
          <p:spPr bwMode="auto">
            <a:xfrm>
              <a:off x="3091" y="2859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11" name="Rectangle 7"/>
            <p:cNvSpPr>
              <a:spLocks noChangeArrowheads="1"/>
            </p:cNvSpPr>
            <p:nvPr/>
          </p:nvSpPr>
          <p:spPr bwMode="auto">
            <a:xfrm>
              <a:off x="473" y="2893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12" name="Rectangle 8"/>
            <p:cNvSpPr>
              <a:spLocks noChangeArrowheads="1"/>
            </p:cNvSpPr>
            <p:nvPr/>
          </p:nvSpPr>
          <p:spPr bwMode="auto">
            <a:xfrm>
              <a:off x="1709" y="2889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13" name="Rectangle 9"/>
            <p:cNvSpPr>
              <a:spLocks noChangeArrowheads="1"/>
            </p:cNvSpPr>
            <p:nvPr/>
          </p:nvSpPr>
          <p:spPr bwMode="auto">
            <a:xfrm>
              <a:off x="3783" y="1683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314" name="Rectangle 10"/>
            <p:cNvSpPr>
              <a:spLocks noChangeArrowheads="1"/>
            </p:cNvSpPr>
            <p:nvPr/>
          </p:nvSpPr>
          <p:spPr bwMode="auto">
            <a:xfrm>
              <a:off x="3829" y="2989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81" name="Line 11"/>
            <p:cNvSpPr>
              <a:spLocks noChangeShapeType="1"/>
            </p:cNvSpPr>
            <p:nvPr/>
          </p:nvSpPr>
          <p:spPr bwMode="auto">
            <a:xfrm>
              <a:off x="1240" y="2507"/>
              <a:ext cx="50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2" name="Line 12"/>
            <p:cNvSpPr>
              <a:spLocks noChangeShapeType="1"/>
            </p:cNvSpPr>
            <p:nvPr/>
          </p:nvSpPr>
          <p:spPr bwMode="auto">
            <a:xfrm flipV="1">
              <a:off x="2489" y="2130"/>
              <a:ext cx="600" cy="38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3" name="Line 13"/>
            <p:cNvSpPr>
              <a:spLocks noChangeShapeType="1"/>
            </p:cNvSpPr>
            <p:nvPr/>
          </p:nvSpPr>
          <p:spPr bwMode="auto">
            <a:xfrm>
              <a:off x="2503" y="2529"/>
              <a:ext cx="700" cy="46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63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Heavy Data</a:t>
            </a:r>
          </a:p>
        </p:txBody>
      </p:sp>
      <p:sp>
        <p:nvSpPr>
          <p:cNvPr id="15364" name="Rectangle 25"/>
          <p:cNvSpPr>
            <a:spLocks noGrp="1" noChangeArrowheads="1"/>
          </p:cNvSpPr>
          <p:nvPr>
            <p:ph idx="1"/>
          </p:nvPr>
        </p:nvSpPr>
        <p:spPr>
          <a:xfrm>
            <a:off x="331788" y="1416050"/>
            <a:ext cx="8215312" cy="873125"/>
          </a:xfrm>
        </p:spPr>
        <p:txBody>
          <a:bodyPr>
            <a:normAutofit/>
          </a:bodyPr>
          <a:lstStyle/>
          <a:p>
            <a:r>
              <a:rPr lang="en-US" dirty="0" smtClean="0"/>
              <a:t>During evaluation, copies of heavy data exist only at attributes that are cached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468563" y="4376738"/>
            <a:ext cx="2279650" cy="1581150"/>
            <a:chOff x="1140" y="3000"/>
            <a:chExt cx="1436" cy="996"/>
          </a:xfrm>
        </p:grpSpPr>
        <p:sp>
          <p:nvSpPr>
            <p:cNvPr id="98320" name="AutoShape 16"/>
            <p:cNvSpPr>
              <a:spLocks noChangeArrowheads="1"/>
            </p:cNvSpPr>
            <p:nvPr/>
          </p:nvSpPr>
          <p:spPr bwMode="auto">
            <a:xfrm rot="10800000">
              <a:off x="2123" y="3506"/>
              <a:ext cx="453" cy="490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72" name="Line 17"/>
            <p:cNvSpPr>
              <a:spLocks noChangeShapeType="1"/>
            </p:cNvSpPr>
            <p:nvPr/>
          </p:nvSpPr>
          <p:spPr bwMode="auto">
            <a:xfrm>
              <a:off x="1140" y="3000"/>
              <a:ext cx="1193" cy="66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322" name="Line 18"/>
          <p:cNvSpPr>
            <a:spLocks noChangeShapeType="1"/>
          </p:cNvSpPr>
          <p:nvPr/>
        </p:nvSpPr>
        <p:spPr bwMode="auto">
          <a:xfrm>
            <a:off x="4362451" y="4362450"/>
            <a:ext cx="11113" cy="10255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Line 19"/>
          <p:cNvSpPr>
            <a:spLocks noChangeShapeType="1"/>
          </p:cNvSpPr>
          <p:nvPr/>
        </p:nvSpPr>
        <p:spPr bwMode="auto">
          <a:xfrm flipH="1">
            <a:off x="4433094" y="4506913"/>
            <a:ext cx="2646362" cy="931862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235575" y="2065338"/>
            <a:ext cx="2133600" cy="723900"/>
            <a:chOff x="2523" y="1542"/>
            <a:chExt cx="1344" cy="456"/>
          </a:xfrm>
        </p:grpSpPr>
        <p:sp>
          <p:nvSpPr>
            <p:cNvPr id="98325" name="AutoShape 21"/>
            <p:cNvSpPr>
              <a:spLocks noChangeArrowheads="1"/>
            </p:cNvSpPr>
            <p:nvPr/>
          </p:nvSpPr>
          <p:spPr bwMode="auto">
            <a:xfrm>
              <a:off x="2523" y="1542"/>
              <a:ext cx="373" cy="456"/>
            </a:xfrm>
            <a:prstGeom prst="triangle">
              <a:avLst>
                <a:gd name="adj" fmla="val 50000"/>
              </a:avLst>
            </a:prstGeom>
            <a:solidFill>
              <a:srgbClr val="99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70" name="Line 22"/>
            <p:cNvSpPr>
              <a:spLocks noChangeShapeType="1"/>
            </p:cNvSpPr>
            <p:nvPr/>
          </p:nvSpPr>
          <p:spPr bwMode="auto">
            <a:xfrm flipH="1">
              <a:off x="2720" y="1823"/>
              <a:ext cx="1147" cy="4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1952625" y="3372644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3971926" y="3372644"/>
            <a:ext cx="390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B</a:t>
            </a:r>
            <a:endParaRPr lang="en-US" sz="280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5986462" y="2479676"/>
            <a:ext cx="5667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 C</a:t>
            </a:r>
            <a:endParaRPr lang="en-US" sz="280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5986462" y="4495801"/>
            <a:ext cx="7191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  D</a:t>
            </a:r>
            <a:endParaRPr lang="en-US" sz="280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advTm="61008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2" grpId="0" animBg="1"/>
      <p:bldP spid="983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 Attribute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connections indicate relationships rather than propagate data flow (</a:t>
            </a:r>
            <a:r>
              <a:rPr lang="en-US" dirty="0" err="1" smtClean="0"/>
              <a:t>eg</a:t>
            </a:r>
            <a:r>
              <a:rPr lang="en-US" dirty="0" smtClean="0"/>
              <a:t>. sets)</a:t>
            </a:r>
          </a:p>
          <a:p>
            <a:pPr>
              <a:buFontTx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09800" y="2843213"/>
            <a:ext cx="4602163" cy="3117850"/>
            <a:chOff x="1344" y="1968"/>
            <a:chExt cx="3328" cy="2255"/>
          </a:xfrm>
        </p:grpSpPr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1344" y="1968"/>
              <a:ext cx="947" cy="96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pSphere1</a:t>
              </a:r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1347" y="3263"/>
              <a:ext cx="947" cy="96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</a:rPr>
                <a:t>pCone1</a:t>
              </a:r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3293" y="2544"/>
              <a:ext cx="947" cy="960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</a:rPr>
                <a:t>set1</a:t>
              </a:r>
            </a:p>
          </p:txBody>
        </p:sp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>
              <a:off x="2271" y="2575"/>
              <a:ext cx="1020" cy="38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 flipV="1">
              <a:off x="2284" y="3072"/>
              <a:ext cx="980" cy="67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Rectangle 10"/>
            <p:cNvSpPr>
              <a:spLocks noChangeArrowheads="1"/>
            </p:cNvSpPr>
            <p:nvPr/>
          </p:nvSpPr>
          <p:spPr bwMode="auto">
            <a:xfrm>
              <a:off x="1536" y="2327"/>
              <a:ext cx="119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28683" name="Rectangle 11"/>
            <p:cNvSpPr>
              <a:spLocks noChangeArrowheads="1"/>
            </p:cNvSpPr>
            <p:nvPr/>
          </p:nvSpPr>
          <p:spPr bwMode="auto">
            <a:xfrm>
              <a:off x="1724" y="3648"/>
              <a:ext cx="11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pPr algn="ctr"/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8684" name="Rectangle 12"/>
            <p:cNvSpPr>
              <a:spLocks noChangeArrowheads="1"/>
            </p:cNvSpPr>
            <p:nvPr/>
          </p:nvSpPr>
          <p:spPr bwMode="auto">
            <a:xfrm>
              <a:off x="2689" y="2095"/>
              <a:ext cx="1983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550" tIns="41275" rIns="82550" bIns="41275">
              <a:spAutoFit/>
            </a:bodyPr>
            <a:lstStyle/>
            <a:p>
              <a:r>
                <a:rPr lang="en-US" sz="2400">
                  <a:solidFill>
                    <a:srgbClr val="EE5500"/>
                  </a:solidFill>
                </a:rPr>
                <a:t>message attributes</a:t>
              </a:r>
            </a:p>
          </p:txBody>
        </p:sp>
        <p:sp>
          <p:nvSpPr>
            <p:cNvPr id="28685" name="Line 13"/>
            <p:cNvSpPr>
              <a:spLocks noChangeShapeType="1"/>
            </p:cNvSpPr>
            <p:nvPr/>
          </p:nvSpPr>
          <p:spPr bwMode="auto">
            <a:xfrm flipH="1">
              <a:off x="2880" y="2352"/>
              <a:ext cx="288" cy="432"/>
            </a:xfrm>
            <a:prstGeom prst="line">
              <a:avLst/>
            </a:prstGeom>
            <a:noFill/>
            <a:ln w="9525">
              <a:solidFill>
                <a:srgbClr val="EE5500"/>
              </a:solidFill>
              <a:round/>
              <a:headEnd/>
              <a:tailEnd type="triangle" w="med" len="med"/>
            </a:ln>
          </p:spPr>
          <p:txBody>
            <a:bodyPr wrap="none" lIns="82550" tIns="41275" rIns="82550" bIns="41275">
              <a:spAutoFit/>
            </a:bodyPr>
            <a:lstStyle/>
            <a:p>
              <a:endParaRPr lang="en-US"/>
            </a:p>
          </p:txBody>
        </p:sp>
        <p:sp>
          <p:nvSpPr>
            <p:cNvPr id="28686" name="Line 14"/>
            <p:cNvSpPr>
              <a:spLocks noChangeShapeType="1"/>
            </p:cNvSpPr>
            <p:nvPr/>
          </p:nvSpPr>
          <p:spPr bwMode="auto">
            <a:xfrm flipH="1">
              <a:off x="2784" y="2352"/>
              <a:ext cx="384" cy="1008"/>
            </a:xfrm>
            <a:prstGeom prst="line">
              <a:avLst/>
            </a:prstGeom>
            <a:noFill/>
            <a:ln w="9525">
              <a:solidFill>
                <a:srgbClr val="EE5500"/>
              </a:solidFill>
              <a:round/>
              <a:headEnd/>
              <a:tailEnd type="triangle" w="med" len="med"/>
            </a:ln>
          </p:spPr>
          <p:txBody>
            <a:bodyPr lIns="82550" tIns="41275" rIns="82550" bIns="41275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 Attribute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9053512" cy="5119688"/>
          </a:xfrm>
        </p:spPr>
        <p:txBody>
          <a:bodyPr/>
          <a:lstStyle/>
          <a:p>
            <a:r>
              <a:rPr lang="en-US" dirty="0" smtClean="0"/>
              <a:t>Some connections indicate relationships rather than propagate data flow (</a:t>
            </a:r>
            <a:r>
              <a:rPr lang="en-US" dirty="0" err="1" smtClean="0"/>
              <a:t>eg</a:t>
            </a:r>
            <a:r>
              <a:rPr lang="en-US" dirty="0" smtClean="0"/>
              <a:t>. sets)</a:t>
            </a:r>
          </a:p>
          <a:p>
            <a:endParaRPr lang="en-US" dirty="0" smtClean="0"/>
          </a:p>
          <a:p>
            <a:pPr lvl="1">
              <a:buClr>
                <a:schemeClr val="bg1"/>
              </a:buClr>
              <a:buSzPct val="100000"/>
              <a:buFontTx/>
              <a:buChar char="•"/>
            </a:pPr>
            <a:r>
              <a:rPr lang="en-US" sz="2400" dirty="0" smtClean="0">
                <a:ea typeface="+mn-ea"/>
                <a:cs typeface="+mn-cs"/>
              </a:rPr>
              <a:t>Indicate membership in a grouping</a:t>
            </a:r>
          </a:p>
          <a:p>
            <a:pPr lvl="1">
              <a:buClr>
                <a:schemeClr val="bg1"/>
              </a:buClr>
              <a:buSzPct val="100000"/>
              <a:buFontTx/>
              <a:buChar char="•"/>
            </a:pPr>
            <a:endParaRPr lang="en-US" sz="2400" dirty="0" smtClean="0">
              <a:ea typeface="+mn-ea"/>
              <a:cs typeface="+mn-cs"/>
            </a:endParaRPr>
          </a:p>
          <a:p>
            <a:pPr lvl="1">
              <a:buClr>
                <a:schemeClr val="bg1"/>
              </a:buClr>
              <a:buSzPct val="100000"/>
              <a:buFontTx/>
              <a:buChar char="•"/>
            </a:pPr>
            <a:r>
              <a:rPr lang="en-US" sz="2400" dirty="0" smtClean="0"/>
              <a:t>No data is actually stored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query a value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set a value</a:t>
            </a:r>
          </a:p>
          <a:p>
            <a:pPr lvl="2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…</a:t>
            </a:r>
          </a:p>
          <a:p>
            <a:pPr lvl="2"/>
            <a:endParaRPr lang="en-US" dirty="0" smtClean="0"/>
          </a:p>
          <a:p>
            <a:r>
              <a:rPr lang="en-US" dirty="0" err="1" smtClean="0"/>
              <a:t>DataBlock</a:t>
            </a:r>
            <a:r>
              <a:rPr lang="en-US" dirty="0" smtClean="0"/>
              <a:t> &amp; </a:t>
            </a:r>
            <a:r>
              <a:rPr lang="en-US" dirty="0" err="1" smtClean="0"/>
              <a:t>DataHandle</a:t>
            </a:r>
            <a:endParaRPr lang="en-US" dirty="0" smtClean="0"/>
          </a:p>
          <a:p>
            <a:r>
              <a:rPr lang="en-US" dirty="0" smtClean="0"/>
              <a:t>      main functionality is to query/set a value on a node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962400" y="1227931"/>
            <a:ext cx="4114800" cy="4029869"/>
          </a:xfrm>
          <a:prstGeom prst="ellipse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3086100"/>
            <a:ext cx="2819400" cy="1181100"/>
          </a:xfrm>
          <a:prstGeom prst="rect">
            <a:avLst/>
          </a:prstGeom>
          <a:noFill/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0" y="3086100"/>
            <a:ext cx="2971800" cy="1181100"/>
          </a:xfrm>
          <a:prstGeom prst="rect">
            <a:avLst/>
          </a:prstGeom>
          <a:noFill/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19600" y="2133600"/>
            <a:ext cx="3124200" cy="5334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MPxNode</a:t>
            </a:r>
            <a:r>
              <a:rPr lang="en-US" sz="2400" dirty="0" smtClean="0">
                <a:solidFill>
                  <a:schemeClr val="bg1"/>
                </a:solidFill>
              </a:rPr>
              <a:t>::compute()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334387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>
                <a:solidFill>
                  <a:srgbClr val="FFFFFF"/>
                </a:solidFill>
                <a:latin typeface="Arial"/>
              </a:rPr>
              <a:t>MPlug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::</a:t>
            </a:r>
            <a:r>
              <a:rPr lang="en-US" dirty="0" err="1" smtClean="0">
                <a:solidFill>
                  <a:srgbClr val="FFFFFF"/>
                </a:solidFill>
                <a:latin typeface="Arial"/>
              </a:rPr>
              <a:t>getValue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()</a:t>
            </a:r>
          </a:p>
          <a:p>
            <a:pPr lvl="0"/>
            <a:r>
              <a:rPr lang="en-US" dirty="0" err="1" smtClean="0">
                <a:solidFill>
                  <a:srgbClr val="FFFFFF"/>
                </a:solidFill>
                <a:latin typeface="Arial"/>
              </a:rPr>
              <a:t>MPlug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::</a:t>
            </a:r>
            <a:r>
              <a:rPr lang="en-US" dirty="0" err="1" smtClean="0">
                <a:solidFill>
                  <a:srgbClr val="FFFFFF"/>
                </a:solidFill>
                <a:latin typeface="Arial"/>
              </a:rPr>
              <a:t>setValue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()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334387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MDataHandle</a:t>
            </a:r>
            <a:r>
              <a:rPr lang="en-US" dirty="0" smtClean="0">
                <a:solidFill>
                  <a:schemeClr val="bg1"/>
                </a:solidFill>
              </a:rPr>
              <a:t>::</a:t>
            </a:r>
            <a:r>
              <a:rPr lang="en-US" dirty="0" err="1" smtClean="0">
                <a:solidFill>
                  <a:schemeClr val="bg1"/>
                </a:solidFill>
              </a:rPr>
              <a:t>asXXX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MDataHandle</a:t>
            </a:r>
            <a:r>
              <a:rPr lang="en-US" dirty="0" smtClean="0">
                <a:solidFill>
                  <a:schemeClr val="bg1"/>
                </a:solidFill>
              </a:rPr>
              <a:t>::</a:t>
            </a:r>
            <a:r>
              <a:rPr lang="en-US" dirty="0" err="1" smtClean="0">
                <a:solidFill>
                  <a:schemeClr val="bg1"/>
                </a:solidFill>
              </a:rPr>
              <a:t>setXXX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Access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Plugs vs. </a:t>
            </a:r>
            <a:r>
              <a:rPr lang="en-US" sz="2800" dirty="0" err="1" smtClean="0"/>
              <a:t>Datahandles</a:t>
            </a:r>
            <a:endParaRPr lang="en-US" sz="2800" dirty="0" smtClean="0"/>
          </a:p>
          <a:p>
            <a:r>
              <a:rPr lang="en-US" dirty="0" smtClean="0"/>
              <a:t>General rule:</a:t>
            </a:r>
          </a:p>
          <a:p>
            <a:pPr lvl="2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err="1" smtClean="0"/>
              <a:t>dataHandles</a:t>
            </a:r>
            <a:r>
              <a:rPr lang="en-US" dirty="0" smtClean="0"/>
              <a:t>: set/get data during compute</a:t>
            </a:r>
          </a:p>
          <a:p>
            <a:pPr lvl="2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plugs: set/get data outside of compute</a:t>
            </a:r>
          </a:p>
          <a:p>
            <a:pPr>
              <a:buClr>
                <a:schemeClr val="bg1"/>
              </a:buClr>
            </a:pPr>
            <a:r>
              <a:rPr lang="en-US" dirty="0" smtClean="0"/>
              <a:t>Difference:</a:t>
            </a:r>
          </a:p>
          <a:p>
            <a:pPr lvl="2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err="1" smtClean="0"/>
              <a:t>datahandle</a:t>
            </a:r>
            <a:r>
              <a:rPr lang="en-US" dirty="0" smtClean="0"/>
              <a:t> set/get methods are more efficient</a:t>
            </a:r>
          </a:p>
          <a:p>
            <a:pPr lvl="2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setting data via plug propagates dirty, </a:t>
            </a:r>
            <a:r>
              <a:rPr lang="en-US" dirty="0" err="1" smtClean="0"/>
              <a:t>datahandle</a:t>
            </a:r>
            <a:r>
              <a:rPr lang="en-US" dirty="0" smtClean="0"/>
              <a:t> does not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	     </a:t>
            </a:r>
            <a:r>
              <a:rPr lang="en-US" sz="2800" b="1" dirty="0" smtClean="0"/>
              <a:t>Array Attribute (Multi)</a:t>
            </a:r>
            <a:endParaRPr lang="en-US" sz="2800" b="1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Attribute (Multi)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238125">
              <a:buFont typeface="Arial" pitchFamily="34" charset="0"/>
              <a:buChar char="•"/>
            </a:pPr>
            <a:r>
              <a:rPr lang="en-US" dirty="0" smtClean="0"/>
              <a:t>An </a:t>
            </a:r>
            <a:r>
              <a:rPr lang="en-US" dirty="0" smtClean="0"/>
              <a:t>array of simple data</a:t>
            </a:r>
          </a:p>
          <a:p>
            <a:pPr marL="463550" indent="-238125">
              <a:buFont typeface="Arial" pitchFamily="34" charset="0"/>
              <a:buChar char="•"/>
            </a:pPr>
            <a:r>
              <a:rPr lang="en-CA" dirty="0" smtClean="0"/>
              <a:t>The </a:t>
            </a:r>
            <a:r>
              <a:rPr lang="en-CA" dirty="0" smtClean="0"/>
              <a:t>data type of each element is defined to be the type specified by the attribute</a:t>
            </a:r>
            <a:endParaRPr lang="en-US" dirty="0" smtClean="0"/>
          </a:p>
          <a:p>
            <a:pPr marL="463550" indent="-238125">
              <a:buFont typeface="Arial" pitchFamily="34" charset="0"/>
              <a:buChar char="•"/>
            </a:pPr>
            <a:r>
              <a:rPr lang="en-US" dirty="0" smtClean="0"/>
              <a:t>Each </a:t>
            </a:r>
            <a:r>
              <a:rPr lang="en-US" dirty="0" smtClean="0"/>
              <a:t>element plug can contains its own value</a:t>
            </a:r>
          </a:p>
          <a:p>
            <a:pPr marL="463550" indent="-238125">
              <a:buFont typeface="Arial" pitchFamily="34" charset="0"/>
              <a:buChar char="•"/>
            </a:pPr>
            <a:r>
              <a:rPr lang="en-US" dirty="0" smtClean="0"/>
              <a:t>Each </a:t>
            </a:r>
            <a:r>
              <a:rPr lang="en-US" dirty="0" smtClean="0"/>
              <a:t>element plug can have its own connection</a:t>
            </a:r>
          </a:p>
          <a:p>
            <a:r>
              <a:rPr lang="en-US" sz="2000" dirty="0" smtClean="0"/>
              <a:t>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	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getAttr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blendShape1.weight[0]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163763" y="39624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weight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92363" y="50292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925763" y="50292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459163" y="50292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992563" y="50292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...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525963" y="50292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n-1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059363" y="50292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2590800" y="47244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Array can be sparse</a:t>
            </a:r>
          </a:p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Logical index </a:t>
            </a:r>
            <a:r>
              <a:rPr lang="en-US" sz="2400" dirty="0" err="1" smtClean="0"/>
              <a:t>v.s</a:t>
            </a:r>
            <a:r>
              <a:rPr lang="en-US" sz="2400" dirty="0" smtClean="0"/>
              <a:t>. Physical index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CA" dirty="0" smtClean="0">
                <a:solidFill>
                  <a:srgbClr val="FFFF00"/>
                </a:solidFill>
              </a:rPr>
              <a:t>Logical indexes are sparse and used by MEL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None/>
            </a:pPr>
            <a:r>
              <a:rPr lang="en-US" dirty="0" smtClean="0"/>
              <a:t>	</a:t>
            </a:r>
            <a:r>
              <a:rPr lang="en-US" dirty="0" err="1" smtClean="0"/>
              <a:t>MPlug</a:t>
            </a:r>
            <a:r>
              <a:rPr lang="en-US" dirty="0" smtClean="0"/>
              <a:t>:: </a:t>
            </a:r>
            <a:r>
              <a:rPr lang="en-CA" dirty="0" err="1" smtClean="0"/>
              <a:t>elementByLogicalIndex</a:t>
            </a:r>
            <a:r>
              <a:rPr lang="en-CA" dirty="0" smtClean="0"/>
              <a:t>()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None/>
            </a:pPr>
            <a:r>
              <a:rPr lang="en-CA" dirty="0" smtClean="0"/>
              <a:t>	</a:t>
            </a:r>
            <a:r>
              <a:rPr lang="en-US" dirty="0" smtClean="0"/>
              <a:t>When try to retrieve element plug value, element plug will be created if does not exist already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None/>
            </a:pPr>
            <a:r>
              <a:rPr lang="en-US" dirty="0" smtClean="0"/>
              <a:t>	</a:t>
            </a:r>
            <a:endParaRPr lang="en-CA" dirty="0" smtClean="0"/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CA" dirty="0" smtClean="0">
                <a:solidFill>
                  <a:srgbClr val="FFFF00"/>
                </a:solidFill>
              </a:rPr>
              <a:t>Physical indexes are not sparse</a:t>
            </a:r>
            <a:r>
              <a:rPr lang="en-CA" dirty="0" smtClean="0"/>
              <a:t>, it is guaranteed that the physical indexes will range from 0 to </a:t>
            </a:r>
            <a:r>
              <a:rPr lang="en-CA" dirty="0" err="1" smtClean="0"/>
              <a:t>numElements</a:t>
            </a:r>
            <a:r>
              <a:rPr lang="en-CA" dirty="0" smtClean="0"/>
              <a:t>() – 1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None/>
            </a:pPr>
            <a:r>
              <a:rPr lang="en-US" dirty="0" smtClean="0"/>
              <a:t>	</a:t>
            </a:r>
            <a:r>
              <a:rPr lang="en-US" dirty="0" err="1" smtClean="0"/>
              <a:t>MPlug</a:t>
            </a:r>
            <a:r>
              <a:rPr lang="en-US" dirty="0" smtClean="0"/>
              <a:t>:: </a:t>
            </a:r>
            <a:r>
              <a:rPr lang="en-CA" dirty="0" err="1" smtClean="0"/>
              <a:t>elementByPhysicalIndex</a:t>
            </a:r>
            <a:r>
              <a:rPr lang="en-CA" dirty="0" smtClean="0"/>
              <a:t>()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Multi Attribute &amp; </a:t>
            </a:r>
            <a:r>
              <a:rPr lang="en-US" dirty="0" err="1" smtClean="0"/>
              <a:t>DataBlock</a:t>
            </a:r>
            <a:endParaRPr lang="en-US" dirty="0" smtClean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are stored separately in sub-</a:t>
            </a:r>
            <a:r>
              <a:rPr lang="en-US" dirty="0" err="1" smtClean="0"/>
              <a:t>datablocks</a:t>
            </a:r>
            <a:r>
              <a:rPr lang="en-US" dirty="0" smtClean="0"/>
              <a:t>, and accessed through array data handles</a:t>
            </a:r>
          </a:p>
          <a:p>
            <a:endParaRPr lang="en-US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67000" y="3433763"/>
            <a:ext cx="1252538" cy="1976437"/>
            <a:chOff x="833" y="1665"/>
            <a:chExt cx="789" cy="1245"/>
          </a:xfrm>
        </p:grpSpPr>
        <p:sp>
          <p:nvSpPr>
            <p:cNvPr id="100356" name="Oval 4"/>
            <p:cNvSpPr>
              <a:spLocks noChangeArrowheads="1"/>
            </p:cNvSpPr>
            <p:nvPr/>
          </p:nvSpPr>
          <p:spPr bwMode="auto">
            <a:xfrm>
              <a:off x="839" y="1665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57" name="Rectangle 5"/>
            <p:cNvSpPr>
              <a:spLocks noChangeArrowheads="1"/>
            </p:cNvSpPr>
            <p:nvPr/>
          </p:nvSpPr>
          <p:spPr bwMode="auto">
            <a:xfrm>
              <a:off x="836" y="2403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97" name="Line 6"/>
            <p:cNvSpPr>
              <a:spLocks noChangeShapeType="1"/>
            </p:cNvSpPr>
            <p:nvPr/>
          </p:nvSpPr>
          <p:spPr bwMode="auto">
            <a:xfrm>
              <a:off x="833" y="2573"/>
              <a:ext cx="7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Line 7"/>
            <p:cNvSpPr>
              <a:spLocks noChangeShapeType="1"/>
            </p:cNvSpPr>
            <p:nvPr/>
          </p:nvSpPr>
          <p:spPr bwMode="auto">
            <a:xfrm>
              <a:off x="835" y="2735"/>
              <a:ext cx="7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Line 8"/>
            <p:cNvSpPr>
              <a:spLocks noChangeShapeType="1"/>
            </p:cNvSpPr>
            <p:nvPr/>
          </p:nvSpPr>
          <p:spPr bwMode="auto">
            <a:xfrm>
              <a:off x="1097" y="2568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Line 9"/>
            <p:cNvSpPr>
              <a:spLocks noChangeShapeType="1"/>
            </p:cNvSpPr>
            <p:nvPr/>
          </p:nvSpPr>
          <p:spPr bwMode="auto">
            <a:xfrm>
              <a:off x="1396" y="2575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Line 10"/>
            <p:cNvSpPr>
              <a:spLocks noChangeShapeType="1"/>
            </p:cNvSpPr>
            <p:nvPr/>
          </p:nvSpPr>
          <p:spPr bwMode="auto">
            <a:xfrm>
              <a:off x="1240" y="2737"/>
              <a:ext cx="0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836863" y="3467100"/>
            <a:ext cx="3130550" cy="1535113"/>
            <a:chOff x="940" y="1686"/>
            <a:chExt cx="1972" cy="967"/>
          </a:xfrm>
        </p:grpSpPr>
        <p:sp>
          <p:nvSpPr>
            <p:cNvPr id="100364" name="Rectangle 12"/>
            <p:cNvSpPr>
              <a:spLocks noChangeArrowheads="1"/>
            </p:cNvSpPr>
            <p:nvPr/>
          </p:nvSpPr>
          <p:spPr bwMode="auto">
            <a:xfrm>
              <a:off x="2132" y="1686"/>
              <a:ext cx="780" cy="31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94" name="Line 13"/>
            <p:cNvSpPr>
              <a:spLocks noChangeShapeType="1"/>
            </p:cNvSpPr>
            <p:nvPr/>
          </p:nvSpPr>
          <p:spPr bwMode="auto">
            <a:xfrm flipV="1">
              <a:off x="940" y="1713"/>
              <a:ext cx="1193" cy="94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diamond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697288" y="4889500"/>
            <a:ext cx="2316162" cy="496888"/>
            <a:chOff x="1482" y="2582"/>
            <a:chExt cx="1459" cy="313"/>
          </a:xfrm>
        </p:grpSpPr>
        <p:sp>
          <p:nvSpPr>
            <p:cNvPr id="100367" name="Rectangle 15"/>
            <p:cNvSpPr>
              <a:spLocks noChangeArrowheads="1"/>
            </p:cNvSpPr>
            <p:nvPr/>
          </p:nvSpPr>
          <p:spPr bwMode="auto">
            <a:xfrm>
              <a:off x="2161" y="2582"/>
              <a:ext cx="780" cy="31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92" name="Line 16"/>
            <p:cNvSpPr>
              <a:spLocks noChangeShapeType="1"/>
            </p:cNvSpPr>
            <p:nvPr/>
          </p:nvSpPr>
          <p:spPr bwMode="auto">
            <a:xfrm>
              <a:off x="1482" y="2662"/>
              <a:ext cx="674" cy="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diamond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771650" y="2667000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1762" y="5879068"/>
            <a:ext cx="141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Datablock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2166936" y="2970987"/>
            <a:ext cx="257175" cy="294501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V="1">
            <a:off x="1853406" y="5486399"/>
            <a:ext cx="432594" cy="39266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781800" y="2983469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Sub-</a:t>
            </a:r>
            <a:r>
              <a:rPr lang="en-US" dirty="0" err="1" smtClean="0">
                <a:solidFill>
                  <a:schemeClr val="bg1"/>
                </a:solidFill>
              </a:rPr>
              <a:t>datablock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for arrays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H="1">
            <a:off x="6172200" y="3265488"/>
            <a:ext cx="609600" cy="3643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 flipH="1">
            <a:off x="6172200" y="3417887"/>
            <a:ext cx="762000" cy="15843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7968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DG works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Two step Push-Pull mechanism: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919163" lvl="2" indent="-45720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2400" dirty="0" smtClean="0"/>
              <a:t>Dirty Propagation</a:t>
            </a:r>
          </a:p>
          <a:p>
            <a:pPr marL="919163" lvl="2" indent="-457200">
              <a:buClr>
                <a:schemeClr val="bg1"/>
              </a:buClr>
              <a:buSzPct val="100000"/>
              <a:buFont typeface="+mj-lt"/>
              <a:buAutoNum type="arabicPeriod"/>
            </a:pPr>
            <a:endParaRPr lang="en-US" sz="2400" dirty="0" smtClean="0"/>
          </a:p>
          <a:p>
            <a:pPr marL="919163" lvl="2" indent="-45720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2400" dirty="0" smtClean="0"/>
              <a:t>Evaluation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MultiAttribute</a:t>
            </a:r>
            <a:r>
              <a:rPr lang="en-US" dirty="0" smtClean="0"/>
              <a:t> &amp; </a:t>
            </a:r>
            <a:r>
              <a:rPr lang="en-US" dirty="0" err="1" smtClean="0"/>
              <a:t>DataBlock</a:t>
            </a:r>
            <a:endParaRPr lang="en-US" dirty="0" smtClean="0"/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1619250" y="2860675"/>
            <a:ext cx="2667000" cy="18732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219200" y="1770063"/>
            <a:ext cx="3214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MArrayDataHandle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1628775" y="3219450"/>
            <a:ext cx="2657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1625600" y="3549650"/>
            <a:ext cx="2657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flipV="1">
            <a:off x="1622425" y="3903663"/>
            <a:ext cx="26670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1619250" y="4287838"/>
            <a:ext cx="26447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2814638" y="2309813"/>
            <a:ext cx="0" cy="13652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2141538" y="4721225"/>
            <a:ext cx="12112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Datablock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116388" y="1738313"/>
            <a:ext cx="3646487" cy="3367087"/>
            <a:chOff x="2200" y="1246"/>
            <a:chExt cx="2297" cy="2121"/>
          </a:xfrm>
        </p:grpSpPr>
        <p:sp>
          <p:nvSpPr>
            <p:cNvPr id="142348" name="Rectangle 12"/>
            <p:cNvSpPr>
              <a:spLocks noChangeArrowheads="1"/>
            </p:cNvSpPr>
            <p:nvPr/>
          </p:nvSpPr>
          <p:spPr bwMode="auto">
            <a:xfrm>
              <a:off x="2776" y="1969"/>
              <a:ext cx="1680" cy="11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589" name="Text Box 13"/>
            <p:cNvSpPr txBox="1">
              <a:spLocks noChangeArrowheads="1"/>
            </p:cNvSpPr>
            <p:nvPr/>
          </p:nvSpPr>
          <p:spPr bwMode="auto">
            <a:xfrm>
              <a:off x="3008" y="1246"/>
              <a:ext cx="14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chemeClr val="accent2"/>
                  </a:solidFill>
                </a:rPr>
                <a:t>MDataHandle</a:t>
              </a:r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>
              <a:off x="2773" y="2177"/>
              <a:ext cx="16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>
              <a:off x="2771" y="2385"/>
              <a:ext cx="16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>
              <a:off x="2776" y="2607"/>
              <a:ext cx="167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>
              <a:off x="2767" y="2850"/>
              <a:ext cx="166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Line 18"/>
            <p:cNvSpPr>
              <a:spLocks noChangeShapeType="1"/>
            </p:cNvSpPr>
            <p:nvPr/>
          </p:nvSpPr>
          <p:spPr bwMode="auto">
            <a:xfrm flipH="1">
              <a:off x="3689" y="1595"/>
              <a:ext cx="0" cy="115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Line 19"/>
            <p:cNvSpPr>
              <a:spLocks noChangeShapeType="1"/>
            </p:cNvSpPr>
            <p:nvPr/>
          </p:nvSpPr>
          <p:spPr bwMode="auto">
            <a:xfrm>
              <a:off x="2200" y="2505"/>
              <a:ext cx="573" cy="22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diamond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3125" y="3134"/>
              <a:ext cx="8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Array Data</a:t>
              </a:r>
            </a:p>
          </p:txBody>
        </p:sp>
      </p:grpSp>
    </p:spTree>
  </p:cSld>
  <p:clrMapOvr>
    <a:masterClrMapping/>
  </p:clrMapOvr>
  <p:transition spd="med" advTm="5048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Initialization of Multi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215312" cy="4451350"/>
          </a:xfrm>
          <a:ln>
            <a:noFill/>
          </a:ln>
        </p:spPr>
        <p:txBody>
          <a:bodyPr/>
          <a:lstStyle/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nodeInitializer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():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   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nAttr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OpenMaya.MFnNumericAttribute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   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.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arrayInputAttr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nAttr.create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(“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arrayInput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”, “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ai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”,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OpenMaya.MFnNumericData.kFloat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, 1.0)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   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nAttr.setStorable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(1)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   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nAttr.setArray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(1)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   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myNode.addAttribute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myNode.arrayInputAttr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endParaRPr lang="en-US" sz="14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   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myNode.arrayOutputAttr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nAttr.create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(“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arrayOutput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”, “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ao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”,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OpenMaya.MFnNumericData.kFloat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, 1.0)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   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nAttr.setStorable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(1)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   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nAttr.setArray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(1)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   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nAttr.setWritable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(0)</a:t>
            </a: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   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myNode.addAttribute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myNode.arrayOutputAttr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endParaRPr lang="en-US" sz="14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         return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OpenMaya.MStatus.kSuccess</a:t>
            </a:r>
            <a:endParaRPr lang="en-US" sz="1400" b="1" dirty="0" smtClean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762000" y="3810000"/>
            <a:ext cx="21336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def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setDependentsDirty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(self,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inPlug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affectedPlugs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):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if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inPlug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myNode.arrayInputAttr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: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 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outArrayPlug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OpenMaya.MPlug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self.thisMObject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(),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myNode.arrayOutputAttr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if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inPlug.isElement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 == true: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logicalIndex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inPlug.LogicalIndex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outputElem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OpenMaya.Mplug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outArrayPlug.elementByLogicalIndex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logicalIndex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affectedPlugs.append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outputElem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   else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affectedPlugs.append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outArrayPlug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     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return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OpenMaya.Mstatus.kSuccess</a:t>
            </a:r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2000" b="1" dirty="0" smtClean="0">
                <a:solidFill>
                  <a:srgbClr val="FFFF00"/>
                </a:solidFill>
                <a:latin typeface="Calibri" pitchFamily="34" charset="0"/>
              </a:rPr>
              <a:t> 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Array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215312" cy="5119688"/>
          </a:xfrm>
        </p:spPr>
        <p:txBody>
          <a:bodyPr/>
          <a:lstStyle/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def compute(self, plug,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dataBlock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):</a:t>
            </a:r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if plug ==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.</a:t>
            </a:r>
            <a:r>
              <a:rPr lang="en-CA" sz="1600" b="1" dirty="0" err="1" smtClean="0">
                <a:solidFill>
                  <a:srgbClr val="FFFF00"/>
                </a:solidFill>
                <a:latin typeface="Calibri" pitchFamily="34" charset="0"/>
              </a:rPr>
              <a:t>arrayOutputAttr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: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if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plug.isElement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 == 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True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: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	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indexToCompute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plug.logicalIndex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	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inputArrayHandle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dataBlock.inputArrayValue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myNode.arrayInputAttr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	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inputArrayHandle.jumpToElement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indexToCompute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 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inputElementHandle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inputArrayHandle.inputValue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inputElementData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inputElementHandle.asFloat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 </a:t>
            </a: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  </a:t>
            </a: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600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Array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10196512" cy="5119688"/>
          </a:xfrm>
        </p:spPr>
        <p:txBody>
          <a:bodyPr/>
          <a:lstStyle/>
          <a:p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outputArrayHandle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dataBlock.outputArrayValue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arrayOutputAttr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outputArrayHandle.jumpToElement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indexToCompute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outputElementHandle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outputArrayHandle.outputValue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outputElementHandle.setFloat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inputElementData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     return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OpenMaya.Mstatus.kSuccess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  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    return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OpenMaya.Mstatus.kUnknownParameter</a:t>
            </a:r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6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blendShape</a:t>
            </a:r>
            <a:r>
              <a:rPr lang="en-US" dirty="0" smtClean="0"/>
              <a:t> node</a:t>
            </a:r>
          </a:p>
          <a:p>
            <a:r>
              <a:rPr lang="en-US" dirty="0" err="1" smtClean="0"/>
              <a:t>retrieveWeight</a:t>
            </a:r>
            <a:r>
              <a:rPr lang="en-US" dirty="0" smtClean="0"/>
              <a:t> : In this example, we will create a custom command “</a:t>
            </a:r>
            <a:r>
              <a:rPr lang="en-US" dirty="0" err="1" smtClean="0"/>
              <a:t>retrieveWeight</a:t>
            </a:r>
            <a:r>
              <a:rPr lang="en-US" dirty="0" smtClean="0"/>
              <a:t>”, it searches attribute “weight” on </a:t>
            </a:r>
            <a:r>
              <a:rPr lang="en-US" dirty="0" err="1" smtClean="0"/>
              <a:t>blendShape</a:t>
            </a:r>
            <a:r>
              <a:rPr lang="en-US" dirty="0" smtClean="0"/>
              <a:t> node and since it is a multi attribute, it prints out the number of elements in this array attribute and traverse the array to print out plug data on every element.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Attributes vs. Array Data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rgbClr val="CBCBCB"/>
              </a:buClr>
              <a:buFontTx/>
              <a:buChar char="•"/>
            </a:pPr>
            <a:r>
              <a:rPr kumimoji="1" lang="en-US" sz="2000" dirty="0" smtClean="0"/>
              <a:t>  </a:t>
            </a:r>
            <a:r>
              <a:rPr kumimoji="1" lang="en-US" dirty="0" smtClean="0"/>
              <a:t>Array Attributes</a:t>
            </a:r>
          </a:p>
          <a:p>
            <a:pPr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rgbClr val="CBCBCB"/>
              </a:buClr>
              <a:buFontTx/>
              <a:buChar char="•"/>
            </a:pPr>
            <a:endParaRPr kumimoji="1" lang="en-US" sz="2000" dirty="0" smtClean="0"/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BCBCB"/>
              </a:buClr>
              <a:buSzTx/>
              <a:buFontTx/>
              <a:buChar char="•"/>
            </a:pPr>
            <a:r>
              <a:rPr kumimoji="1" lang="en-US" dirty="0" smtClean="0"/>
              <a:t>using </a:t>
            </a:r>
            <a:r>
              <a:rPr kumimoji="1" lang="en-US" dirty="0" err="1" smtClean="0"/>
              <a:t>MFnAttribute</a:t>
            </a:r>
            <a:r>
              <a:rPr kumimoji="1" lang="en-US" dirty="0" smtClean="0"/>
              <a:t>::</a:t>
            </a:r>
            <a:r>
              <a:rPr kumimoji="1" lang="en-US" dirty="0" err="1" smtClean="0"/>
              <a:t>setArray</a:t>
            </a:r>
            <a:r>
              <a:rPr kumimoji="1" lang="en-US" dirty="0" smtClean="0"/>
              <a:t>(true)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kumimoji="1" lang="en-US" dirty="0" smtClean="0"/>
              <a:t>the elements of the array are accessible through MEL by using: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None/>
            </a:pPr>
            <a:r>
              <a:rPr kumimoji="1" lang="en-US" dirty="0" smtClean="0"/>
              <a:t>		</a:t>
            </a:r>
            <a:r>
              <a:rPr kumimoji="1" lang="en-US" sz="1400" dirty="0" err="1" smtClean="0">
                <a:solidFill>
                  <a:srgbClr val="FFFF00"/>
                </a:solidFill>
                <a:latin typeface="Calibri" pitchFamily="34" charset="0"/>
              </a:rPr>
              <a:t>getAttr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kumimoji="1" lang="en-US" sz="1400" dirty="0" err="1" smtClean="0">
                <a:solidFill>
                  <a:srgbClr val="FFFF00"/>
                </a:solidFill>
                <a:latin typeface="Calibri" pitchFamily="34" charset="0"/>
              </a:rPr>
              <a:t>node.attribute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[element];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None/>
            </a:pPr>
            <a:r>
              <a:rPr kumimoji="1" lang="en-US" b="1" dirty="0" smtClean="0">
                <a:latin typeface="Courier New" pitchFamily="49" charset="0"/>
              </a:rPr>
              <a:t>  </a:t>
            </a:r>
            <a:r>
              <a:rPr kumimoji="1" lang="en-US" dirty="0" smtClean="0"/>
              <a:t>(also available in the attribute editor)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kumimoji="1" lang="en-US" dirty="0" smtClean="0"/>
              <a:t>not very effective for large arrays in terms of memory usage and speed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kumimoji="1" lang="en-US" dirty="0" smtClean="0"/>
              <a:t>no array elements defined at creation time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allows access to individual element</a:t>
            </a:r>
            <a:endParaRPr kumimoji="1" lang="en-US" dirty="0" smtClean="0"/>
          </a:p>
          <a:p>
            <a:pPr marL="1143000" lvl="2">
              <a:spcBef>
                <a:spcPct val="20000"/>
              </a:spcBef>
              <a:spcAft>
                <a:spcPct val="0"/>
              </a:spcAft>
              <a:buClrTx/>
              <a:buSzPct val="60000"/>
              <a:buFontTx/>
              <a:buChar char="–"/>
            </a:pPr>
            <a:endParaRPr kumimoji="1" lang="en-US" i="1" dirty="0" smtClean="0">
              <a:solidFill>
                <a:srgbClr val="CBCBCB"/>
              </a:solidFill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Attributes vs. Array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dirty="0" smtClean="0"/>
              <a:t>Array Data</a:t>
            </a:r>
          </a:p>
          <a:p>
            <a:endParaRPr kumimoji="1" lang="en-US" dirty="0" smtClean="0"/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BCBCB"/>
              </a:buClr>
              <a:buSzPct val="120000"/>
              <a:buFontTx/>
              <a:buChar char="•"/>
            </a:pPr>
            <a:r>
              <a:rPr kumimoji="1" lang="en-US" dirty="0" smtClean="0"/>
              <a:t>using </a:t>
            </a:r>
            <a:r>
              <a:rPr kumimoji="1" lang="en-US" dirty="0" err="1" smtClean="0"/>
              <a:t>MFnTypedAttribute</a:t>
            </a:r>
            <a:r>
              <a:rPr kumimoji="1" lang="en-US" dirty="0" smtClean="0"/>
              <a:t> to create a </a:t>
            </a:r>
            <a:r>
              <a:rPr kumimoji="1" lang="en-US" dirty="0" err="1" smtClean="0"/>
              <a:t>kDoubleArray</a:t>
            </a:r>
            <a:endParaRPr kumimoji="1" lang="en-US" dirty="0" smtClean="0"/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 typeface="Arial" pitchFamily="34" charset="0"/>
              <a:buChar char="•"/>
            </a:pPr>
            <a:r>
              <a:rPr kumimoji="1" lang="en-US" dirty="0" smtClean="0"/>
              <a:t>the array elements are not accessible through MEL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 typeface="Arial" pitchFamily="34" charset="0"/>
              <a:buChar char="•"/>
            </a:pPr>
            <a:r>
              <a:rPr kumimoji="1" lang="en-US" dirty="0" smtClean="0"/>
              <a:t>effective for large arrays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 typeface="Arial" pitchFamily="34" charset="0"/>
              <a:buChar char="•"/>
            </a:pPr>
            <a:r>
              <a:rPr kumimoji="1" lang="en-US" dirty="0" smtClean="0"/>
              <a:t>can be constructed with a default value</a:t>
            </a:r>
          </a:p>
          <a:p>
            <a:pPr marL="1143000" lvl="2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 typeface="Arial" pitchFamily="34" charset="0"/>
              <a:buChar char="•"/>
            </a:pPr>
            <a:r>
              <a:rPr kumimoji="1" lang="en-US" dirty="0" smtClean="0"/>
              <a:t>Easier to handle as data “chunk”</a:t>
            </a:r>
          </a:p>
          <a:p>
            <a:endParaRPr kumimoji="1" lang="en-US" dirty="0" smtClean="0">
              <a:solidFill>
                <a:srgbClr val="CBCBCB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Nodes 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dirty="0" err="1" smtClean="0">
                <a:solidFill>
                  <a:srgbClr val="FFFF00"/>
                </a:solidFill>
              </a:rPr>
              <a:t>MPxNode</a:t>
            </a:r>
            <a:r>
              <a:rPr lang="en-US" dirty="0" smtClean="0">
                <a:solidFill>
                  <a:srgbClr val="FFFF00"/>
                </a:solidFill>
              </a:rPr>
              <a:t> and derived classes</a:t>
            </a:r>
          </a:p>
          <a:p>
            <a:pPr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smtClean="0"/>
              <a:t>Plugs : </a:t>
            </a:r>
            <a:r>
              <a:rPr lang="en-US" dirty="0" err="1" smtClean="0">
                <a:solidFill>
                  <a:srgbClr val="FFFF00"/>
                </a:solidFill>
              </a:rPr>
              <a:t>MPlug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smtClean="0"/>
              <a:t>Attributes : </a:t>
            </a:r>
            <a:r>
              <a:rPr lang="en-US" dirty="0" err="1" smtClean="0">
                <a:solidFill>
                  <a:srgbClr val="FFFF00"/>
                </a:solidFill>
              </a:rPr>
              <a:t>MFnAttribute</a:t>
            </a:r>
          </a:p>
          <a:p>
            <a:pPr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err="1" smtClean="0"/>
              <a:t>Datablocks</a:t>
            </a:r>
            <a:r>
              <a:rPr lang="en-US" dirty="0" smtClean="0"/>
              <a:t> : </a:t>
            </a:r>
            <a:r>
              <a:rPr lang="en-US" dirty="0" err="1" smtClean="0">
                <a:solidFill>
                  <a:srgbClr val="FFFF00"/>
                </a:solidFill>
              </a:rPr>
              <a:t>MDataBlock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err="1" smtClean="0"/>
              <a:t>Eval</a:t>
            </a:r>
            <a:r>
              <a:rPr lang="en-US" dirty="0" smtClean="0"/>
              <a:t> Contexts : </a:t>
            </a:r>
            <a:r>
              <a:rPr lang="en-US" dirty="0" err="1" smtClean="0">
                <a:solidFill>
                  <a:srgbClr val="FFFF00"/>
                </a:solidFill>
              </a:rPr>
              <a:t>MDGContext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smtClean="0"/>
              <a:t>Data handles : </a:t>
            </a:r>
            <a:r>
              <a:rPr lang="en-US" dirty="0" err="1" smtClean="0">
                <a:solidFill>
                  <a:srgbClr val="FFFF00"/>
                </a:solidFill>
              </a:rPr>
              <a:t>MDataHandle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MArrayDataHandle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MArrayDataBuilder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smtClean="0"/>
              <a:t>Data : </a:t>
            </a:r>
            <a:r>
              <a:rPr lang="en-US" dirty="0" err="1" smtClean="0">
                <a:solidFill>
                  <a:srgbClr val="FFFF00"/>
                </a:solidFill>
              </a:rPr>
              <a:t>MFnData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smtClean="0"/>
              <a:t>Connections : no API access, use </a:t>
            </a:r>
            <a:r>
              <a:rPr lang="en-US" dirty="0" err="1" smtClean="0">
                <a:solidFill>
                  <a:srgbClr val="FFFF00"/>
                </a:solidFill>
              </a:rPr>
              <a:t>MPlug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methods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65150" y="2855913"/>
            <a:ext cx="80835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Autodesk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Dirty Process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Maya DG caches values</a:t>
            </a:r>
          </a:p>
          <a:p>
            <a:endParaRPr lang="en-US" dirty="0" smtClean="0"/>
          </a:p>
          <a:p>
            <a:pPr>
              <a:buClr>
                <a:schemeClr val="bg1"/>
              </a:buClr>
            </a:pPr>
            <a:r>
              <a:rPr lang="en-US" dirty="0" smtClean="0"/>
              <a:t> Uses dirty system to denote elements that require updating:</a:t>
            </a:r>
          </a:p>
          <a:p>
            <a:pPr lvl="2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Attributes</a:t>
            </a:r>
          </a:p>
          <a:p>
            <a:pPr lvl="2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smtClean="0"/>
              <a:t>Connections</a:t>
            </a:r>
          </a:p>
          <a:p>
            <a:pPr>
              <a:buClr>
                <a:schemeClr val="bg1"/>
              </a:buClr>
            </a:pPr>
            <a:endParaRPr lang="en-US" dirty="0" smtClean="0"/>
          </a:p>
          <a:p>
            <a:pPr>
              <a:buClr>
                <a:schemeClr val="bg1"/>
              </a:buClr>
            </a:pPr>
            <a:r>
              <a:rPr lang="en-US" dirty="0" smtClean="0"/>
              <a:t>MEL Commands:</a:t>
            </a:r>
          </a:p>
          <a:p>
            <a:pPr lvl="2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err="1" smtClean="0"/>
              <a:t>dgDirty</a:t>
            </a:r>
            <a:endParaRPr lang="en-US" dirty="0" smtClean="0"/>
          </a:p>
          <a:p>
            <a:pPr lvl="2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err="1" smtClean="0"/>
              <a:t>isDirty</a:t>
            </a:r>
            <a:r>
              <a:rPr lang="en-US" dirty="0" smtClean="0"/>
              <a:t> </a:t>
            </a:r>
          </a:p>
          <a:p>
            <a:pPr lvl="2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Flow Example</a:t>
            </a:r>
          </a:p>
        </p:txBody>
      </p:sp>
      <p:sp>
        <p:nvSpPr>
          <p:cNvPr id="4198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5000"/>
              </a:spcAft>
            </a:pPr>
            <a:r>
              <a:rPr lang="en-US" sz="2200" b="1" smtClean="0"/>
              <a:t>Key</a:t>
            </a:r>
          </a:p>
        </p:txBody>
      </p:sp>
      <p:sp>
        <p:nvSpPr>
          <p:cNvPr id="41988" name="Line 18"/>
          <p:cNvSpPr>
            <a:spLocks noChangeShapeType="1"/>
          </p:cNvSpPr>
          <p:nvPr/>
        </p:nvSpPr>
        <p:spPr bwMode="auto">
          <a:xfrm flipV="1">
            <a:off x="4800600" y="1924050"/>
            <a:ext cx="1098550" cy="6461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1989" name="Line 18"/>
          <p:cNvSpPr>
            <a:spLocks noChangeShapeType="1"/>
          </p:cNvSpPr>
          <p:nvPr/>
        </p:nvSpPr>
        <p:spPr bwMode="auto">
          <a:xfrm flipV="1">
            <a:off x="914400" y="1924050"/>
            <a:ext cx="1098550" cy="646113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1990" name="Text Box 19"/>
          <p:cNvSpPr txBox="1">
            <a:spLocks noChangeArrowheads="1"/>
          </p:cNvSpPr>
          <p:nvPr/>
        </p:nvSpPr>
        <p:spPr bwMode="auto">
          <a:xfrm>
            <a:off x="1633538" y="2154238"/>
            <a:ext cx="2820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= clean connection,</a:t>
            </a:r>
          </a:p>
        </p:txBody>
      </p:sp>
      <p:sp>
        <p:nvSpPr>
          <p:cNvPr id="41991" name="Text Box 17"/>
          <p:cNvSpPr txBox="1">
            <a:spLocks noChangeArrowheads="1"/>
          </p:cNvSpPr>
          <p:nvPr/>
        </p:nvSpPr>
        <p:spPr bwMode="auto">
          <a:xfrm>
            <a:off x="5562600" y="2154238"/>
            <a:ext cx="2582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= dirty connection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1993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1995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1998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2000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2001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Dirty Process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Initiated by value changes</a:t>
            </a:r>
          </a:p>
          <a:p>
            <a:endParaRPr lang="en-US" dirty="0" smtClean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3013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3015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EE55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3018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3019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3020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3021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3022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3294063" y="5878513"/>
            <a:ext cx="211137" cy="2159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 dirty="0">
              <a:solidFill>
                <a:srgbClr val="FFAA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3024" name="Text Box 20"/>
          <p:cNvSpPr txBox="1">
            <a:spLocks noChangeArrowheads="1"/>
          </p:cNvSpPr>
          <p:nvPr/>
        </p:nvSpPr>
        <p:spPr bwMode="auto">
          <a:xfrm>
            <a:off x="1303338" y="5776913"/>
            <a:ext cx="1976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setAttr D.r  5;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Dirty Process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Dirty message propagates forward</a:t>
            </a:r>
          </a:p>
          <a:p>
            <a:endParaRPr lang="en-US" smtClean="0"/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4037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4039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4042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4043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4044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4045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4046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Dirty Process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No evaluation has been requested. Data remains dirty.</a:t>
            </a:r>
          </a:p>
          <a:p>
            <a:endParaRPr lang="en-US" smtClean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66838" y="3970338"/>
            <a:ext cx="1174750" cy="115411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5061" name="Text Box 13"/>
          <p:cNvSpPr txBox="1">
            <a:spLocks noChangeArrowheads="1"/>
          </p:cNvSpPr>
          <p:nvPr/>
        </p:nvSpPr>
        <p:spPr bwMode="auto">
          <a:xfrm>
            <a:off x="1757363" y="4278313"/>
            <a:ext cx="390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279775" y="2816225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5063" name="Text Box 14"/>
          <p:cNvSpPr txBox="1">
            <a:spLocks noChangeArrowheads="1"/>
          </p:cNvSpPr>
          <p:nvPr/>
        </p:nvSpPr>
        <p:spPr bwMode="auto">
          <a:xfrm>
            <a:off x="3690938" y="3124200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79775" y="4940300"/>
            <a:ext cx="1174750" cy="11541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13400" y="3700463"/>
            <a:ext cx="1174750" cy="11557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5066" name="Text Box 12"/>
          <p:cNvSpPr txBox="1">
            <a:spLocks noChangeArrowheads="1"/>
          </p:cNvSpPr>
          <p:nvPr/>
        </p:nvSpPr>
        <p:spPr bwMode="auto">
          <a:xfrm>
            <a:off x="3690938" y="5259388"/>
            <a:ext cx="390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45067" name="Text Box 15"/>
          <p:cNvSpPr txBox="1">
            <a:spLocks noChangeArrowheads="1"/>
          </p:cNvSpPr>
          <p:nvPr/>
        </p:nvSpPr>
        <p:spPr bwMode="auto">
          <a:xfrm>
            <a:off x="6005513" y="4073525"/>
            <a:ext cx="390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C</a:t>
            </a:r>
          </a:p>
        </p:txBody>
      </p:sp>
      <p:sp>
        <p:nvSpPr>
          <p:cNvPr id="45068" name="Line 18"/>
          <p:cNvSpPr>
            <a:spLocks noChangeShapeType="1"/>
          </p:cNvSpPr>
          <p:nvPr/>
        </p:nvSpPr>
        <p:spPr bwMode="auto">
          <a:xfrm flipV="1">
            <a:off x="2541588" y="3700463"/>
            <a:ext cx="919162" cy="6318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5069" name="Line 18"/>
          <p:cNvSpPr>
            <a:spLocks noChangeShapeType="1"/>
          </p:cNvSpPr>
          <p:nvPr/>
        </p:nvSpPr>
        <p:spPr bwMode="auto">
          <a:xfrm>
            <a:off x="2362200" y="4940300"/>
            <a:ext cx="917575" cy="5461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5070" name="Line 18"/>
          <p:cNvSpPr>
            <a:spLocks noChangeShapeType="1"/>
          </p:cNvSpPr>
          <p:nvPr/>
        </p:nvSpPr>
        <p:spPr bwMode="auto">
          <a:xfrm flipV="1">
            <a:off x="4454525" y="4797425"/>
            <a:ext cx="1444625" cy="788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9882</TotalTime>
  <Words>1215</Words>
  <Application>Microsoft Office PowerPoint</Application>
  <PresentationFormat>On-screen Show (4:3)</PresentationFormat>
  <Paragraphs>436</Paragraphs>
  <Slides>49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1_blank</vt:lpstr>
      <vt:lpstr>2_blank</vt:lpstr>
      <vt:lpstr>Slide 1</vt:lpstr>
      <vt:lpstr>Agenda</vt:lpstr>
      <vt:lpstr>Dependency Graph</vt:lpstr>
      <vt:lpstr>How DG works</vt:lpstr>
      <vt:lpstr>The Dirty Process</vt:lpstr>
      <vt:lpstr>Data Flow Example</vt:lpstr>
      <vt:lpstr>The Dirty Process</vt:lpstr>
      <vt:lpstr>The Dirty Process</vt:lpstr>
      <vt:lpstr>The Dirty Process</vt:lpstr>
      <vt:lpstr>The Dirty Process</vt:lpstr>
      <vt:lpstr>The Dirty Process</vt:lpstr>
      <vt:lpstr>The Dirty Process</vt:lpstr>
      <vt:lpstr>The Evaluation Process</vt:lpstr>
      <vt:lpstr>The Evaluation Process</vt:lpstr>
      <vt:lpstr>The Evaluation Process</vt:lpstr>
      <vt:lpstr>The Evaluation Process</vt:lpstr>
      <vt:lpstr>The Evaluation Process</vt:lpstr>
      <vt:lpstr>The Evaluation Process</vt:lpstr>
      <vt:lpstr>The Evaluation Process</vt:lpstr>
      <vt:lpstr>The Evaluation Process</vt:lpstr>
      <vt:lpstr>The Evaluation Process</vt:lpstr>
      <vt:lpstr>The Evaluation Process</vt:lpstr>
      <vt:lpstr>Slide 23</vt:lpstr>
      <vt:lpstr>MPxNode::compute() Tips</vt:lpstr>
      <vt:lpstr>MPxNode::compute()</vt:lpstr>
      <vt:lpstr>Slide 26</vt:lpstr>
      <vt:lpstr>Data Caching</vt:lpstr>
      <vt:lpstr>Data Caching</vt:lpstr>
      <vt:lpstr>Light Data</vt:lpstr>
      <vt:lpstr>Heavy Data</vt:lpstr>
      <vt:lpstr>Message Attribute</vt:lpstr>
      <vt:lpstr>Message Attribute</vt:lpstr>
      <vt:lpstr>Data Access</vt:lpstr>
      <vt:lpstr>Data Access</vt:lpstr>
      <vt:lpstr>Data Access</vt:lpstr>
      <vt:lpstr>Slide 36</vt:lpstr>
      <vt:lpstr>Array Attribute (Multi)</vt:lpstr>
      <vt:lpstr>Array Attribute</vt:lpstr>
      <vt:lpstr>Multi Attribute &amp; DataBlock</vt:lpstr>
      <vt:lpstr>MultiAttribute &amp; DataBlock</vt:lpstr>
      <vt:lpstr>Initialization of Multi Attribute</vt:lpstr>
      <vt:lpstr>Attribute Relationship</vt:lpstr>
      <vt:lpstr>Compute Array Attribute</vt:lpstr>
      <vt:lpstr>Compute Array Attribute</vt:lpstr>
      <vt:lpstr>Example</vt:lpstr>
      <vt:lpstr>Array Attributes vs. Array Data</vt:lpstr>
      <vt:lpstr>Array Attributes vs. Array Data</vt:lpstr>
      <vt:lpstr>API DG Classes</vt:lpstr>
      <vt:lpstr>Slide 49</vt:lpstr>
    </vt:vector>
  </TitlesOfParts>
  <Manager/>
  <Company>Autodesk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Entertainment Title Slide Maya Logo Image</dc:title>
  <dc:creator/>
  <cp:lastModifiedBy>middlek</cp:lastModifiedBy>
  <cp:revision>1404</cp:revision>
  <cp:lastPrinted>2006-08-09T23:46:43Z</cp:lastPrinted>
  <dcterms:created xsi:type="dcterms:W3CDTF">2005-11-04T16:28:13Z</dcterms:created>
  <dcterms:modified xsi:type="dcterms:W3CDTF">2010-04-11T09:44:36Z</dcterms:modified>
</cp:coreProperties>
</file>