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361" r:id="rId2"/>
    <p:sldId id="362" r:id="rId3"/>
    <p:sldId id="392" r:id="rId4"/>
    <p:sldId id="393" r:id="rId5"/>
    <p:sldId id="394" r:id="rId6"/>
    <p:sldId id="395" r:id="rId7"/>
    <p:sldId id="363" r:id="rId8"/>
    <p:sldId id="364" r:id="rId9"/>
    <p:sldId id="365" r:id="rId10"/>
    <p:sldId id="366" r:id="rId11"/>
    <p:sldId id="401" r:id="rId12"/>
    <p:sldId id="367" r:id="rId13"/>
    <p:sldId id="368" r:id="rId14"/>
    <p:sldId id="370" r:id="rId15"/>
    <p:sldId id="369" r:id="rId16"/>
    <p:sldId id="402" r:id="rId17"/>
    <p:sldId id="372" r:id="rId18"/>
    <p:sldId id="373" r:id="rId19"/>
    <p:sldId id="376" r:id="rId20"/>
    <p:sldId id="374" r:id="rId21"/>
    <p:sldId id="375" r:id="rId22"/>
    <p:sldId id="378" r:id="rId23"/>
    <p:sldId id="396" r:id="rId24"/>
    <p:sldId id="397" r:id="rId25"/>
    <p:sldId id="400" r:id="rId26"/>
    <p:sldId id="398" r:id="rId27"/>
    <p:sldId id="399" r:id="rId28"/>
    <p:sldId id="384" r:id="rId29"/>
    <p:sldId id="403" r:id="rId30"/>
    <p:sldId id="385" r:id="rId31"/>
    <p:sldId id="404" r:id="rId32"/>
    <p:sldId id="405" r:id="rId3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DDDDDD"/>
    <a:srgbClr val="969696"/>
    <a:srgbClr val="B2B2B2"/>
    <a:srgbClr val="00AADD"/>
    <a:srgbClr val="993388"/>
    <a:srgbClr val="000D1A"/>
    <a:srgbClr val="FFA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54680" autoAdjust="0"/>
  </p:normalViewPr>
  <p:slideViewPr>
    <p:cSldViewPr snapToObjects="1">
      <p:cViewPr>
        <p:scale>
          <a:sx n="87" d="100"/>
          <a:sy n="87" d="100"/>
        </p:scale>
        <p:origin x="-618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-2046" y="-102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F817B9F5-9905-4F79-930D-D3DBD710C5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27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06AC6EA-6649-4FC7-BE07-46CC16EA94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69949-9404-4E96-A2C6-DC9936880CEE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C6EA-6649-4FC7-BE07-46CC16EA94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ED000-D602-437B-9DA7-11F1D8A40B6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A600D-2F55-42BF-B422-1C45355F830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>
                <a:solidFill>
                  <a:srgbClr val="595959"/>
                </a:solidFill>
              </a:rPr>
              <a:t>© 2006 Autodesk </a:t>
            </a:r>
          </a:p>
        </p:txBody>
      </p:sp>
      <p:sp>
        <p:nvSpPr>
          <p:cNvPr id="621574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CE217851-B1A3-454D-B462-5422CC84C4A3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21577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>
                <a:solidFill>
                  <a:srgbClr val="595959"/>
                </a:solidFill>
              </a:rPr>
              <a:t>© 2006 Autodesk 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5F258887-42E7-48D7-8F3E-9B9FF4FB80B5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6205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20557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1" charset="2"/>
        <a:defRPr>
          <a:solidFill>
            <a:schemeClr val="bg1"/>
          </a:solidFill>
          <a:latin typeface="+mn-lt"/>
        </a:defRPr>
      </a:lvl4pPr>
      <a:lvl5pPr marL="17145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22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60519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Miscellaneous Classes and 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519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MCallbackId</a:t>
            </a:r>
            <a:r>
              <a:rPr lang="en-US" sz="1600" dirty="0" smtClean="0"/>
              <a:t> </a:t>
            </a:r>
            <a:r>
              <a:rPr lang="en-US" sz="1600" dirty="0" err="1" smtClean="0"/>
              <a:t>MSceneMessage</a:t>
            </a:r>
            <a:r>
              <a:rPr lang="en-US" sz="1600" dirty="0" smtClean="0"/>
              <a:t>::</a:t>
            </a:r>
            <a:r>
              <a:rPr lang="en-US" sz="1600" dirty="0" err="1" smtClean="0"/>
              <a:t>addCheckCallback</a:t>
            </a:r>
            <a:r>
              <a:rPr lang="en-US" sz="1600" dirty="0" smtClean="0"/>
              <a:t> ( </a:t>
            </a:r>
            <a:r>
              <a:rPr lang="en-US" sz="1600" dirty="0" err="1" smtClean="0"/>
              <a:t>MSceneMessage</a:t>
            </a:r>
            <a:r>
              <a:rPr lang="en-US" sz="1600" dirty="0" smtClean="0"/>
              <a:t>::Message  </a:t>
            </a:r>
            <a:r>
              <a:rPr lang="en-US" sz="1600" dirty="0" err="1" smtClean="0"/>
              <a:t>msg</a:t>
            </a:r>
            <a:r>
              <a:rPr lang="en-US" sz="1600" dirty="0" smtClean="0"/>
              <a:t>, </a:t>
            </a:r>
            <a:r>
              <a:rPr lang="en-US" sz="1600" dirty="0" err="1" smtClean="0"/>
              <a:t>MMessage</a:t>
            </a:r>
            <a:r>
              <a:rPr lang="en-US" sz="1600" dirty="0" smtClean="0"/>
              <a:t>::</a:t>
            </a:r>
            <a:r>
              <a:rPr lang="en-US" sz="1600" dirty="0" err="1" smtClean="0"/>
              <a:t>MCheckFunction</a:t>
            </a:r>
            <a:r>
              <a:rPr lang="en-US" sz="1600" dirty="0" smtClean="0"/>
              <a:t>  </a:t>
            </a:r>
            <a:r>
              <a:rPr lang="en-US" sz="1600" dirty="0" err="1" smtClean="0"/>
              <a:t>func</a:t>
            </a:r>
            <a:r>
              <a:rPr lang="en-US" sz="1600" dirty="0" smtClean="0"/>
              <a:t>, void *  </a:t>
            </a:r>
            <a:r>
              <a:rPr lang="en-US" sz="1600" dirty="0" err="1" smtClean="0"/>
              <a:t>clientData</a:t>
            </a:r>
            <a:r>
              <a:rPr lang="en-US" sz="1600" dirty="0" smtClean="0"/>
              <a:t> = NULL, </a:t>
            </a:r>
            <a:r>
              <a:rPr lang="en-US" sz="1600" dirty="0" err="1" smtClean="0"/>
              <a:t>MStatus</a:t>
            </a:r>
            <a:r>
              <a:rPr lang="en-US" sz="1600" dirty="0" smtClean="0"/>
              <a:t> *  </a:t>
            </a:r>
            <a:r>
              <a:rPr lang="en-US" sz="1600" dirty="0" err="1" smtClean="0"/>
              <a:t>ReturnStatus</a:t>
            </a:r>
            <a:r>
              <a:rPr lang="en-US" sz="1600" dirty="0" smtClean="0"/>
              <a:t> = NULL   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retCode</a:t>
            </a:r>
            <a:r>
              <a:rPr lang="en-US" sz="1800" dirty="0" smtClean="0"/>
              <a:t>:  Result of the function. Provide programmer with options to abort current operations by return false through this variable.</a:t>
            </a:r>
          </a:p>
          <a:p>
            <a:endParaRPr lang="en-US" sz="1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124200" y="1279525"/>
            <a:ext cx="1828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6" name="Line 3079"/>
          <p:cNvSpPr>
            <a:spLocks noChangeShapeType="1"/>
          </p:cNvSpPr>
          <p:nvPr/>
        </p:nvSpPr>
        <p:spPr bwMode="auto">
          <a:xfrm flipH="1">
            <a:off x="5791200" y="1676401"/>
            <a:ext cx="228600" cy="838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2514601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kBeforeOpenCheck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endParaRPr lang="en-US" sz="1600" dirty="0"/>
          </a:p>
        </p:txBody>
      </p:sp>
      <p:sp>
        <p:nvSpPr>
          <p:cNvPr id="8" name="Line 3079"/>
          <p:cNvSpPr>
            <a:spLocks noChangeShapeType="1"/>
          </p:cNvSpPr>
          <p:nvPr/>
        </p:nvSpPr>
        <p:spPr bwMode="auto">
          <a:xfrm>
            <a:off x="1950719" y="1940572"/>
            <a:ext cx="411481" cy="141222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typedef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void(*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MCheckFunction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)(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*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retCode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, void *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clientData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lang="en-US" sz="16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43400" y="3292663"/>
            <a:ext cx="1295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 Operations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9088" y="1416050"/>
            <a:ext cx="8443912" cy="347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beforeOpenCheckCallback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*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retCode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void*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clientData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//Do custom operations, for example, check file versions...   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cout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&lt;&lt; “Error: file version is not correct, abort opening operations\n”;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*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retCode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 false;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MyCmd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addCheckCallback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kBeforeOpenCheck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&amp;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beforeOpenCheckCallback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sceneMsgCmd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sceneMsgCmd</a:t>
            </a:r>
            <a:r>
              <a:rPr lang="en-US" dirty="0" smtClean="0"/>
              <a:t>: this example register several callbacks for scene messages such as </a:t>
            </a:r>
            <a:r>
              <a:rPr lang="en-US" dirty="0" err="1" smtClean="0"/>
              <a:t>MSceneMessage</a:t>
            </a:r>
            <a:r>
              <a:rPr lang="en-US" dirty="0" smtClean="0"/>
              <a:t>::</a:t>
            </a:r>
            <a:r>
              <a:rPr lang="en-US" dirty="0" err="1" smtClean="0"/>
              <a:t>kBeforeOpen</a:t>
            </a:r>
            <a:r>
              <a:rPr lang="en-US" dirty="0" smtClean="0"/>
              <a:t> and</a:t>
            </a:r>
            <a:r>
              <a:rPr lang="en-US" kern="1200" dirty="0" smtClean="0">
                <a:latin typeface="Arial" charset="0"/>
              </a:rPr>
              <a:t> </a:t>
            </a:r>
            <a:r>
              <a:rPr lang="en-US" kern="1200" dirty="0" err="1" smtClean="0">
                <a:latin typeface="Arial" charset="0"/>
              </a:rPr>
              <a:t>MSceneMessage</a:t>
            </a:r>
            <a:r>
              <a:rPr lang="en-US" kern="1200" dirty="0" smtClean="0">
                <a:latin typeface="Arial" charset="0"/>
              </a:rPr>
              <a:t>::</a:t>
            </a:r>
            <a:r>
              <a:rPr lang="en-US" kern="1200" dirty="0" err="1" smtClean="0">
                <a:latin typeface="Arial" charset="0"/>
              </a:rPr>
              <a:t>kAfterNew</a:t>
            </a:r>
            <a:r>
              <a:rPr lang="en-US" kern="1200" dirty="0" smtClean="0">
                <a:latin typeface="Arial" charset="0"/>
              </a:rPr>
              <a:t>, it also shows how to abort the operation by setting </a:t>
            </a:r>
            <a:r>
              <a:rPr lang="en-US" kern="1200" dirty="0" err="1" smtClean="0">
                <a:latin typeface="Arial" charset="0"/>
              </a:rPr>
              <a:t>retCode</a:t>
            </a:r>
            <a:r>
              <a:rPr lang="en-US" kern="1200" dirty="0" smtClean="0">
                <a:latin typeface="Arial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912971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Shading Network and Software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Different types of software </a:t>
            </a:r>
            <a:r>
              <a:rPr lang="en-US" dirty="0" err="1" smtClean="0"/>
              <a:t>shaders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Shading group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Custom Software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Shading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DG Nodes to form Shading Networks</a:t>
            </a:r>
          </a:p>
          <a:p>
            <a:endParaRPr lang="en-US" dirty="0" smtClean="0"/>
          </a:p>
          <a:p>
            <a:r>
              <a:rPr lang="en-US" dirty="0" smtClean="0"/>
              <a:t>Different Types of Software Shading Nodes: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3025458"/>
          <a:ext cx="38862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Type 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Frame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Textures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2D Textures,</a:t>
                      </a:r>
                      <a:r>
                        <a:rPr lang="fr-FR" sz="14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3D Textures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Environment</a:t>
                      </a:r>
                      <a:r>
                        <a:rPr lang="fr-FR" sz="1400" dirty="0" smtClean="0"/>
                        <a:t> Textures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Surface Materials,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Volumetric Materials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Displacement Materials 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Lights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Utilities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General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Color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Particle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Image Planes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Glow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Nodes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Resources -- API Guide -- Appendices – Appendix B: Dependency Graph rendering Nodes</a:t>
            </a:r>
          </a:p>
          <a:p>
            <a:endParaRPr lang="en-US" dirty="0"/>
          </a:p>
        </p:txBody>
      </p:sp>
      <p:pic>
        <p:nvPicPr>
          <p:cNvPr id="4" name="Picture 3" descr="shadingNodeLis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088" y="2319114"/>
            <a:ext cx="8001000" cy="42166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5800" y="5334000"/>
            <a:ext cx="2286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An Object Set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A logical grouping of an arbitrary collection of objects, attributes or component of objects 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Membership is defined by connections:</a:t>
            </a:r>
          </a:p>
          <a:p>
            <a:pPr lvl="2">
              <a:buNone/>
            </a:pPr>
            <a:r>
              <a:rPr lang="en-US" dirty="0" smtClean="0"/>
              <a:t>		whole object is in set: </a:t>
            </a:r>
          </a:p>
          <a:p>
            <a:pPr lvl="2">
              <a:buNone/>
            </a:pPr>
            <a:r>
              <a:rPr lang="en-US" dirty="0" smtClean="0"/>
              <a:t>			 </a:t>
            </a:r>
            <a:r>
              <a:rPr lang="en-US" dirty="0" err="1" smtClean="0"/>
              <a:t>node.instObjGroups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objectSet.dagSetMembers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	A part of components are in set: </a:t>
            </a:r>
          </a:p>
          <a:p>
            <a:pPr lvl="4"/>
            <a:r>
              <a:rPr lang="en-US" dirty="0" smtClean="0"/>
              <a:t>      </a:t>
            </a:r>
            <a:r>
              <a:rPr lang="en-US" dirty="0" err="1" smtClean="0"/>
              <a:t>node.objectGroups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objectSet.dagSetMembers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MEL command for “</a:t>
            </a:r>
            <a:r>
              <a:rPr lang="en-US" dirty="0" err="1" smtClean="0"/>
              <a:t>objectSet</a:t>
            </a:r>
            <a:r>
              <a:rPr lang="en-US" dirty="0" smtClean="0"/>
              <a:t>” node</a:t>
            </a:r>
          </a:p>
          <a:p>
            <a:r>
              <a:rPr lang="en-US" dirty="0" smtClean="0"/>
              <a:t> 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sets -e -add blinn1SG pCubeShape2;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sets –q  -size blinn1SG;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4"/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Shading Group (</a:t>
            </a:r>
            <a:r>
              <a:rPr lang="en-US" dirty="0" err="1" smtClean="0"/>
              <a:t>Renderable</a:t>
            </a:r>
            <a:r>
              <a:rPr lang="en-US" dirty="0" smtClean="0"/>
              <a:t> Sets)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20112" cy="51196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 err="1" smtClean="0"/>
              <a:t>renderable</a:t>
            </a:r>
            <a:r>
              <a:rPr lang="en-US" dirty="0" smtClean="0"/>
              <a:t> elements can be added into Shading Group</a:t>
            </a:r>
          </a:p>
          <a:p>
            <a:r>
              <a:rPr lang="en-US" dirty="0" smtClean="0"/>
              <a:t> 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sets –q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renderable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blinn1SG; //always return true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Every </a:t>
            </a:r>
            <a:r>
              <a:rPr lang="en-US" dirty="0" err="1" smtClean="0"/>
              <a:t>shader</a:t>
            </a:r>
            <a:r>
              <a:rPr lang="en-US" dirty="0" smtClean="0"/>
              <a:t> has to be connected with a shading group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Connection point between geometry and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242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shadingNode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asShader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blinn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Result: blinn1 //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sets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renderable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true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noSurfaceShader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true -empty -name blinn1SG;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Result: blinn1SG // 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-f blinn1.outColor blinn1SG.surfaceShader;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Result: Connected blinn1.outColor to blinn1SG.surfaceShader. //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Network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10200" y="2286000"/>
            <a:ext cx="1676400" cy="914400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renderer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66800" y="3048000"/>
            <a:ext cx="1752600" cy="6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Shader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886200"/>
            <a:ext cx="1752600" cy="87630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Shading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000" y="4572000"/>
            <a:ext cx="1676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geometry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3079"/>
          <p:cNvSpPr>
            <a:spLocks noChangeShapeType="1"/>
          </p:cNvSpPr>
          <p:nvPr/>
        </p:nvSpPr>
        <p:spPr bwMode="auto">
          <a:xfrm>
            <a:off x="2743200" y="3505200"/>
            <a:ext cx="11430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33700" y="3210580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Output attribute requested by shading group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790700" y="1524000"/>
            <a:ext cx="3733800" cy="1524000"/>
          </a:xfrm>
          <a:custGeom>
            <a:avLst/>
            <a:gdLst>
              <a:gd name="T0" fmla="*/ 0 w 1840"/>
              <a:gd name="T1" fmla="*/ 2147483647 h 1208"/>
              <a:gd name="T2" fmla="*/ 2147483647 w 1840"/>
              <a:gd name="T3" fmla="*/ 2147483647 h 1208"/>
              <a:gd name="T4" fmla="*/ 2147483647 w 1840"/>
              <a:gd name="T5" fmla="*/ 2147483647 h 1208"/>
              <a:gd name="T6" fmla="*/ 0 60000 65536"/>
              <a:gd name="T7" fmla="*/ 0 60000 65536"/>
              <a:gd name="T8" fmla="*/ 0 60000 65536"/>
              <a:gd name="T9" fmla="*/ 0 w 1840"/>
              <a:gd name="T10" fmla="*/ 0 h 1208"/>
              <a:gd name="T11" fmla="*/ 1840 w 1840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0" h="1208">
                <a:moveTo>
                  <a:pt x="0" y="1208"/>
                </a:moveTo>
                <a:cubicBezTo>
                  <a:pt x="366" y="665"/>
                  <a:pt x="733" y="122"/>
                  <a:pt x="1040" y="61"/>
                </a:cubicBezTo>
                <a:cubicBezTo>
                  <a:pt x="1347" y="0"/>
                  <a:pt x="1707" y="712"/>
                  <a:pt x="1840" y="841"/>
                </a:cubicBezTo>
              </a:path>
            </a:pathLst>
          </a:custGeom>
          <a:noFill/>
          <a:ln w="28575" cap="rnd">
            <a:solidFill>
              <a:srgbClr val="92D05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43200" y="2070556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99CC00"/>
                </a:solidFill>
              </a:rPr>
              <a:t>Pre-computed Input attribute</a:t>
            </a:r>
            <a:endParaRPr lang="en-US" sz="1400" dirty="0">
              <a:solidFill>
                <a:srgbClr val="99CC00"/>
              </a:solidFill>
            </a:endParaRPr>
          </a:p>
        </p:txBody>
      </p:sp>
      <p:sp>
        <p:nvSpPr>
          <p:cNvPr id="14" name="Line 3079"/>
          <p:cNvSpPr>
            <a:spLocks noChangeShapeType="1"/>
          </p:cNvSpPr>
          <p:nvPr/>
        </p:nvSpPr>
        <p:spPr bwMode="auto">
          <a:xfrm flipV="1">
            <a:off x="2819400" y="4591050"/>
            <a:ext cx="990600" cy="3429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95600" y="493395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Geometry information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ine 3079"/>
          <p:cNvSpPr>
            <a:spLocks noChangeShapeType="1"/>
          </p:cNvSpPr>
          <p:nvPr/>
        </p:nvSpPr>
        <p:spPr bwMode="auto">
          <a:xfrm flipV="1">
            <a:off x="5181600" y="3174798"/>
            <a:ext cx="685800" cy="863802"/>
          </a:xfrm>
          <a:prstGeom prst="line">
            <a:avLst/>
          </a:prstGeom>
          <a:noFill/>
          <a:ln w="28575">
            <a:solidFill>
              <a:srgbClr val="99CC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079"/>
          <p:cNvSpPr>
            <a:spLocks noChangeShapeType="1"/>
          </p:cNvSpPr>
          <p:nvPr/>
        </p:nvSpPr>
        <p:spPr bwMode="auto">
          <a:xfrm flipH="1">
            <a:off x="5410200" y="3200400"/>
            <a:ext cx="762000" cy="990600"/>
          </a:xfrm>
          <a:prstGeom prst="line">
            <a:avLst/>
          </a:prstGeom>
          <a:noFill/>
          <a:ln w="28575">
            <a:solidFill>
              <a:srgbClr val="99CC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994170" y="3174798"/>
            <a:ext cx="4620639" cy="2574373"/>
          </a:xfrm>
          <a:custGeom>
            <a:avLst/>
            <a:gdLst>
              <a:gd name="connsiteX0" fmla="*/ 4163439 w 4163439"/>
              <a:gd name="connsiteY0" fmla="*/ 0 h 2462719"/>
              <a:gd name="connsiteX1" fmla="*/ 3307404 w 4163439"/>
              <a:gd name="connsiteY1" fmla="*/ 1605064 h 2462719"/>
              <a:gd name="connsiteX2" fmla="*/ 2023353 w 4163439"/>
              <a:gd name="connsiteY2" fmla="*/ 2373549 h 2462719"/>
              <a:gd name="connsiteX3" fmla="*/ 107004 w 4163439"/>
              <a:gd name="connsiteY3" fmla="*/ 2140085 h 2462719"/>
              <a:gd name="connsiteX0" fmla="*/ 4163439 w 4163439"/>
              <a:gd name="connsiteY0" fmla="*/ 0 h 2399219"/>
              <a:gd name="connsiteX1" fmla="*/ 3459804 w 4163439"/>
              <a:gd name="connsiteY1" fmla="*/ 1986064 h 2399219"/>
              <a:gd name="connsiteX2" fmla="*/ 2023353 w 4163439"/>
              <a:gd name="connsiteY2" fmla="*/ 2373549 h 2399219"/>
              <a:gd name="connsiteX3" fmla="*/ 107004 w 4163439"/>
              <a:gd name="connsiteY3" fmla="*/ 2140085 h 2399219"/>
              <a:gd name="connsiteX0" fmla="*/ 4163439 w 4163439"/>
              <a:gd name="connsiteY0" fmla="*/ 0 h 2262694"/>
              <a:gd name="connsiteX1" fmla="*/ 3459804 w 4163439"/>
              <a:gd name="connsiteY1" fmla="*/ 1849539 h 2262694"/>
              <a:gd name="connsiteX2" fmla="*/ 2023353 w 4163439"/>
              <a:gd name="connsiteY2" fmla="*/ 2237024 h 2262694"/>
              <a:gd name="connsiteX3" fmla="*/ 107004 w 4163439"/>
              <a:gd name="connsiteY3" fmla="*/ 2003560 h 2262694"/>
              <a:gd name="connsiteX0" fmla="*/ 4163439 w 4163439"/>
              <a:gd name="connsiteY0" fmla="*/ 0 h 2262694"/>
              <a:gd name="connsiteX1" fmla="*/ 3459804 w 4163439"/>
              <a:gd name="connsiteY1" fmla="*/ 1849539 h 2262694"/>
              <a:gd name="connsiteX2" fmla="*/ 2023353 w 4163439"/>
              <a:gd name="connsiteY2" fmla="*/ 2237024 h 2262694"/>
              <a:gd name="connsiteX3" fmla="*/ 107004 w 4163439"/>
              <a:gd name="connsiteY3" fmla="*/ 2003560 h 2262694"/>
              <a:gd name="connsiteX0" fmla="*/ 4163439 w 4163439"/>
              <a:gd name="connsiteY0" fmla="*/ 0 h 2415094"/>
              <a:gd name="connsiteX1" fmla="*/ 3459804 w 4163439"/>
              <a:gd name="connsiteY1" fmla="*/ 2001939 h 2415094"/>
              <a:gd name="connsiteX2" fmla="*/ 2023353 w 4163439"/>
              <a:gd name="connsiteY2" fmla="*/ 2389424 h 2415094"/>
              <a:gd name="connsiteX3" fmla="*/ 107004 w 4163439"/>
              <a:gd name="connsiteY3" fmla="*/ 2155960 h 2415094"/>
              <a:gd name="connsiteX0" fmla="*/ 4163439 w 4163439"/>
              <a:gd name="connsiteY0" fmla="*/ 0 h 2551619"/>
              <a:gd name="connsiteX1" fmla="*/ 3459804 w 4163439"/>
              <a:gd name="connsiteY1" fmla="*/ 2001939 h 2551619"/>
              <a:gd name="connsiteX2" fmla="*/ 2023353 w 4163439"/>
              <a:gd name="connsiteY2" fmla="*/ 2525949 h 2551619"/>
              <a:gd name="connsiteX3" fmla="*/ 107004 w 4163439"/>
              <a:gd name="connsiteY3" fmla="*/ 2155960 h 2551619"/>
              <a:gd name="connsiteX0" fmla="*/ 4620639 w 4620639"/>
              <a:gd name="connsiteY0" fmla="*/ 0 h 2574373"/>
              <a:gd name="connsiteX1" fmla="*/ 3917004 w 4620639"/>
              <a:gd name="connsiteY1" fmla="*/ 2001939 h 2574373"/>
              <a:gd name="connsiteX2" fmla="*/ 2480553 w 4620639"/>
              <a:gd name="connsiteY2" fmla="*/ 2525949 h 2574373"/>
              <a:gd name="connsiteX3" fmla="*/ 107004 w 4620639"/>
              <a:gd name="connsiteY3" fmla="*/ 2292485 h 2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0639" h="2574373">
                <a:moveTo>
                  <a:pt x="4620639" y="0"/>
                </a:moveTo>
                <a:cubicBezTo>
                  <a:pt x="4583349" y="697149"/>
                  <a:pt x="4273685" y="1580948"/>
                  <a:pt x="3917004" y="2001939"/>
                </a:cubicBezTo>
                <a:cubicBezTo>
                  <a:pt x="3560323" y="2422930"/>
                  <a:pt x="3115553" y="2477525"/>
                  <a:pt x="2480553" y="2525949"/>
                </a:cubicBezTo>
                <a:cubicBezTo>
                  <a:pt x="1845553" y="2574373"/>
                  <a:pt x="0" y="2397868"/>
                  <a:pt x="107004" y="2292485"/>
                </a:cubicBezTo>
              </a:path>
            </a:pathLst>
          </a:cu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Shading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977312" cy="5119688"/>
          </a:xfrm>
        </p:spPr>
        <p:txBody>
          <a:bodyPr/>
          <a:lstStyle/>
          <a:p>
            <a:r>
              <a:rPr lang="en-US" dirty="0" smtClean="0"/>
              <a:t>Registration: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MCreatorFunction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creatorFunction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MInitializeFunction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initFunction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::Type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kDependNode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                                                          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18288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  classification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895600"/>
          <a:ext cx="73914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Type 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Frame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Classification String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Textures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2D Textures,</a:t>
                      </a:r>
                      <a:r>
                        <a:rPr lang="fr-FR" sz="14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3D Textures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Environment</a:t>
                      </a:r>
                      <a:r>
                        <a:rPr lang="fr-FR" sz="1400" dirty="0" smtClean="0"/>
                        <a:t> Textures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“texture/2d”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“texture/3d”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“texture/</a:t>
                      </a:r>
                      <a:r>
                        <a:rPr lang="fr-FR" sz="1400" dirty="0" err="1" smtClean="0"/>
                        <a:t>environment</a:t>
                      </a:r>
                      <a:r>
                        <a:rPr lang="fr-FR" sz="1400" dirty="0" smtClean="0"/>
                        <a:t>”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Surface Materials,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Volumetric Materials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Displacement Materials 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shader</a:t>
                      </a:r>
                      <a:r>
                        <a:rPr lang="en-CA" sz="1400" dirty="0" smtClean="0"/>
                        <a:t>/surface”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shader</a:t>
                      </a:r>
                      <a:r>
                        <a:rPr lang="en-CA" sz="1400" dirty="0" smtClean="0"/>
                        <a:t>/volume”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shader</a:t>
                      </a:r>
                      <a:r>
                        <a:rPr lang="en-CA" sz="1400" dirty="0" smtClean="0"/>
                        <a:t>/displacement”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Lights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“light”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Utilities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General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Color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Particle Utilities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Image Planes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Glow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“utility/general”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“utility/color”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“utility/particle”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imageplane</a:t>
                      </a:r>
                      <a:r>
                        <a:rPr lang="en-CA" sz="1400" dirty="0" smtClean="0"/>
                        <a:t>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“</a:t>
                      </a:r>
                      <a:r>
                        <a:rPr lang="en-CA" sz="1400" dirty="0" err="1" smtClean="0"/>
                        <a:t>postprocess</a:t>
                      </a:r>
                      <a:r>
                        <a:rPr lang="en-CA" sz="1400" dirty="0" smtClean="0"/>
                        <a:t>/</a:t>
                      </a:r>
                      <a:r>
                        <a:rPr lang="en-CA" sz="1400" dirty="0" err="1" smtClean="0"/>
                        <a:t>opticalFX</a:t>
                      </a:r>
                      <a:r>
                        <a:rPr lang="en-CA" sz="1400" dirty="0" smtClean="0"/>
                        <a:t>” 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  <p:sp>
        <p:nvSpPr>
          <p:cNvPr id="6" name="Line 3079"/>
          <p:cNvSpPr>
            <a:spLocks noChangeShapeType="1"/>
          </p:cNvSpPr>
          <p:nvPr/>
        </p:nvSpPr>
        <p:spPr bwMode="auto">
          <a:xfrm flipH="1">
            <a:off x="7239000" y="2352020"/>
            <a:ext cx="533400" cy="54358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055485"/>
            <a:ext cx="23622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DG / DAG Operations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Maya Callback System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Software </a:t>
            </a:r>
            <a:r>
              <a:rPr lang="en-US" dirty="0" err="1" smtClean="0"/>
              <a:t>Shader</a:t>
            </a: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Custom Translator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Shading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Structure: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6005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myShader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	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myShader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virtual          ~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myShader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virtual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compute( const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&amp;,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&amp; 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static  void *    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initialize();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id;	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private: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// Input attributes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…….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// Output attributes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…….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90600" y="5181600"/>
            <a:ext cx="23622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90600" y="5638800"/>
            <a:ext cx="23622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Shading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Attributes</a:t>
            </a:r>
          </a:p>
          <a:p>
            <a:endParaRPr lang="en-US" dirty="0"/>
          </a:p>
        </p:txBody>
      </p:sp>
      <p:pic>
        <p:nvPicPr>
          <p:cNvPr id="4" name="Picture 3" descr="renderingAtt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088" y="1981200"/>
            <a:ext cx="7928861" cy="4139618"/>
          </a:xfrm>
          <a:prstGeom prst="rect">
            <a:avLst/>
          </a:prstGeo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9600" y="4876800"/>
            <a:ext cx="2286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Shading node icons for </a:t>
            </a:r>
            <a:r>
              <a:rPr lang="en-CA" dirty="0" err="1" smtClean="0"/>
              <a:t>Hypershade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XPM format: 32x32 </a:t>
            </a:r>
          </a:p>
          <a:p>
            <a:endParaRPr lang="en-CA" dirty="0" smtClean="0"/>
          </a:p>
          <a:p>
            <a:r>
              <a:rPr lang="en-CA" dirty="0" smtClean="0"/>
              <a:t>Icon name: preface "render_". </a:t>
            </a:r>
          </a:p>
          <a:p>
            <a:r>
              <a:rPr lang="en-CA" dirty="0" smtClean="0"/>
              <a:t>	lambertShader.mll:  render_lambertShader.xpm </a:t>
            </a:r>
          </a:p>
          <a:p>
            <a:endParaRPr lang="en-CA" dirty="0" smtClean="0"/>
          </a:p>
          <a:p>
            <a:r>
              <a:rPr lang="en-CA" dirty="0" smtClean="0"/>
              <a:t>XBMLANGPATH: Put the icons in one of the directories specified in your XBMLANGPATH.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Transmitting data in your production pipeline 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Define custom file format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Decide what contents you want to export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Plug-in vs. Standalone Application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Translator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Derived from </a:t>
            </a:r>
            <a:r>
              <a:rPr lang="en-CA" dirty="0" err="1" smtClean="0"/>
              <a:t>MPxFileTranslator</a:t>
            </a:r>
            <a:r>
              <a:rPr lang="en-CA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Maya consistent UI (File-&gt;Export, File-&gt;Import)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register your extension with Maya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implement a reader and writer in the same plug-in</a:t>
            </a:r>
          </a:p>
          <a:p>
            <a:endParaRPr lang="en-CA" dirty="0" smtClean="0"/>
          </a:p>
          <a:p>
            <a:r>
              <a:rPr lang="en-CA" dirty="0" smtClean="0"/>
              <a:t>Register </a:t>
            </a:r>
            <a:r>
              <a:rPr lang="en-CA" dirty="0" err="1" smtClean="0"/>
              <a:t>MSceneMessage</a:t>
            </a:r>
            <a:r>
              <a:rPr lang="en-CA" dirty="0" smtClean="0"/>
              <a:t> </a:t>
            </a:r>
            <a:r>
              <a:rPr lang="en-CA" dirty="0" err="1" smtClean="0"/>
              <a:t>callbacks</a:t>
            </a:r>
            <a:r>
              <a:rPr lang="en-CA" dirty="0" smtClean="0"/>
              <a:t> to execute operations before/after import/export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MSceneMessage</a:t>
            </a:r>
            <a:r>
              <a:rPr lang="en-CA" dirty="0" smtClean="0"/>
              <a:t>::</a:t>
            </a:r>
            <a:r>
              <a:rPr lang="en-US" dirty="0" err="1" smtClean="0"/>
              <a:t>kBeforeExport</a:t>
            </a:r>
            <a:r>
              <a:rPr lang="en-US" dirty="0" smtClean="0"/>
              <a:t> 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MSceneMesage</a:t>
            </a:r>
            <a:r>
              <a:rPr lang="en-US" dirty="0" smtClean="0"/>
              <a:t>::</a:t>
            </a:r>
            <a:r>
              <a:rPr lang="en-US" dirty="0" err="1" smtClean="0"/>
              <a:t>kAfterExport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MSceneMessage</a:t>
            </a:r>
            <a:r>
              <a:rPr lang="en-US" dirty="0" smtClean="0"/>
              <a:t>::</a:t>
            </a:r>
            <a:r>
              <a:rPr lang="en-US" dirty="0" err="1" smtClean="0"/>
              <a:t>kBeforeImport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MSceneMessage</a:t>
            </a:r>
            <a:r>
              <a:rPr lang="en-US" dirty="0" smtClean="0"/>
              <a:t>::</a:t>
            </a:r>
            <a:r>
              <a:rPr lang="en-US" dirty="0" err="1" smtClean="0"/>
              <a:t>kAfterImport</a:t>
            </a:r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Devkit</a:t>
            </a:r>
            <a:r>
              <a:rPr lang="en-US" dirty="0" smtClean="0"/>
              <a:t> Example: </a:t>
            </a:r>
            <a:r>
              <a:rPr lang="en-US" dirty="0" err="1" smtClean="0"/>
              <a:t>lepTranslator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the new file format “</a:t>
            </a:r>
            <a:r>
              <a:rPr lang="en-US" dirty="0" err="1" smtClean="0"/>
              <a:t>Lep</a:t>
            </a:r>
            <a:r>
              <a:rPr lang="en-US" dirty="0" smtClean="0"/>
              <a:t>” to the file manipulation dialogs </a:t>
            </a:r>
          </a:p>
          <a:p>
            <a:r>
              <a:rPr lang="en-US" dirty="0" smtClean="0"/>
              <a:t>An “</a:t>
            </a:r>
            <a:r>
              <a:rPr lang="en-US" dirty="0" err="1" smtClean="0"/>
              <a:t>Lep</a:t>
            </a:r>
            <a:r>
              <a:rPr lang="en-US" dirty="0" smtClean="0"/>
              <a:t>” file is an ASCII file with a first line of “&lt;LEP&gt;”. The remainder of the file contains MEL commands that create one of the primitives: </a:t>
            </a:r>
            <a:r>
              <a:rPr lang="en-US" dirty="0" err="1" smtClean="0"/>
              <a:t>nurbsSphere</a:t>
            </a:r>
            <a:r>
              <a:rPr lang="en-US" dirty="0" smtClean="0"/>
              <a:t>, </a:t>
            </a:r>
            <a:r>
              <a:rPr lang="en-US" dirty="0" err="1" smtClean="0"/>
              <a:t>nurbsCone</a:t>
            </a:r>
            <a:r>
              <a:rPr lang="en-US" dirty="0" smtClean="0"/>
              <a:t> and </a:t>
            </a:r>
            <a:r>
              <a:rPr lang="en-US" dirty="0" err="1" smtClean="0"/>
              <a:t>nurbsCylinder</a:t>
            </a:r>
            <a:r>
              <a:rPr lang="en-US" dirty="0" smtClean="0"/>
              <a:t>, as well as move commands to position them.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MPxFileTranslator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96312" cy="51196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Custom file format: 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static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</a:t>
            </a:r>
            <a:r>
              <a:rPr lang="en-US" sz="2000" dirty="0" err="1" smtClean="0"/>
              <a:t>myfileExt</a:t>
            </a:r>
            <a:r>
              <a:rPr lang="en-US" sz="2000" dirty="0" smtClean="0"/>
              <a:t>(“</a:t>
            </a:r>
            <a:r>
              <a:rPr lang="en-US" sz="2000" dirty="0" err="1" smtClean="0"/>
              <a:t>lep</a:t>
            </a:r>
            <a:r>
              <a:rPr lang="en-US" sz="2000" dirty="0" smtClean="0"/>
              <a:t>”);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defaultExtension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	 return custom file format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identifyFile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	determine whether it is the type supported by the translator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MPxFileTranslator</a:t>
            </a:r>
            <a:r>
              <a:rPr lang="en-US" dirty="0" smtClean="0"/>
              <a:t>: read &amp;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4756150"/>
          </a:xfrm>
        </p:spPr>
        <p:txBody>
          <a:bodyPr/>
          <a:lstStyle/>
          <a:p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canBeOpened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decide whether it is an importer or exporter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haveReadMethod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::reader ( const </a:t>
            </a:r>
            <a:r>
              <a:rPr lang="en-US" sz="2000" dirty="0" err="1" smtClean="0"/>
              <a:t>MFileObject</a:t>
            </a:r>
            <a:r>
              <a:rPr lang="en-US" sz="2000" dirty="0" smtClean="0"/>
              <a:t> &amp;  file, 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optionsString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FF00"/>
                </a:solidFill>
              </a:rPr>
              <a:t>MPxFileTranslator</a:t>
            </a:r>
            <a:r>
              <a:rPr lang="en-US" sz="2000" dirty="0" smtClean="0">
                <a:solidFill>
                  <a:srgbClr val="FFFF00"/>
                </a:solidFill>
              </a:rPr>
              <a:t>::</a:t>
            </a:r>
            <a:r>
              <a:rPr lang="en-US" sz="2000" dirty="0" err="1" smtClean="0">
                <a:solidFill>
                  <a:srgbClr val="FFFF00"/>
                </a:solidFill>
              </a:rPr>
              <a:t>FileAccessMode</a:t>
            </a:r>
            <a:r>
              <a:rPr lang="en-US" sz="2000" dirty="0" smtClean="0">
                <a:solidFill>
                  <a:srgbClr val="FFFF00"/>
                </a:solidFill>
              </a:rPr>
              <a:t>  mode </a:t>
            </a:r>
            <a:r>
              <a:rPr lang="en-US" sz="2000" dirty="0" smtClean="0"/>
              <a:t> )</a:t>
            </a:r>
          </a:p>
          <a:p>
            <a:r>
              <a:rPr lang="en-US" sz="2000" dirty="0" smtClean="0"/>
              <a:t>Mode: the method used to read the file – open or import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</a:t>
            </a:r>
            <a:r>
              <a:rPr lang="en-US" sz="2000" dirty="0" err="1" smtClean="0"/>
              <a:t>haveWriteMethod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MPxFileTranslator</a:t>
            </a:r>
            <a:r>
              <a:rPr lang="en-US" sz="2000" dirty="0" smtClean="0"/>
              <a:t>::writer ( const </a:t>
            </a:r>
            <a:r>
              <a:rPr lang="en-US" sz="2000" dirty="0" err="1" smtClean="0"/>
              <a:t>MFileObject</a:t>
            </a:r>
            <a:r>
              <a:rPr lang="en-US" sz="2000" dirty="0" smtClean="0"/>
              <a:t> &amp;  file, 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  </a:t>
            </a:r>
            <a:r>
              <a:rPr lang="en-US" sz="2000" dirty="0" err="1" smtClean="0"/>
              <a:t>optionsString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FF00"/>
                </a:solidFill>
              </a:rPr>
              <a:t>MPxFileTranslator</a:t>
            </a:r>
            <a:r>
              <a:rPr lang="en-US" sz="2000" dirty="0" smtClean="0">
                <a:solidFill>
                  <a:srgbClr val="FFFF00"/>
                </a:solidFill>
              </a:rPr>
              <a:t>::</a:t>
            </a:r>
            <a:r>
              <a:rPr lang="en-US" sz="2000" dirty="0" err="1" smtClean="0">
                <a:solidFill>
                  <a:srgbClr val="FFFF00"/>
                </a:solidFill>
              </a:rPr>
              <a:t>FileAccessMode</a:t>
            </a:r>
            <a:r>
              <a:rPr lang="en-US" sz="2000" dirty="0" smtClean="0">
                <a:solidFill>
                  <a:srgbClr val="FFFF00"/>
                </a:solidFill>
              </a:rPr>
              <a:t>  mode </a:t>
            </a:r>
            <a:r>
              <a:rPr lang="en-US" sz="2000" dirty="0" smtClean="0"/>
              <a:t>  )</a:t>
            </a:r>
          </a:p>
          <a:p>
            <a:endParaRPr lang="en-US" sz="2000" dirty="0" smtClean="0"/>
          </a:p>
          <a:p>
            <a:r>
              <a:rPr lang="en-US" sz="2000" dirty="0" smtClean="0"/>
              <a:t>Mode: the method used to write the file - save, export, or export active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lepTranslator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LepTranslator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MPxFileTranslator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LepTranslator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{};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	~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LepTranslator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{};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void*	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reader (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MFileObject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file,const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optionsString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		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MPxFileTranslator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FileAccessMode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mode);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writer (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MFileObject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file,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optionsString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MPxFileTranslator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FileAccessMode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mode);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haveReadMethod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haveWriteMethod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defaultExtension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canBeOpened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MFileKind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identifyFile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	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MFileObject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fileName,const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char* buffer, short size)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private: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void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getPosition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transform,</a:t>
            </a:r>
            <a:r>
              <a:rPr lang="fr-FR" sz="1400" dirty="0" smtClean="0">
                <a:solidFill>
                  <a:srgbClr val="FFFF00"/>
                </a:solidFill>
                <a:latin typeface="Calibri" pitchFamily="34" charset="0"/>
              </a:rPr>
              <a:t> double&amp; </a:t>
            </a:r>
            <a:r>
              <a:rPr lang="fr-FR" sz="1400" dirty="0" err="1" smtClean="0">
                <a:solidFill>
                  <a:srgbClr val="FFFF00"/>
                </a:solidFill>
                <a:latin typeface="Calibri" pitchFamily="34" charset="0"/>
              </a:rPr>
              <a:t>tx</a:t>
            </a:r>
            <a:r>
              <a:rPr lang="fr-FR" sz="1400" dirty="0" smtClean="0">
                <a:solidFill>
                  <a:srgbClr val="FFFF00"/>
                </a:solidFill>
                <a:latin typeface="Calibri" pitchFamily="34" charset="0"/>
              </a:rPr>
              <a:t>, double&amp; </a:t>
            </a:r>
            <a:r>
              <a:rPr lang="fr-FR" sz="1400" dirty="0" err="1" smtClean="0">
                <a:solidFill>
                  <a:srgbClr val="FFFF00"/>
                </a:solidFill>
                <a:latin typeface="Calibri" pitchFamily="34" charset="0"/>
              </a:rPr>
              <a:t>ty</a:t>
            </a:r>
            <a:r>
              <a:rPr lang="fr-FR" sz="1400" dirty="0" smtClean="0">
                <a:solidFill>
                  <a:srgbClr val="FFFF00"/>
                </a:solidFill>
                <a:latin typeface="Calibri" pitchFamily="34" charset="0"/>
              </a:rPr>
              <a:t>, double&amp; </a:t>
            </a:r>
            <a:r>
              <a:rPr lang="fr-FR" sz="1400" dirty="0" err="1" smtClean="0">
                <a:solidFill>
                  <a:srgbClr val="FFFF00"/>
                </a:solidFill>
                <a:latin typeface="Calibri" pitchFamily="34" charset="0"/>
              </a:rPr>
              <a:t>tz</a:t>
            </a:r>
            <a:r>
              <a:rPr lang="fr-FR" sz="14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magic;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057400" y="2819400"/>
            <a:ext cx="4876800" cy="15224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419600"/>
            <a:ext cx="22860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057400" y="4953000"/>
            <a:ext cx="58674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MPxFileTranslator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custom file translator: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19088" y="2048571"/>
            <a:ext cx="8215312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MStatus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initializePlugin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MObject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obj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MFnPlugin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plugin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obj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PLUGIN_COMPANY, "3.0", "Any");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MStatus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status =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plugin.registerFileTranslator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 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Lep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", "lepTranslator.rgb",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LepTranslator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::creator,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           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lepTranslatorOpts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", 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showPositions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=1", true );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return status;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43000" y="3429000"/>
            <a:ext cx="16002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43200" y="3429000"/>
            <a:ext cx="14478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</a:t>
            </a:r>
            <a:r>
              <a:rPr lang="en-US" sz="2800" b="1" dirty="0" smtClean="0"/>
              <a:t>  DG/ DAG Operations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for </a:t>
            </a:r>
            <a:r>
              <a:rPr lang="en-US" dirty="0" err="1" smtClean="0"/>
              <a:t>MPxFileTranslator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Options: a text string with format:</a:t>
            </a:r>
          </a:p>
          <a:p>
            <a:r>
              <a:rPr lang="en-US" dirty="0" smtClean="0"/>
              <a:t>	varName1=value1;varName2=value2;...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 err="1" smtClean="0"/>
              <a:t>lepTranslator</a:t>
            </a:r>
            <a:r>
              <a:rPr lang="en-US" sz="1800" dirty="0" smtClean="0"/>
              <a:t> example, the option string is “</a:t>
            </a:r>
            <a:r>
              <a:rPr lang="en-US" sz="1800" dirty="0" err="1" smtClean="0"/>
              <a:t>showPositions</a:t>
            </a:r>
            <a:r>
              <a:rPr lang="en-US" sz="1800" dirty="0" smtClean="0"/>
              <a:t> = 1” or “</a:t>
            </a:r>
            <a:r>
              <a:rPr lang="en-US" sz="1800" dirty="0" err="1" smtClean="0"/>
              <a:t>showPositions</a:t>
            </a:r>
            <a:r>
              <a:rPr lang="en-US" sz="1800" dirty="0" smtClean="0"/>
              <a:t> = 0”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4176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lepTranslatorOpts.mel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global proc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lepTranslatorOpts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)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……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DG/DAG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</a:t>
            </a:r>
            <a:r>
              <a:rPr lang="en-US" dirty="0" err="1" smtClean="0"/>
              <a:t>MDGModifier</a:t>
            </a:r>
            <a:r>
              <a:rPr lang="en-US" dirty="0" smtClean="0"/>
              <a:t> / </a:t>
            </a:r>
            <a:r>
              <a:rPr lang="en-US" dirty="0" err="1" smtClean="0"/>
              <a:t>MDagModifier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CA" dirty="0" smtClean="0"/>
              <a:t>Facilitate the creation or deletion of nodes and connections</a:t>
            </a:r>
            <a:endParaRPr lang="en-US" dirty="0" smtClean="0"/>
          </a:p>
          <a:p>
            <a:pPr lvl="1">
              <a:buFontTx/>
              <a:buChar char="•"/>
            </a:pPr>
            <a:endParaRPr lang="en-CA" dirty="0" smtClean="0"/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Provides undo/redo support</a:t>
            </a:r>
            <a:endParaRPr lang="en-CA" dirty="0" smtClean="0"/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CA" sz="2000" dirty="0" smtClean="0">
              <a:solidFill>
                <a:srgbClr val="FFFFFF"/>
              </a:solidFill>
            </a:endParaRPr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FF"/>
                </a:solidFill>
              </a:rPr>
              <a:t>MDagModifier</a:t>
            </a:r>
            <a:r>
              <a:rPr lang="en-US" sz="2000" dirty="0" smtClean="0">
                <a:solidFill>
                  <a:srgbClr val="FFFFFF"/>
                </a:solidFill>
              </a:rPr>
              <a:t>: dag node creation/parenting</a:t>
            </a: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Holds a list of operations. Operations are queued as they are called.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 Does not perform these operations until </a:t>
            </a:r>
            <a:r>
              <a:rPr lang="en-US" dirty="0" err="1" smtClean="0"/>
              <a:t>MDGModifier</a:t>
            </a:r>
            <a:r>
              <a:rPr lang="en-US" dirty="0" smtClean="0"/>
              <a:t>::</a:t>
            </a:r>
            <a:r>
              <a:rPr lang="en-US" dirty="0" err="1" smtClean="0"/>
              <a:t>doIt</a:t>
            </a:r>
            <a:r>
              <a:rPr lang="en-US" dirty="0" smtClean="0"/>
              <a:t>() call is issued.</a:t>
            </a:r>
          </a:p>
          <a:p>
            <a:pPr lvl="1"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MDGModifier</a:t>
            </a:r>
            <a:r>
              <a:rPr lang="en-US" dirty="0" smtClean="0"/>
              <a:t>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these operations won’t get executed until </a:t>
            </a:r>
            <a:r>
              <a:rPr lang="en-US" dirty="0" err="1" smtClean="0"/>
              <a:t>dgMod.doIt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undo all these operations, </a:t>
            </a:r>
            <a:r>
              <a:rPr lang="en-US" dirty="0" err="1" smtClean="0"/>
              <a:t>dgMod.undoIt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MDGModifier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dgMod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dgMod.createNode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“transform”);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dgMod.commandToExecute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pt-BR" sz="1400" dirty="0" smtClean="0">
                <a:solidFill>
                  <a:srgbClr val="FFFF00"/>
                </a:solidFill>
                <a:latin typeface="Calibri" pitchFamily="34" charset="0"/>
              </a:rPr>
              <a:t>sphere -n sphere1 -r 1;”);</a:t>
            </a:r>
          </a:p>
          <a:p>
            <a:r>
              <a:rPr lang="pt-BR" sz="1400" dirty="0" smtClean="0">
                <a:solidFill>
                  <a:srgbClr val="FFFF00"/>
                </a:solidFill>
                <a:latin typeface="Calibri" pitchFamily="34" charset="0"/>
              </a:rPr>
              <a:t>dgMod.connect(.....);</a:t>
            </a:r>
          </a:p>
          <a:p>
            <a:r>
              <a:rPr lang="pt-BR" sz="1400" dirty="0" smtClean="0">
                <a:solidFill>
                  <a:srgbClr val="FFFF00"/>
                </a:solidFill>
                <a:latin typeface="Calibri" pitchFamily="34" charset="0"/>
              </a:rPr>
              <a:t>.....</a:t>
            </a:r>
          </a:p>
          <a:p>
            <a:endParaRPr lang="pt-BR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pt-BR" sz="1400" dirty="0" smtClean="0">
                <a:solidFill>
                  <a:srgbClr val="FFFF00"/>
                </a:solidFill>
                <a:latin typeface="Calibri" pitchFamily="34" charset="0"/>
              </a:rPr>
              <a:t>dgMod.doIt();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600" y="2980303"/>
            <a:ext cx="12954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setUpTransCircle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transCircle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setUpTransCircle</a:t>
            </a:r>
            <a:r>
              <a:rPr lang="en-US" dirty="0" smtClean="0"/>
              <a:t>: In this example, we create a custom command, and simulate the same functionality of the MEL operations we used in “</a:t>
            </a:r>
            <a:r>
              <a:rPr lang="en-US" dirty="0" err="1" smtClean="0"/>
              <a:t>transCircleNode</a:t>
            </a:r>
            <a:r>
              <a:rPr lang="en-US" dirty="0" smtClean="0"/>
              <a:t>” project, which set up the </a:t>
            </a:r>
            <a:r>
              <a:rPr lang="en-US" dirty="0" err="1" smtClean="0"/>
              <a:t>transCircle</a:t>
            </a:r>
            <a:r>
              <a:rPr lang="en-US" dirty="0" smtClean="0"/>
              <a:t> node.</a:t>
            </a:r>
            <a:endParaRPr lang="en-US" sz="1600" dirty="0" smtClean="0"/>
          </a:p>
          <a:p>
            <a:r>
              <a:rPr lang="en-US" dirty="0" smtClean="0"/>
              <a:t>Here are the commands you need to </a:t>
            </a:r>
            <a:r>
              <a:rPr lang="en-US" dirty="0" err="1" smtClean="0"/>
              <a:t>simluate</a:t>
            </a:r>
            <a:r>
              <a:rPr lang="en-US" dirty="0" smtClean="0"/>
              <a:t>:</a:t>
            </a:r>
            <a:endParaRPr lang="en-US" sz="1800" dirty="0" smtClean="0"/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createNode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-n circleNode1;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	sphere -n sphere1 -r 1;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	sphere -n sphere2 -r 2;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sphere2.translate circleNode1.inputTranslate;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circleNode1.outputTranslate sphere1.translate;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time1.outTime circleNode1.input;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Maya Callback System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96312" cy="5119688"/>
          </a:xfrm>
        </p:spPr>
        <p:txBody>
          <a:bodyPr/>
          <a:lstStyle/>
          <a:p>
            <a:r>
              <a:rPr lang="en-US" sz="2000" dirty="0" smtClean="0"/>
              <a:t>Maya callbacks allow the user to register functions against specific Maya events.</a:t>
            </a:r>
          </a:p>
          <a:p>
            <a:endParaRPr lang="en-US" sz="2000" dirty="0" smtClean="0"/>
          </a:p>
          <a:p>
            <a:r>
              <a:rPr lang="en-US" sz="2000" dirty="0" smtClean="0"/>
              <a:t>Maya callback classes: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MMessage</a:t>
            </a:r>
            <a:r>
              <a:rPr lang="en-US" sz="2000" dirty="0" smtClean="0"/>
              <a:t>:  base class, remove callback, query callbacks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MDGMessage</a:t>
            </a:r>
            <a:r>
              <a:rPr lang="en-US" sz="2000" dirty="0" smtClean="0"/>
              <a:t> 	             - node added, removed, connected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MNodeMessage</a:t>
            </a:r>
            <a:r>
              <a:rPr lang="en-US" sz="2000" dirty="0" smtClean="0"/>
              <a:t> 	- attribute callbacks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MSceneMessage</a:t>
            </a:r>
            <a:r>
              <a:rPr lang="en-US" sz="2000" dirty="0" smtClean="0"/>
              <a:t> 	- before/after: file open, import, export, etc.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MUiMessage</a:t>
            </a:r>
            <a:r>
              <a:rPr lang="en-US" sz="2000" dirty="0" smtClean="0"/>
              <a:t> 	             - UI objects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MEventMessage</a:t>
            </a:r>
            <a:r>
              <a:rPr lang="en-US" sz="2000" dirty="0" smtClean="0"/>
              <a:t> 	- idle, </a:t>
            </a:r>
            <a:r>
              <a:rPr lang="en-US" sz="2000" dirty="0" err="1" smtClean="0"/>
              <a:t>timeChanged</a:t>
            </a:r>
            <a:r>
              <a:rPr lang="en-US" sz="2000" dirty="0" smtClean="0"/>
              <a:t>, undo, redo, etc.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MConditionMessage</a:t>
            </a:r>
            <a:r>
              <a:rPr lang="en-US" sz="2000" dirty="0" smtClean="0"/>
              <a:t>	- specific conditions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MModelMessage</a:t>
            </a:r>
            <a:r>
              <a:rPr lang="en-US" sz="2000" dirty="0" smtClean="0"/>
              <a:t>	- model related messages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MMessage</a:t>
            </a:r>
            <a:r>
              <a:rPr lang="en-US" dirty="0" smtClean="0"/>
              <a:t> and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MSceneMessage</a:t>
            </a:r>
            <a:r>
              <a:rPr lang="en-US" sz="1600" dirty="0" smtClean="0"/>
              <a:t>::</a:t>
            </a:r>
            <a:r>
              <a:rPr lang="en-US" sz="1600" dirty="0" err="1" smtClean="0"/>
              <a:t>addCallback</a:t>
            </a:r>
            <a:r>
              <a:rPr lang="en-US" sz="1600" dirty="0" smtClean="0"/>
              <a:t> ( </a:t>
            </a:r>
            <a:r>
              <a:rPr lang="en-US" sz="1600" dirty="0" err="1" smtClean="0"/>
              <a:t>MSceneMessage</a:t>
            </a:r>
            <a:r>
              <a:rPr lang="en-US" sz="1600" dirty="0" smtClean="0"/>
              <a:t>::Message  </a:t>
            </a:r>
            <a:r>
              <a:rPr lang="en-US" sz="1600" dirty="0" err="1" smtClean="0"/>
              <a:t>msg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                                               , void *  </a:t>
            </a:r>
            <a:r>
              <a:rPr lang="en-US" sz="1600" dirty="0" err="1" smtClean="0"/>
              <a:t>clientData</a:t>
            </a:r>
            <a:r>
              <a:rPr lang="en-US" sz="1600" dirty="0" smtClean="0"/>
              <a:t> = NULL, </a:t>
            </a:r>
            <a:r>
              <a:rPr lang="en-US" sz="1600" dirty="0" err="1" smtClean="0"/>
              <a:t>MStatus</a:t>
            </a:r>
            <a:r>
              <a:rPr lang="en-US" sz="1600" dirty="0" smtClean="0"/>
              <a:t> *  </a:t>
            </a:r>
            <a:r>
              <a:rPr lang="en-US" sz="1600" dirty="0" err="1" smtClean="0"/>
              <a:t>ReturnStatus</a:t>
            </a:r>
            <a:r>
              <a:rPr lang="en-US" sz="1600" dirty="0" smtClean="0"/>
              <a:t> = NULL   )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	</a:t>
            </a:r>
          </a:p>
          <a:p>
            <a:endParaRPr lang="en-US" dirty="0" smtClean="0"/>
          </a:p>
          <a:p>
            <a:r>
              <a:rPr lang="en-CA" sz="1600" dirty="0" smtClean="0">
                <a:solidFill>
                  <a:srgbClr val="FFFF00"/>
                </a:solidFill>
              </a:rPr>
              <a:t> 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typedef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void(* 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MBasicFunction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)(void *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clientData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Line 3079"/>
          <p:cNvSpPr>
            <a:spLocks noChangeShapeType="1"/>
          </p:cNvSpPr>
          <p:nvPr/>
        </p:nvSpPr>
        <p:spPr bwMode="auto">
          <a:xfrm>
            <a:off x="1828800" y="2057400"/>
            <a:ext cx="228600" cy="1524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9088" y="141605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kern="0" dirty="0" smtClean="0">
              <a:solidFill>
                <a:srgbClr val="FFFFFF"/>
              </a:solidFill>
              <a:latin typeface="Arial"/>
            </a:endParaRPr>
          </a:p>
          <a:p>
            <a:r>
              <a:rPr lang="en-US" sz="1600" kern="0" dirty="0" err="1" smtClean="0">
                <a:solidFill>
                  <a:srgbClr val="FFFFFF"/>
                </a:solidFill>
                <a:latin typeface="Arial"/>
              </a:rPr>
              <a:t>MMessage</a:t>
            </a:r>
            <a:r>
              <a:rPr lang="en-US" sz="1600" kern="0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sz="1600" kern="0" dirty="0" err="1" smtClean="0">
                <a:solidFill>
                  <a:srgbClr val="FFFFFF"/>
                </a:solidFill>
                <a:latin typeface="Arial"/>
              </a:rPr>
              <a:t>MBasicFunction</a:t>
            </a:r>
            <a:r>
              <a:rPr lang="en-US" sz="1600" kern="0" dirty="0" smtClean="0">
                <a:solidFill>
                  <a:srgbClr val="FFFFFF"/>
                </a:solidFill>
                <a:latin typeface="Arial"/>
              </a:rPr>
              <a:t>  </a:t>
            </a:r>
            <a:r>
              <a:rPr lang="en-US" sz="1600" kern="0" dirty="0" err="1" smtClean="0">
                <a:solidFill>
                  <a:srgbClr val="FFFFFF"/>
                </a:solidFill>
                <a:latin typeface="Arial"/>
              </a:rPr>
              <a:t>func</a:t>
            </a:r>
            <a:endParaRPr lang="en-US" sz="16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Line 3079"/>
          <p:cNvSpPr>
            <a:spLocks noChangeShapeType="1"/>
          </p:cNvSpPr>
          <p:nvPr/>
        </p:nvSpPr>
        <p:spPr bwMode="auto">
          <a:xfrm flipH="1">
            <a:off x="5486400" y="1676400"/>
            <a:ext cx="533400" cy="140535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3081756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kAfterOpen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04800" y="4538246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kAfterOpen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, &amp;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afterFileOpenCallback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  <a:endParaRPr lang="en-US" sz="16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38800" y="4538246"/>
            <a:ext cx="2286000" cy="2965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2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MMessage</a:t>
            </a:r>
            <a:r>
              <a:rPr lang="en-US" dirty="0" smtClean="0"/>
              <a:t> and Callback Functions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19088" y="2322493"/>
            <a:ext cx="7924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CA" sz="14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>
                <a:solidFill>
                  <a:srgbClr val="FFFF00"/>
                </a:solidFill>
                <a:latin typeface="Calibri" pitchFamily="34" charset="0"/>
              </a:rPr>
              <a:t>afterFileOpenCallback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(void* </a:t>
            </a:r>
            <a:r>
              <a:rPr lang="en-CA" sz="1400" dirty="0" err="1">
                <a:solidFill>
                  <a:srgbClr val="FFFF00"/>
                </a:solidFill>
                <a:latin typeface="Calibri" pitchFamily="34" charset="0"/>
              </a:rPr>
              <a:t>clientData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CA" sz="1400" dirty="0" err="1">
                <a:solidFill>
                  <a:srgbClr val="FFFF00"/>
                </a:solidFill>
                <a:latin typeface="Calibri" pitchFamily="34" charset="0"/>
              </a:rPr>
              <a:t>cout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 &lt;&lt; 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“Come to this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afterFileOpenCallback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function\n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”;</a:t>
            </a: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CA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CA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MyCmd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addCallback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MSceneMessage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kAfterOpen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&amp;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afterFileOpenCallback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088" y="216860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static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MCallbackId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id;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04059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4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id =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088" y="5218093"/>
            <a:ext cx="4710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MyCmd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removeCallback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0"/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pPr lvl="0"/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MMessage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removeCallback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 id );</a:t>
            </a:r>
          </a:p>
          <a:p>
            <a:pPr lvl="0"/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103698"/>
            <a:ext cx="882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15000"/>
              </a:spcBef>
              <a:spcAft>
                <a:spcPct val="15000"/>
              </a:spcAft>
            </a:pP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MSceneMessage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::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addCallback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( 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MSceneMessage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::Message 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msg,</a:t>
            </a:r>
            <a:r>
              <a:rPr lang="en-US" sz="1600" dirty="0" err="1" smtClean="0">
                <a:solidFill>
                  <a:schemeClr val="bg1"/>
                </a:solidFill>
              </a:rPr>
              <a:t>MMessage</a:t>
            </a:r>
            <a:r>
              <a:rPr lang="en-US" sz="1600" dirty="0" smtClean="0">
                <a:solidFill>
                  <a:schemeClr val="bg1"/>
                </a:solidFill>
              </a:rPr>
              <a:t>::</a:t>
            </a:r>
            <a:r>
              <a:rPr lang="en-US" sz="1600" dirty="0" err="1" smtClean="0">
                <a:solidFill>
                  <a:schemeClr val="bg1"/>
                </a:solidFill>
              </a:rPr>
              <a:t>MBasicFunction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void * 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clientData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= NULL, 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MStatus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* </a:t>
            </a:r>
            <a:r>
              <a:rPr lang="en-US" sz="1600" kern="0" dirty="0" err="1" smtClean="0">
                <a:solidFill>
                  <a:schemeClr val="bg1"/>
                </a:solidFill>
                <a:latin typeface="Arial"/>
              </a:rPr>
              <a:t>ReturnStatus</a:t>
            </a:r>
            <a:r>
              <a:rPr lang="en-US" sz="1600" kern="0" dirty="0" smtClean="0">
                <a:solidFill>
                  <a:schemeClr val="bg1"/>
                </a:solidFill>
                <a:latin typeface="Arial"/>
              </a:rPr>
              <a:t> = NULL   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5874</TotalTime>
  <Words>979</Words>
  <Application>Microsoft Office PowerPoint</Application>
  <PresentationFormat>On-screen Show (4:3)</PresentationFormat>
  <Paragraphs>396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1_blank</vt:lpstr>
      <vt:lpstr>Slide 1</vt:lpstr>
      <vt:lpstr>Agenda</vt:lpstr>
      <vt:lpstr>Slide 3</vt:lpstr>
      <vt:lpstr>DG/DAG Operations</vt:lpstr>
      <vt:lpstr>MDGModifier code structure</vt:lpstr>
      <vt:lpstr>Example: setUpTransCircle</vt:lpstr>
      <vt:lpstr>Maya Callback System</vt:lpstr>
      <vt:lpstr>MMessage and Callback Functions</vt:lpstr>
      <vt:lpstr>MMessage and Callback Functions</vt:lpstr>
      <vt:lpstr>Abort operations</vt:lpstr>
      <vt:lpstr>Abort Operations</vt:lpstr>
      <vt:lpstr>Example: sceneMsgCmd</vt:lpstr>
      <vt:lpstr>Shading Network and Software Shader</vt:lpstr>
      <vt:lpstr>Software Shading Node</vt:lpstr>
      <vt:lpstr>Shading Nodes List</vt:lpstr>
      <vt:lpstr>Shading Group</vt:lpstr>
      <vt:lpstr>Shading Group (Renderable Sets)</vt:lpstr>
      <vt:lpstr>Rendering Network</vt:lpstr>
      <vt:lpstr>Custom Shading Node</vt:lpstr>
      <vt:lpstr>Custom Shading Node </vt:lpstr>
      <vt:lpstr>Software Shading Node</vt:lpstr>
      <vt:lpstr>Shading node icons for Hypershade</vt:lpstr>
      <vt:lpstr>Custom Translator</vt:lpstr>
      <vt:lpstr>Custom Translator Plug-in</vt:lpstr>
      <vt:lpstr>Devkit Example: lepTranslator</vt:lpstr>
      <vt:lpstr>MPxFileTranslator</vt:lpstr>
      <vt:lpstr>MPxFileTranslator: read &amp; write</vt:lpstr>
      <vt:lpstr>Example: lepTranslator</vt:lpstr>
      <vt:lpstr>MPxFileTranslator</vt:lpstr>
      <vt:lpstr>UI for MPxFileTranslator</vt:lpstr>
      <vt:lpstr>Q &amp; A</vt:lpstr>
      <vt:lpstr>Slide 32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616</cp:revision>
  <cp:lastPrinted>2006-08-09T23:46:43Z</cp:lastPrinted>
  <dcterms:created xsi:type="dcterms:W3CDTF">2005-11-04T16:28:13Z</dcterms:created>
  <dcterms:modified xsi:type="dcterms:W3CDTF">2009-06-14T16:09:24Z</dcterms:modified>
</cp:coreProperties>
</file>