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35"/>
  </p:notesMasterIdLst>
  <p:handoutMasterIdLst>
    <p:handoutMasterId r:id="rId36"/>
  </p:handoutMasterIdLst>
  <p:sldIdLst>
    <p:sldId id="361" r:id="rId3"/>
    <p:sldId id="419" r:id="rId4"/>
    <p:sldId id="385" r:id="rId5"/>
    <p:sldId id="397" r:id="rId6"/>
    <p:sldId id="400" r:id="rId7"/>
    <p:sldId id="401" r:id="rId8"/>
    <p:sldId id="398" r:id="rId9"/>
    <p:sldId id="399" r:id="rId10"/>
    <p:sldId id="402" r:id="rId11"/>
    <p:sldId id="386" r:id="rId12"/>
    <p:sldId id="387" r:id="rId13"/>
    <p:sldId id="434" r:id="rId14"/>
    <p:sldId id="388" r:id="rId15"/>
    <p:sldId id="389" r:id="rId16"/>
    <p:sldId id="426" r:id="rId17"/>
    <p:sldId id="392" r:id="rId18"/>
    <p:sldId id="428" r:id="rId19"/>
    <p:sldId id="423" r:id="rId20"/>
    <p:sldId id="435" r:id="rId21"/>
    <p:sldId id="429" r:id="rId22"/>
    <p:sldId id="427" r:id="rId23"/>
    <p:sldId id="393" r:id="rId24"/>
    <p:sldId id="436" r:id="rId25"/>
    <p:sldId id="437" r:id="rId26"/>
    <p:sldId id="394" r:id="rId27"/>
    <p:sldId id="396" r:id="rId28"/>
    <p:sldId id="420" r:id="rId29"/>
    <p:sldId id="422" r:id="rId30"/>
    <p:sldId id="431" r:id="rId31"/>
    <p:sldId id="421" r:id="rId32"/>
    <p:sldId id="432" r:id="rId33"/>
    <p:sldId id="433" r:id="rId3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99CC00"/>
    <a:srgbClr val="DDDDDD"/>
    <a:srgbClr val="969696"/>
    <a:srgbClr val="B2B2B2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2" autoAdjust="0"/>
    <p:restoredTop sz="69647" autoAdjust="0"/>
  </p:normalViewPr>
  <p:slideViewPr>
    <p:cSldViewPr snapToObjects="1">
      <p:cViewPr>
        <p:scale>
          <a:sx n="100" d="100"/>
          <a:sy n="100" d="100"/>
        </p:scale>
        <p:origin x="-7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AFB3010-EC7F-40B3-AE6C-433B993CC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0671FB3-AD55-4DE4-8788-9E80C113F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13321-DC45-459E-B08B-BD8F31A1BCC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F76EC-5B64-4D34-A383-12161447AE9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062CF-8DAF-47F1-B7EB-8D45A38F218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13C4E-30EE-46AA-BA29-8CF7D038BF4A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C9B51-D54B-42C9-8718-8A58667BBB7D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b="1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6AB81-C7D7-42F7-AA93-CCAFD98BEFFF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3A0C6-7108-48CE-88B0-A7AFB7F7171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4B0E1-3884-40D6-B74C-59F577DFFFF4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C1167-247A-4FFA-A69A-7B0655E18DA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09BE1-F49B-4F37-9F3A-909287FF59F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46C86-EAA1-4B16-B086-2684D11BD61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AB6C0-0474-42F6-9E51-969BED1B984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77174-8BC8-4F66-9946-5B2CC67D7CB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E39A4-4BD2-4837-937A-687010B05FC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F90BC-3FEB-49E5-A3DF-C3D1CBEB3E7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4F476-B341-45BC-B458-3DDBAA67E7D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96B33-6937-4762-B7E6-D8A9D5456E5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03F318A-978B-4CC7-B1FA-13C0DDF9DD92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8775BBA-F5A1-4A83-9F9A-18C562B9071B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E5C5B1D5-7A73-44AE-9455-095265B9894B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FC11FBB-1ABD-4CDC-8E6C-3F3316D179C8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smtClean="0">
                <a:solidFill>
                  <a:schemeClr val="bg1"/>
                </a:solidFill>
              </a:rPr>
              <a:t>Maya Manipulators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Manipulator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Maya Standard Manipulators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Derived from </a:t>
            </a:r>
            <a:r>
              <a:rPr lang="en-US" sz="2800" dirty="0" err="1" smtClean="0"/>
              <a:t>MPxManipContainer</a:t>
            </a:r>
            <a:endParaRPr lang="en-US" sz="2800" dirty="0" smtClean="0"/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Container rather than a proxy manipulator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Can contain more than one base manipulator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Basic workflow:</a:t>
            </a:r>
          </a:p>
          <a:p>
            <a:pPr marL="973137"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add base manipulators to container</a:t>
            </a:r>
          </a:p>
          <a:p>
            <a:pPr marL="973137"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Set up associations between base manipulators and attributes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MPxManipContainer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Specify </a:t>
            </a:r>
            <a:r>
              <a:rPr lang="en-US" sz="2800" dirty="0" err="1" smtClean="0">
                <a:cs typeface="Courier New" pitchFamily="49" charset="0"/>
              </a:rPr>
              <a:t>kManipContainer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smtClean="0"/>
              <a:t>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 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::id,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::initialize,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kManipContainer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  <a:endParaRPr lang="en-US" sz="1400" dirty="0" smtClean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800" dirty="0" smtClean="0"/>
              <a:t>Add OpenMayaUI.lib and opengl32.lib (optional) into linking libraries</a:t>
            </a:r>
          </a:p>
          <a:p>
            <a:pPr>
              <a:buFontTx/>
              <a:buChar char="•"/>
            </a:pPr>
            <a:endParaRPr lang="en-US" sz="1600" dirty="0" smtClean="0"/>
          </a:p>
          <a:p>
            <a:pPr>
              <a:buFontTx/>
              <a:buChar char="•"/>
            </a:pPr>
            <a:endParaRPr lang="en-US" sz="1600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352800" y="3505200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MPxManipContainer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	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initialize();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createChildren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void	draw(M3dView &amp;view,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&amp;path,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DisplayStyle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style,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id;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3657600"/>
            <a:ext cx="7543800" cy="101162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MPxManipContainer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824912" cy="5119688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sz="2800" dirty="0" smtClean="0"/>
              <a:t>Key functionalities: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add base manipulators: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US" sz="2400" dirty="0" smtClean="0"/>
              <a:t>			</a:t>
            </a:r>
            <a:r>
              <a:rPr lang="en-US" sz="2200" dirty="0" err="1" smtClean="0"/>
              <a:t>MPxManipContainer</a:t>
            </a:r>
            <a:r>
              <a:rPr lang="en-US" sz="2200" dirty="0" smtClean="0"/>
              <a:t>::</a:t>
            </a:r>
            <a:r>
              <a:rPr lang="en-CA" sz="2200" dirty="0" err="1" smtClean="0"/>
              <a:t>createChildren</a:t>
            </a:r>
            <a:r>
              <a:rPr lang="en-CA" sz="2200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endParaRPr lang="en-CA" sz="2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CA" sz="2400" dirty="0" smtClean="0"/>
              <a:t>make associations between manipulators and attributes on nodes: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CA" sz="2400" dirty="0" smtClean="0"/>
              <a:t>			</a:t>
            </a:r>
            <a:r>
              <a:rPr lang="en-CA" sz="2200" dirty="0" err="1" smtClean="0"/>
              <a:t>MPxManipContainer</a:t>
            </a:r>
            <a:r>
              <a:rPr lang="en-CA" sz="2200" dirty="0" smtClean="0"/>
              <a:t>::</a:t>
            </a:r>
            <a:r>
              <a:rPr lang="en-CA" sz="2200" dirty="0" err="1" smtClean="0"/>
              <a:t>connectToDependNode</a:t>
            </a:r>
            <a:r>
              <a:rPr lang="en-CA" sz="2200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CA" sz="2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CA" sz="2400" dirty="0" smtClean="0"/>
              <a:t>customize the drawing of your manipulator: 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defRPr/>
            </a:pPr>
            <a:r>
              <a:rPr lang="en-CA" dirty="0" smtClean="0"/>
              <a:t>		</a:t>
            </a:r>
            <a:r>
              <a:rPr lang="en-CA" sz="2200" dirty="0" err="1" smtClean="0"/>
              <a:t>MPxManipContainer</a:t>
            </a:r>
            <a:r>
              <a:rPr lang="en-CA" sz="2200" dirty="0" smtClean="0"/>
              <a:t>::draw()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520112" cy="1143000"/>
          </a:xfrm>
        </p:spPr>
        <p:txBody>
          <a:bodyPr/>
          <a:lstStyle/>
          <a:p>
            <a:pPr lvl="2">
              <a:defRPr/>
            </a:pPr>
            <a:r>
              <a:rPr lang="en-US" dirty="0" smtClean="0">
                <a:latin typeface="+mj-lt"/>
              </a:rPr>
              <a:t>Add Base Manipulators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US" sz="2400" dirty="0" smtClean="0"/>
              <a:t>	</a:t>
            </a:r>
            <a:r>
              <a:rPr lang="en-US" sz="2200" dirty="0" err="1" smtClean="0"/>
              <a:t>MPxManipContainer</a:t>
            </a:r>
            <a:r>
              <a:rPr lang="en-US" sz="2200" dirty="0" smtClean="0"/>
              <a:t>::</a:t>
            </a:r>
            <a:r>
              <a:rPr lang="en-CA" sz="2200" dirty="0" err="1" smtClean="0"/>
              <a:t>createChildren</a:t>
            </a:r>
            <a:r>
              <a:rPr lang="en-CA" sz="2200" dirty="0" smtClean="0"/>
              <a:t>()</a:t>
            </a:r>
          </a:p>
          <a:p>
            <a:endParaRPr lang="en-US" sz="18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createChildren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 {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manipName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angleManip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angleName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yRotation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manipName,angleName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 	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(0.0, 0.0, 0.0);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(0.0,MAngle::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kDegrees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fDiscManip,&amp;status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fnDisc.setCenterPoint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fnDisc.setAngle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...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52600" y="3505200"/>
            <a:ext cx="3581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35" idx="3"/>
            <a:endCxn id="43" idx="1"/>
          </p:cNvCxnSpPr>
          <p:nvPr/>
        </p:nvCxnSpPr>
        <p:spPr>
          <a:xfrm>
            <a:off x="3048000" y="3712576"/>
            <a:ext cx="2590800" cy="97424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0" idx="3"/>
            <a:endCxn id="59" idx="1"/>
          </p:cNvCxnSpPr>
          <p:nvPr/>
        </p:nvCxnSpPr>
        <p:spPr>
          <a:xfrm flipV="1">
            <a:off x="3048000" y="5203825"/>
            <a:ext cx="2590800" cy="114300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2" idx="3"/>
            <a:endCxn id="53" idx="1"/>
          </p:cNvCxnSpPr>
          <p:nvPr/>
        </p:nvCxnSpPr>
        <p:spPr>
          <a:xfrm>
            <a:off x="3048000" y="4305300"/>
            <a:ext cx="2590800" cy="228600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76700" y="348094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6700" y="4065657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76700" y="4849882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895600" y="3022213"/>
            <a:ext cx="1905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3886200" y="5579869"/>
            <a:ext cx="1905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1447800" y="5694169"/>
            <a:ext cx="914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7620000" y="4758938"/>
            <a:ext cx="533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 animBg="1"/>
      <p:bldP spid="43" grpId="0" animBg="1"/>
      <p:bldP spid="52" grpId="0" animBg="1"/>
      <p:bldP spid="53" grpId="0" animBg="1"/>
      <p:bldP spid="59" grpId="0" animBg="1"/>
      <p:bldP spid="60" grpId="0" animBg="1"/>
      <p:bldP spid="96" grpId="0"/>
      <p:bldP spid="108" grpId="0"/>
      <p:bldP spid="113" grpId="0" animBg="1"/>
      <p:bldP spid="90" grpId="0"/>
      <p:bldP spid="91" grpId="0"/>
      <p:bldP spid="92" grpId="0"/>
      <p:bldP spid="45" grpId="0" animBg="1"/>
      <p:bldP spid="46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19088" y="1600200"/>
            <a:ext cx="8215312" cy="49355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Two types:</a:t>
            </a:r>
            <a:endParaRPr lang="en-US" sz="2400" dirty="0" smtClean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One-to-one association</a:t>
            </a:r>
          </a:p>
          <a:p>
            <a:pPr lvl="2">
              <a:buFont typeface="Arial" charset="0"/>
              <a:buChar char="•"/>
            </a:pPr>
            <a:endParaRPr lang="en-US" sz="2400" dirty="0" smtClean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Conversion functions</a:t>
            </a:r>
          </a:p>
          <a:p>
            <a:endParaRPr lang="en-US" sz="2800" dirty="0" smtClean="0"/>
          </a:p>
          <a:p>
            <a:pPr>
              <a:buFontTx/>
              <a:buChar char="•"/>
            </a:pPr>
            <a:r>
              <a:rPr lang="en-CA" sz="2800" dirty="0" err="1" smtClean="0"/>
              <a:t>MPxManipContainer</a:t>
            </a:r>
            <a:r>
              <a:rPr lang="en-CA" sz="2800" dirty="0" smtClean="0"/>
              <a:t>::</a:t>
            </a:r>
            <a:r>
              <a:rPr lang="en-CA" sz="2800" dirty="0" err="1" smtClean="0"/>
              <a:t>connectToDependNode</a:t>
            </a:r>
            <a:r>
              <a:rPr lang="en-CA" sz="2800" dirty="0" smtClean="0"/>
              <a:t>()</a:t>
            </a:r>
            <a:endParaRPr lang="en-US" sz="2800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cxnSp>
        <p:nvCxnSpPr>
          <p:cNvPr id="45" name="Straight Connector 44"/>
          <p:cNvCxnSpPr>
            <a:stCxn id="47" idx="0"/>
            <a:endCxn id="46" idx="0"/>
          </p:cNvCxnSpPr>
          <p:nvPr/>
        </p:nvCxnSpPr>
        <p:spPr>
          <a:xfrm rot="16200000" flipH="1">
            <a:off x="4323262" y="3008813"/>
            <a:ext cx="21224" cy="1657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5162550" y="3802381"/>
            <a:ext cx="47625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 flipV="1">
            <a:off x="3047998" y="3695700"/>
            <a:ext cx="457201" cy="13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05199" y="3543300"/>
            <a:ext cx="15240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one-to-one association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Association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468938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One-to-one associations are established through methods on the manipulator classes derived from MFnManip3D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Every standard manipulator has functions called “</a:t>
            </a:r>
            <a:r>
              <a:rPr lang="en-US" dirty="0" err="1" smtClean="0"/>
              <a:t>connectTo</a:t>
            </a:r>
            <a:r>
              <a:rPr lang="en-US" dirty="0" smtClean="0"/>
              <a:t>**Plug”</a:t>
            </a:r>
          </a:p>
          <a:p>
            <a:pPr>
              <a:buFontTx/>
              <a:buChar char="•"/>
            </a:pP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MFnFreePointTriadManip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connectToPointPlug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MFnDirectionManip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connectToDirectionPlug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MFnDistanceManip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connectToDistancePlug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MFnPointOnCurveManip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connectToCurvePlug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smtClean="0"/>
              <a:t>…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smtClean="0"/>
              <a:t>….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MFnScaleManip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connectToScaleCenterPlug</a:t>
            </a:r>
            <a:endParaRPr lang="en-US" sz="1400" dirty="0" smtClean="0"/>
          </a:p>
          <a:p>
            <a:pPr>
              <a:buFontTx/>
              <a:buChar char="•"/>
            </a:pPr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//Connect the plug with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fnDepNode.findPlug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"),&amp;status);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fnDisc.connectToAnglePlug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finishAddingManips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MPxManipContainer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191000" y="1416050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4449519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600" y="4780106"/>
            <a:ext cx="5105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14500" y="3886200"/>
            <a:ext cx="26289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Manipulators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What is a manipulator?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 node that draws itself using 3D graphical elements that respond to user events. An intuitive way to change a node’s attribute.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sz="2800" dirty="0" smtClean="0"/>
              <a:t>Examples: </a:t>
            </a:r>
            <a:r>
              <a:rPr lang="en-US" sz="2800" dirty="0" err="1" smtClean="0"/>
              <a:t>swissArmyManip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you will need to create a manipulator on the </a:t>
            </a:r>
            <a:r>
              <a:rPr lang="en-US" dirty="0" err="1" smtClean="0"/>
              <a:t>arrowLocator</a:t>
            </a:r>
            <a:r>
              <a:rPr lang="en-US" dirty="0" smtClean="0"/>
              <a:t> and set up the one-to-one relationship between the manipulator item value and the plug value on your node.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cxnSp>
        <p:nvCxnSpPr>
          <p:cNvPr id="45" name="Straight Connector 44"/>
          <p:cNvCxnSpPr>
            <a:stCxn id="47" idx="0"/>
            <a:endCxn id="46" idx="0"/>
          </p:cNvCxnSpPr>
          <p:nvPr/>
        </p:nvCxnSpPr>
        <p:spPr>
          <a:xfrm rot="16200000" flipH="1">
            <a:off x="4323262" y="3008813"/>
            <a:ext cx="21224" cy="1657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5162550" y="3802381"/>
            <a:ext cx="47625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 flipV="1">
            <a:off x="3047998" y="3695700"/>
            <a:ext cx="457201" cy="13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8550" y="3581400"/>
            <a:ext cx="15240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one-to-one association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114800"/>
            <a:ext cx="1828800" cy="436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Conversion function (</a:t>
            </a:r>
            <a:r>
              <a:rPr lang="en-US" sz="1000" dirty="0" err="1">
                <a:solidFill>
                  <a:srgbClr val="000000"/>
                </a:solidFill>
              </a:rPr>
              <a:t>manipToPlug</a:t>
            </a:r>
            <a:r>
              <a:rPr 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3047998" y="4298950"/>
            <a:ext cx="304802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>
            <a:off x="5181600" y="4367939"/>
            <a:ext cx="457200" cy="183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2800" y="5031582"/>
            <a:ext cx="1828800" cy="4365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Conversion function (</a:t>
            </a:r>
            <a:r>
              <a:rPr lang="en-US" sz="1000" dirty="0" err="1">
                <a:solidFill>
                  <a:srgbClr val="000000"/>
                </a:solidFill>
              </a:rPr>
              <a:t>plugToManip</a:t>
            </a:r>
            <a:r>
              <a:rPr 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5162550" y="5203825"/>
            <a:ext cx="47625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 flipH="1">
            <a:off x="3047998" y="5249863"/>
            <a:ext cx="30480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Functions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Convert between manipulator values and plug values</a:t>
            </a:r>
          </a:p>
          <a:p>
            <a:pPr>
              <a:buFontTx/>
              <a:buChar char="•"/>
            </a:pPr>
            <a:r>
              <a:rPr lang="en-US" dirty="0" smtClean="0"/>
              <a:t>Implemented as callback methods</a:t>
            </a:r>
          </a:p>
          <a:p>
            <a:pPr>
              <a:buFontTx/>
              <a:buChar char="•"/>
            </a:pPr>
            <a:r>
              <a:rPr lang="en-US" dirty="0" smtClean="0"/>
              <a:t>Two kinds of conversion callbacks: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manipToPlug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addManipToPlugConversionCallback</a:t>
            </a:r>
            <a:r>
              <a:rPr lang="en-US" dirty="0" smtClean="0"/>
              <a:t> (</a:t>
            </a:r>
            <a:r>
              <a:rPr lang="en-US" dirty="0" err="1" smtClean="0"/>
              <a:t>MPlug</a:t>
            </a:r>
            <a:r>
              <a:rPr lang="en-US" dirty="0" smtClean="0"/>
              <a:t> &amp;plug, </a:t>
            </a:r>
            <a:r>
              <a:rPr lang="en-US" dirty="0" err="1" smtClean="0"/>
              <a:t>manipToPlugConversionCallback</a:t>
            </a:r>
            <a:r>
              <a:rPr lang="en-US" dirty="0" smtClean="0"/>
              <a:t> callback)</a:t>
            </a:r>
          </a:p>
          <a:p>
            <a:pPr lvl="3"/>
            <a:r>
              <a:rPr lang="en-CA" dirty="0" smtClean="0"/>
              <a:t>	</a:t>
            </a:r>
            <a:endParaRPr lang="en-US" sz="1400" dirty="0" smtClean="0"/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plugToManip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addPlugToManipConversionCallback</a:t>
            </a:r>
            <a:r>
              <a:rPr lang="en-US" dirty="0" smtClean="0"/>
              <a:t> 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manipIndex</a:t>
            </a:r>
            <a:r>
              <a:rPr lang="en-US" dirty="0" smtClean="0"/>
              <a:t>, </a:t>
            </a:r>
            <a:r>
              <a:rPr lang="en-US" dirty="0" err="1" smtClean="0"/>
              <a:t>plugToManipConversionCallback</a:t>
            </a:r>
            <a:r>
              <a:rPr lang="en-US" dirty="0" smtClean="0"/>
              <a:t> callback)</a:t>
            </a:r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err="1" smtClean="0"/>
              <a:t>MManipData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38129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converterManipValues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410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converterPlugValues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410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converterManipValues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8129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converterPlugValues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3962400"/>
            <a:ext cx="381000" cy="1588"/>
          </a:xfrm>
          <a:prstGeom prst="straightConnector1">
            <a:avLst/>
          </a:prstGeom>
          <a:ln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562600"/>
            <a:ext cx="381000" cy="1588"/>
          </a:xfrm>
          <a:prstGeom prst="straightConnector1">
            <a:avLst/>
          </a:prstGeom>
          <a:ln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95400" y="3414285"/>
            <a:ext cx="4267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295400" y="5011509"/>
            <a:ext cx="4267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Example:arrowLocatorManip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6050"/>
            <a:ext cx="8610600" cy="5119688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       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fnDepNode.findPlug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"),&amp;status);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fnDisc.connectToAnglePlug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unsigned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fnDisc.centerIndex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addPlugToManipConversionCallback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plugToManipConversionCallback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124200" y="4114800"/>
            <a:ext cx="1295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971800" y="4432493"/>
            <a:ext cx="3200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(unsigned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//Retrieve world space translation of the locator node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parentTransform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fNodePath.transform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getAPathTo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parentTransform,transformPath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fnTrans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transformPath,&amp;status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MVector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translation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fnTrans.getTranslation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MSpace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kWorld,&amp;status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::k3Double,&amp;status);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numData.setData3Double(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translation.x,translation.y,translation.z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19088" y="1279525"/>
            <a:ext cx="976312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MPxManipContainer::</a:t>
            </a:r>
            <a:r>
              <a:rPr lang="en-CA" smtClean="0"/>
              <a:t>draw()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moveManip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::draw(M3dView &amp;view,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MDagPath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&amp;path, M3dView::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DisplayStyle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style, M3dView::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DispalyStatus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status) {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MPxManipContainer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::draw(view, path, style, status);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textPos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(0, 0, 0);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char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[100];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sprintf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"Stretch Me!");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distanceText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view.drawText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distanceText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textPos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M3dView::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kLeft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286000"/>
            <a:ext cx="4876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Invoke manipulators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Show Manipulator tool</a:t>
            </a:r>
          </a:p>
          <a:p>
            <a:pPr lvl="2">
              <a:buFontTx/>
              <a:buChar char="•"/>
            </a:pPr>
            <a:r>
              <a:rPr lang="en-US" dirty="0" smtClean="0"/>
              <a:t>Manipulator named after node type name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arrowLocator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arrowLocatorManip</a:t>
            </a:r>
            <a:endParaRPr lang="en-US" dirty="0" smtClean="0">
              <a:sym typeface="Wingdings" pitchFamily="2" charset="2"/>
            </a:endParaRPr>
          </a:p>
          <a:p>
            <a:pPr lvl="2">
              <a:buFontTx/>
              <a:buChar char="•"/>
            </a:pPr>
            <a:r>
              <a:rPr lang="en-US" dirty="0" smtClean="0">
                <a:sym typeface="Wingdings" pitchFamily="2" charset="2"/>
              </a:rPr>
              <a:t>In custom node’s initialize(), call 	</a:t>
            </a:r>
            <a:r>
              <a:rPr lang="en-US" dirty="0" err="1" smtClean="0"/>
              <a:t>MPxManipContainer</a:t>
            </a:r>
            <a:r>
              <a:rPr lang="en-US" dirty="0" smtClean="0"/>
              <a:t>::</a:t>
            </a:r>
            <a:r>
              <a:rPr lang="en-US" dirty="0" err="1" smtClean="0"/>
              <a:t>addToManipConnectTable</a:t>
            </a:r>
            <a:r>
              <a:rPr lang="en-US" dirty="0" smtClean="0"/>
              <a:t>(</a:t>
            </a:r>
            <a:r>
              <a:rPr lang="en-US" dirty="0" err="1" smtClean="0"/>
              <a:t>MTypeId</a:t>
            </a:r>
            <a:r>
              <a:rPr lang="en-US" dirty="0" smtClean="0"/>
              <a:t> &amp;id)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Custom Context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Manipulators and Contexts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err="1" smtClean="0"/>
              <a:t>MPxManipContainer</a:t>
            </a:r>
            <a:r>
              <a:rPr lang="en-US" sz="2000" dirty="0" smtClean="0"/>
              <a:t>::</a:t>
            </a:r>
            <a:r>
              <a:rPr lang="en-US" sz="2000" dirty="0" err="1" smtClean="0"/>
              <a:t>newManipulator</a:t>
            </a:r>
            <a:r>
              <a:rPr lang="en-US" sz="2000" dirty="0" smtClean="0"/>
              <a:t> (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manipName</a:t>
            </a:r>
            <a:r>
              <a:rPr lang="en-US" sz="2000" dirty="0" smtClean="0"/>
              <a:t>, </a:t>
            </a:r>
            <a:r>
              <a:rPr lang="en-US" sz="2000" dirty="0" err="1" smtClean="0"/>
              <a:t>MObject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manipObject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*  </a:t>
            </a:r>
            <a:r>
              <a:rPr lang="en-US" sz="2000" dirty="0" err="1" smtClean="0"/>
              <a:t>ReturnStatus</a:t>
            </a:r>
            <a:r>
              <a:rPr lang="en-US" sz="2000" dirty="0" smtClean="0"/>
              <a:t> = NULL   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addManipulator</a:t>
            </a:r>
            <a:r>
              <a:rPr lang="en-US" sz="2000" dirty="0" smtClean="0"/>
              <a:t>(const </a:t>
            </a:r>
            <a:r>
              <a:rPr lang="en-US" sz="2000" dirty="0" err="1" smtClean="0"/>
              <a:t>MObject</a:t>
            </a:r>
            <a:r>
              <a:rPr lang="en-US" sz="2000" dirty="0" smtClean="0"/>
              <a:t> &amp;manipulator)</a:t>
            </a:r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deleteManipulators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</p:txBody>
      </p:sp>
      <p:sp>
        <p:nvSpPr>
          <p:cNvPr id="4" name="Down Arrow 3"/>
          <p:cNvSpPr/>
          <p:nvPr/>
        </p:nvSpPr>
        <p:spPr bwMode="auto">
          <a:xfrm rot="17356212">
            <a:off x="4240574" y="2090992"/>
            <a:ext cx="81114" cy="183377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2192109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43400" y="3348756"/>
            <a:ext cx="2590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moveManip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384175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MCallbackId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id1;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	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(this);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id1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MModelMessage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MModelMessage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kActiveListModified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this, 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toolOffCleanup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MModelMessage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removeCallback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(id1);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38200" y="2261542"/>
            <a:ext cx="1981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00800" y="2909822"/>
            <a:ext cx="1524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moveManip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14655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(void * data)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*) data;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deleteManipulators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// for each object selected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*)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newManipulator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manipName,manipObject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addManipulator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505200" y="3962400"/>
            <a:ext cx="4343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00200" y="4572000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Manipulators &amp; API class: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z="2000" dirty="0" smtClean="0"/>
              <a:t>Maya Standard Manipulators: MFnManip3D</a:t>
            </a:r>
          </a:p>
          <a:p>
            <a:pPr marL="0" indent="0" eaLnBrk="1" hangingPunct="1"/>
            <a:endParaRPr lang="en-US" sz="20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FreePointTriadManip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MFnFreePointTriadManip</a:t>
            </a:r>
            <a:endParaRPr lang="en-US" sz="16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RotateManip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MFnRotateManip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ScaleManip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MFnScaleManip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DirectionManip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MFnDirectionManip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DistanceManip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MFnDistanceManip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DiscManip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MFnDiscManip</a:t>
            </a:r>
            <a:endParaRPr lang="en-US" sz="16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PointOnCurveManip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MFnPointOnCurveManip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PointOnSurfaceManip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MFnPointOnSurfaceManip</a:t>
            </a:r>
            <a:r>
              <a:rPr lang="en-US" sz="1600" dirty="0" smtClean="0"/>
              <a:t> 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CircleSweepManip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MFnCircleSweepManip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ToggleManip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MFnToggleManip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StateManip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MFnStateManip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CurveSegmentManip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MFnCurveSegmentManip</a:t>
            </a:r>
            <a:r>
              <a:rPr lang="en-US" sz="1600" dirty="0" smtClean="0"/>
              <a:t>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Limitation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19088" y="6535738"/>
            <a:ext cx="4113212" cy="2317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Autodesk Media &amp; Entertainment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9088" y="136525"/>
            <a:ext cx="7681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468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9088" y="1416050"/>
            <a:ext cx="768191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Cannot create a custom manipulator that:</a:t>
            </a:r>
          </a:p>
          <a:p>
            <a:pPr marL="685800" lvl="2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Plug-in draws itself</a:t>
            </a:r>
          </a:p>
          <a:p>
            <a:pPr marL="685800" lvl="2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Maya performs selection on manipulator components</a:t>
            </a:r>
          </a:p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7663" lvl="1" indent="-233363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defRPr/>
            </a:pPr>
            <a:endParaRPr lang="en-US" sz="2000" kern="0" dirty="0" smtClean="0">
              <a:solidFill>
                <a:schemeClr val="bg1"/>
              </a:solidFill>
            </a:endParaRPr>
          </a:p>
          <a:p>
            <a:pPr marL="347663" lvl="1" indent="-233363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defRPr/>
            </a:pPr>
            <a:r>
              <a:rPr lang="en-US" sz="2000" kern="0" dirty="0" err="1" smtClean="0">
                <a:solidFill>
                  <a:schemeClr val="bg1"/>
                </a:solidFill>
              </a:rPr>
              <a:t>MPxManipulatorNode</a:t>
            </a:r>
            <a:r>
              <a:rPr lang="en-US" sz="2000" kern="0" dirty="0" smtClean="0">
                <a:solidFill>
                  <a:schemeClr val="bg1"/>
                </a:solidFill>
              </a:rPr>
              <a:t>: </a:t>
            </a:r>
            <a:r>
              <a:rPr lang="en-US" sz="2000" kern="0" dirty="0" err="1" smtClean="0">
                <a:solidFill>
                  <a:schemeClr val="bg1"/>
                </a:solidFill>
              </a:rPr>
              <a:t>openGL</a:t>
            </a:r>
            <a:r>
              <a:rPr lang="en-US" sz="2000" kern="0" dirty="0" smtClean="0">
                <a:solidFill>
                  <a:schemeClr val="bg1"/>
                </a:solidFill>
              </a:rPr>
              <a:t> draw and selection</a:t>
            </a:r>
          </a:p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5351463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FreePointTriadManip</a:t>
            </a:r>
            <a:endParaRPr lang="en-US" dirty="0" smtClean="0"/>
          </a:p>
        </p:txBody>
      </p:sp>
      <p:pic>
        <p:nvPicPr>
          <p:cNvPr id="48131" name="Content Placeholder 5" descr="mov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67038" y="3008313"/>
            <a:ext cx="2919412" cy="193516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RotateManip</a:t>
            </a:r>
          </a:p>
        </p:txBody>
      </p:sp>
      <p:pic>
        <p:nvPicPr>
          <p:cNvPr id="49155" name="Content Placeholder 3" descr="rotat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03538" y="2913063"/>
            <a:ext cx="3048000" cy="212566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ScaleManip</a:t>
            </a:r>
          </a:p>
        </p:txBody>
      </p:sp>
      <p:pic>
        <p:nvPicPr>
          <p:cNvPr id="50179" name="Content Placeholder 3" descr="scal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14688" y="3171825"/>
            <a:ext cx="2424112" cy="1608138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DirectionManip</a:t>
            </a:r>
          </a:p>
        </p:txBody>
      </p:sp>
      <p:pic>
        <p:nvPicPr>
          <p:cNvPr id="51203" name="Content Placeholder 3" descr="spotLigh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05138" y="3163888"/>
            <a:ext cx="2843212" cy="162401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DistanceManip</a:t>
            </a:r>
          </a:p>
        </p:txBody>
      </p:sp>
      <p:pic>
        <p:nvPicPr>
          <p:cNvPr id="52227" name="Content Placeholder 5" descr="distance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21013" y="3248025"/>
            <a:ext cx="2811462" cy="1455738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DiscManip</a:t>
            </a:r>
          </a:p>
        </p:txBody>
      </p:sp>
      <p:pic>
        <p:nvPicPr>
          <p:cNvPr id="53251" name="Content Placeholder 3" descr="discMan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3352800"/>
            <a:ext cx="4038600" cy="1625600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7339</TotalTime>
  <Words>621</Words>
  <Application>Microsoft Office PowerPoint</Application>
  <PresentationFormat>On-screen Show (4:3)</PresentationFormat>
  <Paragraphs>336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1_blank</vt:lpstr>
      <vt:lpstr>2_blank</vt:lpstr>
      <vt:lpstr>Slide 1</vt:lpstr>
      <vt:lpstr>Maya Manipulators</vt:lpstr>
      <vt:lpstr>Base Manipulators &amp; API class:</vt:lpstr>
      <vt:lpstr>FreePointTriadManip</vt:lpstr>
      <vt:lpstr>RotateManip</vt:lpstr>
      <vt:lpstr>ScaleManip</vt:lpstr>
      <vt:lpstr>DirectionManip</vt:lpstr>
      <vt:lpstr>DistanceManip</vt:lpstr>
      <vt:lpstr>DiscManip</vt:lpstr>
      <vt:lpstr>Custom Manipulator</vt:lpstr>
      <vt:lpstr>MPxManipContainer</vt:lpstr>
      <vt:lpstr>Example: arrowLocatorManip</vt:lpstr>
      <vt:lpstr>MPxManipContainer</vt:lpstr>
      <vt:lpstr>Add Base Manipulators</vt:lpstr>
      <vt:lpstr>Communications between Manipulators and Nodes </vt:lpstr>
      <vt:lpstr>Communications between Manipulators and Nodes </vt:lpstr>
      <vt:lpstr>Communications between Manipulators and Nodes </vt:lpstr>
      <vt:lpstr>One-to-one Association</vt:lpstr>
      <vt:lpstr>Example: arrowLocatorManip</vt:lpstr>
      <vt:lpstr>Example: arrowLocatorManip</vt:lpstr>
      <vt:lpstr>Communications between Manipulators and Nodes </vt:lpstr>
      <vt:lpstr>Conversion Functions</vt:lpstr>
      <vt:lpstr>Example:arrowLocatorManip </vt:lpstr>
      <vt:lpstr>Example:arrowLocatorManip</vt:lpstr>
      <vt:lpstr>MPxManipContainer::draw()</vt:lpstr>
      <vt:lpstr>Invoke manipulators</vt:lpstr>
      <vt:lpstr>Manipulators and Contexts</vt:lpstr>
      <vt:lpstr>Example: moveManip project</vt:lpstr>
      <vt:lpstr>Example: moveManip project</vt:lpstr>
      <vt:lpstr>Major Limitation</vt:lpstr>
      <vt:lpstr>Q &amp; A</vt:lpstr>
      <vt:lpstr>Slide 32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760</cp:revision>
  <cp:lastPrinted>2006-08-09T23:46:43Z</cp:lastPrinted>
  <dcterms:created xsi:type="dcterms:W3CDTF">2005-11-04T16:28:13Z</dcterms:created>
  <dcterms:modified xsi:type="dcterms:W3CDTF">2009-06-14T16:10:08Z</dcterms:modified>
</cp:coreProperties>
</file>