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49"/>
  </p:notesMasterIdLst>
  <p:handoutMasterIdLst>
    <p:handoutMasterId r:id="rId50"/>
  </p:handoutMasterIdLst>
  <p:sldIdLst>
    <p:sldId id="361" r:id="rId2"/>
    <p:sldId id="471" r:id="rId3"/>
    <p:sldId id="472" r:id="rId4"/>
    <p:sldId id="473" r:id="rId5"/>
    <p:sldId id="474" r:id="rId6"/>
    <p:sldId id="490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482" r:id="rId15"/>
    <p:sldId id="483" r:id="rId16"/>
    <p:sldId id="484" r:id="rId17"/>
    <p:sldId id="502" r:id="rId18"/>
    <p:sldId id="503" r:id="rId19"/>
    <p:sldId id="485" r:id="rId20"/>
    <p:sldId id="486" r:id="rId21"/>
    <p:sldId id="487" r:id="rId22"/>
    <p:sldId id="488" r:id="rId23"/>
    <p:sldId id="489" r:id="rId24"/>
    <p:sldId id="491" r:id="rId25"/>
    <p:sldId id="492" r:id="rId26"/>
    <p:sldId id="493" r:id="rId27"/>
    <p:sldId id="494" r:id="rId28"/>
    <p:sldId id="495" r:id="rId29"/>
    <p:sldId id="496" r:id="rId30"/>
    <p:sldId id="497" r:id="rId31"/>
    <p:sldId id="498" r:id="rId32"/>
    <p:sldId id="499" r:id="rId33"/>
    <p:sldId id="500" r:id="rId34"/>
    <p:sldId id="501" r:id="rId35"/>
    <p:sldId id="504" r:id="rId36"/>
    <p:sldId id="508" r:id="rId37"/>
    <p:sldId id="505" r:id="rId38"/>
    <p:sldId id="507" r:id="rId39"/>
    <p:sldId id="506" r:id="rId40"/>
    <p:sldId id="509" r:id="rId41"/>
    <p:sldId id="510" r:id="rId42"/>
    <p:sldId id="511" r:id="rId43"/>
    <p:sldId id="512" r:id="rId44"/>
    <p:sldId id="513" r:id="rId45"/>
    <p:sldId id="514" r:id="rId46"/>
    <p:sldId id="418" r:id="rId47"/>
    <p:sldId id="470" r:id="rId48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00CC00"/>
    <a:srgbClr val="FF9900"/>
    <a:srgbClr val="003264"/>
    <a:srgbClr val="FFB000"/>
    <a:srgbClr val="DDDDDD"/>
    <a:srgbClr val="969696"/>
    <a:srgbClr val="B2B2B2"/>
    <a:srgbClr val="00AADD"/>
    <a:srgbClr val="EE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4" autoAdjust="0"/>
    <p:restoredTop sz="77209" autoAdjust="0"/>
  </p:normalViewPr>
  <p:slideViewPr>
    <p:cSldViewPr snapToObjects="1">
      <p:cViewPr varScale="1">
        <p:scale>
          <a:sx n="77" d="100"/>
          <a:sy n="77" d="100"/>
        </p:scale>
        <p:origin x="-9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5" d="100"/>
          <a:sy n="65" d="100"/>
        </p:scale>
        <p:origin x="-2563" y="-77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C2604EE7-9949-4A2F-BE49-DE4D51F83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91EF49F5-CA31-4C2F-BE2F-DF909B55C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185CDE-34EA-4D1C-8121-98A49609672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a complex Maya scene, this is More like what you’ll end up with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870B8B-1F45-4DA2-BA81-E1B31861B720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baseline="0" dirty="0" smtClean="0"/>
          </a:p>
          <a:p>
            <a:r>
              <a:rPr lang="en-US" dirty="0" smtClean="0"/>
              <a:t>Where to find DAG node: </a:t>
            </a:r>
            <a:r>
              <a:rPr lang="en-US" dirty="0" err="1" smtClean="0"/>
              <a:t>Hypergraph</a:t>
            </a:r>
            <a:r>
              <a:rPr lang="en-US" dirty="0" smtClean="0"/>
              <a:t>: - DAG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There is a special type of DG nodes, called “</a:t>
            </a:r>
            <a:r>
              <a:rPr lang="en-US" dirty="0" err="1" smtClean="0"/>
              <a:t>DAG”nodes</a:t>
            </a:r>
            <a:r>
              <a:rPr lang="en-US" dirty="0" smtClean="0"/>
              <a:t>. Define parent-child relationship</a:t>
            </a:r>
            <a:endParaRPr lang="en-US" b="0" baseline="0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E0AB3E-0E6B-4386-8B0B-C9732BEBA36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to take advantage of DG design and extend Maya’s functionality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huge benefit of this is that it makes Maya very flexible and extensible, </a:t>
            </a:r>
          </a:p>
          <a:p>
            <a:r>
              <a:rPr lang="en-US" dirty="0" smtClean="0"/>
              <a:t>Also it protects Maya from possible misuse.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not supported in Python:</a:t>
            </a:r>
          </a:p>
          <a:p>
            <a:pPr lvl="2"/>
            <a:r>
              <a:rPr lang="en-US" dirty="0" smtClean="0"/>
              <a:t> Marked by: </a:t>
            </a:r>
            <a:r>
              <a:rPr lang="en-US" b="1" i="1" dirty="0" smtClean="0"/>
              <a:t>NO SCRIPT SUPPORT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In most cases, alternate forms are provided</a:t>
            </a:r>
          </a:p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Devkit examples translated from C++ to Python</a:t>
            </a:r>
          </a:p>
          <a:p>
            <a:pPr lvl="2"/>
            <a:r>
              <a:rPr lang="en-US" dirty="0" smtClean="0"/>
              <a:t>Demonstrate how to map features to Python (devkit/plug-ins/scripted)</a:t>
            </a:r>
          </a:p>
          <a:p>
            <a:pPr>
              <a:buClr>
                <a:srgbClr val="00B0F0"/>
              </a:buClr>
            </a:pPr>
            <a:r>
              <a:rPr lang="en-US" dirty="0" smtClean="0"/>
              <a:t>Discussed using </a:t>
            </a:r>
            <a:r>
              <a:rPr lang="en-US" dirty="0" err="1" smtClean="0"/>
              <a:t>maya.cmds</a:t>
            </a:r>
            <a:r>
              <a:rPr lang="en-US" dirty="0" smtClean="0"/>
              <a:t> in Script Editor and modules and </a:t>
            </a:r>
            <a:r>
              <a:rPr lang="en-US" dirty="0" err="1" smtClean="0"/>
              <a:t>maya.OpenMaya</a:t>
            </a:r>
            <a:r>
              <a:rPr lang="en-US" dirty="0" smtClean="0"/>
              <a:t>* in Python scripted plug-ins separately</a:t>
            </a:r>
          </a:p>
          <a:p>
            <a:pPr>
              <a:buClr>
                <a:srgbClr val="00B0F0"/>
              </a:buClr>
            </a:pPr>
            <a:endParaRPr lang="en-US" dirty="0" smtClean="0"/>
          </a:p>
          <a:p>
            <a:pPr>
              <a:buClr>
                <a:srgbClr val="00B0F0"/>
              </a:buClr>
            </a:pPr>
            <a:r>
              <a:rPr lang="en-US" dirty="0" smtClean="0"/>
              <a:t>Same usage distinctions as C++/MEL</a:t>
            </a:r>
          </a:p>
          <a:p>
            <a:pPr>
              <a:buClr>
                <a:srgbClr val="00B0F0"/>
              </a:buClr>
            </a:pPr>
            <a:endParaRPr lang="en-US" dirty="0" smtClean="0"/>
          </a:p>
          <a:p>
            <a:pPr>
              <a:buClr>
                <a:srgbClr val="00B0F0"/>
              </a:buClr>
            </a:pPr>
            <a:r>
              <a:rPr lang="en-US" dirty="0" smtClean="0"/>
              <a:t>With Python, the line between a "script" and a "plug-in" is blurred</a:t>
            </a:r>
          </a:p>
          <a:p>
            <a:pPr>
              <a:buClr>
                <a:srgbClr val="00B0F0"/>
              </a:buClr>
            </a:pPr>
            <a:endParaRPr lang="en-US" dirty="0" smtClean="0"/>
          </a:p>
          <a:p>
            <a:pPr>
              <a:buClr>
                <a:srgbClr val="00B0F0"/>
              </a:buClr>
            </a:pPr>
            <a:r>
              <a:rPr lang="en-US" dirty="0" smtClean="0"/>
              <a:t>Can access </a:t>
            </a:r>
            <a:r>
              <a:rPr lang="en-US" dirty="0" err="1" smtClean="0"/>
              <a:t>maya.OpenMaya</a:t>
            </a:r>
            <a:r>
              <a:rPr lang="en-US" dirty="0" smtClean="0"/>
              <a:t>* API classes outside of a scripted plug-in</a:t>
            </a:r>
          </a:p>
          <a:p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BC6932-F5BB-459F-BF64-541539713D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9AC9E8-91B0-4041-AA69-728A1208496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A141EF-22E9-4A10-880C-D3972B9AC16B}" type="slidenum">
              <a:rPr lang="en-US" smtClean="0">
                <a:latin typeface="Arial" charset="0"/>
              </a:rPr>
              <a:pPr/>
              <a:t>35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Start of section (2)Maya Python API plugins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E0AB3E-0E6B-4386-8B0B-C9732BEBA36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2009 </a:t>
            </a:r>
            <a:r>
              <a:rPr lang="en-US" sz="800" dirty="0">
                <a:solidFill>
                  <a:srgbClr val="595959"/>
                </a:solidFill>
              </a:rPr>
              <a:t>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26A20D8A-2D3F-451B-BE0E-77FD72D5B47A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2009</a:t>
            </a:r>
            <a:r>
              <a:rPr lang="en-US" sz="800" baseline="0" dirty="0" smtClean="0">
                <a:solidFill>
                  <a:srgbClr val="595959"/>
                </a:solidFill>
              </a:rPr>
              <a:t> </a:t>
            </a:r>
            <a:r>
              <a:rPr lang="en-US" sz="800" dirty="0" smtClean="0">
                <a:solidFill>
                  <a:srgbClr val="595959"/>
                </a:solidFill>
              </a:rPr>
              <a:t>Autodesk </a:t>
            </a:r>
            <a:endParaRPr lang="en-US" sz="800" dirty="0">
              <a:solidFill>
                <a:srgbClr val="595959"/>
              </a:solidFill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371E3146-B35A-41C1-9310-5D758C8BD67F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0" descr="ME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4000" dirty="0" smtClean="0">
                <a:solidFill>
                  <a:schemeClr val="bg1"/>
                </a:solidFill>
              </a:rPr>
              <a:t>Day 1 Summary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76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/>
            <a:r>
              <a:rPr lang="en-US" sz="2000" b="1" i="1" dirty="0" smtClean="0">
                <a:solidFill>
                  <a:schemeClr val="bg1"/>
                </a:solidFill>
              </a:rPr>
              <a:t>Kristine Middlemiss, </a:t>
            </a:r>
            <a:r>
              <a:rPr lang="en-US" sz="2000" i="1" dirty="0" smtClean="0">
                <a:solidFill>
                  <a:schemeClr val="bg1"/>
                </a:solidFill>
              </a:rPr>
              <a:t>Developer Consultant</a:t>
            </a:r>
          </a:p>
          <a:p>
            <a:pPr eaLnBrk="0" hangingPunct="0"/>
            <a:r>
              <a:rPr lang="en-US" sz="2000" i="1" dirty="0" smtClean="0">
                <a:solidFill>
                  <a:schemeClr val="bg1"/>
                </a:solidFill>
              </a:rPr>
              <a:t>Autodesk Developer Network (ADN)</a:t>
            </a:r>
            <a:endParaRPr lang="en-US" sz="20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a module in your code, use “import”</a:t>
            </a:r>
          </a:p>
          <a:p>
            <a:r>
              <a:rPr lang="en-US" dirty="0" smtClean="0"/>
              <a:t>• “import” adds a module to the namespace of your code</a:t>
            </a:r>
          </a:p>
          <a:p>
            <a:r>
              <a:rPr lang="en-US" dirty="0" smtClean="0"/>
              <a:t>• “import” searches </a:t>
            </a:r>
            <a:r>
              <a:rPr lang="en-US" dirty="0" err="1" smtClean="0"/>
              <a:t>sys.path</a:t>
            </a:r>
            <a:endParaRPr lang="en-US" dirty="0" smtClean="0"/>
          </a:p>
          <a:p>
            <a:r>
              <a:rPr lang="en-US" dirty="0" smtClean="0"/>
              <a:t>• Similar to “include” in C++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Reloading Python 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Reloading plug-ins allows changing a plug-in without restarting Maya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Process is as follows: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lvl="1"/>
            <a:r>
              <a:rPr lang="en-US" dirty="0" smtClean="0"/>
              <a:t>1.load plug-in and test it</a:t>
            </a:r>
          </a:p>
          <a:p>
            <a:pPr lvl="1"/>
            <a:r>
              <a:rPr lang="en-US" dirty="0" smtClean="0"/>
              <a:t>2.make changes to the Python code</a:t>
            </a:r>
          </a:p>
          <a:p>
            <a:pPr lvl="1"/>
            <a:r>
              <a:rPr lang="en-US" dirty="0" smtClean="0"/>
              <a:t>3.do a File-&gt;New to clear scene</a:t>
            </a:r>
          </a:p>
          <a:p>
            <a:pPr lvl="1"/>
            <a:r>
              <a:rPr lang="en-US" dirty="0" smtClean="0"/>
              <a:t>4.open Plug-in Manager</a:t>
            </a:r>
          </a:p>
          <a:p>
            <a:pPr lvl="1"/>
            <a:r>
              <a:rPr lang="en-US" dirty="0" smtClean="0"/>
              <a:t>5.unload plug-in</a:t>
            </a:r>
          </a:p>
          <a:p>
            <a:pPr lvl="1"/>
            <a:r>
              <a:rPr lang="en-US" dirty="0" smtClean="0"/>
              <a:t>6.load plug-in again</a:t>
            </a:r>
          </a:p>
          <a:p>
            <a:pPr lvl="1"/>
            <a:r>
              <a:rPr lang="en-US" dirty="0" smtClean="0"/>
              <a:t>7.repeat 1-6 as necessary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vs. C++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0" hangingPunct="0">
              <a:buFontTx/>
              <a:buChar char="•"/>
            </a:pPr>
            <a:r>
              <a:rPr lang="en-US" dirty="0">
                <a:solidFill>
                  <a:srgbClr val="FFFFFF"/>
                </a:solidFill>
              </a:rPr>
              <a:t>No </a:t>
            </a:r>
            <a:r>
              <a:rPr lang="en-US" dirty="0" err="1">
                <a:solidFill>
                  <a:srgbClr val="FFFFFF"/>
                </a:solidFill>
              </a:rPr>
              <a:t>MStatus</a:t>
            </a:r>
            <a:r>
              <a:rPr lang="en-US" dirty="0">
                <a:solidFill>
                  <a:srgbClr val="FFFFFF"/>
                </a:solidFill>
              </a:rPr>
              <a:t> class - use exceptions instead</a:t>
            </a:r>
          </a:p>
          <a:p>
            <a:pPr marL="342900" lvl="0" indent="-342900" eaLnBrk="0" hangingPunct="0"/>
            <a:r>
              <a:rPr lang="en-US" sz="1800" b="1" dirty="0">
                <a:solidFill>
                  <a:srgbClr val="FFFFFF"/>
                </a:solidFill>
                <a:latin typeface="Courier New" pitchFamily="49" charset="0"/>
              </a:rPr>
              <a:t>	</a:t>
            </a:r>
          </a:p>
          <a:p>
            <a:pPr marL="342900" lvl="0" indent="-342900" eaLnBrk="0" hangingPunct="0"/>
            <a:r>
              <a:rPr lang="en-US" sz="1800" b="1" dirty="0">
                <a:solidFill>
                  <a:srgbClr val="FFFFFF"/>
                </a:solidFill>
                <a:latin typeface="Courier New" pitchFamily="49" charset="0"/>
              </a:rPr>
              <a:t>	 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try:</a:t>
            </a:r>
          </a:p>
          <a:p>
            <a:pPr lvl="2" eaLnBrk="0" hangingPunct="0">
              <a:buNone/>
            </a:pP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    </a:t>
            </a:r>
            <a:r>
              <a:rPr lang="en-US" sz="1600" b="1" dirty="0" err="1">
                <a:solidFill>
                  <a:srgbClr val="FFFF00"/>
                </a:solidFill>
                <a:latin typeface="Calibri" pitchFamily="34" charset="0"/>
              </a:rPr>
              <a:t>fnPlugin.registerCommand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( “</a:t>
            </a:r>
            <a:r>
              <a:rPr lang="en-US" sz="1600" b="1" dirty="0" err="1">
                <a:solidFill>
                  <a:srgbClr val="FFFF00"/>
                </a:solidFill>
                <a:latin typeface="Calibri" pitchFamily="34" charset="0"/>
              </a:rPr>
              <a:t>spLs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b="1" dirty="0" err="1">
                <a:solidFill>
                  <a:srgbClr val="FFFF00"/>
                </a:solidFill>
                <a:latin typeface="Calibri" pitchFamily="34" charset="0"/>
              </a:rPr>
              <a:t>cmdCreator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pPr lvl="2" eaLnBrk="0" hangingPunct="0">
              <a:buNone/>
            </a:pP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except:</a:t>
            </a:r>
          </a:p>
          <a:p>
            <a:pPr lvl="2" eaLnBrk="0" hangingPunct="0">
              <a:buNone/>
            </a:pP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   </a:t>
            </a:r>
            <a:r>
              <a:rPr lang="en-US" sz="1600" b="1" dirty="0" err="1">
                <a:solidFill>
                  <a:srgbClr val="FFFF00"/>
                </a:solidFill>
                <a:latin typeface="Calibri" pitchFamily="34" charset="0"/>
              </a:rPr>
              <a:t>sys.stderr.write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( "Command registration failed")</a:t>
            </a:r>
          </a:p>
          <a:p>
            <a:pPr lvl="2" eaLnBrk="0" hangingPunct="0">
              <a:buNone/>
            </a:pP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		raise</a:t>
            </a:r>
          </a:p>
          <a:p>
            <a:pPr marL="342900" lvl="0" indent="-342900" eaLnBrk="0" hangingPunct="0"/>
            <a:endParaRPr lang="en-US" b="1" dirty="0">
              <a:solidFill>
                <a:srgbClr val="FFFFFF"/>
              </a:solidFill>
              <a:latin typeface="Courier New" pitchFamily="49" charset="0"/>
            </a:endParaRPr>
          </a:p>
          <a:p>
            <a:pPr marL="342900" lvl="0" indent="-342900" eaLnBrk="0" hangingPunct="0">
              <a:buFontTx/>
              <a:buChar char="•"/>
            </a:pPr>
            <a:r>
              <a:rPr lang="en-US" dirty="0">
                <a:solidFill>
                  <a:srgbClr val="FFFFFF"/>
                </a:solidFill>
              </a:rPr>
              <a:t>Catch error if </a:t>
            </a:r>
            <a:r>
              <a:rPr lang="en-US" dirty="0" err="1">
                <a:solidFill>
                  <a:srgbClr val="FFFFFF"/>
                </a:solidFill>
              </a:rPr>
              <a:t>registerCommand</a:t>
            </a:r>
            <a:r>
              <a:rPr lang="en-US" dirty="0">
                <a:solidFill>
                  <a:srgbClr val="FFFFFF"/>
                </a:solidFill>
              </a:rPr>
              <a:t>() fails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vs. C++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0" hangingPunct="0">
              <a:buFontTx/>
              <a:buChar char="•"/>
            </a:pPr>
            <a:r>
              <a:rPr lang="en-US" dirty="0">
                <a:solidFill>
                  <a:srgbClr val="FFFFFF"/>
                </a:solidFill>
              </a:rPr>
              <a:t>Detect error but allow code to keep running</a:t>
            </a:r>
          </a:p>
          <a:p>
            <a:pPr marL="342900" lvl="0" indent="-342900" eaLnBrk="0" hangingPunct="0"/>
            <a:r>
              <a:rPr lang="en-US" sz="1800" b="1" dirty="0">
                <a:solidFill>
                  <a:srgbClr val="FFFFFF"/>
                </a:solidFill>
                <a:latin typeface="Courier New" pitchFamily="49" charset="0"/>
              </a:rPr>
              <a:t>	</a:t>
            </a:r>
          </a:p>
          <a:p>
            <a:pPr marL="342900" lvl="0" indent="-342900" eaLnBrk="0" hangingPunct="0"/>
            <a:r>
              <a:rPr lang="en-US" sz="1800" b="1" dirty="0">
                <a:solidFill>
                  <a:srgbClr val="FFFFFF"/>
                </a:solidFill>
                <a:latin typeface="Courier New" pitchFamily="49" charset="0"/>
              </a:rPr>
              <a:t>	 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try:</a:t>
            </a:r>
          </a:p>
          <a:p>
            <a:pPr lvl="2" eaLnBrk="0" hangingPunct="0">
              <a:buNone/>
            </a:pP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    </a:t>
            </a:r>
            <a:r>
              <a:rPr lang="en-US" sz="1600" b="1" dirty="0" err="1">
                <a:solidFill>
                  <a:srgbClr val="FFFF00"/>
                </a:solidFill>
                <a:latin typeface="Calibri" pitchFamily="34" charset="0"/>
              </a:rPr>
              <a:t>fnPlugin.registerCommand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( “</a:t>
            </a:r>
            <a:r>
              <a:rPr lang="en-US" sz="1600" b="1" dirty="0" err="1">
                <a:solidFill>
                  <a:srgbClr val="FFFF00"/>
                </a:solidFill>
                <a:latin typeface="Calibri" pitchFamily="34" charset="0"/>
              </a:rPr>
              <a:t>spLs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b="1" dirty="0" err="1">
                <a:solidFill>
                  <a:srgbClr val="FFFF00"/>
                </a:solidFill>
                <a:latin typeface="Calibri" pitchFamily="34" charset="0"/>
              </a:rPr>
              <a:t>cmdCreator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pPr lvl="2" eaLnBrk="0" hangingPunct="0">
              <a:buNone/>
            </a:pP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except:</a:t>
            </a:r>
          </a:p>
          <a:p>
            <a:pPr lvl="2" eaLnBrk="0" hangingPunct="0">
              <a:buNone/>
            </a:pP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   </a:t>
            </a:r>
            <a:r>
              <a:rPr lang="en-US" sz="1600" b="1" dirty="0" err="1">
                <a:solidFill>
                  <a:srgbClr val="FFFF00"/>
                </a:solidFill>
                <a:latin typeface="Calibri" pitchFamily="34" charset="0"/>
              </a:rPr>
              <a:t>sys.stderr.write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( "Command registration failed")</a:t>
            </a:r>
          </a:p>
          <a:p>
            <a:pPr lvl="2" eaLnBrk="0" hangingPunct="0">
              <a:buNone/>
            </a:pP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		pass</a:t>
            </a:r>
          </a:p>
          <a:p>
            <a:pPr marL="342900" lvl="0" indent="-342900" eaLnBrk="0" hangingPunct="0"/>
            <a:endParaRPr lang="en-US" b="1" dirty="0">
              <a:solidFill>
                <a:srgbClr val="FFFFFF"/>
              </a:solidFill>
              <a:latin typeface="Courier New" pitchFamily="49" charset="0"/>
            </a:endParaRPr>
          </a:p>
          <a:p>
            <a:pPr marL="342900" lvl="0" indent="-342900" eaLnBrk="0" hangingPunct="0">
              <a:buFontTx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Keyword pass used instead of raise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vs. C++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0" hangingPunct="0">
              <a:buFontTx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Python does not have a concept of pointers</a:t>
            </a:r>
          </a:p>
          <a:p>
            <a:pPr marL="342900" lvl="0" indent="-342900" eaLnBrk="0" hangingPunct="0">
              <a:buFontTx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lvl="0" indent="-342900" eaLnBrk="0" hangingPunct="0">
              <a:buFontTx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Use </a:t>
            </a:r>
            <a:r>
              <a:rPr lang="en-US" sz="2000" dirty="0" err="1">
                <a:solidFill>
                  <a:srgbClr val="FFFFFF"/>
                </a:solidFill>
              </a:rPr>
              <a:t>MScriptUtils</a:t>
            </a:r>
            <a:r>
              <a:rPr lang="en-US" sz="2000" dirty="0">
                <a:solidFill>
                  <a:srgbClr val="FFFFFF"/>
                </a:solidFill>
              </a:rPr>
              <a:t> for working with pointers and references</a:t>
            </a:r>
          </a:p>
          <a:p>
            <a:pPr lvl="2" eaLnBrk="0" hangingPunct="0">
              <a:buFont typeface="Arial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Reference treated as a pointer</a:t>
            </a:r>
          </a:p>
          <a:p>
            <a:pPr marL="342900" lvl="0" indent="-342900" eaLnBrk="0" hangingPunct="0">
              <a:buFontTx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lvl="0" indent="-342900" eaLnBrk="0" hangingPunct="0">
              <a:buFontTx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MScriptUtils</a:t>
            </a:r>
            <a:endParaRPr lang="en-US" sz="2000" dirty="0">
              <a:solidFill>
                <a:srgbClr val="FFFFFF"/>
              </a:solidFill>
            </a:endParaRPr>
          </a:p>
          <a:p>
            <a:pPr lvl="2" eaLnBrk="0" hangingPunct="0">
              <a:buFont typeface="Arial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 creates objects that can be passed as pointer or reference parameters</a:t>
            </a:r>
          </a:p>
          <a:p>
            <a:pPr lvl="2" eaLnBrk="0" hangingPunct="0">
              <a:buFont typeface="Arial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convenience methods for transferring values between these objects and native Python </a:t>
            </a:r>
            <a:r>
              <a:rPr lang="en-US" sz="1800" dirty="0" err="1">
                <a:solidFill>
                  <a:srgbClr val="FFFFFF"/>
                </a:solidFill>
              </a:rPr>
              <a:t>datatypes</a:t>
            </a:r>
            <a:endParaRPr lang="en-US" sz="18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Architecture Overview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u="none" dirty="0" smtClean="0"/>
              <a:t>	   Two vital concepts of Maya architecture</a:t>
            </a:r>
          </a:p>
          <a:p>
            <a:pPr lvl="1">
              <a:buNone/>
            </a:pPr>
            <a:endParaRPr lang="en-US" sz="2400" u="none" dirty="0" smtClean="0"/>
          </a:p>
          <a:p>
            <a:pPr marL="1198563" lvl="3" indent="-169863">
              <a:spcBef>
                <a:spcPct val="15000"/>
              </a:spcBef>
              <a:spcAft>
                <a:spcPct val="15000"/>
              </a:spcAft>
              <a:buFont typeface="Arial" pitchFamily="34" charset="0"/>
              <a:buChar char="•"/>
            </a:pPr>
            <a:r>
              <a:rPr lang="en-US" sz="2400" u="none" dirty="0" smtClean="0"/>
              <a:t> Dependency Graph</a:t>
            </a:r>
          </a:p>
          <a:p>
            <a:pPr marL="1198563" lvl="3" indent="-169863">
              <a:spcBef>
                <a:spcPct val="15000"/>
              </a:spcBef>
              <a:spcAft>
                <a:spcPct val="15000"/>
              </a:spcAft>
              <a:buFont typeface="Arial" pitchFamily="34" charset="0"/>
              <a:buChar char="•"/>
            </a:pPr>
            <a:endParaRPr lang="en-US" sz="2400" u="none" dirty="0" smtClean="0"/>
          </a:p>
          <a:p>
            <a:pPr marL="1198563" lvl="3" indent="-169863">
              <a:spcBef>
                <a:spcPct val="15000"/>
              </a:spcBef>
              <a:spcAft>
                <a:spcPct val="15000"/>
              </a:spcAft>
              <a:buSzPct val="100000"/>
              <a:buFont typeface="Arial" pitchFamily="34" charset="0"/>
              <a:buChar char="•"/>
            </a:pPr>
            <a:r>
              <a:rPr lang="en-US" sz="2400" u="none" dirty="0" smtClean="0"/>
              <a:t> Command Architecture</a:t>
            </a: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</a:t>
            </a:r>
            <a:endParaRPr lang="en-US" dirty="0"/>
          </a:p>
        </p:txBody>
      </p:sp>
      <p:sp>
        <p:nvSpPr>
          <p:cNvPr id="142" name="Oval 8"/>
          <p:cNvSpPr>
            <a:spLocks noChangeArrowheads="1"/>
          </p:cNvSpPr>
          <p:nvPr/>
        </p:nvSpPr>
        <p:spPr bwMode="auto">
          <a:xfrm>
            <a:off x="1524000" y="20939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Oval 9"/>
          <p:cNvSpPr>
            <a:spLocks noChangeArrowheads="1"/>
          </p:cNvSpPr>
          <p:nvPr/>
        </p:nvSpPr>
        <p:spPr bwMode="auto">
          <a:xfrm>
            <a:off x="1558925" y="26590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Oval 10"/>
          <p:cNvSpPr>
            <a:spLocks noChangeArrowheads="1"/>
          </p:cNvSpPr>
          <p:nvPr/>
        </p:nvSpPr>
        <p:spPr bwMode="auto">
          <a:xfrm>
            <a:off x="2109788" y="3146425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Oval 11"/>
          <p:cNvSpPr>
            <a:spLocks noChangeArrowheads="1"/>
          </p:cNvSpPr>
          <p:nvPr/>
        </p:nvSpPr>
        <p:spPr bwMode="auto">
          <a:xfrm>
            <a:off x="2205038" y="2405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Oval 12"/>
          <p:cNvSpPr>
            <a:spLocks noChangeArrowheads="1"/>
          </p:cNvSpPr>
          <p:nvPr/>
        </p:nvSpPr>
        <p:spPr bwMode="auto">
          <a:xfrm>
            <a:off x="2703513" y="3548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Oval 13"/>
          <p:cNvSpPr>
            <a:spLocks noChangeArrowheads="1"/>
          </p:cNvSpPr>
          <p:nvPr/>
        </p:nvSpPr>
        <p:spPr bwMode="auto">
          <a:xfrm>
            <a:off x="1866900" y="37068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Oval 14"/>
          <p:cNvSpPr>
            <a:spLocks noChangeArrowheads="1"/>
          </p:cNvSpPr>
          <p:nvPr/>
        </p:nvSpPr>
        <p:spPr bwMode="auto">
          <a:xfrm>
            <a:off x="2946400" y="276383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Oval 15"/>
          <p:cNvSpPr>
            <a:spLocks noChangeArrowheads="1"/>
          </p:cNvSpPr>
          <p:nvPr/>
        </p:nvSpPr>
        <p:spPr bwMode="auto">
          <a:xfrm>
            <a:off x="3762375" y="232092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Oval 16"/>
          <p:cNvSpPr>
            <a:spLocks noChangeArrowheads="1"/>
          </p:cNvSpPr>
          <p:nvPr/>
        </p:nvSpPr>
        <p:spPr bwMode="auto">
          <a:xfrm>
            <a:off x="3697288" y="3198813"/>
            <a:ext cx="360362" cy="369887"/>
          </a:xfrm>
          <a:prstGeom prst="ellipse">
            <a:avLst/>
          </a:prstGeom>
          <a:solidFill>
            <a:srgbClr val="003264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Oval 18"/>
          <p:cNvSpPr>
            <a:spLocks noChangeArrowheads="1"/>
          </p:cNvSpPr>
          <p:nvPr/>
        </p:nvSpPr>
        <p:spPr bwMode="auto">
          <a:xfrm>
            <a:off x="4397375" y="26908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Oval 19"/>
          <p:cNvSpPr>
            <a:spLocks noChangeArrowheads="1"/>
          </p:cNvSpPr>
          <p:nvPr/>
        </p:nvSpPr>
        <p:spPr bwMode="auto">
          <a:xfrm>
            <a:off x="2449513" y="434181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Oval 20"/>
          <p:cNvSpPr>
            <a:spLocks noChangeArrowheads="1"/>
          </p:cNvSpPr>
          <p:nvPr/>
        </p:nvSpPr>
        <p:spPr bwMode="auto">
          <a:xfrm>
            <a:off x="4724400" y="343217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Oval 21"/>
          <p:cNvSpPr>
            <a:spLocks noChangeArrowheads="1"/>
          </p:cNvSpPr>
          <p:nvPr/>
        </p:nvSpPr>
        <p:spPr bwMode="auto">
          <a:xfrm>
            <a:off x="1570038" y="45005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Oval 22"/>
          <p:cNvSpPr>
            <a:spLocks noChangeArrowheads="1"/>
          </p:cNvSpPr>
          <p:nvPr/>
        </p:nvSpPr>
        <p:spPr bwMode="auto">
          <a:xfrm>
            <a:off x="2279650" y="5421313"/>
            <a:ext cx="360363" cy="369887"/>
          </a:xfrm>
          <a:prstGeom prst="ellipse">
            <a:avLst/>
          </a:prstGeom>
          <a:solidFill>
            <a:srgbClr val="003264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Oval 23"/>
          <p:cNvSpPr>
            <a:spLocks noChangeArrowheads="1"/>
          </p:cNvSpPr>
          <p:nvPr/>
        </p:nvSpPr>
        <p:spPr bwMode="auto">
          <a:xfrm>
            <a:off x="3295650" y="48815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Oval 24"/>
          <p:cNvSpPr>
            <a:spLocks noChangeArrowheads="1"/>
          </p:cNvSpPr>
          <p:nvPr/>
        </p:nvSpPr>
        <p:spPr bwMode="auto">
          <a:xfrm>
            <a:off x="4491038" y="4033838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Oval 25"/>
          <p:cNvSpPr>
            <a:spLocks noChangeArrowheads="1"/>
          </p:cNvSpPr>
          <p:nvPr/>
        </p:nvSpPr>
        <p:spPr bwMode="auto">
          <a:xfrm>
            <a:off x="4121150" y="4838700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Oval 26"/>
          <p:cNvSpPr>
            <a:spLocks noChangeArrowheads="1"/>
          </p:cNvSpPr>
          <p:nvPr/>
        </p:nvSpPr>
        <p:spPr bwMode="auto">
          <a:xfrm>
            <a:off x="3021013" y="2024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Oval 27"/>
          <p:cNvSpPr>
            <a:spLocks noChangeArrowheads="1"/>
          </p:cNvSpPr>
          <p:nvPr/>
        </p:nvSpPr>
        <p:spPr bwMode="auto">
          <a:xfrm>
            <a:off x="4819650" y="197167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Oval 28"/>
          <p:cNvSpPr>
            <a:spLocks noChangeArrowheads="1"/>
          </p:cNvSpPr>
          <p:nvPr/>
        </p:nvSpPr>
        <p:spPr bwMode="auto">
          <a:xfrm>
            <a:off x="5370513" y="2649538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Oval 29"/>
          <p:cNvSpPr>
            <a:spLocks noChangeArrowheads="1"/>
          </p:cNvSpPr>
          <p:nvPr/>
        </p:nvSpPr>
        <p:spPr bwMode="auto">
          <a:xfrm>
            <a:off x="5919788" y="326231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Oval 31"/>
          <p:cNvSpPr>
            <a:spLocks noChangeArrowheads="1"/>
          </p:cNvSpPr>
          <p:nvPr/>
        </p:nvSpPr>
        <p:spPr bwMode="auto">
          <a:xfrm>
            <a:off x="5168900" y="4541838"/>
            <a:ext cx="360363" cy="369887"/>
          </a:xfrm>
          <a:prstGeom prst="ellipse">
            <a:avLst/>
          </a:prstGeom>
          <a:solidFill>
            <a:srgbClr val="003264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Oval 32"/>
          <p:cNvSpPr>
            <a:spLocks noChangeArrowheads="1"/>
          </p:cNvSpPr>
          <p:nvPr/>
        </p:nvSpPr>
        <p:spPr bwMode="auto">
          <a:xfrm>
            <a:off x="6046788" y="2098675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Oval 33"/>
          <p:cNvSpPr>
            <a:spLocks noChangeArrowheads="1"/>
          </p:cNvSpPr>
          <p:nvPr/>
        </p:nvSpPr>
        <p:spPr bwMode="auto">
          <a:xfrm>
            <a:off x="6099175" y="445928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Oval 34"/>
          <p:cNvSpPr>
            <a:spLocks noChangeArrowheads="1"/>
          </p:cNvSpPr>
          <p:nvPr/>
        </p:nvSpPr>
        <p:spPr bwMode="auto">
          <a:xfrm>
            <a:off x="4935538" y="52625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Oval 35"/>
          <p:cNvSpPr>
            <a:spLocks noChangeArrowheads="1"/>
          </p:cNvSpPr>
          <p:nvPr/>
        </p:nvSpPr>
        <p:spPr bwMode="auto">
          <a:xfrm>
            <a:off x="5803900" y="50403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Oval 36"/>
          <p:cNvSpPr>
            <a:spLocks noChangeArrowheads="1"/>
          </p:cNvSpPr>
          <p:nvPr/>
        </p:nvSpPr>
        <p:spPr bwMode="auto">
          <a:xfrm>
            <a:off x="6524625" y="271303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Oval 37"/>
          <p:cNvSpPr>
            <a:spLocks noChangeArrowheads="1"/>
          </p:cNvSpPr>
          <p:nvPr/>
        </p:nvSpPr>
        <p:spPr bwMode="auto">
          <a:xfrm>
            <a:off x="6291263" y="3854450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Oval 38"/>
          <p:cNvSpPr>
            <a:spLocks noChangeArrowheads="1"/>
          </p:cNvSpPr>
          <p:nvPr/>
        </p:nvSpPr>
        <p:spPr bwMode="auto">
          <a:xfrm>
            <a:off x="6978650" y="44370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Oval 39"/>
          <p:cNvSpPr>
            <a:spLocks noChangeArrowheads="1"/>
          </p:cNvSpPr>
          <p:nvPr/>
        </p:nvSpPr>
        <p:spPr bwMode="auto">
          <a:xfrm>
            <a:off x="6545263" y="5092700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Oval 40"/>
          <p:cNvSpPr>
            <a:spLocks noChangeArrowheads="1"/>
          </p:cNvSpPr>
          <p:nvPr/>
        </p:nvSpPr>
        <p:spPr bwMode="auto">
          <a:xfrm>
            <a:off x="6788150" y="336708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Line 41"/>
          <p:cNvSpPr>
            <a:spLocks noChangeShapeType="1"/>
          </p:cNvSpPr>
          <p:nvPr/>
        </p:nvSpPr>
        <p:spPr bwMode="auto">
          <a:xfrm>
            <a:off x="1873250" y="2347913"/>
            <a:ext cx="360363" cy="1476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Line 42"/>
          <p:cNvSpPr>
            <a:spLocks noChangeShapeType="1"/>
          </p:cNvSpPr>
          <p:nvPr/>
        </p:nvSpPr>
        <p:spPr bwMode="auto">
          <a:xfrm>
            <a:off x="1866900" y="2997200"/>
            <a:ext cx="254000" cy="254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Line 43"/>
          <p:cNvSpPr>
            <a:spLocks noChangeShapeType="1"/>
          </p:cNvSpPr>
          <p:nvPr/>
        </p:nvSpPr>
        <p:spPr bwMode="auto">
          <a:xfrm flipH="1">
            <a:off x="2354263" y="2755900"/>
            <a:ext cx="30162" cy="4000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Line 44"/>
          <p:cNvSpPr>
            <a:spLocks noChangeShapeType="1"/>
          </p:cNvSpPr>
          <p:nvPr/>
        </p:nvSpPr>
        <p:spPr bwMode="auto">
          <a:xfrm>
            <a:off x="2565400" y="2660650"/>
            <a:ext cx="423863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Line 45"/>
          <p:cNvSpPr>
            <a:spLocks noChangeShapeType="1"/>
          </p:cNvSpPr>
          <p:nvPr/>
        </p:nvSpPr>
        <p:spPr bwMode="auto">
          <a:xfrm>
            <a:off x="3348038" y="2298700"/>
            <a:ext cx="434975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Line 46"/>
          <p:cNvSpPr>
            <a:spLocks noChangeShapeType="1"/>
          </p:cNvSpPr>
          <p:nvPr/>
        </p:nvSpPr>
        <p:spPr bwMode="auto">
          <a:xfrm>
            <a:off x="2470150" y="3451225"/>
            <a:ext cx="360363" cy="1476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Line 47"/>
          <p:cNvSpPr>
            <a:spLocks noChangeShapeType="1"/>
          </p:cNvSpPr>
          <p:nvPr/>
        </p:nvSpPr>
        <p:spPr bwMode="auto">
          <a:xfrm flipH="1">
            <a:off x="3043238" y="3462338"/>
            <a:ext cx="677862" cy="360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Line 48"/>
          <p:cNvSpPr>
            <a:spLocks noChangeShapeType="1"/>
          </p:cNvSpPr>
          <p:nvPr/>
        </p:nvSpPr>
        <p:spPr bwMode="auto">
          <a:xfrm>
            <a:off x="2565400" y="2679700"/>
            <a:ext cx="265113" cy="8778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49"/>
          <p:cNvSpPr>
            <a:spLocks noChangeShapeType="1"/>
          </p:cNvSpPr>
          <p:nvPr/>
        </p:nvSpPr>
        <p:spPr bwMode="auto">
          <a:xfrm flipH="1">
            <a:off x="3879850" y="2690813"/>
            <a:ext cx="82550" cy="508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50"/>
          <p:cNvSpPr>
            <a:spLocks noChangeShapeType="1"/>
          </p:cNvSpPr>
          <p:nvPr/>
        </p:nvSpPr>
        <p:spPr bwMode="auto">
          <a:xfrm flipV="1">
            <a:off x="3317875" y="2889250"/>
            <a:ext cx="1081088" cy="31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52"/>
          <p:cNvSpPr>
            <a:spLocks noChangeShapeType="1"/>
          </p:cNvSpPr>
          <p:nvPr/>
        </p:nvSpPr>
        <p:spPr bwMode="auto">
          <a:xfrm flipH="1" flipV="1">
            <a:off x="2811463" y="4562475"/>
            <a:ext cx="2347912" cy="180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53"/>
          <p:cNvSpPr>
            <a:spLocks noChangeShapeType="1"/>
          </p:cNvSpPr>
          <p:nvPr/>
        </p:nvSpPr>
        <p:spPr bwMode="auto">
          <a:xfrm flipH="1" flipV="1">
            <a:off x="2174875" y="4024313"/>
            <a:ext cx="347663" cy="3714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54"/>
          <p:cNvSpPr>
            <a:spLocks noChangeShapeType="1"/>
          </p:cNvSpPr>
          <p:nvPr/>
        </p:nvSpPr>
        <p:spPr bwMode="auto">
          <a:xfrm flipV="1">
            <a:off x="1931988" y="4573588"/>
            <a:ext cx="517525" cy="106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55"/>
          <p:cNvSpPr>
            <a:spLocks noChangeShapeType="1"/>
          </p:cNvSpPr>
          <p:nvPr/>
        </p:nvSpPr>
        <p:spPr bwMode="auto">
          <a:xfrm flipH="1" flipV="1">
            <a:off x="1846263" y="4859338"/>
            <a:ext cx="455612" cy="657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56"/>
          <p:cNvSpPr>
            <a:spLocks noChangeShapeType="1"/>
          </p:cNvSpPr>
          <p:nvPr/>
        </p:nvSpPr>
        <p:spPr bwMode="auto">
          <a:xfrm>
            <a:off x="4629150" y="3070225"/>
            <a:ext cx="242888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57"/>
          <p:cNvSpPr>
            <a:spLocks noChangeShapeType="1"/>
          </p:cNvSpPr>
          <p:nvPr/>
        </p:nvSpPr>
        <p:spPr bwMode="auto">
          <a:xfrm flipV="1">
            <a:off x="4651375" y="2330450"/>
            <a:ext cx="265113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60"/>
          <p:cNvSpPr>
            <a:spLocks noChangeShapeType="1"/>
          </p:cNvSpPr>
          <p:nvPr/>
        </p:nvSpPr>
        <p:spPr bwMode="auto">
          <a:xfrm flipH="1" flipV="1">
            <a:off x="4821238" y="4329113"/>
            <a:ext cx="390525" cy="2873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61"/>
          <p:cNvSpPr>
            <a:spLocks noChangeShapeType="1"/>
          </p:cNvSpPr>
          <p:nvPr/>
        </p:nvSpPr>
        <p:spPr bwMode="auto">
          <a:xfrm flipV="1">
            <a:off x="2617788" y="5133975"/>
            <a:ext cx="709612" cy="403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62"/>
          <p:cNvSpPr>
            <a:spLocks noChangeShapeType="1"/>
          </p:cNvSpPr>
          <p:nvPr/>
        </p:nvSpPr>
        <p:spPr bwMode="auto">
          <a:xfrm flipV="1">
            <a:off x="5730875" y="2890838"/>
            <a:ext cx="827088" cy="15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63"/>
          <p:cNvSpPr>
            <a:spLocks noChangeShapeType="1"/>
          </p:cNvSpPr>
          <p:nvPr/>
        </p:nvSpPr>
        <p:spPr bwMode="auto">
          <a:xfrm flipV="1">
            <a:off x="5676900" y="2414588"/>
            <a:ext cx="423863" cy="307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64"/>
          <p:cNvSpPr>
            <a:spLocks noChangeShapeType="1"/>
          </p:cNvSpPr>
          <p:nvPr/>
        </p:nvSpPr>
        <p:spPr bwMode="auto">
          <a:xfrm flipV="1">
            <a:off x="4492625" y="4775200"/>
            <a:ext cx="646113" cy="2651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65"/>
          <p:cNvSpPr>
            <a:spLocks noChangeShapeType="1"/>
          </p:cNvSpPr>
          <p:nvPr/>
        </p:nvSpPr>
        <p:spPr bwMode="auto">
          <a:xfrm>
            <a:off x="4449763" y="5167313"/>
            <a:ext cx="487362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66"/>
          <p:cNvSpPr>
            <a:spLocks noChangeShapeType="1"/>
          </p:cNvSpPr>
          <p:nvPr/>
        </p:nvSpPr>
        <p:spPr bwMode="auto">
          <a:xfrm>
            <a:off x="5497513" y="4849813"/>
            <a:ext cx="328612" cy="2841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67"/>
          <p:cNvSpPr>
            <a:spLocks noChangeShapeType="1"/>
          </p:cNvSpPr>
          <p:nvPr/>
        </p:nvSpPr>
        <p:spPr bwMode="auto">
          <a:xfrm>
            <a:off x="6153150" y="5219700"/>
            <a:ext cx="403225" cy="73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Line 68"/>
          <p:cNvSpPr>
            <a:spLocks noChangeShapeType="1"/>
          </p:cNvSpPr>
          <p:nvPr/>
        </p:nvSpPr>
        <p:spPr bwMode="auto">
          <a:xfrm flipH="1" flipV="1">
            <a:off x="6364288" y="4838700"/>
            <a:ext cx="254000" cy="3286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Line 69"/>
          <p:cNvSpPr>
            <a:spLocks noChangeShapeType="1"/>
          </p:cNvSpPr>
          <p:nvPr/>
        </p:nvSpPr>
        <p:spPr bwMode="auto">
          <a:xfrm flipV="1">
            <a:off x="6851650" y="4786313"/>
            <a:ext cx="223838" cy="3492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Line 70"/>
          <p:cNvSpPr>
            <a:spLocks noChangeShapeType="1"/>
          </p:cNvSpPr>
          <p:nvPr/>
        </p:nvSpPr>
        <p:spPr bwMode="auto">
          <a:xfrm flipV="1">
            <a:off x="6248400" y="4225925"/>
            <a:ext cx="201613" cy="2333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Line 71"/>
          <p:cNvSpPr>
            <a:spLocks noChangeShapeType="1"/>
          </p:cNvSpPr>
          <p:nvPr/>
        </p:nvSpPr>
        <p:spPr bwMode="auto">
          <a:xfrm flipH="1" flipV="1">
            <a:off x="6597650" y="4170363"/>
            <a:ext cx="433388" cy="3190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Line 72"/>
          <p:cNvSpPr>
            <a:spLocks noChangeShapeType="1"/>
          </p:cNvSpPr>
          <p:nvPr/>
        </p:nvSpPr>
        <p:spPr bwMode="auto">
          <a:xfrm flipV="1">
            <a:off x="6619875" y="3716338"/>
            <a:ext cx="233363" cy="211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Line 73"/>
          <p:cNvSpPr>
            <a:spLocks noChangeShapeType="1"/>
          </p:cNvSpPr>
          <p:nvPr/>
        </p:nvSpPr>
        <p:spPr bwMode="auto">
          <a:xfrm flipH="1" flipV="1">
            <a:off x="6248400" y="3443288"/>
            <a:ext cx="539750" cy="84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Line 75"/>
          <p:cNvSpPr>
            <a:spLocks noChangeShapeType="1"/>
          </p:cNvSpPr>
          <p:nvPr/>
        </p:nvSpPr>
        <p:spPr bwMode="auto">
          <a:xfrm>
            <a:off x="5073650" y="2309813"/>
            <a:ext cx="349250" cy="3698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Line 76"/>
          <p:cNvSpPr>
            <a:spLocks noChangeShapeType="1"/>
          </p:cNvSpPr>
          <p:nvPr/>
        </p:nvSpPr>
        <p:spPr bwMode="auto">
          <a:xfrm flipV="1">
            <a:off x="5495925" y="4086225"/>
            <a:ext cx="804863" cy="5413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58"/>
          <p:cNvSpPr>
            <a:spLocks noChangeShapeType="1"/>
          </p:cNvSpPr>
          <p:nvPr/>
        </p:nvSpPr>
        <p:spPr bwMode="auto">
          <a:xfrm>
            <a:off x="5062538" y="3717924"/>
            <a:ext cx="233362" cy="855664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the Dependency Graph?</a:t>
            </a:r>
          </a:p>
        </p:txBody>
      </p:sp>
      <p:pic>
        <p:nvPicPr>
          <p:cNvPr id="5" name="Picture 4" descr="defHisto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09800"/>
            <a:ext cx="7115175" cy="19145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28398" dir="3806097" algn="ctr" rotWithShape="0">
              <a:srgbClr val="5F5F5F"/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 of Maya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bunch of MEL commands: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createNode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setAttr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connectAttr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DAG(Directed Acyclic Graph)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15910" y="1416050"/>
            <a:ext cx="8062912" cy="5119688"/>
          </a:xfrm>
        </p:spPr>
        <p:txBody>
          <a:bodyPr/>
          <a:lstStyle/>
          <a:p>
            <a:pPr>
              <a:buClr>
                <a:schemeClr val="bg1"/>
              </a:buClr>
              <a:buFontTx/>
              <a:buChar char="•"/>
            </a:pPr>
            <a:r>
              <a:rPr lang="en-US" dirty="0" smtClean="0"/>
              <a:t>DAG nodes are special dependency graph nodes that form a scene hierarchy (parenting).</a:t>
            </a:r>
          </a:p>
          <a:p>
            <a:pPr>
              <a:buFontTx/>
              <a:buChar char="•"/>
            </a:pPr>
            <a:endParaRPr lang="en-US" dirty="0" smtClean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3786951" y="2849567"/>
            <a:ext cx="1028700" cy="498763"/>
          </a:xfrm>
          <a:prstGeom prst="roundRect">
            <a:avLst/>
          </a:prstGeom>
          <a:solidFill>
            <a:srgbClr val="99CC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Car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138421" y="3812458"/>
            <a:ext cx="1028700" cy="498763"/>
          </a:xfrm>
          <a:prstGeom prst="roundRect">
            <a:avLst/>
          </a:prstGeom>
          <a:solidFill>
            <a:srgbClr val="99CC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none" dirty="0" smtClean="0"/>
              <a:t>  seats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776764" y="3812459"/>
            <a:ext cx="1028700" cy="498763"/>
          </a:xfrm>
          <a:prstGeom prst="roundRect">
            <a:avLst/>
          </a:prstGeom>
          <a:solidFill>
            <a:srgbClr val="99CC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none" dirty="0" smtClean="0"/>
              <a:t>  f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rame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172566" y="3781285"/>
            <a:ext cx="1028700" cy="498763"/>
          </a:xfrm>
          <a:prstGeom prst="roundRect">
            <a:avLst/>
          </a:prstGeom>
          <a:solidFill>
            <a:srgbClr val="99CC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tires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386652" y="4855012"/>
            <a:ext cx="342900" cy="810491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120943" y="4841158"/>
            <a:ext cx="342900" cy="810491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792887" y="4837694"/>
            <a:ext cx="342900" cy="810491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4045978" y="4876515"/>
            <a:ext cx="342900" cy="810491"/>
          </a:xfrm>
          <a:prstGeom prst="roundRect">
            <a:avLst/>
          </a:prstGeom>
          <a:blipFill>
            <a:blip r:embed="rId4" cstate="print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085814" y="4823839"/>
            <a:ext cx="342900" cy="810491"/>
          </a:xfrm>
          <a:prstGeom prst="roundRect">
            <a:avLst/>
          </a:prstGeom>
          <a:blipFill>
            <a:blip r:embed="rId5" cstate="print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740442" y="4813448"/>
            <a:ext cx="342900" cy="810491"/>
          </a:xfrm>
          <a:prstGeom prst="roundRect">
            <a:avLst/>
          </a:prstGeom>
          <a:blipFill>
            <a:blip r:embed="rId5" cstate="print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301551" y="4792666"/>
            <a:ext cx="342900" cy="810491"/>
          </a:xfrm>
          <a:prstGeom prst="roundRect">
            <a:avLst/>
          </a:prstGeom>
          <a:blipFill>
            <a:blip r:embed="rId5" cstate="print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6862660" y="4792667"/>
            <a:ext cx="342900" cy="810491"/>
          </a:xfrm>
          <a:prstGeom prst="roundRect">
            <a:avLst/>
          </a:prstGeom>
          <a:blipFill>
            <a:blip r:embed="rId5" cstate="print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Connector 23"/>
          <p:cNvCxnSpPr>
            <a:stCxn id="7" idx="2"/>
          </p:cNvCxnSpPr>
          <p:nvPr/>
        </p:nvCxnSpPr>
        <p:spPr bwMode="auto">
          <a:xfrm rot="16200000" flipH="1">
            <a:off x="4826042" y="2823588"/>
            <a:ext cx="432955" cy="14824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7" idx="2"/>
            <a:endCxn id="9" idx="0"/>
          </p:cNvCxnSpPr>
          <p:nvPr/>
        </p:nvCxnSpPr>
        <p:spPr bwMode="auto">
          <a:xfrm rot="5400000">
            <a:off x="4064144" y="3575301"/>
            <a:ext cx="464129" cy="10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7" idx="2"/>
          </p:cNvCxnSpPr>
          <p:nvPr/>
        </p:nvCxnSpPr>
        <p:spPr bwMode="auto">
          <a:xfrm rot="5400000">
            <a:off x="3293383" y="2804540"/>
            <a:ext cx="464128" cy="15517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endCxn id="11" idx="0"/>
          </p:cNvCxnSpPr>
          <p:nvPr/>
        </p:nvCxnSpPr>
        <p:spPr bwMode="auto">
          <a:xfrm rot="5400000">
            <a:off x="1881953" y="3987371"/>
            <a:ext cx="543791" cy="11914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endCxn id="12" idx="0"/>
          </p:cNvCxnSpPr>
          <p:nvPr/>
        </p:nvCxnSpPr>
        <p:spPr bwMode="auto">
          <a:xfrm rot="5400000">
            <a:off x="2256025" y="4347589"/>
            <a:ext cx="529937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endCxn id="13" idx="0"/>
          </p:cNvCxnSpPr>
          <p:nvPr/>
        </p:nvCxnSpPr>
        <p:spPr bwMode="auto">
          <a:xfrm rot="16200000" flipH="1">
            <a:off x="2593729" y="4467085"/>
            <a:ext cx="526473" cy="2147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9" idx="2"/>
          </p:cNvCxnSpPr>
          <p:nvPr/>
        </p:nvCxnSpPr>
        <p:spPr bwMode="auto">
          <a:xfrm rot="5400000">
            <a:off x="3993141" y="4557039"/>
            <a:ext cx="543790" cy="521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endCxn id="15" idx="0"/>
          </p:cNvCxnSpPr>
          <p:nvPr/>
        </p:nvCxnSpPr>
        <p:spPr bwMode="auto">
          <a:xfrm rot="5400000">
            <a:off x="5248606" y="4288706"/>
            <a:ext cx="543791" cy="5264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endCxn id="16" idx="0"/>
          </p:cNvCxnSpPr>
          <p:nvPr/>
        </p:nvCxnSpPr>
        <p:spPr bwMode="auto">
          <a:xfrm rot="16200000" flipH="1">
            <a:off x="5581115" y="4482671"/>
            <a:ext cx="533400" cy="1281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endCxn id="17" idx="0"/>
          </p:cNvCxnSpPr>
          <p:nvPr/>
        </p:nvCxnSpPr>
        <p:spPr bwMode="auto">
          <a:xfrm rot="16200000" flipH="1">
            <a:off x="5872060" y="4191725"/>
            <a:ext cx="512618" cy="6892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18" idx="0"/>
          </p:cNvCxnSpPr>
          <p:nvPr/>
        </p:nvCxnSpPr>
        <p:spPr bwMode="auto">
          <a:xfrm rot="16200000" flipH="1">
            <a:off x="6152615" y="3911171"/>
            <a:ext cx="512619" cy="12503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 Diagonal Corner Rectangle 13"/>
          <p:cNvSpPr/>
          <p:nvPr/>
        </p:nvSpPr>
        <p:spPr>
          <a:xfrm>
            <a:off x="838200" y="1371600"/>
            <a:ext cx="7315200" cy="4876800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1295400" y="3048000"/>
            <a:ext cx="3505200" cy="609600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MEL Scripting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4191000" y="2743200"/>
            <a:ext cx="3505200" cy="609600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API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1295400" y="4648200"/>
            <a:ext cx="3505200" cy="609600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Python Scripting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4191000" y="4343400"/>
            <a:ext cx="3505200" cy="609600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Python API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665809" y="4038203"/>
            <a:ext cx="3046412" cy="238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3276203" y="4038203"/>
            <a:ext cx="3047206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they all Fit into Maya...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4400" y="5791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Maya Application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Left Brace 19"/>
          <p:cNvSpPr/>
          <p:nvPr/>
        </p:nvSpPr>
        <p:spPr>
          <a:xfrm rot="5400000">
            <a:off x="4378721" y="2018903"/>
            <a:ext cx="227806" cy="609600"/>
          </a:xfrm>
          <a:prstGeom prst="leftBrac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52800" y="16002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n-lt"/>
              </a:rPr>
              <a:t>Overlapping Functionality</a:t>
            </a:r>
            <a:endParaRPr lang="en-US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Left Brace 24"/>
          <p:cNvSpPr/>
          <p:nvPr/>
        </p:nvSpPr>
        <p:spPr>
          <a:xfrm rot="5400000">
            <a:off x="6134497" y="2781697"/>
            <a:ext cx="227806" cy="2743200"/>
          </a:xfrm>
          <a:prstGeom prst="leftBrac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 rot="5400000">
            <a:off x="2629297" y="3085703"/>
            <a:ext cx="227806" cy="2743200"/>
          </a:xfrm>
          <a:prstGeom prst="leftBrac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05400" y="3700046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n-lt"/>
              </a:rPr>
              <a:t>Same class docs</a:t>
            </a:r>
            <a:endParaRPr lang="en-US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Left Brace 28"/>
          <p:cNvSpPr/>
          <p:nvPr/>
        </p:nvSpPr>
        <p:spPr>
          <a:xfrm rot="5400000">
            <a:off x="2629297" y="1485503"/>
            <a:ext cx="227806" cy="2743200"/>
          </a:xfrm>
          <a:prstGeom prst="leftBrac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6112878" y="2192923"/>
            <a:ext cx="271045" cy="2743200"/>
          </a:xfrm>
          <a:prstGeom prst="leftBrac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676400" y="2346117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n-lt"/>
              </a:rPr>
              <a:t>MEL command docs</a:t>
            </a:r>
            <a:endParaRPr lang="en-US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47800" y="39286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n-lt"/>
              </a:rPr>
              <a:t>Python command docs</a:t>
            </a:r>
            <a:endParaRPr lang="en-US" sz="16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 API for? </a:t>
            </a:r>
            <a:endParaRPr lang="en-US" dirty="0"/>
          </a:p>
        </p:txBody>
      </p:sp>
      <p:sp>
        <p:nvSpPr>
          <p:cNvPr id="142" name="Oval 8"/>
          <p:cNvSpPr>
            <a:spLocks noChangeArrowheads="1"/>
          </p:cNvSpPr>
          <p:nvPr/>
        </p:nvSpPr>
        <p:spPr bwMode="auto">
          <a:xfrm>
            <a:off x="1524000" y="20939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Oval 9"/>
          <p:cNvSpPr>
            <a:spLocks noChangeArrowheads="1"/>
          </p:cNvSpPr>
          <p:nvPr/>
        </p:nvSpPr>
        <p:spPr bwMode="auto">
          <a:xfrm>
            <a:off x="1558925" y="26590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Oval 10"/>
          <p:cNvSpPr>
            <a:spLocks noChangeArrowheads="1"/>
          </p:cNvSpPr>
          <p:nvPr/>
        </p:nvSpPr>
        <p:spPr bwMode="auto">
          <a:xfrm>
            <a:off x="2109788" y="3146425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Oval 11"/>
          <p:cNvSpPr>
            <a:spLocks noChangeArrowheads="1"/>
          </p:cNvSpPr>
          <p:nvPr/>
        </p:nvSpPr>
        <p:spPr bwMode="auto">
          <a:xfrm>
            <a:off x="2205038" y="2405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Oval 12"/>
          <p:cNvSpPr>
            <a:spLocks noChangeArrowheads="1"/>
          </p:cNvSpPr>
          <p:nvPr/>
        </p:nvSpPr>
        <p:spPr bwMode="auto">
          <a:xfrm>
            <a:off x="2703513" y="3548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Oval 13"/>
          <p:cNvSpPr>
            <a:spLocks noChangeArrowheads="1"/>
          </p:cNvSpPr>
          <p:nvPr/>
        </p:nvSpPr>
        <p:spPr bwMode="auto">
          <a:xfrm>
            <a:off x="1866900" y="37068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Oval 14"/>
          <p:cNvSpPr>
            <a:spLocks noChangeArrowheads="1"/>
          </p:cNvSpPr>
          <p:nvPr/>
        </p:nvSpPr>
        <p:spPr bwMode="auto">
          <a:xfrm>
            <a:off x="2946400" y="276383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Oval 15"/>
          <p:cNvSpPr>
            <a:spLocks noChangeArrowheads="1"/>
          </p:cNvSpPr>
          <p:nvPr/>
        </p:nvSpPr>
        <p:spPr bwMode="auto">
          <a:xfrm>
            <a:off x="3762375" y="232092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Oval 16"/>
          <p:cNvSpPr>
            <a:spLocks noChangeArrowheads="1"/>
          </p:cNvSpPr>
          <p:nvPr/>
        </p:nvSpPr>
        <p:spPr bwMode="auto">
          <a:xfrm>
            <a:off x="3697288" y="319881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1" name="Oval 17"/>
          <p:cNvSpPr>
            <a:spLocks noChangeArrowheads="1"/>
          </p:cNvSpPr>
          <p:nvPr/>
        </p:nvSpPr>
        <p:spPr bwMode="auto">
          <a:xfrm>
            <a:off x="3877469" y="3833812"/>
            <a:ext cx="360362" cy="369888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52" name="Oval 18"/>
          <p:cNvSpPr>
            <a:spLocks noChangeArrowheads="1"/>
          </p:cNvSpPr>
          <p:nvPr/>
        </p:nvSpPr>
        <p:spPr bwMode="auto">
          <a:xfrm>
            <a:off x="4397375" y="26908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Oval 19"/>
          <p:cNvSpPr>
            <a:spLocks noChangeArrowheads="1"/>
          </p:cNvSpPr>
          <p:nvPr/>
        </p:nvSpPr>
        <p:spPr bwMode="auto">
          <a:xfrm>
            <a:off x="2449513" y="434181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Oval 20"/>
          <p:cNvSpPr>
            <a:spLocks noChangeArrowheads="1"/>
          </p:cNvSpPr>
          <p:nvPr/>
        </p:nvSpPr>
        <p:spPr bwMode="auto">
          <a:xfrm>
            <a:off x="4724400" y="343217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Oval 21"/>
          <p:cNvSpPr>
            <a:spLocks noChangeArrowheads="1"/>
          </p:cNvSpPr>
          <p:nvPr/>
        </p:nvSpPr>
        <p:spPr bwMode="auto">
          <a:xfrm>
            <a:off x="1570038" y="45005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Oval 22"/>
          <p:cNvSpPr>
            <a:spLocks noChangeArrowheads="1"/>
          </p:cNvSpPr>
          <p:nvPr/>
        </p:nvSpPr>
        <p:spPr bwMode="auto">
          <a:xfrm>
            <a:off x="2279650" y="54213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Oval 23"/>
          <p:cNvSpPr>
            <a:spLocks noChangeArrowheads="1"/>
          </p:cNvSpPr>
          <p:nvPr/>
        </p:nvSpPr>
        <p:spPr bwMode="auto">
          <a:xfrm>
            <a:off x="3295650" y="48815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Oval 24"/>
          <p:cNvSpPr>
            <a:spLocks noChangeArrowheads="1"/>
          </p:cNvSpPr>
          <p:nvPr/>
        </p:nvSpPr>
        <p:spPr bwMode="auto">
          <a:xfrm>
            <a:off x="4491038" y="4033838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Oval 25"/>
          <p:cNvSpPr>
            <a:spLocks noChangeArrowheads="1"/>
          </p:cNvSpPr>
          <p:nvPr/>
        </p:nvSpPr>
        <p:spPr bwMode="auto">
          <a:xfrm>
            <a:off x="4121150" y="4838700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Oval 26"/>
          <p:cNvSpPr>
            <a:spLocks noChangeArrowheads="1"/>
          </p:cNvSpPr>
          <p:nvPr/>
        </p:nvSpPr>
        <p:spPr bwMode="auto">
          <a:xfrm>
            <a:off x="3021013" y="2024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Oval 27"/>
          <p:cNvSpPr>
            <a:spLocks noChangeArrowheads="1"/>
          </p:cNvSpPr>
          <p:nvPr/>
        </p:nvSpPr>
        <p:spPr bwMode="auto">
          <a:xfrm>
            <a:off x="4819650" y="197167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Oval 28"/>
          <p:cNvSpPr>
            <a:spLocks noChangeArrowheads="1"/>
          </p:cNvSpPr>
          <p:nvPr/>
        </p:nvSpPr>
        <p:spPr bwMode="auto">
          <a:xfrm>
            <a:off x="5370513" y="2649538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Oval 29"/>
          <p:cNvSpPr>
            <a:spLocks noChangeArrowheads="1"/>
          </p:cNvSpPr>
          <p:nvPr/>
        </p:nvSpPr>
        <p:spPr bwMode="auto">
          <a:xfrm>
            <a:off x="5919788" y="326231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Oval 31"/>
          <p:cNvSpPr>
            <a:spLocks noChangeArrowheads="1"/>
          </p:cNvSpPr>
          <p:nvPr/>
        </p:nvSpPr>
        <p:spPr bwMode="auto">
          <a:xfrm>
            <a:off x="5168900" y="454183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Oval 32"/>
          <p:cNvSpPr>
            <a:spLocks noChangeArrowheads="1"/>
          </p:cNvSpPr>
          <p:nvPr/>
        </p:nvSpPr>
        <p:spPr bwMode="auto">
          <a:xfrm>
            <a:off x="6046788" y="2098675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Oval 33"/>
          <p:cNvSpPr>
            <a:spLocks noChangeArrowheads="1"/>
          </p:cNvSpPr>
          <p:nvPr/>
        </p:nvSpPr>
        <p:spPr bwMode="auto">
          <a:xfrm>
            <a:off x="6099175" y="445928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Oval 34"/>
          <p:cNvSpPr>
            <a:spLocks noChangeArrowheads="1"/>
          </p:cNvSpPr>
          <p:nvPr/>
        </p:nvSpPr>
        <p:spPr bwMode="auto">
          <a:xfrm>
            <a:off x="4935538" y="52625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Oval 35"/>
          <p:cNvSpPr>
            <a:spLocks noChangeArrowheads="1"/>
          </p:cNvSpPr>
          <p:nvPr/>
        </p:nvSpPr>
        <p:spPr bwMode="auto">
          <a:xfrm>
            <a:off x="5803900" y="50403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Oval 36"/>
          <p:cNvSpPr>
            <a:spLocks noChangeArrowheads="1"/>
          </p:cNvSpPr>
          <p:nvPr/>
        </p:nvSpPr>
        <p:spPr bwMode="auto">
          <a:xfrm>
            <a:off x="6524625" y="271303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Oval 37"/>
          <p:cNvSpPr>
            <a:spLocks noChangeArrowheads="1"/>
          </p:cNvSpPr>
          <p:nvPr/>
        </p:nvSpPr>
        <p:spPr bwMode="auto">
          <a:xfrm>
            <a:off x="6291263" y="3854450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Oval 38"/>
          <p:cNvSpPr>
            <a:spLocks noChangeArrowheads="1"/>
          </p:cNvSpPr>
          <p:nvPr/>
        </p:nvSpPr>
        <p:spPr bwMode="auto">
          <a:xfrm>
            <a:off x="6978650" y="44370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Oval 39"/>
          <p:cNvSpPr>
            <a:spLocks noChangeArrowheads="1"/>
          </p:cNvSpPr>
          <p:nvPr/>
        </p:nvSpPr>
        <p:spPr bwMode="auto">
          <a:xfrm>
            <a:off x="6545263" y="5092700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Oval 40"/>
          <p:cNvSpPr>
            <a:spLocks noChangeArrowheads="1"/>
          </p:cNvSpPr>
          <p:nvPr/>
        </p:nvSpPr>
        <p:spPr bwMode="auto">
          <a:xfrm>
            <a:off x="6788150" y="336708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Line 41"/>
          <p:cNvSpPr>
            <a:spLocks noChangeShapeType="1"/>
          </p:cNvSpPr>
          <p:nvPr/>
        </p:nvSpPr>
        <p:spPr bwMode="auto">
          <a:xfrm>
            <a:off x="1873250" y="2347913"/>
            <a:ext cx="360363" cy="1476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Line 42"/>
          <p:cNvSpPr>
            <a:spLocks noChangeShapeType="1"/>
          </p:cNvSpPr>
          <p:nvPr/>
        </p:nvSpPr>
        <p:spPr bwMode="auto">
          <a:xfrm>
            <a:off x="1866900" y="2997200"/>
            <a:ext cx="254000" cy="254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Line 43"/>
          <p:cNvSpPr>
            <a:spLocks noChangeShapeType="1"/>
          </p:cNvSpPr>
          <p:nvPr/>
        </p:nvSpPr>
        <p:spPr bwMode="auto">
          <a:xfrm flipH="1">
            <a:off x="2354263" y="2755900"/>
            <a:ext cx="30162" cy="4000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Line 44"/>
          <p:cNvSpPr>
            <a:spLocks noChangeShapeType="1"/>
          </p:cNvSpPr>
          <p:nvPr/>
        </p:nvSpPr>
        <p:spPr bwMode="auto">
          <a:xfrm>
            <a:off x="2565400" y="2660650"/>
            <a:ext cx="423863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Line 45"/>
          <p:cNvSpPr>
            <a:spLocks noChangeShapeType="1"/>
          </p:cNvSpPr>
          <p:nvPr/>
        </p:nvSpPr>
        <p:spPr bwMode="auto">
          <a:xfrm>
            <a:off x="3348038" y="2298700"/>
            <a:ext cx="434975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Line 46"/>
          <p:cNvSpPr>
            <a:spLocks noChangeShapeType="1"/>
          </p:cNvSpPr>
          <p:nvPr/>
        </p:nvSpPr>
        <p:spPr bwMode="auto">
          <a:xfrm>
            <a:off x="2470150" y="3451225"/>
            <a:ext cx="360363" cy="1476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Line 47"/>
          <p:cNvSpPr>
            <a:spLocks noChangeShapeType="1"/>
          </p:cNvSpPr>
          <p:nvPr/>
        </p:nvSpPr>
        <p:spPr bwMode="auto">
          <a:xfrm flipH="1">
            <a:off x="3043238" y="3462338"/>
            <a:ext cx="677862" cy="360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Line 48"/>
          <p:cNvSpPr>
            <a:spLocks noChangeShapeType="1"/>
          </p:cNvSpPr>
          <p:nvPr/>
        </p:nvSpPr>
        <p:spPr bwMode="auto">
          <a:xfrm>
            <a:off x="2565400" y="2679700"/>
            <a:ext cx="265113" cy="8778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49"/>
          <p:cNvSpPr>
            <a:spLocks noChangeShapeType="1"/>
          </p:cNvSpPr>
          <p:nvPr/>
        </p:nvSpPr>
        <p:spPr bwMode="auto">
          <a:xfrm flipH="1">
            <a:off x="3879850" y="2690813"/>
            <a:ext cx="82550" cy="508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50"/>
          <p:cNvSpPr>
            <a:spLocks noChangeShapeType="1"/>
          </p:cNvSpPr>
          <p:nvPr/>
        </p:nvSpPr>
        <p:spPr bwMode="auto">
          <a:xfrm flipV="1">
            <a:off x="3317875" y="2889250"/>
            <a:ext cx="1081088" cy="31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Line 51"/>
          <p:cNvSpPr>
            <a:spLocks noChangeShapeType="1"/>
          </p:cNvSpPr>
          <p:nvPr/>
        </p:nvSpPr>
        <p:spPr bwMode="auto">
          <a:xfrm flipH="1">
            <a:off x="4122738" y="3071814"/>
            <a:ext cx="431800" cy="8048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52"/>
          <p:cNvSpPr>
            <a:spLocks noChangeShapeType="1"/>
          </p:cNvSpPr>
          <p:nvPr/>
        </p:nvSpPr>
        <p:spPr bwMode="auto">
          <a:xfrm flipH="1" flipV="1">
            <a:off x="2811463" y="4562475"/>
            <a:ext cx="2347912" cy="180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53"/>
          <p:cNvSpPr>
            <a:spLocks noChangeShapeType="1"/>
          </p:cNvSpPr>
          <p:nvPr/>
        </p:nvSpPr>
        <p:spPr bwMode="auto">
          <a:xfrm flipH="1" flipV="1">
            <a:off x="2174875" y="4024313"/>
            <a:ext cx="347663" cy="3714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54"/>
          <p:cNvSpPr>
            <a:spLocks noChangeShapeType="1"/>
          </p:cNvSpPr>
          <p:nvPr/>
        </p:nvSpPr>
        <p:spPr bwMode="auto">
          <a:xfrm flipV="1">
            <a:off x="1931988" y="4573588"/>
            <a:ext cx="517525" cy="106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55"/>
          <p:cNvSpPr>
            <a:spLocks noChangeShapeType="1"/>
          </p:cNvSpPr>
          <p:nvPr/>
        </p:nvSpPr>
        <p:spPr bwMode="auto">
          <a:xfrm flipH="1" flipV="1">
            <a:off x="1846263" y="4859338"/>
            <a:ext cx="455612" cy="657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56"/>
          <p:cNvSpPr>
            <a:spLocks noChangeShapeType="1"/>
          </p:cNvSpPr>
          <p:nvPr/>
        </p:nvSpPr>
        <p:spPr bwMode="auto">
          <a:xfrm>
            <a:off x="4629150" y="3070225"/>
            <a:ext cx="242888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57"/>
          <p:cNvSpPr>
            <a:spLocks noChangeShapeType="1"/>
          </p:cNvSpPr>
          <p:nvPr/>
        </p:nvSpPr>
        <p:spPr bwMode="auto">
          <a:xfrm flipV="1">
            <a:off x="4651375" y="2330450"/>
            <a:ext cx="265113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59"/>
          <p:cNvSpPr>
            <a:spLocks noChangeShapeType="1"/>
          </p:cNvSpPr>
          <p:nvPr/>
        </p:nvSpPr>
        <p:spPr bwMode="auto">
          <a:xfrm>
            <a:off x="4237831" y="4086225"/>
            <a:ext cx="245269" cy="1381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60"/>
          <p:cNvSpPr>
            <a:spLocks noChangeShapeType="1"/>
          </p:cNvSpPr>
          <p:nvPr/>
        </p:nvSpPr>
        <p:spPr bwMode="auto">
          <a:xfrm flipH="1" flipV="1">
            <a:off x="4821238" y="4329113"/>
            <a:ext cx="390525" cy="2873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61"/>
          <p:cNvSpPr>
            <a:spLocks noChangeShapeType="1"/>
          </p:cNvSpPr>
          <p:nvPr/>
        </p:nvSpPr>
        <p:spPr bwMode="auto">
          <a:xfrm flipV="1">
            <a:off x="2617788" y="5133975"/>
            <a:ext cx="709612" cy="403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62"/>
          <p:cNvSpPr>
            <a:spLocks noChangeShapeType="1"/>
          </p:cNvSpPr>
          <p:nvPr/>
        </p:nvSpPr>
        <p:spPr bwMode="auto">
          <a:xfrm flipV="1">
            <a:off x="5730875" y="2890838"/>
            <a:ext cx="827088" cy="15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63"/>
          <p:cNvSpPr>
            <a:spLocks noChangeShapeType="1"/>
          </p:cNvSpPr>
          <p:nvPr/>
        </p:nvSpPr>
        <p:spPr bwMode="auto">
          <a:xfrm flipV="1">
            <a:off x="5676900" y="2414588"/>
            <a:ext cx="423863" cy="307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64"/>
          <p:cNvSpPr>
            <a:spLocks noChangeShapeType="1"/>
          </p:cNvSpPr>
          <p:nvPr/>
        </p:nvSpPr>
        <p:spPr bwMode="auto">
          <a:xfrm flipV="1">
            <a:off x="4492625" y="4775200"/>
            <a:ext cx="646113" cy="2651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65"/>
          <p:cNvSpPr>
            <a:spLocks noChangeShapeType="1"/>
          </p:cNvSpPr>
          <p:nvPr/>
        </p:nvSpPr>
        <p:spPr bwMode="auto">
          <a:xfrm>
            <a:off x="4449763" y="5167313"/>
            <a:ext cx="487362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66"/>
          <p:cNvSpPr>
            <a:spLocks noChangeShapeType="1"/>
          </p:cNvSpPr>
          <p:nvPr/>
        </p:nvSpPr>
        <p:spPr bwMode="auto">
          <a:xfrm>
            <a:off x="5497513" y="4849813"/>
            <a:ext cx="328612" cy="2841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67"/>
          <p:cNvSpPr>
            <a:spLocks noChangeShapeType="1"/>
          </p:cNvSpPr>
          <p:nvPr/>
        </p:nvSpPr>
        <p:spPr bwMode="auto">
          <a:xfrm>
            <a:off x="6153150" y="5219700"/>
            <a:ext cx="403225" cy="73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Line 68"/>
          <p:cNvSpPr>
            <a:spLocks noChangeShapeType="1"/>
          </p:cNvSpPr>
          <p:nvPr/>
        </p:nvSpPr>
        <p:spPr bwMode="auto">
          <a:xfrm flipH="1" flipV="1">
            <a:off x="6364288" y="4838700"/>
            <a:ext cx="254000" cy="3286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Line 69"/>
          <p:cNvSpPr>
            <a:spLocks noChangeShapeType="1"/>
          </p:cNvSpPr>
          <p:nvPr/>
        </p:nvSpPr>
        <p:spPr bwMode="auto">
          <a:xfrm flipV="1">
            <a:off x="6851650" y="4786313"/>
            <a:ext cx="223838" cy="3492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Line 70"/>
          <p:cNvSpPr>
            <a:spLocks noChangeShapeType="1"/>
          </p:cNvSpPr>
          <p:nvPr/>
        </p:nvSpPr>
        <p:spPr bwMode="auto">
          <a:xfrm flipV="1">
            <a:off x="6248400" y="4225925"/>
            <a:ext cx="201613" cy="2333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Line 71"/>
          <p:cNvSpPr>
            <a:spLocks noChangeShapeType="1"/>
          </p:cNvSpPr>
          <p:nvPr/>
        </p:nvSpPr>
        <p:spPr bwMode="auto">
          <a:xfrm flipH="1" flipV="1">
            <a:off x="6597650" y="4170363"/>
            <a:ext cx="433388" cy="3190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Line 72"/>
          <p:cNvSpPr>
            <a:spLocks noChangeShapeType="1"/>
          </p:cNvSpPr>
          <p:nvPr/>
        </p:nvSpPr>
        <p:spPr bwMode="auto">
          <a:xfrm flipV="1">
            <a:off x="6619875" y="3716338"/>
            <a:ext cx="233363" cy="211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Line 73"/>
          <p:cNvSpPr>
            <a:spLocks noChangeShapeType="1"/>
          </p:cNvSpPr>
          <p:nvPr/>
        </p:nvSpPr>
        <p:spPr bwMode="auto">
          <a:xfrm flipH="1" flipV="1">
            <a:off x="6248400" y="3443288"/>
            <a:ext cx="539750" cy="84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Line 75"/>
          <p:cNvSpPr>
            <a:spLocks noChangeShapeType="1"/>
          </p:cNvSpPr>
          <p:nvPr/>
        </p:nvSpPr>
        <p:spPr bwMode="auto">
          <a:xfrm>
            <a:off x="5073650" y="2309813"/>
            <a:ext cx="349250" cy="3698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Line 76"/>
          <p:cNvSpPr>
            <a:spLocks noChangeShapeType="1"/>
          </p:cNvSpPr>
          <p:nvPr/>
        </p:nvSpPr>
        <p:spPr bwMode="auto">
          <a:xfrm flipV="1">
            <a:off x="5495925" y="4086225"/>
            <a:ext cx="804863" cy="5413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58"/>
          <p:cNvSpPr>
            <a:spLocks noChangeShapeType="1"/>
          </p:cNvSpPr>
          <p:nvPr/>
        </p:nvSpPr>
        <p:spPr bwMode="auto">
          <a:xfrm>
            <a:off x="5062538" y="3717924"/>
            <a:ext cx="233362" cy="855664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Oval 36"/>
          <p:cNvSpPr>
            <a:spLocks noChangeArrowheads="1"/>
          </p:cNvSpPr>
          <p:nvPr/>
        </p:nvSpPr>
        <p:spPr bwMode="auto">
          <a:xfrm>
            <a:off x="7519194" y="2427288"/>
            <a:ext cx="360363" cy="369887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62"/>
          <p:cNvSpPr>
            <a:spLocks noChangeShapeType="1"/>
          </p:cNvSpPr>
          <p:nvPr/>
        </p:nvSpPr>
        <p:spPr bwMode="auto">
          <a:xfrm flipV="1">
            <a:off x="6905625" y="2679700"/>
            <a:ext cx="631825" cy="2127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62"/>
          <p:cNvSpPr>
            <a:spLocks noChangeShapeType="1"/>
          </p:cNvSpPr>
          <p:nvPr/>
        </p:nvSpPr>
        <p:spPr bwMode="auto">
          <a:xfrm flipV="1">
            <a:off x="7075488" y="2797175"/>
            <a:ext cx="614362" cy="6651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Oval 36"/>
          <p:cNvSpPr>
            <a:spLocks noChangeArrowheads="1"/>
          </p:cNvSpPr>
          <p:nvPr/>
        </p:nvSpPr>
        <p:spPr bwMode="auto">
          <a:xfrm>
            <a:off x="7851775" y="3876676"/>
            <a:ext cx="360363" cy="369887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62"/>
          <p:cNvSpPr>
            <a:spLocks noChangeShapeType="1"/>
          </p:cNvSpPr>
          <p:nvPr/>
        </p:nvSpPr>
        <p:spPr bwMode="auto">
          <a:xfrm flipV="1">
            <a:off x="7339013" y="4203699"/>
            <a:ext cx="614362" cy="45799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58"/>
          <p:cNvSpPr>
            <a:spLocks noChangeShapeType="1"/>
          </p:cNvSpPr>
          <p:nvPr/>
        </p:nvSpPr>
        <p:spPr bwMode="auto">
          <a:xfrm>
            <a:off x="7836694" y="2797174"/>
            <a:ext cx="233362" cy="11207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19088" y="1279525"/>
            <a:ext cx="4079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9CC00"/>
                </a:solidFill>
              </a:rPr>
              <a:t>New Custom Node</a:t>
            </a:r>
            <a:endParaRPr lang="en-US" sz="2800" dirty="0">
              <a:solidFill>
                <a:srgbClr val="99CC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85" grpId="0" animBg="1"/>
      <p:bldP spid="193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 API for?</a:t>
            </a:r>
            <a:endParaRPr lang="en-US" dirty="0"/>
          </a:p>
        </p:txBody>
      </p:sp>
      <p:sp>
        <p:nvSpPr>
          <p:cNvPr id="5" name="Cube 10"/>
          <p:cNvSpPr>
            <a:spLocks noChangeArrowheads="1"/>
          </p:cNvSpPr>
          <p:nvPr/>
        </p:nvSpPr>
        <p:spPr bwMode="auto">
          <a:xfrm>
            <a:off x="1686744" y="4704431"/>
            <a:ext cx="4225172" cy="663575"/>
          </a:xfrm>
          <a:prstGeom prst="cube">
            <a:avLst>
              <a:gd name="adj" fmla="val 25000"/>
            </a:avLst>
          </a:prstGeom>
          <a:solidFill>
            <a:srgbClr val="BB15B3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21"/>
          <p:cNvSpPr txBox="1">
            <a:spLocks noChangeArrowheads="1"/>
          </p:cNvSpPr>
          <p:nvPr/>
        </p:nvSpPr>
        <p:spPr bwMode="auto">
          <a:xfrm>
            <a:off x="3571774" y="4969442"/>
            <a:ext cx="6556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/>
              <a:t>OS</a:t>
            </a:r>
          </a:p>
        </p:txBody>
      </p:sp>
      <p:sp>
        <p:nvSpPr>
          <p:cNvPr id="10" name="Cube 22"/>
          <p:cNvSpPr>
            <a:spLocks noChangeArrowheads="1"/>
          </p:cNvSpPr>
          <p:nvPr/>
        </p:nvSpPr>
        <p:spPr bwMode="auto">
          <a:xfrm>
            <a:off x="2145398" y="4204068"/>
            <a:ext cx="3495006" cy="533400"/>
          </a:xfrm>
          <a:prstGeom prst="cube">
            <a:avLst>
              <a:gd name="adj" fmla="val 25000"/>
            </a:avLst>
          </a:prstGeom>
          <a:solidFill>
            <a:schemeClr val="accent1">
              <a:lumMod val="50000"/>
              <a:lumOff val="50000"/>
            </a:schemeClr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23"/>
          <p:cNvSpPr txBox="1">
            <a:spLocks noChangeArrowheads="1"/>
          </p:cNvSpPr>
          <p:nvPr/>
        </p:nvSpPr>
        <p:spPr bwMode="auto">
          <a:xfrm>
            <a:off x="3168233" y="4394167"/>
            <a:ext cx="151606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/>
              <a:t>Maya Core</a:t>
            </a:r>
          </a:p>
        </p:txBody>
      </p:sp>
      <p:sp>
        <p:nvSpPr>
          <p:cNvPr id="12" name="Cube 24"/>
          <p:cNvSpPr>
            <a:spLocks noChangeArrowheads="1"/>
          </p:cNvSpPr>
          <p:nvPr/>
        </p:nvSpPr>
        <p:spPr bwMode="auto">
          <a:xfrm>
            <a:off x="2431051" y="3697923"/>
            <a:ext cx="2910840" cy="569277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164735" y="3924935"/>
            <a:ext cx="144347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Maya API</a:t>
            </a:r>
            <a:endParaRPr lang="en-US" sz="2000" u="none" dirty="0"/>
          </a:p>
        </p:txBody>
      </p:sp>
      <p:sp>
        <p:nvSpPr>
          <p:cNvPr id="19" name="Down Arrow 18"/>
          <p:cNvSpPr/>
          <p:nvPr/>
        </p:nvSpPr>
        <p:spPr bwMode="auto">
          <a:xfrm rot="10800000">
            <a:off x="4077105" y="4163744"/>
            <a:ext cx="84395" cy="326271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Cube 19"/>
          <p:cNvSpPr>
            <a:spLocks noChangeArrowheads="1"/>
          </p:cNvSpPr>
          <p:nvPr/>
        </p:nvSpPr>
        <p:spPr bwMode="auto">
          <a:xfrm>
            <a:off x="5138596" y="3204644"/>
            <a:ext cx="459608" cy="463550"/>
          </a:xfrm>
          <a:prstGeom prst="cube">
            <a:avLst>
              <a:gd name="adj" fmla="val 20692"/>
            </a:avLst>
          </a:prstGeom>
          <a:solidFill>
            <a:srgbClr val="00CC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sz="1400" u="none" dirty="0"/>
          </a:p>
        </p:txBody>
      </p:sp>
      <p:sp>
        <p:nvSpPr>
          <p:cNvPr id="24" name="Cube 23"/>
          <p:cNvSpPr>
            <a:spLocks noChangeArrowheads="1"/>
          </p:cNvSpPr>
          <p:nvPr/>
        </p:nvSpPr>
        <p:spPr bwMode="auto">
          <a:xfrm>
            <a:off x="2516205" y="3204644"/>
            <a:ext cx="2612055" cy="46355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785711" y="3330259"/>
            <a:ext cx="21542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Maya Commands</a:t>
            </a:r>
            <a:endParaRPr lang="en-US" sz="2000" u="none" dirty="0"/>
          </a:p>
        </p:txBody>
      </p:sp>
      <p:sp>
        <p:nvSpPr>
          <p:cNvPr id="26" name="Cube 9"/>
          <p:cNvSpPr>
            <a:spLocks noChangeArrowheads="1"/>
          </p:cNvSpPr>
          <p:nvPr/>
        </p:nvSpPr>
        <p:spPr bwMode="auto">
          <a:xfrm>
            <a:off x="2532245" y="2290980"/>
            <a:ext cx="2494547" cy="4572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010619" y="2429093"/>
            <a:ext cx="1419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Maya GUI</a:t>
            </a:r>
            <a:endParaRPr lang="en-US" sz="2000" u="none" dirty="0"/>
          </a:p>
        </p:txBody>
      </p:sp>
      <p:sp>
        <p:nvSpPr>
          <p:cNvPr id="21" name="TextBox 20"/>
          <p:cNvSpPr txBox="1"/>
          <p:nvPr/>
        </p:nvSpPr>
        <p:spPr>
          <a:xfrm>
            <a:off x="5791200" y="2290980"/>
            <a:ext cx="3058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CC00"/>
                </a:solidFill>
              </a:rPr>
              <a:t>Custom Maya Command</a:t>
            </a:r>
            <a:endParaRPr lang="en-US" sz="2000" dirty="0">
              <a:solidFill>
                <a:srgbClr val="00CC00"/>
              </a:solidFill>
            </a:endParaRPr>
          </a:p>
        </p:txBody>
      </p:sp>
      <p:sp>
        <p:nvSpPr>
          <p:cNvPr id="22" name="Cube 21"/>
          <p:cNvSpPr>
            <a:spLocks noChangeArrowheads="1"/>
          </p:cNvSpPr>
          <p:nvPr/>
        </p:nvSpPr>
        <p:spPr bwMode="auto">
          <a:xfrm>
            <a:off x="5598204" y="3204644"/>
            <a:ext cx="459608" cy="463550"/>
          </a:xfrm>
          <a:prstGeom prst="cube">
            <a:avLst>
              <a:gd name="adj" fmla="val 20692"/>
            </a:avLst>
          </a:prstGeom>
          <a:solidFill>
            <a:srgbClr val="00CC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sz="1400" u="none" dirty="0"/>
          </a:p>
        </p:txBody>
      </p:sp>
      <p:sp>
        <p:nvSpPr>
          <p:cNvPr id="32" name="Down Arrow 31"/>
          <p:cNvSpPr/>
          <p:nvPr/>
        </p:nvSpPr>
        <p:spPr bwMode="auto">
          <a:xfrm rot="3196352">
            <a:off x="5656086" y="2674183"/>
            <a:ext cx="93064" cy="553703"/>
          </a:xfrm>
          <a:prstGeom prst="downArrow">
            <a:avLst>
              <a:gd name="adj1" fmla="val 29676"/>
              <a:gd name="adj2" fmla="val 58817"/>
            </a:avLst>
          </a:prstGeom>
          <a:solidFill>
            <a:srgbClr val="00CC00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dirty="0" smtClean="0">
              <a:ln>
                <a:noFill/>
              </a:ln>
              <a:solidFill>
                <a:srgbClr val="00CC00"/>
              </a:solidFill>
              <a:effectLst/>
              <a:latin typeface="Arial" charset="0"/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634692">
            <a:off x="6197306" y="2825742"/>
            <a:ext cx="93064" cy="407295"/>
          </a:xfrm>
          <a:prstGeom prst="downArrow">
            <a:avLst>
              <a:gd name="adj1" fmla="val 29676"/>
              <a:gd name="adj2" fmla="val 58817"/>
            </a:avLst>
          </a:prstGeom>
          <a:solidFill>
            <a:srgbClr val="00CC00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dirty="0" smtClean="0">
              <a:ln>
                <a:noFill/>
              </a:ln>
              <a:solidFill>
                <a:srgbClr val="00CC00"/>
              </a:solidFill>
              <a:effectLst/>
              <a:latin typeface="Arial" charset="0"/>
            </a:endParaRPr>
          </a:p>
        </p:txBody>
      </p:sp>
      <p:sp>
        <p:nvSpPr>
          <p:cNvPr id="36" name="Down Arrow 35"/>
          <p:cNvSpPr/>
          <p:nvPr/>
        </p:nvSpPr>
        <p:spPr bwMode="auto">
          <a:xfrm>
            <a:off x="3962400" y="4163744"/>
            <a:ext cx="84395" cy="326271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3571772" y="2748180"/>
            <a:ext cx="84395" cy="537644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3540595" y="3627120"/>
            <a:ext cx="114300" cy="845820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99CC00"/>
          </a:solidFill>
          <a:ln w="9525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10800000">
            <a:off x="3695700" y="3640667"/>
            <a:ext cx="114300" cy="831651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99CC00"/>
          </a:solidFill>
          <a:ln w="9525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Down Arrow 37"/>
          <p:cNvSpPr/>
          <p:nvPr/>
        </p:nvSpPr>
        <p:spPr bwMode="auto">
          <a:xfrm>
            <a:off x="3724172" y="2748181"/>
            <a:ext cx="84395" cy="537644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9" grpId="0" animBg="1"/>
      <p:bldP spid="20" grpId="0" animBg="1"/>
      <p:bldP spid="21" grpId="0"/>
      <p:bldP spid="22" grpId="0" animBg="1"/>
      <p:bldP spid="32" grpId="0" animBg="1"/>
      <p:bldP spid="33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can you develop using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28700" lvl="3" indent="-169863"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 Commands</a:t>
            </a:r>
          </a:p>
          <a:p>
            <a:pPr marL="1028700" lvl="3" indent="-169863"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 Dependency Graph Nodes</a:t>
            </a:r>
          </a:p>
          <a:p>
            <a:pPr marL="1655763" lvl="4" indent="-169863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Deformers</a:t>
            </a:r>
          </a:p>
          <a:p>
            <a:pPr marL="1655763" lvl="4" indent="-169863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FFFFFF"/>
                </a:solidFill>
              </a:rPr>
              <a:t>Shaders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1655763" lvl="4" indent="-169863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Manipulators</a:t>
            </a:r>
          </a:p>
          <a:p>
            <a:pPr marL="1655763" lvl="4" indent="-169863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Shapes </a:t>
            </a:r>
          </a:p>
          <a:p>
            <a:pPr marL="1655763" lvl="4" indent="-169863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Etc.</a:t>
            </a:r>
          </a:p>
          <a:p>
            <a:pPr marL="1028700" lvl="3" indent="-169863"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 Tools</a:t>
            </a:r>
          </a:p>
          <a:p>
            <a:pPr marL="1028700" lvl="3" indent="-169863"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 File Translators</a:t>
            </a:r>
          </a:p>
          <a:p>
            <a:pPr marL="1028700" lvl="3" indent="-169863">
              <a:buClr>
                <a:srgbClr val="00B4FF"/>
              </a:buClr>
              <a:buFont typeface="Arial" pitchFamily="34" charset="0"/>
              <a:buChar char="•"/>
              <a:defRPr/>
            </a:pPr>
            <a:endParaRPr lang="en-US" sz="2400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048000"/>
            <a:ext cx="2522538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2819400"/>
            <a:ext cx="2506663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muscleSplineDeform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04778" y="2133600"/>
            <a:ext cx="2423160" cy="2659380"/>
          </a:xfrm>
          <a:prstGeom prst="rect">
            <a:avLst/>
          </a:prstGeom>
        </p:spPr>
      </p:pic>
      <p:pic>
        <p:nvPicPr>
          <p:cNvPr id="7" name="Picture 6" descr="shap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53000" y="2754630"/>
            <a:ext cx="2842406" cy="170307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A tight wrapper around Maya’s internal architecture</a:t>
            </a:r>
          </a:p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An abstract layer, which separates Maya internal code from external plug-in developers</a:t>
            </a:r>
          </a:p>
          <a:p>
            <a:endParaRPr lang="en-US" dirty="0"/>
          </a:p>
        </p:txBody>
      </p: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3618706" y="3200400"/>
            <a:ext cx="1479550" cy="708025"/>
          </a:xfrm>
          <a:prstGeom prst="rect">
            <a:avLst/>
          </a:prstGeom>
          <a:solidFill>
            <a:srgbClr val="99CC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3603625" y="4300538"/>
            <a:ext cx="1449387" cy="708025"/>
          </a:xfrm>
          <a:prstGeom prst="rect">
            <a:avLst/>
          </a:prstGeom>
          <a:solidFill>
            <a:srgbClr val="99CC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3581400" y="5400675"/>
            <a:ext cx="1468437" cy="708025"/>
          </a:xfrm>
          <a:prstGeom prst="rect">
            <a:avLst/>
          </a:prstGeom>
          <a:solidFill>
            <a:srgbClr val="99CC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7" name="TextBox 10"/>
          <p:cNvSpPr txBox="1">
            <a:spLocks noChangeArrowheads="1"/>
          </p:cNvSpPr>
          <p:nvPr/>
        </p:nvSpPr>
        <p:spPr bwMode="auto">
          <a:xfrm>
            <a:off x="3613150" y="4516438"/>
            <a:ext cx="14700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Maya  API</a:t>
            </a:r>
          </a:p>
        </p:txBody>
      </p:sp>
      <p:sp>
        <p:nvSpPr>
          <p:cNvPr id="38" name="TextBox 11"/>
          <p:cNvSpPr txBox="1">
            <a:spLocks noChangeArrowheads="1"/>
          </p:cNvSpPr>
          <p:nvPr/>
        </p:nvSpPr>
        <p:spPr bwMode="auto">
          <a:xfrm>
            <a:off x="3598862" y="5607050"/>
            <a:ext cx="14700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Maya core</a:t>
            </a:r>
          </a:p>
        </p:txBody>
      </p:sp>
      <p:sp>
        <p:nvSpPr>
          <p:cNvPr id="39" name="TextBox 12"/>
          <p:cNvSpPr txBox="1">
            <a:spLocks noChangeArrowheads="1"/>
          </p:cNvSpPr>
          <p:nvPr/>
        </p:nvSpPr>
        <p:spPr bwMode="auto">
          <a:xfrm>
            <a:off x="3618706" y="3200400"/>
            <a:ext cx="1468438" cy="67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sz="2000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 </a:t>
            </a:r>
            <a:r>
              <a:rPr lang="en-US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External</a:t>
            </a: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developer</a:t>
            </a:r>
          </a:p>
        </p:txBody>
      </p:sp>
      <p:sp>
        <p:nvSpPr>
          <p:cNvPr id="40" name="Up-Down Arrow 13"/>
          <p:cNvSpPr>
            <a:spLocks noChangeArrowheads="1"/>
          </p:cNvSpPr>
          <p:nvPr/>
        </p:nvSpPr>
        <p:spPr bwMode="auto">
          <a:xfrm>
            <a:off x="4281487" y="3908425"/>
            <a:ext cx="71438" cy="387350"/>
          </a:xfrm>
          <a:prstGeom prst="upDownArrow">
            <a:avLst>
              <a:gd name="adj1" fmla="val 50000"/>
              <a:gd name="adj2" fmla="val 106260"/>
            </a:avLst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2" name="Up-Down Arrow 14"/>
          <p:cNvSpPr>
            <a:spLocks noChangeArrowheads="1"/>
          </p:cNvSpPr>
          <p:nvPr/>
        </p:nvSpPr>
        <p:spPr bwMode="auto">
          <a:xfrm>
            <a:off x="4281487" y="4997450"/>
            <a:ext cx="71438" cy="388938"/>
          </a:xfrm>
          <a:prstGeom prst="upDownArrow">
            <a:avLst>
              <a:gd name="adj1" fmla="val 50000"/>
              <a:gd name="adj2" fmla="val 106695"/>
            </a:avLst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209800"/>
          <a:ext cx="7391400" cy="3951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2260600"/>
                <a:gridCol w="2667000"/>
              </a:tblGrid>
              <a:tr h="674077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Naming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Convention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Logical Grouping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Examples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</a:tr>
              <a:tr h="6154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MPx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Proxy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MPxCommand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MPxNode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</a:tr>
              <a:tr h="87923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MFn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Function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MFnAttribute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MFnDependencyNode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</a:tr>
              <a:tr h="87923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MIt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Iterator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MItDependencyNodes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MItMeshEdge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</a:tr>
              <a:tr h="87923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M***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Wrapper et.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MObject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MPoint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M3dView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Set Classes &amp; </a:t>
            </a:r>
            <a:r>
              <a:rPr lang="en-US" dirty="0" err="1" smtClean="0"/>
              <a:t>MObject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Separate data with functionality</a:t>
            </a:r>
            <a:endParaRPr lang="en-US" dirty="0"/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685800" y="3368457"/>
            <a:ext cx="3124200" cy="2308324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sz="2000" kern="1200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		Class  A</a:t>
            </a: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kern="1200" dirty="0" smtClean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kern="1200" dirty="0" smtClean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914400" y="3429000"/>
            <a:ext cx="1143000" cy="1143000"/>
          </a:xfrm>
          <a:prstGeom prst="ellipse">
            <a:avLst/>
          </a:prstGeom>
          <a:solidFill>
            <a:srgbClr val="99CC00"/>
          </a:solidFill>
          <a:ln w="11049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4724400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686300" y="3368457"/>
            <a:ext cx="1143000" cy="1143000"/>
          </a:xfrm>
          <a:prstGeom prst="ellipse">
            <a:avLst/>
          </a:prstGeom>
          <a:solidFill>
            <a:srgbClr val="99CC00"/>
          </a:solidFill>
          <a:ln w="11049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Data class A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172200" y="3581400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Functions Class B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71600" y="2483286"/>
            <a:ext cx="1828800" cy="472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Classical OOP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0200" y="2483286"/>
            <a:ext cx="2209800" cy="472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Maya  Approach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05200" y="2483286"/>
            <a:ext cx="1828800" cy="472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VS.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Set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MFnDependencyNode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Base class providing fundamental operators for all dependency nodes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Contains methods to query the name of a node, locate an attribute and parse connections</a:t>
            </a:r>
          </a:p>
          <a:p>
            <a:r>
              <a:rPr lang="en-US" dirty="0" err="1" smtClean="0"/>
              <a:t>MFnDagNode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Derived from </a:t>
            </a:r>
            <a:r>
              <a:rPr lang="en-US" dirty="0" err="1" smtClean="0"/>
              <a:t>MFnDependencyNode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Provides methods to query or modify parent/child relationships in the DAG</a:t>
            </a:r>
          </a:p>
          <a:p>
            <a:r>
              <a:rPr lang="en-US" dirty="0" err="1" smtClean="0"/>
              <a:t>MFnAttribute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Base class for Maya DG attributes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Offers methods to create an attribute or query/set properties of an attribute on a node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MObject</a:t>
            </a:r>
            <a:r>
              <a:rPr lang="en-US" dirty="0" smtClean="0"/>
              <a:t> is the fundamental data type that represents an object in Maya.</a:t>
            </a:r>
          </a:p>
          <a:p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66800" y="2514600"/>
            <a:ext cx="6096000" cy="1676400"/>
          </a:xfrm>
          <a:prstGeom prst="rect">
            <a:avLst/>
          </a:prstGeom>
          <a:solidFill>
            <a:srgbClr val="FFAA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Maya API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66800" y="4191000"/>
            <a:ext cx="6096000" cy="1828800"/>
          </a:xfrm>
          <a:prstGeom prst="rect">
            <a:avLst/>
          </a:prstGeom>
          <a:solidFill>
            <a:srgbClr val="00336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Maya</a:t>
            </a: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752600" y="4572000"/>
            <a:ext cx="1219200" cy="1143000"/>
          </a:xfrm>
          <a:prstGeom prst="ellipse">
            <a:avLst/>
          </a:prstGeom>
          <a:solidFill>
            <a:srgbClr val="99CC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Internal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Object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371600" y="2667000"/>
            <a:ext cx="1981200" cy="1295400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MObject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Type Information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Pointer to Object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362200" y="3886200"/>
            <a:ext cx="0" cy="9144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pointer to internal objects... </a:t>
            </a:r>
          </a:p>
          <a:p>
            <a:endParaRPr lang="en-US" dirty="0" smtClean="0"/>
          </a:p>
          <a:p>
            <a:pPr lvl="1">
              <a:buClr>
                <a:srgbClr val="00B0F0"/>
              </a:buClr>
              <a:buFont typeface="Arial" pitchFamily="34" charset="0"/>
              <a:buChar char="•"/>
            </a:pPr>
            <a:r>
              <a:rPr lang="en-US" dirty="0" err="1" smtClean="0"/>
              <a:t>MObjects</a:t>
            </a:r>
            <a:r>
              <a:rPr lang="en-US" dirty="0" smtClean="0"/>
              <a:t> are not guaranteed to be valid between calls to your plug-in.</a:t>
            </a:r>
          </a:p>
          <a:p>
            <a:pPr>
              <a:buClr>
                <a:srgbClr val="00B0F0"/>
              </a:buClr>
              <a:buFont typeface="Arial" pitchFamily="34" charset="0"/>
              <a:buChar char="•"/>
            </a:pPr>
            <a:endParaRPr lang="en-US" dirty="0" smtClean="0"/>
          </a:p>
          <a:p>
            <a:pPr lvl="1">
              <a:buClr>
                <a:srgbClr val="00B0F0"/>
              </a:buClr>
              <a:buFont typeface="Arial" pitchFamily="34" charset="0"/>
              <a:buChar char="•"/>
            </a:pPr>
            <a:r>
              <a:rPr lang="en-US" dirty="0" smtClean="0"/>
              <a:t>It is strongly recommended that you do not hang onto an </a:t>
            </a:r>
            <a:r>
              <a:rPr lang="en-US" dirty="0" err="1" smtClean="0"/>
              <a:t>MObject</a:t>
            </a:r>
            <a:r>
              <a:rPr lang="en-US" dirty="0" smtClean="0"/>
              <a:t> between calls to your plug-in.</a:t>
            </a:r>
          </a:p>
          <a:p>
            <a:pPr>
              <a:buClr>
                <a:srgbClr val="00B0F0"/>
              </a:buClr>
              <a:buFont typeface="Arial" pitchFamily="34" charset="0"/>
              <a:buChar char="•"/>
            </a:pPr>
            <a:endParaRPr lang="en-US" dirty="0" smtClean="0"/>
          </a:p>
          <a:p>
            <a:pPr lvl="1">
              <a:buClr>
                <a:srgbClr val="00B0F0"/>
              </a:buClr>
              <a:buFont typeface="Arial" pitchFamily="34" charset="0"/>
              <a:buChar char="•"/>
            </a:pPr>
            <a:r>
              <a:rPr lang="en-US" dirty="0" err="1" smtClean="0"/>
              <a:t>MObjectHandle</a:t>
            </a:r>
            <a:r>
              <a:rPr lang="en-US" dirty="0" smtClean="0"/>
              <a:t> can be used to test the validity of an </a:t>
            </a:r>
            <a:r>
              <a:rPr lang="en-US" dirty="0" err="1" smtClean="0"/>
              <a:t>MObject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loop over elements of the same type</a:t>
            </a:r>
          </a:p>
          <a:p>
            <a:r>
              <a:rPr lang="en-US" dirty="0" err="1" smtClean="0"/>
              <a:t>Iterators</a:t>
            </a:r>
            <a:r>
              <a:rPr lang="en-US" dirty="0" smtClean="0"/>
              <a:t> start with “</a:t>
            </a:r>
            <a:r>
              <a:rPr lang="en-US" dirty="0" err="1" smtClean="0"/>
              <a:t>MIt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Some common </a:t>
            </a:r>
            <a:r>
              <a:rPr lang="en-US" dirty="0" err="1" smtClean="0"/>
              <a:t>iterators</a:t>
            </a:r>
            <a:r>
              <a:rPr lang="en-US" dirty="0" smtClean="0"/>
              <a:t> are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MItDag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MItDependencyGraph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MItMeshEdge</a:t>
            </a:r>
            <a:r>
              <a:rPr lang="en-US" dirty="0" smtClean="0"/>
              <a:t>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MItMeshVertex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MItMeshPolygon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MItSurfaceCV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  No Python-specific API class documentation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  Methods not supported in Python: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Marked by: NO SCRIPT SUPPORT</a:t>
            </a:r>
          </a:p>
          <a:p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  In most cases, alternate forms are provided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class exist for simple classes (such as </a:t>
            </a:r>
            <a:r>
              <a:rPr lang="en-US" dirty="0" err="1" smtClean="0"/>
              <a:t>MPoint</a:t>
            </a:r>
            <a:r>
              <a:rPr lang="en-US" dirty="0" smtClean="0"/>
              <a:t>, </a:t>
            </a:r>
            <a:r>
              <a:rPr lang="en-US" dirty="0" err="1" smtClean="0"/>
              <a:t>MVector</a:t>
            </a:r>
            <a:r>
              <a:rPr lang="en-US" dirty="0" smtClean="0"/>
              <a:t>, etc…)</a:t>
            </a:r>
          </a:p>
          <a:p>
            <a:r>
              <a:rPr lang="en-CA" dirty="0" smtClean="0"/>
              <a:t>Fully implemented C++ classes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Plug-in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initializePlugin</a:t>
            </a:r>
            <a:r>
              <a:rPr lang="en-CA" dirty="0" smtClean="0"/>
              <a:t>() and </a:t>
            </a:r>
            <a:r>
              <a:rPr lang="en-CA" dirty="0" err="1" smtClean="0"/>
              <a:t>uninitializePlugin</a:t>
            </a:r>
            <a:r>
              <a:rPr lang="en-CA" dirty="0" smtClean="0"/>
              <a:t>() as entry point and exit point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2362200"/>
            <a:ext cx="6096000" cy="1676400"/>
          </a:xfrm>
          <a:prstGeom prst="rect">
            <a:avLst/>
          </a:prstGeom>
          <a:solidFill>
            <a:srgbClr val="FFB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Maya API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6800" y="4038600"/>
            <a:ext cx="6096000" cy="18288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Maya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371600" y="3200400"/>
            <a:ext cx="1981200" cy="685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initializePlugin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4876800" y="3200400"/>
            <a:ext cx="1981200" cy="685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uninitializePlugin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5181600" y="4343400"/>
            <a:ext cx="13716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unloadPlugin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676400" y="4343400"/>
            <a:ext cx="13716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loadPlugin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2362200" y="3886200"/>
            <a:ext cx="0" cy="685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V="1">
            <a:off x="5867400" y="3886200"/>
            <a:ext cx="0" cy="685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Python 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FFFFFF"/>
                </a:solidFill>
              </a:rPr>
              <a:t>Class </a:t>
            </a:r>
            <a:r>
              <a:rPr lang="en-US" dirty="0" smtClean="0">
                <a:solidFill>
                  <a:srgbClr val="FFFFFF"/>
                </a:solidFill>
              </a:rPr>
              <a:t>Implementation: </a:t>
            </a:r>
            <a:r>
              <a:rPr lang="en-US" dirty="0" smtClean="0"/>
              <a:t>Similar </a:t>
            </a:r>
            <a:r>
              <a:rPr lang="en-US" dirty="0"/>
              <a:t>setup to C++ </a:t>
            </a:r>
            <a:r>
              <a:rPr lang="en-US" dirty="0" smtClean="0"/>
              <a:t>plug-ins</a:t>
            </a:r>
            <a:endParaRPr lang="en-US" dirty="0">
              <a:solidFill>
                <a:srgbClr val="FFFFFF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defRPr/>
            </a:pPr>
            <a:endParaRPr lang="en-US" dirty="0" smtClean="0">
              <a:solidFill>
                <a:srgbClr val="FFFF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buNone/>
              <a:defRPr/>
            </a:pPr>
            <a:r>
              <a:rPr lang="en-US" sz="2000" dirty="0" smtClean="0">
                <a:solidFill>
                  <a:srgbClr val="FFFF00"/>
                </a:solidFill>
              </a:rPr>
              <a:t>class </a:t>
            </a:r>
            <a:r>
              <a:rPr lang="en-US" sz="2000" dirty="0" err="1">
                <a:solidFill>
                  <a:srgbClr val="FFFF00"/>
                </a:solidFill>
              </a:rPr>
              <a:t>scriptedCommand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dirty="0" err="1">
                <a:solidFill>
                  <a:srgbClr val="FFFF00"/>
                </a:solidFill>
              </a:rPr>
              <a:t>OpenMayaMPx.MPxCommand</a:t>
            </a:r>
            <a:r>
              <a:rPr lang="en-US" sz="2000" dirty="0">
                <a:solidFill>
                  <a:srgbClr val="FFFF00"/>
                </a:solidFill>
              </a:rPr>
              <a:t>):</a:t>
            </a: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buNone/>
              <a:defRPr/>
            </a:pPr>
            <a:r>
              <a:rPr lang="en-US" sz="2000" dirty="0">
                <a:solidFill>
                  <a:srgbClr val="FFFF00"/>
                </a:solidFill>
              </a:rPr>
              <a:t> 	def __init__(self): 	</a:t>
            </a: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buNone/>
              <a:defRPr/>
            </a:pPr>
            <a:r>
              <a:rPr lang="en-US" sz="2000" dirty="0">
                <a:solidFill>
                  <a:srgbClr val="FFFF00"/>
                </a:solidFill>
              </a:rPr>
              <a:t>		</a:t>
            </a:r>
            <a:r>
              <a:rPr lang="en-US" sz="2000" dirty="0" err="1">
                <a:solidFill>
                  <a:srgbClr val="FFFF00"/>
                </a:solidFill>
              </a:rPr>
              <a:t>OpenMayaMPx.MPxCommand.__init</a:t>
            </a:r>
            <a:r>
              <a:rPr lang="en-US" sz="2000" dirty="0">
                <a:solidFill>
                  <a:srgbClr val="FFFF00"/>
                </a:solidFill>
              </a:rPr>
              <a:t>__(self) </a:t>
            </a: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buNone/>
              <a:defRPr/>
            </a:pPr>
            <a:r>
              <a:rPr lang="en-US" sz="2000" dirty="0">
                <a:solidFill>
                  <a:srgbClr val="FFFF00"/>
                </a:solidFill>
              </a:rPr>
              <a:t>	def </a:t>
            </a:r>
            <a:r>
              <a:rPr lang="en-US" sz="2000" dirty="0" err="1">
                <a:solidFill>
                  <a:srgbClr val="FFFF00"/>
                </a:solidFill>
              </a:rPr>
              <a:t>doIt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dirty="0" err="1">
                <a:solidFill>
                  <a:srgbClr val="FFFF00"/>
                </a:solidFill>
              </a:rPr>
              <a:t>self,argList</a:t>
            </a:r>
            <a:r>
              <a:rPr lang="en-US" sz="2000" dirty="0">
                <a:solidFill>
                  <a:srgbClr val="FFFF00"/>
                </a:solidFill>
              </a:rPr>
              <a:t>): </a:t>
            </a: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buNone/>
              <a:defRPr/>
            </a:pPr>
            <a:r>
              <a:rPr lang="en-US" sz="2000" dirty="0">
                <a:solidFill>
                  <a:srgbClr val="FFFF00"/>
                </a:solidFill>
              </a:rPr>
              <a:t>		print "Hello World!" </a:t>
            </a:r>
            <a:endParaRPr lang="en-US" sz="2000" dirty="0" smtClean="0">
              <a:solidFill>
                <a:srgbClr val="FFFF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US" dirty="0" smtClean="0"/>
              <a:t>Parameter</a:t>
            </a:r>
            <a:r>
              <a:rPr lang="en-US" dirty="0"/>
              <a:t>: </a:t>
            </a:r>
            <a:r>
              <a:rPr lang="en-US" b="1" dirty="0"/>
              <a:t>self</a:t>
            </a:r>
            <a:r>
              <a:rPr lang="en-US" dirty="0"/>
              <a:t> same as </a:t>
            </a:r>
            <a:r>
              <a:rPr lang="en-US" b="1" dirty="0"/>
              <a:t>this</a:t>
            </a:r>
            <a:r>
              <a:rPr lang="en-US" dirty="0"/>
              <a:t> in C++</a:t>
            </a: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defRPr/>
            </a:pP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Python </a:t>
            </a:r>
            <a:r>
              <a:rPr lang="en-US" dirty="0" err="1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eaLnBrk="0" hangingPunct="0">
              <a:buClr>
                <a:schemeClr val="bg1"/>
              </a:buClr>
              <a:buSzPct val="100000"/>
              <a:buFontTx/>
              <a:buChar char="•"/>
              <a:defRPr/>
            </a:pPr>
            <a:r>
              <a:rPr lang="en-US" sz="2000" dirty="0">
                <a:solidFill>
                  <a:srgbClr val="FFFFFF"/>
                </a:solidFill>
              </a:rPr>
              <a:t>Load from Plug-in Manager or </a:t>
            </a:r>
            <a:r>
              <a:rPr lang="en-US" sz="2000" dirty="0" err="1">
                <a:solidFill>
                  <a:srgbClr val="FFFFFF"/>
                </a:solidFill>
              </a:rPr>
              <a:t>loadPlugin</a:t>
            </a:r>
            <a:r>
              <a:rPr lang="en-US" sz="2000" dirty="0">
                <a:solidFill>
                  <a:srgbClr val="FFFFFF"/>
                </a:solidFill>
              </a:rPr>
              <a:t> command</a:t>
            </a:r>
          </a:p>
          <a:p>
            <a:pPr lvl="3" eaLnBrk="0" hangingPunct="0">
              <a:buClr>
                <a:srgbClr val="FFFFFF"/>
              </a:buClr>
              <a:defRPr/>
            </a:pPr>
            <a:endParaRPr lang="en-US" sz="2000" b="1" dirty="0">
              <a:solidFill>
                <a:srgbClr val="FFFFFF"/>
              </a:solidFill>
              <a:latin typeface="Courier New" pitchFamily="49" charset="0"/>
              <a:cs typeface="Arial" pitchFamily="34" charset="0"/>
            </a:endParaRPr>
          </a:p>
          <a:p>
            <a:pPr lvl="3" eaLnBrk="0" hangingPunct="0">
              <a:buClr>
                <a:srgbClr val="FFFFFF"/>
              </a:buClr>
              <a:defRPr/>
            </a:pPr>
            <a:r>
              <a:rPr lang="en-US" sz="2000" dirty="0" err="1">
                <a:solidFill>
                  <a:srgbClr val="FFFF00"/>
                </a:solidFill>
                <a:cs typeface="Arial" pitchFamily="34" charset="0"/>
              </a:rPr>
              <a:t>maya.cmds.loadPlugin</a:t>
            </a:r>
            <a:r>
              <a:rPr lang="en-US" sz="2000" dirty="0">
                <a:solidFill>
                  <a:srgbClr val="FFFF00"/>
                </a:solidFill>
                <a:cs typeface="Arial" pitchFamily="34" charset="0"/>
              </a:rPr>
              <a:t>( </a:t>
            </a:r>
            <a:r>
              <a:rPr lang="en-US" sz="2000" dirty="0" smtClean="0">
                <a:solidFill>
                  <a:srgbClr val="FFFF00"/>
                </a:solidFill>
                <a:cs typeface="Arial" pitchFamily="34" charset="0"/>
              </a:rPr>
              <a:t>"foo.py</a:t>
            </a:r>
            <a:r>
              <a:rPr lang="en-US" sz="2000" dirty="0">
                <a:solidFill>
                  <a:srgbClr val="FFFF00"/>
                </a:solidFill>
                <a:cs typeface="Arial" pitchFamily="34" charset="0"/>
              </a:rPr>
              <a:t>" )</a:t>
            </a:r>
          </a:p>
          <a:p>
            <a:pPr lvl="3" eaLnBrk="0" hangingPunct="0">
              <a:buClr>
                <a:srgbClr val="FFFFFF"/>
              </a:buClr>
              <a:defRPr/>
            </a:pPr>
            <a:endParaRPr lang="en-US" sz="2000" dirty="0">
              <a:solidFill>
                <a:srgbClr val="FFFF00"/>
              </a:solidFill>
              <a:cs typeface="Arial" pitchFamily="34" charset="0"/>
            </a:endParaRPr>
          </a:p>
          <a:p>
            <a:pPr lvl="3" eaLnBrk="0" hangingPunct="0">
              <a:buClr>
                <a:srgbClr val="FFFFFF"/>
              </a:buClr>
              <a:defRPr/>
            </a:pPr>
            <a:r>
              <a:rPr lang="en-US" sz="2000" dirty="0" err="1">
                <a:solidFill>
                  <a:srgbClr val="FFFF00"/>
                </a:solidFill>
                <a:cs typeface="Arial" pitchFamily="34" charset="0"/>
              </a:rPr>
              <a:t>maya.cmds.unloadPlugin</a:t>
            </a:r>
            <a:r>
              <a:rPr lang="en-US" sz="2000" dirty="0" smtClean="0">
                <a:solidFill>
                  <a:srgbClr val="FFFF00"/>
                </a:solidFill>
                <a:cs typeface="Arial" pitchFamily="34" charset="0"/>
              </a:rPr>
              <a:t>(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"foo.py</a:t>
            </a:r>
            <a:r>
              <a:rPr lang="en-US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" )</a:t>
            </a:r>
            <a:endParaRPr lang="en-US" sz="2000" dirty="0">
              <a:solidFill>
                <a:srgbClr val="FFFF00"/>
              </a:solidFill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Generic Plugin Algorithm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9545" indent="-159545"/>
            <a:r>
              <a:rPr lang="en-US" dirty="0" smtClean="0"/>
              <a:t>Define </a:t>
            </a:r>
            <a:r>
              <a:rPr lang="en-US" dirty="0" err="1" smtClean="0"/>
              <a:t>initializePlugin</a:t>
            </a:r>
            <a:r>
              <a:rPr lang="en-US" dirty="0" smtClean="0"/>
              <a:t> and </a:t>
            </a:r>
            <a:r>
              <a:rPr lang="en-US" dirty="0" err="1" smtClean="0"/>
              <a:t>uninitializePlugin</a:t>
            </a:r>
            <a:r>
              <a:rPr lang="en-US" dirty="0" smtClean="0"/>
              <a:t> functions</a:t>
            </a:r>
            <a:br>
              <a:rPr lang="en-US" dirty="0" smtClean="0"/>
            </a:br>
            <a:endParaRPr lang="en-US" dirty="0" smtClean="0"/>
          </a:p>
          <a:p>
            <a:pPr marL="159545" indent="-159545"/>
            <a:r>
              <a:rPr lang="en-US" dirty="0" smtClean="0"/>
              <a:t>Register and unregister the proxy classes (</a:t>
            </a:r>
            <a:r>
              <a:rPr lang="en-US" dirty="0" err="1" smtClean="0"/>
              <a:t>MPxCommand</a:t>
            </a:r>
            <a:r>
              <a:rPr lang="en-US" dirty="0" smtClean="0"/>
              <a:t>, </a:t>
            </a:r>
            <a:r>
              <a:rPr lang="en-US" dirty="0" err="1" smtClean="0"/>
              <a:t>MPxNode</a:t>
            </a:r>
            <a:r>
              <a:rPr lang="en-US" dirty="0" smtClean="0"/>
              <a:t>, etc…) within these functions. </a:t>
            </a:r>
            <a:r>
              <a:rPr lang="en-US" dirty="0" err="1" smtClean="0"/>
              <a:t>ie</a:t>
            </a:r>
            <a:r>
              <a:rPr lang="en-US" dirty="0" smtClean="0"/>
              <a:t> register the custom commands and custom nodes being defined by the </a:t>
            </a:r>
            <a:r>
              <a:rPr lang="en-US" dirty="0" err="1" smtClean="0"/>
              <a:t>plugin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59545" indent="-159545"/>
            <a:r>
              <a:rPr lang="en-US" dirty="0" smtClean="0"/>
              <a:t>Implement creator and initialize methods (as required) which Maya calls to build the proxy classes</a:t>
            </a:r>
            <a:br>
              <a:rPr lang="en-US" dirty="0" smtClean="0"/>
            </a:br>
            <a:endParaRPr lang="en-US" dirty="0" smtClean="0"/>
          </a:p>
          <a:p>
            <a:pPr marL="159545" indent="-159545"/>
            <a:r>
              <a:rPr lang="en-US" dirty="0" smtClean="0"/>
              <a:t>Implement the required functionality of the proxy classes. This requires importing the necessary modules</a:t>
            </a:r>
          </a:p>
          <a:p>
            <a:pPr marL="159545" indent="-159545"/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981200" y="3078559"/>
            <a:ext cx="2398712" cy="238998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3600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a node do?</a:t>
            </a:r>
          </a:p>
        </p:txBody>
      </p:sp>
      <p:sp>
        <p:nvSpPr>
          <p:cNvPr id="7173" name="Down Arrow 25"/>
          <p:cNvSpPr>
            <a:spLocks noChangeArrowheads="1"/>
          </p:cNvSpPr>
          <p:nvPr/>
        </p:nvSpPr>
        <p:spPr bwMode="auto">
          <a:xfrm>
            <a:off x="5424488" y="2089150"/>
            <a:ext cx="263525" cy="4187825"/>
          </a:xfrm>
          <a:prstGeom prst="downArrow">
            <a:avLst>
              <a:gd name="adj1" fmla="val 50000"/>
              <a:gd name="adj2" fmla="val 50176"/>
            </a:avLst>
          </a:prstGeom>
          <a:solidFill>
            <a:srgbClr val="99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5-Point Star 28"/>
          <p:cNvSpPr/>
          <p:nvPr/>
        </p:nvSpPr>
        <p:spPr bwMode="auto">
          <a:xfrm>
            <a:off x="2249488" y="3641725"/>
            <a:ext cx="531812" cy="485775"/>
          </a:xfrm>
          <a:prstGeom prst="star5">
            <a:avLst/>
          </a:prstGeom>
          <a:solidFill>
            <a:srgbClr val="C2FF98"/>
          </a:solidFill>
          <a:ln>
            <a:solidFill>
              <a:srgbClr val="75BB0C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5-Point Star 29"/>
          <p:cNvSpPr/>
          <p:nvPr/>
        </p:nvSpPr>
        <p:spPr bwMode="auto">
          <a:xfrm>
            <a:off x="3319097" y="3352888"/>
            <a:ext cx="541020" cy="482346"/>
          </a:xfrm>
          <a:prstGeom prst="star5">
            <a:avLst/>
          </a:prstGeom>
          <a:solidFill>
            <a:srgbClr val="DA8600"/>
          </a:solidFill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5-Point Star 30"/>
          <p:cNvSpPr/>
          <p:nvPr/>
        </p:nvSpPr>
        <p:spPr bwMode="auto">
          <a:xfrm>
            <a:off x="2518997" y="4467694"/>
            <a:ext cx="518160" cy="464820"/>
          </a:xfrm>
          <a:prstGeom prst="star5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ound Diagonal Corner Rectangle 31"/>
          <p:cNvSpPr/>
          <p:nvPr/>
        </p:nvSpPr>
        <p:spPr bwMode="auto">
          <a:xfrm>
            <a:off x="3381375" y="4424363"/>
            <a:ext cx="606425" cy="352425"/>
          </a:xfrm>
          <a:prstGeom prst="round2DiagRect">
            <a:avLst/>
          </a:prstGeom>
          <a:gradFill>
            <a:gsLst>
              <a:gs pos="0">
                <a:srgbClr val="A9E2E2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loud 32"/>
          <p:cNvSpPr/>
          <p:nvPr/>
        </p:nvSpPr>
        <p:spPr bwMode="auto">
          <a:xfrm>
            <a:off x="2940050" y="3940175"/>
            <a:ext cx="527050" cy="333375"/>
          </a:xfrm>
          <a:prstGeom prst="cloud">
            <a:avLst/>
          </a:prstGeom>
          <a:solidFill>
            <a:srgbClr val="AAB7DF"/>
          </a:solidFill>
          <a:ln>
            <a:solidFill>
              <a:srgbClr val="4082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77962"/>
            <a:ext cx="8215312" cy="39687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Accept input data, compute output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6594" y="5669279"/>
            <a:ext cx="185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output attributes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84345" y="2539464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input attributes</a:t>
            </a:r>
          </a:p>
        </p:txBody>
      </p:sp>
      <p:sp>
        <p:nvSpPr>
          <p:cNvPr id="19" name="Down Arrow 25"/>
          <p:cNvSpPr>
            <a:spLocks noChangeArrowheads="1"/>
          </p:cNvSpPr>
          <p:nvPr/>
        </p:nvSpPr>
        <p:spPr bwMode="auto">
          <a:xfrm>
            <a:off x="3435773" y="2381674"/>
            <a:ext cx="84586" cy="669009"/>
          </a:xfrm>
          <a:prstGeom prst="downArrow">
            <a:avLst>
              <a:gd name="adj1" fmla="val 43015"/>
              <a:gd name="adj2" fmla="val 110540"/>
            </a:avLst>
          </a:prstGeom>
          <a:solidFill>
            <a:srgbClr val="99CC00"/>
          </a:solidFill>
          <a:ln w="9525" algn="ctr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u="sng" kern="1200">
              <a:solidFill>
                <a:srgbClr val="FFFFFF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" name="Down Arrow 25"/>
          <p:cNvSpPr>
            <a:spLocks noChangeArrowheads="1"/>
          </p:cNvSpPr>
          <p:nvPr/>
        </p:nvSpPr>
        <p:spPr bwMode="auto">
          <a:xfrm>
            <a:off x="3412913" y="5498254"/>
            <a:ext cx="84586" cy="669009"/>
          </a:xfrm>
          <a:prstGeom prst="downArrow">
            <a:avLst>
              <a:gd name="adj1" fmla="val 43015"/>
              <a:gd name="adj2" fmla="val 110540"/>
            </a:avLst>
          </a:prstGeom>
          <a:solidFill>
            <a:srgbClr val="99CC00"/>
          </a:solidFill>
          <a:ln w="9525" algn="ctr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u="sng" kern="1200">
              <a:solidFill>
                <a:srgbClr val="FFFFFF"/>
              </a:solidFill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9" grpId="2" animBg="1"/>
      <p:bldP spid="32" grpId="0" animBg="1"/>
      <p:bldP spid="32" grpId="1" animBg="1"/>
      <p:bldP spid="33" grpId="0" animBg="1"/>
      <p:bldP spid="33" grpId="1" animBg="1"/>
      <p:bldP spid="33" grpId="2" animBg="1"/>
      <p:bldP spid="17" grpId="0"/>
      <p:bldP spid="18" grpId="0"/>
      <p:bldP spid="19" grpId="0" animBg="1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Classes for Attributes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0800000" flipV="1">
            <a:off x="2514600" y="31242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" y="51793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Data Types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Numeric (float, int32,etc.)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String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Matrix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Etc.</a:t>
            </a:r>
          </a:p>
          <a:p>
            <a:r>
              <a:rPr lang="en-US" dirty="0" smtClean="0"/>
              <a:t>Complex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Mesh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NurbsSurface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Generic (accepts more than one type)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Etc.</a:t>
            </a:r>
          </a:p>
          <a:p>
            <a:pPr lvl="1"/>
            <a:endParaRPr lang="en-US" dirty="0" smtClean="0"/>
          </a:p>
          <a:p>
            <a:pPr lvl="2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Classes for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Class: </a:t>
            </a:r>
            <a:r>
              <a:rPr lang="en-US" dirty="0" err="1" smtClean="0"/>
              <a:t>MFnAttribute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Common Used Classes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MFnNumericAttribute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MFnCompoundAttribute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MFnTypedAttribute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MFnMatrixAttribute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MFnGenericAttribute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Properties – Affects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can affect other attributes</a:t>
            </a:r>
          </a:p>
          <a:p>
            <a:endParaRPr lang="en-US" dirty="0" smtClean="0"/>
          </a:p>
          <a:p>
            <a:r>
              <a:rPr lang="en-US" dirty="0" smtClean="0"/>
              <a:t> Once created on a node, an “</a:t>
            </a:r>
            <a:r>
              <a:rPr lang="en-US" dirty="0" err="1" smtClean="0"/>
              <a:t>attributeAffects</a:t>
            </a:r>
            <a:r>
              <a:rPr lang="en-US" dirty="0" smtClean="0"/>
              <a:t>” relationship can be setup to denote a dependency</a:t>
            </a:r>
          </a:p>
          <a:p>
            <a:endParaRPr lang="en-US" dirty="0" smtClean="0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3352800" y="3276600"/>
            <a:ext cx="1930400" cy="189706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3600" dirty="0"/>
              <a:t>D</a:t>
            </a:r>
          </a:p>
        </p:txBody>
      </p:sp>
      <p:sp>
        <p:nvSpPr>
          <p:cNvPr id="20485" name="Line 18"/>
          <p:cNvSpPr>
            <a:spLocks noChangeShapeType="1"/>
          </p:cNvSpPr>
          <p:nvPr/>
        </p:nvSpPr>
        <p:spPr bwMode="auto">
          <a:xfrm>
            <a:off x="1735138" y="4138291"/>
            <a:ext cx="1617662" cy="5270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380181" y="4267200"/>
            <a:ext cx="116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3"/>
                </a:solidFill>
              </a:rPr>
              <a:t>volume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2032000" y="3648075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3"/>
                </a:solidFill>
              </a:rPr>
              <a:t>radius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509588" y="4495800"/>
            <a:ext cx="2538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setAttr D.radius 5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362200" y="5334000"/>
            <a:ext cx="431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accent3"/>
                </a:solidFill>
              </a:rPr>
              <a:t>attributeAffects</a:t>
            </a:r>
            <a:r>
              <a:rPr lang="en-US" sz="2400" dirty="0">
                <a:solidFill>
                  <a:schemeClr val="accent3"/>
                </a:solidFill>
              </a:rPr>
              <a:t>(</a:t>
            </a:r>
            <a:r>
              <a:rPr lang="en-US" sz="2400" dirty="0" err="1">
                <a:solidFill>
                  <a:schemeClr val="accent3"/>
                </a:solidFill>
              </a:rPr>
              <a:t>radius,volume</a:t>
            </a:r>
            <a:r>
              <a:rPr lang="en-US" sz="2400" dirty="0">
                <a:solidFill>
                  <a:schemeClr val="accent3"/>
                </a:solidFill>
              </a:rPr>
              <a:t>)</a:t>
            </a: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5370021" y="4244340"/>
            <a:ext cx="1401619" cy="45719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 u="none">
              <a:solidFill>
                <a:srgbClr val="000000"/>
              </a:solidFill>
              <a:cs typeface="+mn-cs"/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370021" y="4244340"/>
            <a:ext cx="1411779" cy="45719"/>
          </a:xfrm>
          <a:prstGeom prst="line">
            <a:avLst/>
          </a:prstGeom>
          <a:noFill/>
          <a:ln w="28575">
            <a:solidFill>
              <a:srgbClr val="EE55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 u="none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485" grpId="0" animBg="1"/>
      <p:bldP spid="8" grpId="0"/>
      <p:bldP spid="9" grpId="0"/>
      <p:bldP spid="10" grpId="0" build="p" autoUpdateAnimBg="0"/>
      <p:bldP spid="11" grpId="0" build="p" autoUpdateAnimBg="0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Maya’s Python Modules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397000"/>
          <a:ext cx="6096000" cy="441089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/>
                <a:gridCol w="3048000"/>
              </a:tblGrid>
              <a:tr h="616857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maya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Top-level module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Maya.cmds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Maya commands (e.g. sphere, </a:t>
                      </a:r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getAttr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maya.utils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Utilities not specific to API or Maya commands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maya.standalone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Initialization routine for standalone Python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maya.OpenMaya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OpenMaya API modules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maya.app.*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 code used to implement Maya</a:t>
                      </a:r>
                      <a:endParaRPr lang="en-US" b="0" dirty="0"/>
                    </a:p>
                  </a:txBody>
                  <a:tcPr/>
                </a:tc>
              </a:tr>
              <a:tr h="616857">
                <a:tc>
                  <a:txBody>
                    <a:bodyPr/>
                    <a:lstStyle/>
                    <a:p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maya.test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.*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scripts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MFnAttribute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of attribute function set classes</a:t>
            </a:r>
          </a:p>
          <a:p>
            <a:r>
              <a:rPr lang="en-US" dirty="0" smtClean="0"/>
              <a:t>Take care of all the common aspect of an attribute on node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Readable/writable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Connectable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Storable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Keyable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Dynamic</a:t>
            </a:r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-2988141"/>
            <a:ext cx="4572000" cy="128342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#- Create a generic attribute using </a:t>
            </a:r>
            <a:r>
              <a:rPr lang="en-US" dirty="0" err="1" smtClean="0"/>
              <a:t>MFnNumericAttribute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nAttr</a:t>
            </a:r>
            <a:r>
              <a:rPr lang="en-US" dirty="0" smtClean="0"/>
              <a:t> = </a:t>
            </a:r>
            <a:r>
              <a:rPr lang="en-US" dirty="0" err="1" smtClean="0"/>
              <a:t>OpenMaya.MFnNumericAttribute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transCircleNode.input</a:t>
            </a:r>
            <a:r>
              <a:rPr lang="en-US" dirty="0" smtClean="0"/>
              <a:t> = </a:t>
            </a:r>
            <a:r>
              <a:rPr lang="en-US" dirty="0" err="1" smtClean="0"/>
              <a:t>nAttr.create</a:t>
            </a:r>
            <a:r>
              <a:rPr lang="en-US" dirty="0" smtClean="0"/>
              <a:t>( "input", "in", </a:t>
            </a:r>
            <a:r>
              <a:rPr lang="en-US" dirty="0" err="1" smtClean="0"/>
              <a:t>OpenMaya.MFnNumericData.kDouble</a:t>
            </a:r>
            <a:r>
              <a:rPr lang="en-US" dirty="0" smtClean="0"/>
              <a:t>, 0.0 )</a:t>
            </a:r>
          </a:p>
          <a:p>
            <a:r>
              <a:rPr lang="en-US" dirty="0" smtClean="0"/>
              <a:t>	#- Attribute will be written to files when this type of node is stored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nAttr.setStorable</a:t>
            </a:r>
            <a:r>
              <a:rPr lang="en-US" dirty="0" smtClean="0"/>
              <a:t>(1)</a:t>
            </a:r>
          </a:p>
          <a:p>
            <a:endParaRPr lang="en-US" dirty="0" smtClean="0"/>
          </a:p>
          <a:p>
            <a:r>
              <a:rPr lang="en-US" dirty="0" smtClean="0"/>
              <a:t>	#- Create individual input translate attributes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transCircleNode.inputTranslateX</a:t>
            </a:r>
            <a:r>
              <a:rPr lang="en-US" dirty="0" smtClean="0"/>
              <a:t> = </a:t>
            </a:r>
            <a:r>
              <a:rPr lang="en-US" dirty="0" err="1" smtClean="0"/>
              <a:t>nAttr.create</a:t>
            </a:r>
            <a:r>
              <a:rPr lang="en-US" dirty="0" smtClean="0"/>
              <a:t>( "</a:t>
            </a:r>
            <a:r>
              <a:rPr lang="en-US" dirty="0" err="1" smtClean="0"/>
              <a:t>inputTranslateX</a:t>
            </a:r>
            <a:r>
              <a:rPr lang="en-US" dirty="0" smtClean="0"/>
              <a:t>", "</a:t>
            </a:r>
            <a:r>
              <a:rPr lang="en-US" dirty="0" err="1" smtClean="0"/>
              <a:t>itX</a:t>
            </a:r>
            <a:r>
              <a:rPr lang="en-US" dirty="0" smtClean="0"/>
              <a:t>", </a:t>
            </a:r>
            <a:r>
              <a:rPr lang="en-US" dirty="0" err="1" smtClean="0"/>
              <a:t>OpenMaya.MFnNumericData.kDouble</a:t>
            </a:r>
            <a:r>
              <a:rPr lang="en-US" dirty="0" smtClean="0"/>
              <a:t>, 0.0 )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nAttr.setStorable</a:t>
            </a:r>
            <a:r>
              <a:rPr lang="en-US" dirty="0" smtClean="0"/>
              <a:t>(1)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transCircleNode.inputTranslateY</a:t>
            </a:r>
            <a:r>
              <a:rPr lang="en-US" dirty="0" smtClean="0"/>
              <a:t> = </a:t>
            </a:r>
            <a:r>
              <a:rPr lang="en-US" dirty="0" err="1" smtClean="0"/>
              <a:t>nAttr.create</a:t>
            </a:r>
            <a:r>
              <a:rPr lang="en-US" dirty="0" smtClean="0"/>
              <a:t>( "</a:t>
            </a:r>
            <a:r>
              <a:rPr lang="en-US" dirty="0" err="1" smtClean="0"/>
              <a:t>inputTranslateY</a:t>
            </a:r>
            <a:r>
              <a:rPr lang="en-US" dirty="0" smtClean="0"/>
              <a:t>", "</a:t>
            </a:r>
            <a:r>
              <a:rPr lang="en-US" dirty="0" err="1" smtClean="0"/>
              <a:t>itY</a:t>
            </a:r>
            <a:r>
              <a:rPr lang="en-US" dirty="0" smtClean="0"/>
              <a:t>", </a:t>
            </a:r>
            <a:r>
              <a:rPr lang="en-US" dirty="0" err="1" smtClean="0"/>
              <a:t>OpenMaya.MFnNumericData.kDouble</a:t>
            </a:r>
            <a:r>
              <a:rPr lang="en-US" dirty="0" smtClean="0"/>
              <a:t>, 0.0 )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nAttr.setStorable</a:t>
            </a:r>
            <a:r>
              <a:rPr lang="en-US" dirty="0" smtClean="0"/>
              <a:t>(1)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transCircleNode.inputTranslateZ</a:t>
            </a:r>
            <a:r>
              <a:rPr lang="en-US" dirty="0" smtClean="0"/>
              <a:t> = </a:t>
            </a:r>
            <a:r>
              <a:rPr lang="en-US" dirty="0" err="1" smtClean="0"/>
              <a:t>nAttr.create</a:t>
            </a:r>
            <a:r>
              <a:rPr lang="en-US" dirty="0" smtClean="0"/>
              <a:t>( "</a:t>
            </a:r>
            <a:r>
              <a:rPr lang="en-US" dirty="0" err="1" smtClean="0"/>
              <a:t>inputTranslateZ</a:t>
            </a:r>
            <a:r>
              <a:rPr lang="en-US" dirty="0" smtClean="0"/>
              <a:t>", "</a:t>
            </a:r>
            <a:r>
              <a:rPr lang="en-US" dirty="0" err="1" smtClean="0"/>
              <a:t>itZ</a:t>
            </a:r>
            <a:r>
              <a:rPr lang="en-US" dirty="0" smtClean="0"/>
              <a:t>", </a:t>
            </a:r>
            <a:r>
              <a:rPr lang="en-US" dirty="0" err="1" smtClean="0"/>
              <a:t>OpenMaya.MFnNumericData.kDouble</a:t>
            </a:r>
            <a:r>
              <a:rPr lang="en-US" dirty="0" smtClean="0"/>
              <a:t>, 0.0 )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nAttr.setStorable</a:t>
            </a:r>
            <a:r>
              <a:rPr lang="en-US" dirty="0" smtClean="0"/>
              <a:t>(1)</a:t>
            </a:r>
          </a:p>
          <a:p>
            <a:endParaRPr lang="en-US" dirty="0" smtClean="0"/>
          </a:p>
          <a:p>
            <a:r>
              <a:rPr lang="en-US" dirty="0" smtClean="0"/>
              <a:t>	#- Create compound input translate attributes and add individual input translate attributes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comAttr</a:t>
            </a:r>
            <a:r>
              <a:rPr lang="en-US" dirty="0" smtClean="0"/>
              <a:t> = </a:t>
            </a:r>
            <a:r>
              <a:rPr lang="en-US" dirty="0" err="1" smtClean="0"/>
              <a:t>OpenMaya.MFnCompoundAttribute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transCircleNode.inputTranslate</a:t>
            </a:r>
            <a:r>
              <a:rPr lang="en-US" dirty="0" smtClean="0"/>
              <a:t> = </a:t>
            </a:r>
            <a:r>
              <a:rPr lang="en-US" dirty="0" err="1" smtClean="0"/>
              <a:t>comAttr.create</a:t>
            </a:r>
            <a:r>
              <a:rPr lang="en-US" dirty="0" smtClean="0"/>
              <a:t>("</a:t>
            </a:r>
            <a:r>
              <a:rPr lang="en-US" dirty="0" err="1" smtClean="0"/>
              <a:t>inputTranslate","it</a:t>
            </a:r>
            <a:r>
              <a:rPr lang="en-US" dirty="0" smtClean="0"/>
              <a:t>")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comAttr.addChild</a:t>
            </a:r>
            <a:r>
              <a:rPr lang="en-US" dirty="0" smtClean="0"/>
              <a:t>(</a:t>
            </a:r>
            <a:r>
              <a:rPr lang="en-US" dirty="0" err="1" smtClean="0"/>
              <a:t>transCircleNode.inputTranslateX</a:t>
            </a:r>
            <a:r>
              <a:rPr lang="en-US" dirty="0" smtClean="0"/>
              <a:t>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comAttr.addChild</a:t>
            </a:r>
            <a:r>
              <a:rPr lang="en-US" dirty="0" smtClean="0"/>
              <a:t>(</a:t>
            </a:r>
            <a:r>
              <a:rPr lang="en-US" dirty="0" err="1" smtClean="0"/>
              <a:t>transCircleNode.inputTranslateY</a:t>
            </a:r>
            <a:r>
              <a:rPr lang="en-US" dirty="0" smtClean="0"/>
              <a:t>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comAttr.addChild</a:t>
            </a:r>
            <a:r>
              <a:rPr lang="en-US" dirty="0" smtClean="0"/>
              <a:t>(</a:t>
            </a:r>
            <a:r>
              <a:rPr lang="en-US" dirty="0" err="1" smtClean="0"/>
              <a:t>transCircleNode.inputTranslateZ</a:t>
            </a:r>
            <a:r>
              <a:rPr lang="en-US" dirty="0" smtClean="0"/>
              <a:t>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comAttr.setStorable</a:t>
            </a:r>
            <a:r>
              <a:rPr lang="en-US" dirty="0" smtClean="0"/>
              <a:t>(1)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Classes for Plugs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29000" y="44958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000500" y="40386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95700" y="5548699"/>
            <a:ext cx="137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MPlug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0800000" flipV="1">
            <a:off x="2514600" y="31242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51793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Plugs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Plugs can be used to: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query a value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set a value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create a connection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remove a connection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query connection(s)</a:t>
            </a:r>
          </a:p>
          <a:p>
            <a:endParaRPr lang="en-US" dirty="0" smtClean="0"/>
          </a:p>
          <a:p>
            <a:r>
              <a:rPr lang="en-US" dirty="0" smtClean="0"/>
              <a:t> Does not store attribute data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 for Plug: </a:t>
            </a:r>
            <a:r>
              <a:rPr lang="en-US" dirty="0" err="1" smtClean="0"/>
              <a:t>MPlug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Attribute and Node Operations:</a:t>
            </a:r>
          </a:p>
          <a:p>
            <a:pPr>
              <a:buNone/>
            </a:pP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&amp;node, 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&amp;attribute)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::attribute 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  </a:t>
            </a: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::node 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 </a:t>
            </a:r>
          </a:p>
          <a:p>
            <a:pPr>
              <a:buNone/>
            </a:pPr>
            <a:endParaRPr lang="en-CA" sz="2000" dirty="0" smtClean="0">
              <a:latin typeface="Calibri" pitchFamily="34" charset="0"/>
            </a:endParaRPr>
          </a:p>
          <a:p>
            <a:pPr>
              <a:buNone/>
            </a:pPr>
            <a:r>
              <a:rPr lang="en-CA" sz="2000" dirty="0" smtClean="0">
                <a:latin typeface="Calibri" pitchFamily="34" charset="0"/>
              </a:rPr>
              <a:t>Operations for Compound Attribute and Connections: </a:t>
            </a: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::parent 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::child (unsigned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index,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>
              <a:buNone/>
            </a:pPr>
            <a:endParaRPr lang="en-CA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connectedTo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MPlugArray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&amp;  array,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asDst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asSrc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= NULL   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Manipulation of Data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getValue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 double &amp; 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val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MDGContext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 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ctx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setValue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 double 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val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 ) 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143000"/>
            <a:ext cx="8215312" cy="5119688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Proxy Classes and Object </a:t>
            </a:r>
            <a:r>
              <a:rPr lang="en-US" b="1" dirty="0" smtClean="0"/>
              <a:t>Ownership:</a:t>
            </a:r>
            <a:endParaRPr lang="en-US" b="1" dirty="0" smtClean="0"/>
          </a:p>
          <a:p>
            <a:r>
              <a:rPr lang="en-US" dirty="0" smtClean="0"/>
              <a:t>When creating a proxy class in a creator() function or any other function that returns the class to Maya, you must call </a:t>
            </a:r>
            <a:r>
              <a:rPr lang="en-US" dirty="0" err="1" smtClean="0"/>
              <a:t>OpenMayaMPx.asMPxPtr</a:t>
            </a:r>
            <a:r>
              <a:rPr lang="en-US" dirty="0" smtClean="0"/>
              <a:t>() on the new object.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call transfers ownership of the object to Maya.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this call is not made, then Python retains ownership and can dereference the object and destroy it even though Maya may have a pointer to it.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module contains the bindings for any proxy or </a:t>
            </a:r>
            <a:r>
              <a:rPr lang="en-US" dirty="0" err="1" smtClean="0"/>
              <a:t>MPx</a:t>
            </a:r>
            <a:r>
              <a:rPr lang="en-US" dirty="0" smtClean="0"/>
              <a:t> class we provide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Undo: Plug-in VS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Undo </a:t>
            </a:r>
            <a:endParaRPr lang="en-US" dirty="0" smtClean="0"/>
          </a:p>
          <a:p>
            <a:r>
              <a:rPr lang="en-US" dirty="0" smtClean="0"/>
              <a:t>It is possible to mix Maya Python API calls along with Maya command calls in the same script. </a:t>
            </a:r>
            <a:endParaRPr lang="en-US" dirty="0" smtClean="0"/>
          </a:p>
          <a:p>
            <a:endParaRPr lang="en-US" dirty="0" smtClean="0"/>
          </a:p>
          <a:p>
            <a:r>
              <a:rPr lang="en-US" smtClean="0"/>
              <a:t>Undoing </a:t>
            </a:r>
            <a:r>
              <a:rPr lang="en-US" dirty="0" smtClean="0"/>
              <a:t>the operations of such a script will not be correct if the Maya Python API calls modify the model and do not properly support undo using the </a:t>
            </a:r>
            <a:r>
              <a:rPr lang="en-US" dirty="0" err="1" smtClean="0"/>
              <a:t>MPxCommand</a:t>
            </a:r>
            <a:r>
              <a:rPr lang="en-US" dirty="0" smtClean="0"/>
              <a:t> class.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65150" y="2855913"/>
            <a:ext cx="8083550" cy="995362"/>
          </a:xfrm>
        </p:spPr>
        <p:txBody>
          <a:bodyPr/>
          <a:lstStyle/>
          <a:p>
            <a:pPr algn="ctr" eaLnBrk="1" hangingPunct="1"/>
            <a:r>
              <a:rPr lang="en-US" sz="9700" dirty="0" smtClean="0"/>
              <a:t>Q &amp; 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Python API Plug-ins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Several modules were constructed that expose most of the C++ API functionality: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dirty="0" smtClean="0"/>
          </a:p>
          <a:p>
            <a:pPr lvl="1" eaLnBrk="1" hangingPunct="1">
              <a:spcBef>
                <a:spcPct val="20000"/>
              </a:spcBef>
              <a:buClr>
                <a:srgbClr val="00B0F0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OpenMaya.pyc</a:t>
            </a:r>
          </a:p>
          <a:p>
            <a:pPr lvl="1" eaLnBrk="1" hangingPunct="1">
              <a:spcBef>
                <a:spcPct val="20000"/>
              </a:spcBef>
              <a:buClr>
                <a:srgbClr val="00B0F0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OpenMayaAnim.pyc</a:t>
            </a:r>
          </a:p>
          <a:p>
            <a:pPr lvl="1" eaLnBrk="1" hangingPunct="1">
              <a:spcBef>
                <a:spcPct val="20000"/>
              </a:spcBef>
              <a:buClr>
                <a:srgbClr val="00B0F0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OpenMayaRender.pyc</a:t>
            </a:r>
          </a:p>
          <a:p>
            <a:pPr lvl="1" eaLnBrk="1" hangingPunct="1">
              <a:spcBef>
                <a:spcPct val="20000"/>
              </a:spcBef>
              <a:buClr>
                <a:srgbClr val="00B0F0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OpenMayaUI.pyc</a:t>
            </a:r>
          </a:p>
          <a:p>
            <a:pPr lvl="1" eaLnBrk="1" hangingPunct="1">
              <a:spcBef>
                <a:spcPct val="20000"/>
              </a:spcBef>
              <a:buClr>
                <a:srgbClr val="00B0F0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OpenMayaMPx.pyc</a:t>
            </a:r>
          </a:p>
          <a:p>
            <a:pPr lvl="1" eaLnBrk="1" hangingPunct="1">
              <a:spcBef>
                <a:spcPct val="20000"/>
              </a:spcBef>
              <a:buClr>
                <a:srgbClr val="00B0F0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OpenMayaCloth.pyc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OpenMaya</a:t>
            </a:r>
            <a:r>
              <a:rPr lang="en-CA" dirty="0" smtClean="0"/>
              <a:t>: fundamental classes for defining nodes and commands and for assembling them into a plug-in</a:t>
            </a:r>
          </a:p>
          <a:p>
            <a:r>
              <a:rPr lang="en-CA" dirty="0" err="1" smtClean="0"/>
              <a:t>OpenMayaUI</a:t>
            </a:r>
            <a:r>
              <a:rPr lang="en-CA" dirty="0" smtClean="0"/>
              <a:t>: classes necessary for creating new user interface elements such as manipulators, contexts, and locators</a:t>
            </a:r>
          </a:p>
          <a:p>
            <a:r>
              <a:rPr lang="en-CA" dirty="0" err="1" smtClean="0"/>
              <a:t>OpenMayaAnim</a:t>
            </a:r>
            <a:r>
              <a:rPr lang="en-CA" dirty="0" smtClean="0"/>
              <a:t>: classes for animation, including deformers and inverse kinematics. </a:t>
            </a:r>
          </a:p>
          <a:p>
            <a:r>
              <a:rPr lang="en-CA" dirty="0" err="1" smtClean="0"/>
              <a:t>OpenMayaFX</a:t>
            </a:r>
            <a:r>
              <a:rPr lang="en-CA" dirty="0" smtClean="0"/>
              <a:t>: classes for Autodesk</a:t>
            </a:r>
            <a:r>
              <a:rPr lang="en-CA" baseline="30000" dirty="0" smtClean="0"/>
              <a:t>®</a:t>
            </a:r>
            <a:r>
              <a:rPr lang="en-CA" dirty="0" smtClean="0"/>
              <a:t> Dynamics</a:t>
            </a:r>
            <a:r>
              <a:rPr lang="en-CA" baseline="30000" dirty="0" smtClean="0"/>
              <a:t>™</a:t>
            </a:r>
            <a:endParaRPr lang="en-CA" dirty="0" smtClean="0"/>
          </a:p>
          <a:p>
            <a:r>
              <a:rPr lang="en-CA" dirty="0" err="1" smtClean="0"/>
              <a:t>OpenMayaRender</a:t>
            </a:r>
            <a:r>
              <a:rPr lang="en-CA" dirty="0" smtClean="0"/>
              <a:t>: classes for performing rendering functions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OpenMaya 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Parellels</a:t>
            </a:r>
            <a:r>
              <a:rPr lang="en-US" dirty="0" smtClean="0"/>
              <a:t> C++ libraries, except for </a:t>
            </a:r>
            <a:r>
              <a:rPr lang="en-US" dirty="0" err="1" smtClean="0"/>
              <a:t>maya.OpenMayaMPx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 </a:t>
            </a:r>
            <a:r>
              <a:rPr lang="en-US" dirty="0" err="1" smtClean="0"/>
              <a:t>MPx</a:t>
            </a:r>
            <a:r>
              <a:rPr lang="en-US" dirty="0" smtClean="0"/>
              <a:t> proxy classes are collected into </a:t>
            </a:r>
            <a:r>
              <a:rPr lang="en-US" dirty="0" err="1" smtClean="0"/>
              <a:t>maya.OpenMayaMPx</a:t>
            </a:r>
            <a:r>
              <a:rPr lang="en-US" dirty="0" smtClean="0"/>
              <a:t> for technical reasons.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cs typeface="Arial" charset="0"/>
              </a:rPr>
              <a:t>Python API is a thin wrapper around C++ API</a:t>
            </a:r>
            <a:endParaRPr lang="en-US" dirty="0" smtClean="0">
              <a:solidFill>
                <a:srgbClr val="FFFFFF"/>
              </a:solidFill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cs typeface="Arial" charset="0"/>
              </a:rPr>
              <a:t>Full support of C++ Maya API functionality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cs typeface="Arial" charset="0"/>
              </a:rPr>
              <a:t>SWIG based bindings created from header files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Modules: $MAYA_LOCATION/Python/lib/site-packages/</a:t>
            </a:r>
            <a:r>
              <a:rPr lang="en-US" sz="2400" dirty="0" err="1" smtClean="0"/>
              <a:t>maya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PYTHONPATH environment variable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Read when Python initializes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Stored in </a:t>
            </a:r>
            <a:r>
              <a:rPr lang="en-US" dirty="0" err="1" smtClean="0"/>
              <a:t>sys.path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sys.path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Can be modified after Python is initialized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4950" indent="-234950">
              <a:buFont typeface="Arial" pitchFamily="34" charset="0"/>
              <a:buChar char="•"/>
            </a:pPr>
            <a:r>
              <a:rPr lang="en-US" dirty="0" smtClean="0"/>
              <a:t>Create a userConfig.py file and add it to somewhere on your path (PYTHONPATH)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dirty="0" smtClean="0"/>
              <a:t>You can add imports and whatever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dirty="0" smtClean="0"/>
              <a:t>Changes will show up in top level context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3962400"/>
            <a:ext cx="6934200" cy="1447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import </a:t>
            </a:r>
            <a:r>
              <a:rPr lang="en-US" sz="2800" dirty="0" err="1" smtClean="0"/>
              <a:t>maya.cmds</a:t>
            </a:r>
            <a:r>
              <a:rPr lang="en-US" sz="2800" dirty="0" smtClean="0"/>
              <a:t> as </a:t>
            </a:r>
            <a:r>
              <a:rPr lang="en-US" sz="2800" dirty="0" err="1" smtClean="0"/>
              <a:t>cmds</a:t>
            </a:r>
            <a:endParaRPr lang="en-US" sz="2800" dirty="0"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7272</TotalTime>
  <Words>1515</Words>
  <Application>Microsoft Office PowerPoint</Application>
  <PresentationFormat>On-screen Show (4:3)</PresentationFormat>
  <Paragraphs>457</Paragraphs>
  <Slides>47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1_blank</vt:lpstr>
      <vt:lpstr>Slide 1</vt:lpstr>
      <vt:lpstr>How they all Fit into Maya...</vt:lpstr>
      <vt:lpstr>Python API Documentation</vt:lpstr>
      <vt:lpstr>Maya’s Python Modules</vt:lpstr>
      <vt:lpstr>Maya Python API Plug-ins</vt:lpstr>
      <vt:lpstr>Maya Libraries</vt:lpstr>
      <vt:lpstr>OpenMaya Key Points</vt:lpstr>
      <vt:lpstr>Python Path</vt:lpstr>
      <vt:lpstr>Config File</vt:lpstr>
      <vt:lpstr>Using Modules</vt:lpstr>
      <vt:lpstr>Reloading Python plug-ins</vt:lpstr>
      <vt:lpstr>Python API vs. C++ API</vt:lpstr>
      <vt:lpstr>Python API vs. C++ API</vt:lpstr>
      <vt:lpstr>Python API vs. C++ API</vt:lpstr>
      <vt:lpstr>Maya Architecture Overview</vt:lpstr>
      <vt:lpstr>Dependency Graph</vt:lpstr>
      <vt:lpstr>What is the Dependency Graph?</vt:lpstr>
      <vt:lpstr>Foundation of Maya File Format</vt:lpstr>
      <vt:lpstr>DAG(Directed Acyclic Graph)</vt:lpstr>
      <vt:lpstr>What do we need API for? </vt:lpstr>
      <vt:lpstr>What do we need API for?</vt:lpstr>
      <vt:lpstr>What can you develop using API?</vt:lpstr>
      <vt:lpstr>API Design Overview</vt:lpstr>
      <vt:lpstr>Class Categories</vt:lpstr>
      <vt:lpstr>Function Set Classes &amp; MObject</vt:lpstr>
      <vt:lpstr>Function Set Classes</vt:lpstr>
      <vt:lpstr>MObject</vt:lpstr>
      <vt:lpstr>MObject</vt:lpstr>
      <vt:lpstr>Iterator Classes</vt:lpstr>
      <vt:lpstr>Wrapper Classes</vt:lpstr>
      <vt:lpstr>Maya Plug-in Architecture</vt:lpstr>
      <vt:lpstr>Maya Python Plug-ins</vt:lpstr>
      <vt:lpstr>Maya Python Plugins</vt:lpstr>
      <vt:lpstr>Generic Plugin Algorithm</vt:lpstr>
      <vt:lpstr>What does a node do?</vt:lpstr>
      <vt:lpstr>API Classes for Attributes</vt:lpstr>
      <vt:lpstr>Attribute Data Types</vt:lpstr>
      <vt:lpstr>API Classes for Attributes</vt:lpstr>
      <vt:lpstr>Attribute Properties – Affects</vt:lpstr>
      <vt:lpstr>MFnAttribute</vt:lpstr>
      <vt:lpstr>API Classes for Plugs</vt:lpstr>
      <vt:lpstr>Plugs</vt:lpstr>
      <vt:lpstr>API Class for Plug: MPlug</vt:lpstr>
      <vt:lpstr>Creator Function</vt:lpstr>
      <vt:lpstr>Undo: Plug-in VS Script</vt:lpstr>
      <vt:lpstr>Q &amp; A</vt:lpstr>
      <vt:lpstr>Slide 47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middlek</cp:lastModifiedBy>
  <cp:revision>977</cp:revision>
  <cp:lastPrinted>2006-08-09T23:46:43Z</cp:lastPrinted>
  <dcterms:created xsi:type="dcterms:W3CDTF">2005-11-04T16:28:13Z</dcterms:created>
  <dcterms:modified xsi:type="dcterms:W3CDTF">2009-06-16T02:42:17Z</dcterms:modified>
</cp:coreProperties>
</file>