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0"/>
  </p:notesMasterIdLst>
  <p:handoutMasterIdLst>
    <p:handoutMasterId r:id="rId31"/>
  </p:handoutMasterIdLst>
  <p:sldIdLst>
    <p:sldId id="361" r:id="rId2"/>
    <p:sldId id="474" r:id="rId3"/>
    <p:sldId id="545" r:id="rId4"/>
    <p:sldId id="473" r:id="rId5"/>
    <p:sldId id="478" r:id="rId6"/>
    <p:sldId id="554" r:id="rId7"/>
    <p:sldId id="555" r:id="rId8"/>
    <p:sldId id="575" r:id="rId9"/>
    <p:sldId id="577" r:id="rId10"/>
    <p:sldId id="576" r:id="rId11"/>
    <p:sldId id="581" r:id="rId12"/>
    <p:sldId id="482" r:id="rId13"/>
    <p:sldId id="481" r:id="rId14"/>
    <p:sldId id="573" r:id="rId15"/>
    <p:sldId id="641" r:id="rId16"/>
    <p:sldId id="574" r:id="rId17"/>
    <p:sldId id="524" r:id="rId18"/>
    <p:sldId id="486" r:id="rId19"/>
    <p:sldId id="485" r:id="rId20"/>
    <p:sldId id="582" r:id="rId21"/>
    <p:sldId id="583" r:id="rId22"/>
    <p:sldId id="591" r:id="rId23"/>
    <p:sldId id="592" r:id="rId24"/>
    <p:sldId id="593" r:id="rId25"/>
    <p:sldId id="637" r:id="rId26"/>
    <p:sldId id="638" r:id="rId27"/>
    <p:sldId id="640" r:id="rId28"/>
    <p:sldId id="470" r:id="rId29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FF9900"/>
    <a:srgbClr val="003264"/>
    <a:srgbClr val="FFB000"/>
    <a:srgbClr val="DDDDDD"/>
    <a:srgbClr val="969696"/>
    <a:srgbClr val="B2B2B2"/>
    <a:srgbClr val="00AADD"/>
    <a:srgbClr val="EE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8" autoAdjust="0"/>
    <p:restoredTop sz="86759" autoAdjust="0"/>
  </p:normalViewPr>
  <p:slideViewPr>
    <p:cSldViewPr snapToObjects="1">
      <p:cViewPr varScale="1">
        <p:scale>
          <a:sx n="56" d="100"/>
          <a:sy n="56" d="100"/>
        </p:scale>
        <p:origin x="-78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4" d="100"/>
          <a:sy n="64" d="100"/>
        </p:scale>
        <p:origin x="-2850" y="-10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6A0DA7-3A41-45AE-9EBF-7F2C69EDD464}" type="doc">
      <dgm:prSet loTypeId="urn:microsoft.com/office/officeart/2005/8/layout/hierarchy3" loCatId="relationship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86118E-A248-4977-A722-1CDE094A0457}">
      <dgm:prSet phldrT="[Text]"/>
      <dgm:spPr/>
      <dgm:t>
        <a:bodyPr/>
        <a:lstStyle/>
        <a:p>
          <a:r>
            <a:rPr lang="en-US" b="1" dirty="0" smtClean="0">
              <a:latin typeface="+mn-lt"/>
            </a:rPr>
            <a:t>Technical Documentation</a:t>
          </a:r>
          <a:endParaRPr lang="en-US" b="1" dirty="0">
            <a:latin typeface="+mn-lt"/>
          </a:endParaRPr>
        </a:p>
      </dgm:t>
    </dgm:pt>
    <dgm:pt modelId="{679D7908-5C64-43C0-BF2C-5F6024973E22}" type="parTrans" cxnId="{1E2328B5-075A-4761-8CDA-4B707C8B29B4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A37DDB1-8CDA-42A3-977C-4044882034E9}" type="sibTrans" cxnId="{1E2328B5-075A-4761-8CDA-4B707C8B29B4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4FDB1EC-22BD-4834-A011-61242B442709}">
      <dgm:prSet phldrT="[Text]"/>
      <dgm:spPr/>
      <dgm:t>
        <a:bodyPr/>
        <a:lstStyle/>
        <a:p>
          <a:r>
            <a:rPr lang="en-US" b="1" dirty="0" smtClean="0">
              <a:latin typeface="+mn-lt"/>
            </a:rPr>
            <a:t>Maya Commands</a:t>
          </a:r>
          <a:endParaRPr lang="en-US" b="1" dirty="0">
            <a:latin typeface="+mn-lt"/>
          </a:endParaRPr>
        </a:p>
      </dgm:t>
    </dgm:pt>
    <dgm:pt modelId="{478AC6F7-3B59-49E3-9A61-621F22901623}" type="parTrans" cxnId="{2A5C70E3-7CF0-401A-82A7-F012D8A4047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5BDA009-0774-4D6E-94A4-B694783646EF}" type="sibTrans" cxnId="{2A5C70E3-7CF0-401A-82A7-F012D8A4047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10DC090-F43A-4D4A-8560-D72B068601B0}">
      <dgm:prSet phldrT="[Text]"/>
      <dgm:spPr/>
      <dgm:t>
        <a:bodyPr/>
        <a:lstStyle/>
        <a:p>
          <a:r>
            <a:rPr lang="en-US" b="1" dirty="0" smtClean="0">
              <a:latin typeface="+mn-lt"/>
            </a:rPr>
            <a:t>Python Commands</a:t>
          </a:r>
        </a:p>
      </dgm:t>
    </dgm:pt>
    <dgm:pt modelId="{EE4B584F-ADBA-46EB-86E5-C9D48C1C38FE}" type="parTrans" cxnId="{1A1C7CCB-B000-40CD-8243-1DECF34DE5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14753DB-3A32-4206-868A-28DDEED5DF5F}" type="sibTrans" cxnId="{1A1C7CCB-B000-40CD-8243-1DECF34DE5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7D5640F-A81D-4E43-AB9A-C814243F6308}">
      <dgm:prSet phldrT="[Text]"/>
      <dgm:spPr/>
      <dgm:t>
        <a:bodyPr/>
        <a:lstStyle/>
        <a:p>
          <a:r>
            <a:rPr lang="en-US" b="1" dirty="0" smtClean="0">
              <a:latin typeface="+mn-lt"/>
            </a:rPr>
            <a:t>Nodes and Attributes</a:t>
          </a:r>
        </a:p>
      </dgm:t>
    </dgm:pt>
    <dgm:pt modelId="{88926557-7E43-47A2-9FE6-928EC0A89691}" type="parTrans" cxnId="{D2E0F4FC-3722-4552-AD4B-CCFB54A7260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3340FC9-6C82-448C-8488-45AD6236060C}" type="sibTrans" cxnId="{D2E0F4FC-3722-4552-AD4B-CCFB54A7260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E0E5DF3-16A7-4CD8-8F4A-7032A2CC2B4A}">
      <dgm:prSet phldrT="[Text]"/>
      <dgm:spPr/>
      <dgm:t>
        <a:bodyPr/>
        <a:lstStyle/>
        <a:p>
          <a:r>
            <a:rPr lang="en-US" b="1" dirty="0" smtClean="0">
              <a:latin typeface="+mn-lt"/>
            </a:rPr>
            <a:t>API Reference</a:t>
          </a:r>
        </a:p>
      </dgm:t>
    </dgm:pt>
    <dgm:pt modelId="{2057E5FA-038C-4F85-B326-E80CEA4DAD7B}" type="parTrans" cxnId="{BFA80874-2FCF-4F7D-98E3-C03540DE485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7A5A9A8-8469-47C2-86F7-BD2492603AAC}" type="sibTrans" cxnId="{BFA80874-2FCF-4F7D-98E3-C03540DE485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A1D0D5D-CB87-422A-B6F5-A9BACA4FE1D5}" type="pres">
      <dgm:prSet presAssocID="{656A0DA7-3A41-45AE-9EBF-7F2C69EDD4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BB8B1A-992C-457D-8EF8-D6ED92593262}" type="pres">
      <dgm:prSet presAssocID="{8B86118E-A248-4977-A722-1CDE094A0457}" presName="root" presStyleCnt="0"/>
      <dgm:spPr/>
      <dgm:t>
        <a:bodyPr/>
        <a:lstStyle/>
        <a:p>
          <a:endParaRPr lang="en-US"/>
        </a:p>
      </dgm:t>
    </dgm:pt>
    <dgm:pt modelId="{45EF8CDA-95D5-4C6F-9D1C-C7C7E4DDB034}" type="pres">
      <dgm:prSet presAssocID="{8B86118E-A248-4977-A722-1CDE094A0457}" presName="rootComposite" presStyleCnt="0"/>
      <dgm:spPr/>
      <dgm:t>
        <a:bodyPr/>
        <a:lstStyle/>
        <a:p>
          <a:endParaRPr lang="en-US"/>
        </a:p>
      </dgm:t>
    </dgm:pt>
    <dgm:pt modelId="{EE0B45BB-1713-44BE-B650-F436A164F568}" type="pres">
      <dgm:prSet presAssocID="{8B86118E-A248-4977-A722-1CDE094A0457}" presName="rootText" presStyleLbl="node1" presStyleIdx="0" presStyleCnt="1"/>
      <dgm:spPr/>
      <dgm:t>
        <a:bodyPr/>
        <a:lstStyle/>
        <a:p>
          <a:endParaRPr lang="en-US"/>
        </a:p>
      </dgm:t>
    </dgm:pt>
    <dgm:pt modelId="{F9CA0557-8496-4AA4-99B1-5547789DF0F1}" type="pres">
      <dgm:prSet presAssocID="{8B86118E-A248-4977-A722-1CDE094A0457}" presName="rootConnector" presStyleLbl="node1" presStyleIdx="0" presStyleCnt="1"/>
      <dgm:spPr/>
      <dgm:t>
        <a:bodyPr/>
        <a:lstStyle/>
        <a:p>
          <a:endParaRPr lang="en-US"/>
        </a:p>
      </dgm:t>
    </dgm:pt>
    <dgm:pt modelId="{297F2C73-6426-42EC-B9EE-0753385FD471}" type="pres">
      <dgm:prSet presAssocID="{8B86118E-A248-4977-A722-1CDE094A0457}" presName="childShape" presStyleCnt="0"/>
      <dgm:spPr/>
      <dgm:t>
        <a:bodyPr/>
        <a:lstStyle/>
        <a:p>
          <a:endParaRPr lang="en-US"/>
        </a:p>
      </dgm:t>
    </dgm:pt>
    <dgm:pt modelId="{821329AB-3695-421C-AABA-BC9537A52A17}" type="pres">
      <dgm:prSet presAssocID="{478AC6F7-3B59-49E3-9A61-621F22901623}" presName="Name13" presStyleLbl="parChTrans1D2" presStyleIdx="0" presStyleCnt="4"/>
      <dgm:spPr/>
      <dgm:t>
        <a:bodyPr/>
        <a:lstStyle/>
        <a:p>
          <a:endParaRPr lang="en-US"/>
        </a:p>
      </dgm:t>
    </dgm:pt>
    <dgm:pt modelId="{20443554-3012-4354-AE88-5A46F76A98B8}" type="pres">
      <dgm:prSet presAssocID="{A4FDB1EC-22BD-4834-A011-61242B442709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620C7-595D-4374-895C-426F2025D6B5}" type="pres">
      <dgm:prSet presAssocID="{EE4B584F-ADBA-46EB-86E5-C9D48C1C38FE}" presName="Name13" presStyleLbl="parChTrans1D2" presStyleIdx="1" presStyleCnt="4"/>
      <dgm:spPr/>
      <dgm:t>
        <a:bodyPr/>
        <a:lstStyle/>
        <a:p>
          <a:endParaRPr lang="en-US"/>
        </a:p>
      </dgm:t>
    </dgm:pt>
    <dgm:pt modelId="{8F278FEE-C9E6-423A-BD2E-FFC26BA022F5}" type="pres">
      <dgm:prSet presAssocID="{310DC090-F43A-4D4A-8560-D72B068601B0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CFEFB-56E8-49C2-9342-EA66E0180744}" type="pres">
      <dgm:prSet presAssocID="{88926557-7E43-47A2-9FE6-928EC0A89691}" presName="Name13" presStyleLbl="parChTrans1D2" presStyleIdx="2" presStyleCnt="4"/>
      <dgm:spPr/>
      <dgm:t>
        <a:bodyPr/>
        <a:lstStyle/>
        <a:p>
          <a:endParaRPr lang="en-US"/>
        </a:p>
      </dgm:t>
    </dgm:pt>
    <dgm:pt modelId="{F292C04F-0EA0-4744-AB4D-2A370B503272}" type="pres">
      <dgm:prSet presAssocID="{57D5640F-A81D-4E43-AB9A-C814243F6308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7D350E-7513-41E4-9C75-AED8AFBFEE08}" type="pres">
      <dgm:prSet presAssocID="{2057E5FA-038C-4F85-B326-E80CEA4DAD7B}" presName="Name13" presStyleLbl="parChTrans1D2" presStyleIdx="3" presStyleCnt="4"/>
      <dgm:spPr/>
      <dgm:t>
        <a:bodyPr/>
        <a:lstStyle/>
        <a:p>
          <a:endParaRPr lang="en-US"/>
        </a:p>
      </dgm:t>
    </dgm:pt>
    <dgm:pt modelId="{B3EC02C0-9C95-4D71-890A-AC0723445822}" type="pres">
      <dgm:prSet presAssocID="{4E0E5DF3-16A7-4CD8-8F4A-7032A2CC2B4A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C54AC0-0F14-4889-9570-5F03AFA99B5E}" type="presOf" srcId="{4E0E5DF3-16A7-4CD8-8F4A-7032A2CC2B4A}" destId="{B3EC02C0-9C95-4D71-890A-AC0723445822}" srcOrd="0" destOrd="0" presId="urn:microsoft.com/office/officeart/2005/8/layout/hierarchy3"/>
    <dgm:cxn modelId="{1E2328B5-075A-4761-8CDA-4B707C8B29B4}" srcId="{656A0DA7-3A41-45AE-9EBF-7F2C69EDD464}" destId="{8B86118E-A248-4977-A722-1CDE094A0457}" srcOrd="0" destOrd="0" parTransId="{679D7908-5C64-43C0-BF2C-5F6024973E22}" sibTransId="{AA37DDB1-8CDA-42A3-977C-4044882034E9}"/>
    <dgm:cxn modelId="{A5608A0E-154A-44BA-8EF8-EEE1F04E699F}" type="presOf" srcId="{88926557-7E43-47A2-9FE6-928EC0A89691}" destId="{0C5CFEFB-56E8-49C2-9342-EA66E0180744}" srcOrd="0" destOrd="0" presId="urn:microsoft.com/office/officeart/2005/8/layout/hierarchy3"/>
    <dgm:cxn modelId="{BEBA4AA0-8841-4545-8FCF-3FA88BF6E493}" type="presOf" srcId="{A4FDB1EC-22BD-4834-A011-61242B442709}" destId="{20443554-3012-4354-AE88-5A46F76A98B8}" srcOrd="0" destOrd="0" presId="urn:microsoft.com/office/officeart/2005/8/layout/hierarchy3"/>
    <dgm:cxn modelId="{47D1ECD7-8438-42C9-9511-EDB9CC57F28A}" type="presOf" srcId="{8B86118E-A248-4977-A722-1CDE094A0457}" destId="{F9CA0557-8496-4AA4-99B1-5547789DF0F1}" srcOrd="1" destOrd="0" presId="urn:microsoft.com/office/officeart/2005/8/layout/hierarchy3"/>
    <dgm:cxn modelId="{84396F74-5558-430F-B536-BC82F6B11B40}" type="presOf" srcId="{EE4B584F-ADBA-46EB-86E5-C9D48C1C38FE}" destId="{411620C7-595D-4374-895C-426F2025D6B5}" srcOrd="0" destOrd="0" presId="urn:microsoft.com/office/officeart/2005/8/layout/hierarchy3"/>
    <dgm:cxn modelId="{D2E0F4FC-3722-4552-AD4B-CCFB54A72606}" srcId="{8B86118E-A248-4977-A722-1CDE094A0457}" destId="{57D5640F-A81D-4E43-AB9A-C814243F6308}" srcOrd="2" destOrd="0" parTransId="{88926557-7E43-47A2-9FE6-928EC0A89691}" sibTransId="{E3340FC9-6C82-448C-8488-45AD6236060C}"/>
    <dgm:cxn modelId="{B27292F3-4B2A-4D02-A9BB-B10CBD3C1734}" type="presOf" srcId="{656A0DA7-3A41-45AE-9EBF-7F2C69EDD464}" destId="{DA1D0D5D-CB87-422A-B6F5-A9BACA4FE1D5}" srcOrd="0" destOrd="0" presId="urn:microsoft.com/office/officeart/2005/8/layout/hierarchy3"/>
    <dgm:cxn modelId="{A0F15AD2-3A99-4515-9C1C-E0E68F149FF6}" type="presOf" srcId="{8B86118E-A248-4977-A722-1CDE094A0457}" destId="{EE0B45BB-1713-44BE-B650-F436A164F568}" srcOrd="0" destOrd="0" presId="urn:microsoft.com/office/officeart/2005/8/layout/hierarchy3"/>
    <dgm:cxn modelId="{BFA80874-2FCF-4F7D-98E3-C03540DE4850}" srcId="{8B86118E-A248-4977-A722-1CDE094A0457}" destId="{4E0E5DF3-16A7-4CD8-8F4A-7032A2CC2B4A}" srcOrd="3" destOrd="0" parTransId="{2057E5FA-038C-4F85-B326-E80CEA4DAD7B}" sibTransId="{27A5A9A8-8469-47C2-86F7-BD2492603AAC}"/>
    <dgm:cxn modelId="{3096806A-4615-4644-BACE-F151C13934C6}" type="presOf" srcId="{2057E5FA-038C-4F85-B326-E80CEA4DAD7B}" destId="{A97D350E-7513-41E4-9C75-AED8AFBFEE08}" srcOrd="0" destOrd="0" presId="urn:microsoft.com/office/officeart/2005/8/layout/hierarchy3"/>
    <dgm:cxn modelId="{20211B1E-36C8-424B-B519-6CD32AC079BF}" type="presOf" srcId="{478AC6F7-3B59-49E3-9A61-621F22901623}" destId="{821329AB-3695-421C-AABA-BC9537A52A17}" srcOrd="0" destOrd="0" presId="urn:microsoft.com/office/officeart/2005/8/layout/hierarchy3"/>
    <dgm:cxn modelId="{894F0355-5595-46AD-9719-FF116228EFDE}" type="presOf" srcId="{310DC090-F43A-4D4A-8560-D72B068601B0}" destId="{8F278FEE-C9E6-423A-BD2E-FFC26BA022F5}" srcOrd="0" destOrd="0" presId="urn:microsoft.com/office/officeart/2005/8/layout/hierarchy3"/>
    <dgm:cxn modelId="{1A1C7CCB-B000-40CD-8243-1DECF34DE52A}" srcId="{8B86118E-A248-4977-A722-1CDE094A0457}" destId="{310DC090-F43A-4D4A-8560-D72B068601B0}" srcOrd="1" destOrd="0" parTransId="{EE4B584F-ADBA-46EB-86E5-C9D48C1C38FE}" sibTransId="{514753DB-3A32-4206-868A-28DDEED5DF5F}"/>
    <dgm:cxn modelId="{AD68D201-F843-4D98-AB6B-5BCA3EC2CB95}" type="presOf" srcId="{57D5640F-A81D-4E43-AB9A-C814243F6308}" destId="{F292C04F-0EA0-4744-AB4D-2A370B503272}" srcOrd="0" destOrd="0" presId="urn:microsoft.com/office/officeart/2005/8/layout/hierarchy3"/>
    <dgm:cxn modelId="{2A5C70E3-7CF0-401A-82A7-F012D8A40475}" srcId="{8B86118E-A248-4977-A722-1CDE094A0457}" destId="{A4FDB1EC-22BD-4834-A011-61242B442709}" srcOrd="0" destOrd="0" parTransId="{478AC6F7-3B59-49E3-9A61-621F22901623}" sibTransId="{D5BDA009-0774-4D6E-94A4-B694783646EF}"/>
    <dgm:cxn modelId="{41A8D574-B3B2-4962-9455-49DC21A5EC2B}" type="presParOf" srcId="{DA1D0D5D-CB87-422A-B6F5-A9BACA4FE1D5}" destId="{CDBB8B1A-992C-457D-8EF8-D6ED92593262}" srcOrd="0" destOrd="0" presId="urn:microsoft.com/office/officeart/2005/8/layout/hierarchy3"/>
    <dgm:cxn modelId="{2CD97C1C-4120-4BC6-97E3-20DD0630E5A3}" type="presParOf" srcId="{CDBB8B1A-992C-457D-8EF8-D6ED92593262}" destId="{45EF8CDA-95D5-4C6F-9D1C-C7C7E4DDB034}" srcOrd="0" destOrd="0" presId="urn:microsoft.com/office/officeart/2005/8/layout/hierarchy3"/>
    <dgm:cxn modelId="{4D2C24DD-3C23-4293-AE1B-47A7A2EBA5C5}" type="presParOf" srcId="{45EF8CDA-95D5-4C6F-9D1C-C7C7E4DDB034}" destId="{EE0B45BB-1713-44BE-B650-F436A164F568}" srcOrd="0" destOrd="0" presId="urn:microsoft.com/office/officeart/2005/8/layout/hierarchy3"/>
    <dgm:cxn modelId="{65937D21-7685-4F4E-A446-C1787F0E9CB7}" type="presParOf" srcId="{45EF8CDA-95D5-4C6F-9D1C-C7C7E4DDB034}" destId="{F9CA0557-8496-4AA4-99B1-5547789DF0F1}" srcOrd="1" destOrd="0" presId="urn:microsoft.com/office/officeart/2005/8/layout/hierarchy3"/>
    <dgm:cxn modelId="{9DD66542-6CDB-4FF3-9745-94F712B113B0}" type="presParOf" srcId="{CDBB8B1A-992C-457D-8EF8-D6ED92593262}" destId="{297F2C73-6426-42EC-B9EE-0753385FD471}" srcOrd="1" destOrd="0" presId="urn:microsoft.com/office/officeart/2005/8/layout/hierarchy3"/>
    <dgm:cxn modelId="{0CC0E339-6FF2-482E-A541-A8F5CBF66B9B}" type="presParOf" srcId="{297F2C73-6426-42EC-B9EE-0753385FD471}" destId="{821329AB-3695-421C-AABA-BC9537A52A17}" srcOrd="0" destOrd="0" presId="urn:microsoft.com/office/officeart/2005/8/layout/hierarchy3"/>
    <dgm:cxn modelId="{F9FF4B88-84A1-4F37-AEDE-B3BE51767999}" type="presParOf" srcId="{297F2C73-6426-42EC-B9EE-0753385FD471}" destId="{20443554-3012-4354-AE88-5A46F76A98B8}" srcOrd="1" destOrd="0" presId="urn:microsoft.com/office/officeart/2005/8/layout/hierarchy3"/>
    <dgm:cxn modelId="{1191B16A-DDD6-466B-988D-0A1C3E88F42E}" type="presParOf" srcId="{297F2C73-6426-42EC-B9EE-0753385FD471}" destId="{411620C7-595D-4374-895C-426F2025D6B5}" srcOrd="2" destOrd="0" presId="urn:microsoft.com/office/officeart/2005/8/layout/hierarchy3"/>
    <dgm:cxn modelId="{F1258A4E-D917-4717-9187-9FE976ADA954}" type="presParOf" srcId="{297F2C73-6426-42EC-B9EE-0753385FD471}" destId="{8F278FEE-C9E6-423A-BD2E-FFC26BA022F5}" srcOrd="3" destOrd="0" presId="urn:microsoft.com/office/officeart/2005/8/layout/hierarchy3"/>
    <dgm:cxn modelId="{6E1A6D3E-02E6-4ACC-BCBB-6C612E8726B6}" type="presParOf" srcId="{297F2C73-6426-42EC-B9EE-0753385FD471}" destId="{0C5CFEFB-56E8-49C2-9342-EA66E0180744}" srcOrd="4" destOrd="0" presId="urn:microsoft.com/office/officeart/2005/8/layout/hierarchy3"/>
    <dgm:cxn modelId="{307A175C-5621-43FC-9F11-411555CF4C4E}" type="presParOf" srcId="{297F2C73-6426-42EC-B9EE-0753385FD471}" destId="{F292C04F-0EA0-4744-AB4D-2A370B503272}" srcOrd="5" destOrd="0" presId="urn:microsoft.com/office/officeart/2005/8/layout/hierarchy3"/>
    <dgm:cxn modelId="{B9421730-5F61-4328-A3A1-49621A244E34}" type="presParOf" srcId="{297F2C73-6426-42EC-B9EE-0753385FD471}" destId="{A97D350E-7513-41E4-9C75-AED8AFBFEE08}" srcOrd="6" destOrd="0" presId="urn:microsoft.com/office/officeart/2005/8/layout/hierarchy3"/>
    <dgm:cxn modelId="{A191DE99-55EF-496C-9108-F1C1A4DDA1DB}" type="presParOf" srcId="{297F2C73-6426-42EC-B9EE-0753385FD471}" destId="{B3EC02C0-9C95-4D71-890A-AC072344582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B45BB-1713-44BE-B650-F436A164F568}">
      <dsp:nvSpPr>
        <dsp:cNvPr id="0" name=""/>
        <dsp:cNvSpPr/>
      </dsp:nvSpPr>
      <dsp:spPr>
        <a:xfrm>
          <a:off x="735285" y="3993"/>
          <a:ext cx="1653629" cy="826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n-lt"/>
            </a:rPr>
            <a:t>Technical Documentation</a:t>
          </a:r>
          <a:endParaRPr lang="en-US" sz="1600" b="1" kern="1200" dirty="0">
            <a:latin typeface="+mn-lt"/>
          </a:endParaRPr>
        </a:p>
      </dsp:txBody>
      <dsp:txXfrm>
        <a:off x="759502" y="28210"/>
        <a:ext cx="1605195" cy="778380"/>
      </dsp:txXfrm>
    </dsp:sp>
    <dsp:sp modelId="{821329AB-3695-421C-AABA-BC9537A52A17}">
      <dsp:nvSpPr>
        <dsp:cNvPr id="0" name=""/>
        <dsp:cNvSpPr/>
      </dsp:nvSpPr>
      <dsp:spPr>
        <a:xfrm>
          <a:off x="900648" y="830808"/>
          <a:ext cx="165362" cy="620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110"/>
              </a:lnTo>
              <a:lnTo>
                <a:pt x="165362" y="62011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43554-3012-4354-AE88-5A46F76A98B8}">
      <dsp:nvSpPr>
        <dsp:cNvPr id="0" name=""/>
        <dsp:cNvSpPr/>
      </dsp:nvSpPr>
      <dsp:spPr>
        <a:xfrm>
          <a:off x="1066011" y="1037511"/>
          <a:ext cx="1322903" cy="826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+mn-lt"/>
            </a:rPr>
            <a:t>Maya Commands</a:t>
          </a:r>
          <a:endParaRPr lang="en-US" sz="1700" b="1" kern="1200" dirty="0">
            <a:latin typeface="+mn-lt"/>
          </a:endParaRPr>
        </a:p>
      </dsp:txBody>
      <dsp:txXfrm>
        <a:off x="1090228" y="1061728"/>
        <a:ext cx="1274469" cy="778380"/>
      </dsp:txXfrm>
    </dsp:sp>
    <dsp:sp modelId="{411620C7-595D-4374-895C-426F2025D6B5}">
      <dsp:nvSpPr>
        <dsp:cNvPr id="0" name=""/>
        <dsp:cNvSpPr/>
      </dsp:nvSpPr>
      <dsp:spPr>
        <a:xfrm>
          <a:off x="900648" y="830808"/>
          <a:ext cx="165362" cy="165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3629"/>
              </a:lnTo>
              <a:lnTo>
                <a:pt x="165362" y="165362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78FEE-C9E6-423A-BD2E-FFC26BA022F5}">
      <dsp:nvSpPr>
        <dsp:cNvPr id="0" name=""/>
        <dsp:cNvSpPr/>
      </dsp:nvSpPr>
      <dsp:spPr>
        <a:xfrm>
          <a:off x="1066011" y="2071030"/>
          <a:ext cx="1322903" cy="826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+mn-lt"/>
            </a:rPr>
            <a:t>Python Commands</a:t>
          </a:r>
        </a:p>
      </dsp:txBody>
      <dsp:txXfrm>
        <a:off x="1090228" y="2095247"/>
        <a:ext cx="1274469" cy="778380"/>
      </dsp:txXfrm>
    </dsp:sp>
    <dsp:sp modelId="{0C5CFEFB-56E8-49C2-9342-EA66E0180744}">
      <dsp:nvSpPr>
        <dsp:cNvPr id="0" name=""/>
        <dsp:cNvSpPr/>
      </dsp:nvSpPr>
      <dsp:spPr>
        <a:xfrm>
          <a:off x="900648" y="830808"/>
          <a:ext cx="165362" cy="2687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7147"/>
              </a:lnTo>
              <a:lnTo>
                <a:pt x="165362" y="268714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2C04F-0EA0-4744-AB4D-2A370B503272}">
      <dsp:nvSpPr>
        <dsp:cNvPr id="0" name=""/>
        <dsp:cNvSpPr/>
      </dsp:nvSpPr>
      <dsp:spPr>
        <a:xfrm>
          <a:off x="1066011" y="3104548"/>
          <a:ext cx="1322903" cy="826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+mn-lt"/>
            </a:rPr>
            <a:t>Nodes and Attributes</a:t>
          </a:r>
        </a:p>
      </dsp:txBody>
      <dsp:txXfrm>
        <a:off x="1090228" y="3128765"/>
        <a:ext cx="1274469" cy="778380"/>
      </dsp:txXfrm>
    </dsp:sp>
    <dsp:sp modelId="{A97D350E-7513-41E4-9C75-AED8AFBFEE08}">
      <dsp:nvSpPr>
        <dsp:cNvPr id="0" name=""/>
        <dsp:cNvSpPr/>
      </dsp:nvSpPr>
      <dsp:spPr>
        <a:xfrm>
          <a:off x="900648" y="830808"/>
          <a:ext cx="165362" cy="3720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0665"/>
              </a:lnTo>
              <a:lnTo>
                <a:pt x="165362" y="372066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C02C0-9C95-4D71-890A-AC0723445822}">
      <dsp:nvSpPr>
        <dsp:cNvPr id="0" name=""/>
        <dsp:cNvSpPr/>
      </dsp:nvSpPr>
      <dsp:spPr>
        <a:xfrm>
          <a:off x="1066011" y="4138066"/>
          <a:ext cx="1322903" cy="826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+mn-lt"/>
            </a:rPr>
            <a:t>API Reference</a:t>
          </a:r>
        </a:p>
      </dsp:txBody>
      <dsp:txXfrm>
        <a:off x="1090228" y="4162283"/>
        <a:ext cx="1274469" cy="778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2604EE7-9949-4A2F-BE49-DE4D51F83B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37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91EF49F5-CA31-4C2F-BE2F-DF909B55C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05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85CDE-34EA-4D1C-8121-98A49609672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Describe the different types of Python scripts that you can write for Maya, and explain how they correspond to the way you would previously have done things with MEL/C++.  The rest of the talk will be going over these areas one at a time.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not supported in Python:</a:t>
            </a:r>
          </a:p>
          <a:p>
            <a:pPr lvl="2"/>
            <a:r>
              <a:rPr lang="en-US" dirty="0" smtClean="0"/>
              <a:t> Marked by: </a:t>
            </a:r>
            <a:r>
              <a:rPr lang="en-US" b="1" i="1" dirty="0" smtClean="0"/>
              <a:t>NO SCRIPT SUPPORT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In most cases, alternate forms are provided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Devkit examples translated from C++ to Python</a:t>
            </a:r>
          </a:p>
          <a:p>
            <a:pPr lvl="2"/>
            <a:r>
              <a:rPr lang="en-US" dirty="0" smtClean="0"/>
              <a:t>Demonstrate how to map features to Python (devkit/plug-ins/scripted)</a:t>
            </a:r>
          </a:p>
          <a:p>
            <a:pPr>
              <a:buClr>
                <a:srgbClr val="00B0F0"/>
              </a:buClr>
            </a:pPr>
            <a:r>
              <a:rPr lang="en-US" dirty="0" smtClean="0"/>
              <a:t>Discussed using maya.cmds in Script Editor and modules and maya.OpenMaya* in Python scripted plug-ins separately</a:t>
            </a:r>
          </a:p>
          <a:p>
            <a:pPr>
              <a:buClr>
                <a:srgbClr val="00B0F0"/>
              </a:buClr>
            </a:pPr>
            <a:endParaRPr lang="en-US" dirty="0" smtClean="0"/>
          </a:p>
          <a:p>
            <a:pPr>
              <a:buClr>
                <a:srgbClr val="00B0F0"/>
              </a:buClr>
            </a:pPr>
            <a:r>
              <a:rPr lang="en-US" dirty="0" smtClean="0"/>
              <a:t>Same usage distinctions as C++/MEL</a:t>
            </a:r>
          </a:p>
          <a:p>
            <a:pPr>
              <a:buClr>
                <a:srgbClr val="00B0F0"/>
              </a:buClr>
            </a:pPr>
            <a:endParaRPr lang="en-US" dirty="0" smtClean="0"/>
          </a:p>
          <a:p>
            <a:pPr>
              <a:buClr>
                <a:srgbClr val="00B0F0"/>
              </a:buClr>
            </a:pPr>
            <a:r>
              <a:rPr lang="en-US" dirty="0" smtClean="0"/>
              <a:t>With Python, the line between a "script" and a "plug-in" is blurred</a:t>
            </a:r>
          </a:p>
          <a:p>
            <a:pPr>
              <a:buClr>
                <a:srgbClr val="00B0F0"/>
              </a:buClr>
            </a:pPr>
            <a:endParaRPr lang="en-US" dirty="0" smtClean="0"/>
          </a:p>
          <a:p>
            <a:pPr>
              <a:buClr>
                <a:srgbClr val="00B0F0"/>
              </a:buClr>
            </a:pPr>
            <a:r>
              <a:rPr lang="en-US" dirty="0" smtClean="0"/>
              <a:t>Can access maya.OpenMaya* API classes outside of a scripted plug-in</a:t>
            </a:r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BC6932-F5BB-459F-BF64-541539713D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20000"/>
              </a:spcBef>
              <a:buClr>
                <a:srgbClr val="ED1B23"/>
              </a:buClr>
            </a:pPr>
            <a:r>
              <a:rPr lang="en-US" dirty="0" smtClean="0"/>
              <a:t>Modern language with a wide range of easily added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BC6932-F5BB-459F-BF64-541539713D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16088" y="692150"/>
            <a:ext cx="3597275" cy="2698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solidFill>
            <a:srgbClr val="FFFFFF"/>
          </a:solidFill>
          <a:ln/>
        </p:spPr>
      </p:sp>
      <p:sp>
        <p:nvSpPr>
          <p:cNvPr id="71683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6A20D8A-2D3F-451B-BE0E-77FD72D5B47A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2012</a:t>
            </a:r>
            <a:r>
              <a:rPr lang="en-US" sz="800" baseline="0" dirty="0" smtClean="0">
                <a:solidFill>
                  <a:srgbClr val="595959"/>
                </a:solidFill>
              </a:rPr>
              <a:t> </a:t>
            </a:r>
            <a:r>
              <a:rPr lang="en-US" sz="800" dirty="0" smtClean="0">
                <a:solidFill>
                  <a:srgbClr val="595959"/>
                </a:solidFill>
              </a:rPr>
              <a:t>Autodesk </a:t>
            </a:r>
            <a:endParaRPr lang="en-US" sz="800" dirty="0">
              <a:solidFill>
                <a:srgbClr val="595959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371E3146-B35A-41C1-9310-5D758C8BD67F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desk.com/ad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 dirty="0">
                <a:solidFill>
                  <a:schemeClr val="bg1"/>
                </a:solidFill>
              </a:rPr>
              <a:t>Maya </a:t>
            </a:r>
            <a:r>
              <a:rPr lang="en-US" sz="4000" dirty="0" smtClean="0">
                <a:solidFill>
                  <a:schemeClr val="bg1"/>
                </a:solidFill>
              </a:rPr>
              <a:t>Programming </a:t>
            </a:r>
            <a:r>
              <a:rPr lang="en-US" sz="4000" dirty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Senior Developer Consultant</a:t>
            </a: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Autodesk Developer Network (ADN)</a:t>
            </a:r>
            <a:endParaRPr lang="en-US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Maya API increases Maya’s power, customizing and extending Maya in many ways that you never thought possible. </a:t>
            </a:r>
          </a:p>
          <a:p>
            <a:endParaRPr lang="en-US" dirty="0" smtClean="0"/>
          </a:p>
          <a:p>
            <a:r>
              <a:rPr lang="en-US" dirty="0" smtClean="0"/>
              <a:t>It provides functionality for querying and changing the Maya model along with the ability to add new Maya objects to the Maya model. </a:t>
            </a:r>
          </a:p>
          <a:p>
            <a:endParaRPr lang="en-US" dirty="0" smtClean="0"/>
          </a:p>
          <a:p>
            <a:r>
              <a:rPr lang="en-US" dirty="0" smtClean="0"/>
              <a:t>You can use the Maya API to implement two types of code resources: plug-ins which extends the functionality of Maya, and standalones such as console applications which can access and manipulate a Maya model.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13"/>
          <p:cNvSpPr/>
          <p:nvPr/>
        </p:nvSpPr>
        <p:spPr>
          <a:xfrm>
            <a:off x="838200" y="1371600"/>
            <a:ext cx="7315200" cy="487680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7" rIns="91435" bIns="45717"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23" idx="2"/>
          </p:cNvCxnSpPr>
          <p:nvPr/>
        </p:nvCxnSpPr>
        <p:spPr>
          <a:xfrm rot="5400000">
            <a:off x="2464089" y="4216687"/>
            <a:ext cx="406342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ound Diagonal Corner Rectangle 4"/>
          <p:cNvSpPr/>
          <p:nvPr/>
        </p:nvSpPr>
        <p:spPr>
          <a:xfrm>
            <a:off x="1295400" y="3048000"/>
            <a:ext cx="3505200" cy="60960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  MEL Scripting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4191000" y="2743200"/>
            <a:ext cx="3505200" cy="6096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 C++ API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1295400" y="4648200"/>
            <a:ext cx="3505200" cy="60960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2. Python Scripting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4191000" y="4343400"/>
            <a:ext cx="3505200" cy="6096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2. Python API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665809" y="4038203"/>
            <a:ext cx="3046412" cy="238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3276203" y="4038203"/>
            <a:ext cx="3047206" cy="15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0" y="5702478"/>
            <a:ext cx="3226410" cy="519801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Maya Application</a:t>
            </a:r>
            <a:endParaRPr lang="en-US" sz="2800" b="1" dirty="0">
              <a:latin typeface="+mn-lt"/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4378721" y="2018903"/>
            <a:ext cx="227806" cy="60960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35" tIns="45717" rIns="91435" bIns="45717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2800" y="1600200"/>
            <a:ext cx="2286000" cy="584775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r>
              <a:rPr lang="en-US" sz="1600" b="1" dirty="0" smtClean="0"/>
              <a:t>Overlapping Functionality</a:t>
            </a:r>
            <a:endParaRPr lang="en-US" sz="1600" b="1" dirty="0"/>
          </a:p>
        </p:txBody>
      </p:sp>
      <p:sp>
        <p:nvSpPr>
          <p:cNvPr id="25" name="Left Brace 24"/>
          <p:cNvSpPr/>
          <p:nvPr/>
        </p:nvSpPr>
        <p:spPr>
          <a:xfrm rot="5400000">
            <a:off x="6134497" y="2781697"/>
            <a:ext cx="227806" cy="274320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35" tIns="45717" rIns="91435" bIns="45717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5400000">
            <a:off x="2629297" y="3085703"/>
            <a:ext cx="227806" cy="274320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35" tIns="45717" rIns="91435" bIns="45717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05400" y="3700046"/>
            <a:ext cx="2286000" cy="338554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r>
              <a:rPr lang="en-US" sz="1600" b="1" dirty="0" smtClean="0"/>
              <a:t>API Class Docs*</a:t>
            </a:r>
            <a:endParaRPr lang="en-US" sz="1600" b="1" dirty="0"/>
          </a:p>
        </p:txBody>
      </p:sp>
      <p:sp>
        <p:nvSpPr>
          <p:cNvPr id="29" name="Left Brace 28"/>
          <p:cNvSpPr/>
          <p:nvPr/>
        </p:nvSpPr>
        <p:spPr>
          <a:xfrm rot="5400000">
            <a:off x="2629297" y="1485503"/>
            <a:ext cx="227806" cy="274320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35" tIns="45717" rIns="91435" bIns="45717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6112879" y="2192923"/>
            <a:ext cx="271045" cy="274320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35" tIns="45717" rIns="91435" bIns="45717"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2346117"/>
            <a:ext cx="2438400" cy="338548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r>
              <a:rPr lang="en-US" sz="1600" b="1" dirty="0" smtClean="0"/>
              <a:t>Maya Command Docs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447800" y="3928646"/>
            <a:ext cx="2667000" cy="338554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r>
              <a:rPr lang="en-US" sz="1600" b="1" dirty="0" smtClean="0"/>
              <a:t>Python Command </a:t>
            </a:r>
            <a:r>
              <a:rPr lang="en-US" sz="1600" b="1" dirty="0"/>
              <a:t>D</a:t>
            </a:r>
            <a:r>
              <a:rPr lang="en-US" sz="1600" b="1" dirty="0" smtClean="0"/>
              <a:t>ocs</a:t>
            </a:r>
            <a:endParaRPr lang="en-US" sz="1600" b="1" dirty="0"/>
          </a:p>
        </p:txBody>
      </p:sp>
      <p:cxnSp>
        <p:nvCxnSpPr>
          <p:cNvPr id="31" name="Straight Connector 30"/>
          <p:cNvCxnSpPr>
            <a:endCxn id="23" idx="0"/>
          </p:cNvCxnSpPr>
          <p:nvPr/>
        </p:nvCxnSpPr>
        <p:spPr>
          <a:xfrm rot="5400000">
            <a:off x="4381501" y="1485899"/>
            <a:ext cx="22860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65685" y="1547500"/>
            <a:ext cx="3253523" cy="384715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r>
              <a:rPr lang="en-US" sz="1900" b="1" u="sng" dirty="0" smtClean="0"/>
              <a:t>SCRIPTING CHOICES</a:t>
            </a:r>
            <a:endParaRPr lang="en-US" sz="1900" b="1" u="sng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5400" y="1600200"/>
            <a:ext cx="2286000" cy="384715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r>
              <a:rPr lang="en-US" sz="1900" b="1" u="sng" dirty="0" smtClean="0"/>
              <a:t>API CHOICES</a:t>
            </a:r>
            <a:endParaRPr lang="en-US" sz="1900" b="1" u="sng" dirty="0">
              <a:latin typeface="+mn-lt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215312" cy="1143000"/>
          </a:xfrm>
        </p:spPr>
        <p:txBody>
          <a:bodyPr/>
          <a:lstStyle/>
          <a:p>
            <a:r>
              <a:rPr lang="en-US" dirty="0" smtClean="0"/>
              <a:t>How they fit in Maya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95802" y="5823881"/>
            <a:ext cx="2808513" cy="276993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r>
              <a:rPr lang="en-US" sz="1200" b="1" dirty="0" smtClean="0"/>
              <a:t>*This is changing soon</a:t>
            </a:r>
            <a:endParaRPr lang="en-US" sz="12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Easier learning curve</a:t>
            </a:r>
          </a:p>
          <a:p>
            <a:pPr lvl="0"/>
            <a:r>
              <a:rPr lang="en-US" dirty="0" smtClean="0"/>
              <a:t>No </a:t>
            </a:r>
            <a:r>
              <a:rPr lang="en-US" dirty="0"/>
              <a:t>resources needed to start developing, such as Visual Studio</a:t>
            </a:r>
          </a:p>
          <a:p>
            <a:pPr lvl="0"/>
            <a:r>
              <a:rPr lang="en-US" dirty="0" smtClean="0"/>
              <a:t>Quick </a:t>
            </a:r>
            <a:r>
              <a:rPr lang="en-US" dirty="0"/>
              <a:t>prototyping for tools</a:t>
            </a:r>
          </a:p>
          <a:p>
            <a:pPr lvl="0"/>
            <a:r>
              <a:rPr lang="en-US" dirty="0" smtClean="0"/>
              <a:t>Platform Independent</a:t>
            </a:r>
            <a:endParaRPr lang="en-US" dirty="0" smtClean="0"/>
          </a:p>
          <a:p>
            <a:r>
              <a:rPr lang="en-US" dirty="0"/>
              <a:t>Tons of free </a:t>
            </a:r>
            <a:r>
              <a:rPr lang="en-US" dirty="0" smtClean="0"/>
              <a:t>modules (Python)</a:t>
            </a:r>
            <a:endParaRPr lang="en-US" dirty="0"/>
          </a:p>
          <a:p>
            <a:pPr lvl="0"/>
            <a:r>
              <a:rPr lang="en-US" dirty="0" smtClean="0"/>
              <a:t>Easily </a:t>
            </a:r>
            <a:r>
              <a:rPr lang="en-US" dirty="0" smtClean="0"/>
              <a:t>move between API and Scripting capabilities in Maya all with in the same plug-in or </a:t>
            </a:r>
            <a:r>
              <a:rPr lang="en-US" dirty="0" smtClean="0"/>
              <a:t>script (Python)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Compiled, no source code discloser</a:t>
            </a:r>
          </a:p>
          <a:p>
            <a:pPr lvl="0"/>
            <a:r>
              <a:rPr lang="en-US" sz="2800" dirty="0" smtClean="0"/>
              <a:t>Can </a:t>
            </a:r>
            <a:r>
              <a:rPr lang="en-US" sz="2800" dirty="0"/>
              <a:t>be 10+ faster than Python</a:t>
            </a:r>
          </a:p>
          <a:p>
            <a:pPr lvl="0"/>
            <a:r>
              <a:rPr lang="en-US" sz="2800" dirty="0" smtClean="0"/>
              <a:t>More </a:t>
            </a:r>
            <a:r>
              <a:rPr lang="en-US" sz="2800" dirty="0"/>
              <a:t>classes and function </a:t>
            </a:r>
            <a:r>
              <a:rPr lang="en-US" sz="2800" dirty="0" smtClean="0"/>
              <a:t>exposed</a:t>
            </a:r>
            <a:endParaRPr lang="en-US" sz="2800" dirty="0"/>
          </a:p>
          <a:p>
            <a:pPr lvl="0"/>
            <a:r>
              <a:rPr lang="en-US" sz="2800" dirty="0" smtClean="0"/>
              <a:t>More detailed manipulation of lower level core</a:t>
            </a:r>
            <a:endParaRPr lang="en-US" sz="2800" dirty="0"/>
          </a:p>
          <a:p>
            <a:pPr lvl="0"/>
            <a:r>
              <a:rPr lang="en-US" sz="2800" dirty="0" smtClean="0"/>
              <a:t>More devkit samples and resources</a:t>
            </a:r>
            <a:endParaRPr 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3338512" cy="1143000"/>
          </a:xfrm>
        </p:spPr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281112"/>
            <a:ext cx="8215312" cy="5119688"/>
          </a:xfrm>
        </p:spPr>
        <p:txBody>
          <a:bodyPr/>
          <a:lstStyle/>
          <a:p>
            <a:pPr marL="804863" lvl="2" indent="-457200">
              <a:buClr>
                <a:schemeClr val="bg1"/>
              </a:buClr>
            </a:pPr>
            <a:r>
              <a:rPr lang="en-US" dirty="0" smtClean="0"/>
              <a:t>Customers Requested</a:t>
            </a:r>
          </a:p>
          <a:p>
            <a:pPr marL="804863" lvl="2" indent="-457200">
              <a:buClr>
                <a:schemeClr val="bg1"/>
              </a:buClr>
            </a:pPr>
            <a:r>
              <a:rPr lang="en-US" dirty="0" smtClean="0"/>
              <a:t>Object Oriented</a:t>
            </a:r>
          </a:p>
          <a:p>
            <a:pPr marL="804863" lvl="2" indent="-457200">
              <a:buClr>
                <a:schemeClr val="bg1"/>
              </a:buClr>
            </a:pPr>
            <a:r>
              <a:rPr lang="en-US" dirty="0" smtClean="0"/>
              <a:t>Open Source</a:t>
            </a:r>
          </a:p>
          <a:p>
            <a:pPr marL="804863" lvl="2" indent="-457200">
              <a:buClr>
                <a:schemeClr val="bg1"/>
              </a:buClr>
            </a:pPr>
            <a:r>
              <a:rPr lang="en-US" dirty="0" smtClean="0"/>
              <a:t>Mostly Interpreted no Compiler Needed</a:t>
            </a:r>
          </a:p>
          <a:p>
            <a:pPr marL="804863" lvl="2" indent="-457200">
              <a:buClr>
                <a:schemeClr val="bg1"/>
              </a:buClr>
            </a:pPr>
            <a:r>
              <a:rPr lang="en-US" dirty="0" smtClean="0"/>
              <a:t>Used for Both Standalone programs and Scripting Applications</a:t>
            </a:r>
          </a:p>
          <a:p>
            <a:pPr>
              <a:buClr>
                <a:schemeClr val="bg1"/>
              </a:buClr>
              <a:buNone/>
            </a:pPr>
            <a:r>
              <a:rPr lang="en-US" b="1" dirty="0" smtClean="0"/>
              <a:t>Advantages</a:t>
            </a:r>
          </a:p>
          <a:p>
            <a:pPr marL="804863" lvl="2" indent="-457200">
              <a:buClr>
                <a:schemeClr val="bg1"/>
              </a:buClr>
            </a:pPr>
            <a:r>
              <a:rPr lang="en-US" dirty="0" smtClean="0"/>
              <a:t>Quicker Development Cycle</a:t>
            </a:r>
          </a:p>
          <a:p>
            <a:pPr marL="804863" lvl="2" indent="-457200">
              <a:buClr>
                <a:schemeClr val="bg1"/>
              </a:buClr>
            </a:pPr>
            <a:r>
              <a:rPr lang="en-US" dirty="0" smtClean="0"/>
              <a:t>Extremely Portable</a:t>
            </a:r>
          </a:p>
          <a:p>
            <a:pPr marL="804863" lvl="2" indent="-457200">
              <a:buClr>
                <a:schemeClr val="bg1"/>
              </a:buClr>
            </a:pPr>
            <a:r>
              <a:rPr lang="en-US" dirty="0" smtClean="0"/>
              <a:t>No need to recompile code every release</a:t>
            </a:r>
          </a:p>
          <a:p>
            <a:pPr>
              <a:buClr>
                <a:schemeClr val="bg1"/>
              </a:buClr>
              <a:buNone/>
            </a:pPr>
            <a:r>
              <a:rPr lang="en-US" b="1" dirty="0" smtClean="0"/>
              <a:t>Disadvantages</a:t>
            </a:r>
          </a:p>
          <a:p>
            <a:pPr marL="804863" lvl="2" indent="-457200">
              <a:buClr>
                <a:schemeClr val="bg1"/>
              </a:buClr>
            </a:pPr>
            <a:r>
              <a:rPr lang="en-US" dirty="0" smtClean="0"/>
              <a:t>Slower than a fully compiled language like C++</a:t>
            </a:r>
          </a:p>
          <a:p>
            <a:pPr marL="804863" lvl="2" indent="-457200">
              <a:buClr>
                <a:schemeClr val="bg1"/>
              </a:buClr>
            </a:pPr>
            <a:r>
              <a:rPr lang="en-US" dirty="0" smtClean="0"/>
              <a:t>Discloser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who use Python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None/>
            </a:pPr>
            <a:r>
              <a:rPr lang="en-US" b="1" dirty="0" smtClean="0"/>
              <a:t>Other Autodesk Products: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MotionBuilder: real-time animation product.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Showcase: Real-time </a:t>
            </a:r>
            <a:r>
              <a:rPr lang="en-US" dirty="0" err="1" smtClean="0"/>
              <a:t>viz</a:t>
            </a:r>
            <a:r>
              <a:rPr lang="en-US" dirty="0" smtClean="0"/>
              <a:t> product.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FBX: Autodesk File Format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Wiretap: access to media managed on Autodesk® Stone® file systems without the need to convert files or copy media across the network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 smtClean="0"/>
          </a:p>
          <a:p>
            <a:pPr>
              <a:buClr>
                <a:schemeClr val="bg1"/>
              </a:buClr>
              <a:buNone/>
            </a:pPr>
            <a:r>
              <a:rPr lang="en-US" b="1" dirty="0" smtClean="0"/>
              <a:t>Non-Autodesk: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Youtube, Google, NASA and Air Canada's reservation management system.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785139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Distinguishing features of Python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sz="2800" dirty="0" smtClean="0"/>
              <a:t>White space defines scope</a:t>
            </a:r>
          </a:p>
          <a:p>
            <a:pPr lvl="2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sz="2800" dirty="0" smtClean="0"/>
              <a:t>Class methods defined within class definition</a:t>
            </a:r>
          </a:p>
          <a:p>
            <a:pPr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sz="2800" dirty="0" smtClean="0"/>
              <a:t>Python objects are references/pointers</a:t>
            </a:r>
          </a:p>
          <a:p>
            <a:pPr lvl="2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sz="2800" dirty="0" smtClean="0"/>
              <a:t>Garbage collection</a:t>
            </a:r>
          </a:p>
          <a:p>
            <a:pPr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sz="2800" dirty="0" smtClean="0"/>
              <a:t>Namespaces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Usages </a:t>
            </a:r>
            <a:r>
              <a:rPr lang="en-US" dirty="0" smtClean="0"/>
              <a:t>for Python in Maya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Clr>
                <a:schemeClr val="bg1"/>
              </a:buClr>
              <a:buFontTx/>
              <a:buAutoNum type="arabicPeriod"/>
            </a:pPr>
            <a:r>
              <a:rPr lang="en-US" b="1" dirty="0" smtClean="0"/>
              <a:t>Maya Python scripts: 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</a:pPr>
            <a:r>
              <a:rPr lang="en-US" sz="1800" dirty="0" smtClean="0"/>
              <a:t>access standard "Maya commands" from Python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</a:pPr>
            <a:r>
              <a:rPr lang="en-US" sz="1800" dirty="0" smtClean="0"/>
              <a:t>like MEL scripts written in Python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endParaRPr lang="en-US" sz="1800" dirty="0" smtClean="0"/>
          </a:p>
          <a:p>
            <a:pPr marL="457200" indent="-457200">
              <a:lnSpc>
                <a:spcPct val="80000"/>
              </a:lnSpc>
              <a:buClr>
                <a:schemeClr val="bg1"/>
              </a:buClr>
              <a:buFontTx/>
              <a:buAutoNum type="arabicPeriod"/>
            </a:pPr>
            <a:r>
              <a:rPr lang="en-US" b="1" dirty="0" smtClean="0"/>
              <a:t>Maya Python API Scripts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</a:pPr>
            <a:r>
              <a:rPr lang="en-US" sz="1800" dirty="0" smtClean="0"/>
              <a:t>write scripts that access functionality previously available only through the C++ API</a:t>
            </a:r>
          </a:p>
          <a:p>
            <a:pPr marL="457200" indent="-457200">
              <a:lnSpc>
                <a:spcPct val="80000"/>
              </a:lnSpc>
              <a:buClr>
                <a:schemeClr val="bg1"/>
              </a:buClr>
              <a:buFontTx/>
              <a:buAutoNum type="arabicPeriod"/>
            </a:pPr>
            <a:endParaRPr lang="en-US" sz="2000" b="1" dirty="0" smtClean="0"/>
          </a:p>
          <a:p>
            <a:pPr marL="457200" indent="-457200">
              <a:lnSpc>
                <a:spcPct val="80000"/>
              </a:lnSpc>
              <a:buClr>
                <a:schemeClr val="bg1"/>
              </a:buClr>
              <a:buFontTx/>
              <a:buAutoNum type="arabicPeriod"/>
            </a:pPr>
            <a:r>
              <a:rPr lang="en-US" b="1" dirty="0" smtClean="0"/>
              <a:t>Maya Python API Scripted Plug-ins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</a:pPr>
            <a:r>
              <a:rPr lang="en-US" sz="1800" dirty="0" smtClean="0"/>
              <a:t>define new commands, nodes, etc using Python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</a:pPr>
            <a:r>
              <a:rPr lang="en-US" sz="1800" dirty="0" smtClean="0"/>
              <a:t>like C++ plug-ins written in Python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endParaRPr lang="en-US" sz="1800" dirty="0" smtClean="0"/>
          </a:p>
          <a:p>
            <a:pPr marL="457200" indent="-457200">
              <a:lnSpc>
                <a:spcPct val="80000"/>
              </a:lnSpc>
              <a:buClr>
                <a:schemeClr val="bg1"/>
              </a:buClr>
              <a:buFontTx/>
              <a:buAutoNum type="arabicPeriod"/>
            </a:pPr>
            <a:r>
              <a:rPr lang="en-US" b="1" dirty="0" smtClean="0"/>
              <a:t>Maya Python Standalone Apps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</a:pPr>
            <a:r>
              <a:rPr lang="en-US" sz="1800" dirty="0" smtClean="0"/>
              <a:t>like MLibrary-based C++ applications, but written in Python</a:t>
            </a:r>
          </a:p>
          <a:p>
            <a:pPr marL="500063" lvl="1" indent="-381000">
              <a:lnSpc>
                <a:spcPct val="80000"/>
              </a:lnSpc>
              <a:buClr>
                <a:schemeClr val="bg1"/>
              </a:buClr>
            </a:pPr>
            <a:r>
              <a:rPr lang="en-US" sz="1800" dirty="0" smtClean="0"/>
              <a:t>Non UI</a:t>
            </a:r>
          </a:p>
          <a:p>
            <a:pPr marL="495300" lvl="1" indent="-381000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5316334"/>
              </p:ext>
            </p:extLst>
          </p:nvPr>
        </p:nvGraphicFramePr>
        <p:xfrm>
          <a:off x="5715000" y="1279525"/>
          <a:ext cx="31242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838200" y="1371600"/>
            <a:ext cx="1676400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Maya 2012 Installation Guide</a:t>
            </a:r>
            <a:endParaRPr lang="en-US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581400" y="1279525"/>
            <a:ext cx="1676400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Learning Resources</a:t>
            </a:r>
            <a:endParaRPr lang="en-US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581400" y="2293144"/>
            <a:ext cx="1676400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User Guide</a:t>
            </a:r>
            <a:endParaRPr lang="en-US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581400" y="4320382"/>
            <a:ext cx="1676400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Developer Resources</a:t>
            </a:r>
            <a:endParaRPr lang="en-US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581400" y="5334000"/>
            <a:ext cx="1676400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mental ray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81400" y="3306763"/>
            <a:ext cx="1676400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What’s New</a:t>
            </a:r>
            <a:endParaRPr lang="en-US" sz="16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API Docs are only available on the web (starting 2012):</a:t>
            </a:r>
          </a:p>
          <a:p>
            <a:endParaRPr lang="en-US" dirty="0" smtClean="0"/>
          </a:p>
          <a:p>
            <a:pPr lvl="2"/>
            <a:r>
              <a:rPr lang="en-US" sz="2400" dirty="0" smtClean="0"/>
              <a:t>www.autodesk.com/maya</a:t>
            </a:r>
            <a:r>
              <a:rPr lang="en-US" dirty="0" smtClean="0"/>
              <a:t> </a:t>
            </a:r>
          </a:p>
          <a:p>
            <a:pPr lvl="3">
              <a:buFont typeface="Courier New" pitchFamily="49" charset="0"/>
              <a:buChar char="o"/>
            </a:pPr>
            <a:r>
              <a:rPr lang="en-US" sz="2400" dirty="0" smtClean="0"/>
              <a:t>under ‘Documentation’ link, download or view</a:t>
            </a:r>
          </a:p>
          <a:p>
            <a:pPr lvl="2"/>
            <a:endParaRPr lang="en-US" dirty="0" smtClean="0"/>
          </a:p>
          <a:p>
            <a:pPr lvl="2"/>
            <a:r>
              <a:rPr lang="en-US" sz="2400" dirty="0" smtClean="0"/>
              <a:t>www.autodesk.com/developMaya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Help Documentation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228600"/>
            <a:ext cx="6553200" cy="914400"/>
          </a:xfrm>
        </p:spPr>
        <p:txBody>
          <a:bodyPr/>
          <a:lstStyle/>
          <a:p>
            <a:r>
              <a:rPr lang="en-US" dirty="0" smtClean="0"/>
              <a:t>Session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Why use Programming</a:t>
            </a:r>
          </a:p>
          <a:p>
            <a:pPr lvl="0"/>
            <a:r>
              <a:rPr lang="en-US" dirty="0" smtClean="0"/>
              <a:t>Overview of Maya Languages</a:t>
            </a:r>
          </a:p>
          <a:p>
            <a:pPr lvl="0"/>
            <a:r>
              <a:rPr lang="en-US" dirty="0" smtClean="0"/>
              <a:t>Uses for Python in Maya</a:t>
            </a:r>
          </a:p>
          <a:p>
            <a:pPr lvl="0"/>
            <a:r>
              <a:rPr lang="en-US" dirty="0" smtClean="0"/>
              <a:t>Help Documentation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Navigating the Installation Folder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Looking at how the documentation works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How to execute Python in Maya</a:t>
            </a:r>
          </a:p>
          <a:p>
            <a:pPr lvl="0"/>
            <a:r>
              <a:rPr lang="en-US" dirty="0" smtClean="0"/>
              <a:t>Logging Bugs and Suggestion Features</a:t>
            </a:r>
          </a:p>
          <a:p>
            <a:pPr lvl="0"/>
            <a:r>
              <a:rPr lang="en-US" dirty="0" smtClean="0"/>
              <a:t>Available Resources</a:t>
            </a:r>
          </a:p>
          <a:p>
            <a:pPr lvl="0">
              <a:buNone/>
            </a:pPr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 smtClean="0"/>
              <a:t>Navigating the Installation Folder</a:t>
            </a:r>
          </a:p>
          <a:p>
            <a:pPr marL="228600" lvl="5" algn="ctr"/>
            <a:r>
              <a:rPr lang="en-US" sz="2800" dirty="0" smtClean="0"/>
              <a:t>with respect to programming</a:t>
            </a:r>
            <a:endParaRPr lang="en-US" sz="2800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Maya Install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installation locations:</a:t>
            </a:r>
          </a:p>
          <a:p>
            <a:pPr marL="917575">
              <a:buNone/>
            </a:pPr>
            <a:r>
              <a:rPr lang="en-US" i="1" dirty="0" smtClean="0"/>
              <a:t>	</a:t>
            </a:r>
            <a:r>
              <a:rPr lang="en-US" sz="2000" i="1" dirty="0" smtClean="0"/>
              <a:t>C:\Program Files\Autodesk\Maya 2012</a:t>
            </a:r>
          </a:p>
          <a:p>
            <a:pPr marL="917575"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C:\My Documents\maya\2012</a:t>
            </a:r>
          </a:p>
          <a:p>
            <a:endParaRPr lang="en-US" dirty="0" smtClean="0"/>
          </a:p>
          <a:p>
            <a:r>
              <a:rPr lang="en-US" dirty="0"/>
              <a:t>6</a:t>
            </a:r>
            <a:r>
              <a:rPr lang="en-US" dirty="0" smtClean="0"/>
              <a:t> Key Programming Related Folders:</a:t>
            </a:r>
          </a:p>
          <a:p>
            <a:pPr marL="911225" lvl="1">
              <a:buClr>
                <a:schemeClr val="bg1"/>
              </a:buClr>
            </a:pPr>
            <a:r>
              <a:rPr lang="en-US" dirty="0" smtClean="0"/>
              <a:t>bin (mayapy.exe)</a:t>
            </a:r>
          </a:p>
          <a:p>
            <a:pPr marL="911225" lvl="1">
              <a:buClr>
                <a:schemeClr val="bg1"/>
              </a:buClr>
            </a:pPr>
            <a:r>
              <a:rPr lang="en-US" dirty="0" err="1" smtClean="0"/>
              <a:t>devkit</a:t>
            </a:r>
            <a:endParaRPr lang="en-US" dirty="0" smtClean="0"/>
          </a:p>
          <a:p>
            <a:pPr marL="911225" lvl="1">
              <a:buClr>
                <a:schemeClr val="bg1"/>
              </a:buClr>
            </a:pPr>
            <a:r>
              <a:rPr lang="en-US" dirty="0" smtClean="0"/>
              <a:t>Include</a:t>
            </a:r>
          </a:p>
          <a:p>
            <a:pPr marL="911225" lvl="1">
              <a:buClr>
                <a:schemeClr val="bg1"/>
              </a:buClr>
            </a:pPr>
            <a:r>
              <a:rPr lang="en-US" dirty="0" smtClean="0"/>
              <a:t>lib</a:t>
            </a:r>
          </a:p>
          <a:p>
            <a:pPr marL="911225" lvl="1">
              <a:buClr>
                <a:schemeClr val="bg1"/>
              </a:buClr>
            </a:pPr>
            <a:r>
              <a:rPr lang="en-US" dirty="0" smtClean="0"/>
              <a:t>mentalray</a:t>
            </a:r>
          </a:p>
          <a:p>
            <a:pPr marL="911225" lvl="1">
              <a:buClr>
                <a:schemeClr val="bg1"/>
              </a:buClr>
            </a:pPr>
            <a:r>
              <a:rPr lang="en-US" dirty="0" smtClean="0"/>
              <a:t>Python</a:t>
            </a:r>
          </a:p>
          <a:p>
            <a:pPr marL="911225" lvl="1">
              <a:buClr>
                <a:schemeClr val="bg1"/>
              </a:buClr>
            </a:pPr>
            <a:r>
              <a:rPr lang="en-US" dirty="0" smtClean="0"/>
              <a:t>scripts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Example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596312" cy="5119688"/>
          </a:xfrm>
        </p:spPr>
        <p:txBody>
          <a:bodyPr/>
          <a:lstStyle/>
          <a:p>
            <a:pPr marL="284163" lvl="1" indent="-169863">
              <a:buClr>
                <a:srgbClr val="00B4FF"/>
              </a:buCl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C++ Plug-in Examples:</a:t>
            </a:r>
          </a:p>
          <a:p>
            <a:pPr marL="627063" lvl="2" indent="-169863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C:\Program Files\Autodesk\Maya2012\devkit\plug-ins</a:t>
            </a:r>
          </a:p>
          <a:p>
            <a:pPr marL="284163" lvl="1" indent="-169863">
              <a:buClr>
                <a:srgbClr val="00B4FF"/>
              </a:buClr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284163" lvl="1" indent="-169863">
              <a:buClr>
                <a:srgbClr val="00B4FF"/>
              </a:buCl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C++ Standalone Application Examples:</a:t>
            </a:r>
          </a:p>
          <a:p>
            <a:pPr marL="627063" lvl="2" indent="-169863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C:\Program Files\Autodesk\Maya2012\devkit\applications</a:t>
            </a:r>
          </a:p>
          <a:p>
            <a:pPr marL="627063" lvl="2" indent="-169863">
              <a:buClr>
                <a:srgbClr val="00B4FF"/>
              </a:buClr>
              <a:buFont typeface="Arial" charset="0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4163" lvl="1" indent="-169863">
              <a:buClr>
                <a:srgbClr val="00B4FF"/>
              </a:buCl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Python Examples:</a:t>
            </a:r>
          </a:p>
          <a:p>
            <a:pPr marL="627063" lvl="2" indent="-169863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C:\Program Files\Autodesk\Maya2012\devkit\plug-ins\scripted</a:t>
            </a:r>
          </a:p>
          <a:p>
            <a:pPr marL="627063" lvl="2" indent="-169863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C:\Program Files\Autodesk\Maya2012\</a:t>
            </a:r>
            <a:r>
              <a:rPr lang="en-US" dirty="0" smtClean="0"/>
              <a:t>devkit\applications\scripted</a:t>
            </a:r>
            <a:endParaRPr lang="en-US" dirty="0" smtClean="0">
              <a:solidFill>
                <a:srgbClr val="FFFFFF"/>
              </a:solidFill>
            </a:endParaRPr>
          </a:p>
          <a:p>
            <a:pPr marL="627063" lvl="2" indent="-169863">
              <a:buClr>
                <a:srgbClr val="00B4FF"/>
              </a:buClr>
              <a:buNone/>
            </a:pPr>
            <a:endParaRPr lang="en-US" sz="24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 smtClean="0"/>
              <a:t>How to Execute Python in Maya</a:t>
            </a:r>
            <a:endParaRPr lang="en-US" sz="2800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Execute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Script Editor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Shelf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Command Line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Plug-in Manager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Python modules of Maya from a standalone Python interpreter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Coding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Comment your code, so that you and others can clearly read 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 introduction comments at the top of your code, so the code is informative.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Name your variables appropriately, so it is again clear to read.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spaces, it makes easier to read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know!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Let us know about Maya defects or Wish list items:</a:t>
            </a:r>
          </a:p>
          <a:p>
            <a:pPr>
              <a:buNone/>
            </a:pPr>
            <a:endParaRPr lang="en-US" dirty="0" smtClean="0"/>
          </a:p>
          <a:p>
            <a:pPr>
              <a:buClr>
                <a:schemeClr val="bg1"/>
              </a:buClr>
            </a:pPr>
            <a:r>
              <a:rPr lang="en-US" dirty="0" smtClean="0"/>
              <a:t>Log software defects here:</a:t>
            </a:r>
          </a:p>
          <a:p>
            <a:pPr lvl="2">
              <a:buClr>
                <a:schemeClr val="bg1"/>
              </a:buClr>
            </a:pPr>
            <a:r>
              <a:rPr lang="en-US" dirty="0" smtClean="0"/>
              <a:t>www.autodesk.com/maya-bugreport</a:t>
            </a:r>
          </a:p>
          <a:p>
            <a:pPr>
              <a:buClr>
                <a:schemeClr val="bg1"/>
              </a:buClr>
            </a:pPr>
            <a:endParaRPr lang="en-US" dirty="0" smtClean="0"/>
          </a:p>
          <a:p>
            <a:pPr>
              <a:buClr>
                <a:schemeClr val="bg1"/>
              </a:buClr>
            </a:pPr>
            <a:r>
              <a:rPr lang="en-US" dirty="0" smtClean="0"/>
              <a:t>Log software wish list items here:</a:t>
            </a:r>
          </a:p>
          <a:p>
            <a:pPr lvl="2">
              <a:buClr>
                <a:schemeClr val="bg1"/>
              </a:buClr>
            </a:pPr>
            <a:r>
              <a:rPr lang="en-US" dirty="0" smtClean="0"/>
              <a:t>www.autodesk.com/maya-sug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Maya API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Font typeface="Arial" pitchFamily="34" charset="0"/>
              <a:buChar char="•"/>
              <a:tabLst>
                <a:tab pos="5832475" algn="l"/>
              </a:tabLst>
              <a:defRPr/>
            </a:pPr>
            <a:r>
              <a:rPr lang="en-US" sz="2800" dirty="0" smtClean="0"/>
              <a:t>Maya Developer Center</a:t>
            </a:r>
            <a:endParaRPr lang="en-US" sz="2800" dirty="0" smtClean="0">
              <a:solidFill>
                <a:schemeClr val="accent1">
                  <a:lumMod val="50000"/>
                  <a:lumOff val="50000"/>
                </a:schemeClr>
              </a:solidFill>
            </a:endParaRPr>
          </a:p>
          <a:p>
            <a:pPr marL="627063" lvl="2" indent="-169863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http://www.autodesk.com/developmaya</a:t>
            </a:r>
          </a:p>
          <a:p>
            <a:pPr marL="284163" lvl="1" indent="-169863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Maya API White Paper’s</a:t>
            </a:r>
          </a:p>
          <a:p>
            <a:pPr marL="284163" lvl="1" indent="-169863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DevTV (video)</a:t>
            </a:r>
          </a:p>
          <a:p>
            <a:pPr marL="284163" lvl="1" indent="-169863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Questions and Problems: ADN</a:t>
            </a:r>
            <a:endParaRPr lang="en-US" dirty="0"/>
          </a:p>
          <a:p>
            <a:pPr marL="627063" lvl="2" indent="-169863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dirty="0" smtClean="0">
                <a:hlinkClick r:id="rId3"/>
              </a:rPr>
              <a:t>http://www.autodesk.com/adn</a:t>
            </a:r>
            <a:endParaRPr lang="en-US" dirty="0" smtClean="0"/>
          </a:p>
          <a:p>
            <a:pPr marL="284163" lvl="1" indent="-169863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sz="2800" dirty="0"/>
              <a:t>The AREA || 3D Community </a:t>
            </a:r>
            <a:r>
              <a:rPr lang="en-US" sz="2800" dirty="0" smtClean="0"/>
              <a:t>Forums (API &amp; MEL)</a:t>
            </a:r>
            <a:endParaRPr lang="en-US" sz="2800" dirty="0"/>
          </a:p>
          <a:p>
            <a:pPr marL="284163" lvl="1" indent="-169863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Recommended Maya API Programming Books:</a:t>
            </a:r>
          </a:p>
          <a:p>
            <a:pPr marL="627063" lvl="2" indent="-169863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David A. D. Gould. </a:t>
            </a:r>
            <a:r>
              <a:rPr lang="en-US" i="1" dirty="0" smtClean="0"/>
              <a:t>Complete Maya Programming, Volume 1</a:t>
            </a:r>
            <a:r>
              <a:rPr lang="en-US" dirty="0" smtClean="0"/>
              <a:t>. Morgan Kaufmann Publishers, San Francisco, 2003. ISBN:1-55860-835-4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 smtClean="0"/>
              <a:t>Let’s Get Started</a:t>
            </a:r>
          </a:p>
          <a:p>
            <a:pPr marL="228600" lvl="5" algn="ctr"/>
            <a:endParaRPr lang="en-US" sz="2800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Autodesk Maya 2012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79525"/>
            <a:ext cx="6857206" cy="3975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Programming in </a:t>
            </a:r>
            <a:r>
              <a:rPr lang="en-US" dirty="0" smtClean="0"/>
              <a:t>Maya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Automate repetitive, time-consuming tasks and extend </a:t>
            </a:r>
            <a:r>
              <a:rPr lang="en-US" sz="2800" dirty="0" smtClean="0"/>
              <a:t>features</a:t>
            </a:r>
            <a:endParaRPr lang="en-US" sz="2800" dirty="0"/>
          </a:p>
          <a:p>
            <a:pPr lvl="0"/>
            <a:r>
              <a:rPr lang="en-US" sz="2800" dirty="0" smtClean="0"/>
              <a:t>Uses popular</a:t>
            </a:r>
            <a:r>
              <a:rPr lang="en-US" sz="2800" dirty="0"/>
              <a:t>, easy-to-use Python scripting </a:t>
            </a:r>
            <a:r>
              <a:rPr lang="en-US" sz="2800" dirty="0" smtClean="0"/>
              <a:t>language</a:t>
            </a:r>
            <a:endParaRPr lang="en-US" sz="2800" dirty="0"/>
          </a:p>
          <a:p>
            <a:pPr lvl="0"/>
            <a:r>
              <a:rPr lang="en-US" sz="2800" dirty="0"/>
              <a:t>The </a:t>
            </a:r>
            <a:r>
              <a:rPr lang="en-US" sz="2800" dirty="0" smtClean="0"/>
              <a:t>C++ </a:t>
            </a:r>
            <a:r>
              <a:rPr lang="en-US" sz="2800" dirty="0" smtClean="0"/>
              <a:t>and Python API </a:t>
            </a:r>
            <a:r>
              <a:rPr lang="en-US" sz="2800" dirty="0" smtClean="0"/>
              <a:t>to </a:t>
            </a:r>
            <a:r>
              <a:rPr lang="en-US" sz="2800" dirty="0"/>
              <a:t>create custom tools and features that plug directly into </a:t>
            </a:r>
            <a:r>
              <a:rPr lang="en-US" sz="2800" dirty="0" smtClean="0"/>
              <a:t>Maya</a:t>
            </a:r>
            <a:endParaRPr lang="en-US" sz="2800" dirty="0"/>
          </a:p>
          <a:p>
            <a:pPr lvl="0"/>
            <a:r>
              <a:rPr lang="en-US" sz="2800" dirty="0" smtClean="0"/>
              <a:t>Create </a:t>
            </a:r>
            <a:r>
              <a:rPr lang="en-US" sz="2800" dirty="0"/>
              <a:t>project-specific functionality, </a:t>
            </a:r>
            <a:r>
              <a:rPr lang="en-US" sz="2800" dirty="0" smtClean="0"/>
              <a:t>for specific </a:t>
            </a:r>
            <a:r>
              <a:rPr lang="en-US" sz="2800" dirty="0"/>
              <a:t>workflows and </a:t>
            </a:r>
            <a:r>
              <a:rPr lang="en-US" sz="2800" dirty="0" smtClean="0"/>
              <a:t>requirements.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 smtClean="0"/>
              <a:t>Overview of Maya Languages</a:t>
            </a: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 Maya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1" indent="0" eaLnBrk="1" hangingPunct="1">
              <a:buClr>
                <a:schemeClr val="bg1"/>
              </a:buClr>
              <a:buSzPct val="100000"/>
              <a:buNone/>
            </a:pPr>
            <a:r>
              <a:rPr lang="en-US" sz="2800" dirty="0" smtClean="0"/>
              <a:t>Available programming language options in Maya:</a:t>
            </a:r>
          </a:p>
          <a:p>
            <a:pPr lvl="1" eaLnBrk="1" hangingPunct="1">
              <a:buClr>
                <a:schemeClr val="bg1"/>
              </a:buClr>
              <a:buSzPct val="100000"/>
              <a:buNone/>
            </a:pPr>
            <a:endParaRPr lang="en-US" sz="2800" dirty="0" smtClean="0"/>
          </a:p>
          <a:p>
            <a:pPr marL="976313" lvl="2" indent="-514350" eaLnBrk="1" hangingPunct="1">
              <a:buClr>
                <a:schemeClr val="bg1"/>
              </a:buClr>
              <a:buFont typeface="+mj-lt"/>
              <a:buAutoNum type="arabicPeriod"/>
            </a:pPr>
            <a:r>
              <a:rPr lang="en-US" sz="2800" dirty="0" smtClean="0"/>
              <a:t>Maya Embedded Language (MEL)</a:t>
            </a:r>
          </a:p>
          <a:p>
            <a:pPr marL="976313" lvl="2" indent="-514350" eaLnBrk="1" hangingPunct="1">
              <a:buClr>
                <a:schemeClr val="bg1"/>
              </a:buClr>
              <a:buFont typeface="+mj-lt"/>
              <a:buAutoNum type="arabicPeriod"/>
            </a:pPr>
            <a:r>
              <a:rPr lang="en-US" sz="2800" dirty="0" smtClean="0"/>
              <a:t>C++ </a:t>
            </a:r>
          </a:p>
          <a:p>
            <a:pPr marL="976313" lvl="2" indent="-514350" eaLnBrk="1" hangingPunct="1">
              <a:buClr>
                <a:schemeClr val="bg1"/>
              </a:buClr>
              <a:buFont typeface="+mj-lt"/>
              <a:buAutoNum type="arabicPeriod"/>
            </a:pPr>
            <a:r>
              <a:rPr lang="en-US" sz="2800" dirty="0" smtClean="0"/>
              <a:t>Python scripting</a:t>
            </a:r>
          </a:p>
          <a:p>
            <a:pPr lvl="2" eaLnBrk="1" hangingPunct="1">
              <a:buFont typeface="Arial" pitchFamily="34" charset="0"/>
              <a:buChar char="•"/>
            </a:pPr>
            <a:endParaRPr lang="en-US" dirty="0" smtClean="0"/>
          </a:p>
          <a:p>
            <a:pPr lvl="2" eaLnBrk="1" hangingPunct="1"/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MEL (Maya Embedded Language) is a scripting language at the heart of Maya. </a:t>
            </a:r>
          </a:p>
          <a:p>
            <a:endParaRPr lang="en-US" dirty="0" smtClean="0"/>
          </a:p>
          <a:p>
            <a:r>
              <a:rPr lang="en-US" dirty="0" smtClean="0"/>
              <a:t>Maya’s user interface is created using MEL, and MEL provides an easy way to extend the functionality of Maya. </a:t>
            </a:r>
          </a:p>
          <a:p>
            <a:endParaRPr lang="en-US" dirty="0" smtClean="0"/>
          </a:p>
          <a:p>
            <a:r>
              <a:rPr lang="en-US" dirty="0" smtClean="0"/>
              <a:t>Everything you can do using Maya’s graphical interface can be automated and extended using MEL. </a:t>
            </a:r>
          </a:p>
          <a:p>
            <a:endParaRPr lang="en-US" dirty="0" smtClean="0"/>
          </a:p>
          <a:p>
            <a:r>
              <a:rPr lang="en-US" dirty="0" smtClean="0"/>
              <a:t>Familiarity with MEL can deepen your understanding of and expertise with Maya.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Scripting &amp;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is a powerful and popular object-oriented scripting language. </a:t>
            </a:r>
          </a:p>
          <a:p>
            <a:endParaRPr lang="en-US" dirty="0" smtClean="0"/>
          </a:p>
          <a:p>
            <a:r>
              <a:rPr lang="en-US" dirty="0" smtClean="0"/>
              <a:t>With the introduction of Python into Maya 8.5, we now provide Python support for calling the Maya commands. </a:t>
            </a:r>
          </a:p>
          <a:p>
            <a:endParaRPr lang="en-US" dirty="0" smtClean="0"/>
          </a:p>
          <a:p>
            <a:r>
              <a:rPr lang="en-US" dirty="0" smtClean="0"/>
              <a:t>In addition, we support the Maya Python API which allows developers to write Maya plug-ins and stand-alone applications without having to learn C++. </a:t>
            </a:r>
          </a:p>
          <a:p>
            <a:endParaRPr lang="en-US" dirty="0" smtClean="0"/>
          </a:p>
          <a:p>
            <a:r>
              <a:rPr lang="en-US" dirty="0" smtClean="0"/>
              <a:t>This integration of Python in Maya empowers production facilities to better integrate Autodesk Maya into your production pipeline.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8976</TotalTime>
  <Words>1140</Words>
  <Application>Microsoft Office PowerPoint</Application>
  <PresentationFormat>On-screen Show (4:3)</PresentationFormat>
  <Paragraphs>234</Paragraphs>
  <Slides>28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1_blank</vt:lpstr>
      <vt:lpstr>PowerPoint Presentation</vt:lpstr>
      <vt:lpstr>Session Agenda</vt:lpstr>
      <vt:lpstr>PowerPoint Presentation</vt:lpstr>
      <vt:lpstr>Welcome to Autodesk Maya 2012</vt:lpstr>
      <vt:lpstr>Why use Programming in Maya</vt:lpstr>
      <vt:lpstr>PowerPoint Presentation</vt:lpstr>
      <vt:lpstr>Programming In Maya Possibilities</vt:lpstr>
      <vt:lpstr>MEL Scripting</vt:lpstr>
      <vt:lpstr>Python Scripting &amp; API</vt:lpstr>
      <vt:lpstr>Maya C++ API</vt:lpstr>
      <vt:lpstr>How they fit in Maya</vt:lpstr>
      <vt:lpstr>Advantages of Scripting</vt:lpstr>
      <vt:lpstr>Advantages of C++ API</vt:lpstr>
      <vt:lpstr>Why Python?</vt:lpstr>
      <vt:lpstr>Others who use Python</vt:lpstr>
      <vt:lpstr>Distinguishing features of Python</vt:lpstr>
      <vt:lpstr>Usages for Python in Maya</vt:lpstr>
      <vt:lpstr>Documentation Structure</vt:lpstr>
      <vt:lpstr>PowerPoint Presentation</vt:lpstr>
      <vt:lpstr>PowerPoint Presentation</vt:lpstr>
      <vt:lpstr>Navigating Maya Install Folders</vt:lpstr>
      <vt:lpstr>Specific Example Locations</vt:lpstr>
      <vt:lpstr>PowerPoint Presentation</vt:lpstr>
      <vt:lpstr>How to Execute Python</vt:lpstr>
      <vt:lpstr>Helpful Coding Standards</vt:lpstr>
      <vt:lpstr>Let us know!</vt:lpstr>
      <vt:lpstr>Additional Maya API Resources</vt:lpstr>
      <vt:lpstr>PowerPoint Presentation</vt:lpstr>
    </vt:vector>
  </TitlesOfParts>
  <Manager/>
  <Company>Autodesk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1087</cp:revision>
  <cp:lastPrinted>2006-08-09T23:46:43Z</cp:lastPrinted>
  <dcterms:created xsi:type="dcterms:W3CDTF">2005-11-04T16:28:13Z</dcterms:created>
  <dcterms:modified xsi:type="dcterms:W3CDTF">2011-10-16T14:32:02Z</dcterms:modified>
</cp:coreProperties>
</file>