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361" r:id="rId2"/>
    <p:sldId id="641" r:id="rId3"/>
    <p:sldId id="597" r:id="rId4"/>
    <p:sldId id="598" r:id="rId5"/>
    <p:sldId id="642" r:id="rId6"/>
    <p:sldId id="644" r:id="rId7"/>
    <p:sldId id="643" r:id="rId8"/>
    <p:sldId id="610" r:id="rId9"/>
    <p:sldId id="603" r:id="rId10"/>
    <p:sldId id="604" r:id="rId11"/>
    <p:sldId id="670" r:id="rId12"/>
    <p:sldId id="605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55" r:id="rId23"/>
    <p:sldId id="623" r:id="rId24"/>
    <p:sldId id="651" r:id="rId25"/>
    <p:sldId id="652" r:id="rId26"/>
    <p:sldId id="653" r:id="rId27"/>
    <p:sldId id="654" r:id="rId28"/>
    <p:sldId id="624" r:id="rId29"/>
    <p:sldId id="625" r:id="rId30"/>
    <p:sldId id="656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470" r:id="rId4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86759" autoAdjust="0"/>
  </p:normalViewPr>
  <p:slideViewPr>
    <p:cSldViewPr snapToObjects="1">
      <p:cViewPr varScale="1">
        <p:scale>
          <a:sx n="56" d="100"/>
          <a:sy n="56" d="100"/>
        </p:scale>
        <p:origin x="-7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Start of section (2)Maya Python API plugins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2012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Distinguishing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Senior 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b="1" dirty="0">
                <a:solidFill>
                  <a:srgbClr val="FFFFFF"/>
                </a:solidFill>
              </a:rPr>
              <a:t>PYTHONPATH</a:t>
            </a:r>
            <a:r>
              <a:rPr lang="en-US" dirty="0">
                <a:solidFill>
                  <a:srgbClr val="FFFFFF"/>
                </a:solidFill>
              </a:rPr>
              <a:t> defines search path for scripts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Includes standard Maya script paths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at startup via Maya.env file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from Python:</a:t>
            </a:r>
          </a:p>
          <a:p>
            <a:pPr lvl="2" eaLnBrk="0" hangingPunct="0">
              <a:buNone/>
            </a:pPr>
            <a:r>
              <a:rPr lang="en-US" b="1" dirty="0" smtClean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sys</a:t>
            </a:r>
          </a:p>
          <a:p>
            <a:pPr lvl="2" eaLnBrk="0" hangingPunct="0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sys.path.append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( "C:/scripts" )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Environment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file: Maya.env</a:t>
            </a:r>
          </a:p>
          <a:p>
            <a:endParaRPr lang="en-US" dirty="0" smtClean="0"/>
          </a:p>
          <a:p>
            <a:r>
              <a:rPr lang="en-US" dirty="0" smtClean="0"/>
              <a:t>Recommended approach of setting environment variable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PYTHONPATH = C:\Users\wengn\Documents\test</a:t>
            </a:r>
          </a:p>
          <a:p>
            <a:endParaRPr lang="en-US" dirty="0" smtClean="0"/>
          </a:p>
          <a:p>
            <a:r>
              <a:rPr lang="en-US" dirty="0" smtClean="0"/>
              <a:t>Save it to</a:t>
            </a:r>
          </a:p>
          <a:p>
            <a:pPr lvl="2"/>
            <a:r>
              <a:rPr lang="en-US" dirty="0" smtClean="0"/>
              <a:t>C:\Users\wengn\Documents\maya\2012\Maya.env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44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Create a userConfig.py file and add it to somewhere on your path (PYTHONPATH)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You can add imports and whatever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Changes will show up in top level 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3962400"/>
            <a:ext cx="6934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import </a:t>
            </a:r>
            <a:r>
              <a:rPr lang="en-US" sz="2800" dirty="0" err="1" smtClean="0"/>
              <a:t>maya.cmds</a:t>
            </a:r>
            <a:r>
              <a:rPr lang="en-US" sz="2800" dirty="0" smtClean="0"/>
              <a:t> as </a:t>
            </a:r>
            <a:r>
              <a:rPr lang="en-US" sz="2800" dirty="0" err="1" smtClean="0"/>
              <a:t>cmds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Modules (externally)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143000"/>
          <a:ext cx="6096000" cy="53252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management, </a:t>
                      </a:r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variables, </a:t>
                      </a:r>
                      <a:r>
                        <a:rPr lang="fr-FR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os.path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routines: </a:t>
                      </a:r>
                      <a:r>
                        <a:rPr lang="fr-F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split, etc.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 arguments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python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urllib2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access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archiving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getopt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argument parsing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assorted math routines and constants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Utility Functions</a:t>
            </a:r>
          </a:p>
          <a:p>
            <a:pPr algn="ctr"/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maya.utils</a:t>
            </a:r>
            <a:endParaRPr lang="en-US" dirty="0" smtClean="0"/>
          </a:p>
          <a:p>
            <a:pPr marL="911225" lvl="1">
              <a:buClr>
                <a:schemeClr val="bg1"/>
              </a:buClr>
              <a:buSzPct val="100000"/>
            </a:pPr>
            <a:r>
              <a:rPr lang="en-US" dirty="0" smtClean="0"/>
              <a:t>Utilities that are not API or Command specific are located in </a:t>
            </a:r>
            <a:r>
              <a:rPr lang="en-US" dirty="0" err="1" smtClean="0"/>
              <a:t>maya.utils</a:t>
            </a:r>
            <a:endParaRPr lang="en-US" dirty="0" smtClean="0"/>
          </a:p>
          <a:p>
            <a:pPr marL="911225" lvl="1">
              <a:buClr>
                <a:schemeClr val="bg1"/>
              </a:buClr>
              <a:buSzPct val="100000"/>
            </a:pPr>
            <a:r>
              <a:rPr lang="en-US" dirty="0" smtClean="0"/>
              <a:t>Only two functions there so far</a:t>
            </a:r>
          </a:p>
          <a:p>
            <a:pPr marL="1366838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maya.utils.executeInMainThreadWithResult</a:t>
            </a:r>
            <a:r>
              <a:rPr lang="en-US" dirty="0" smtClean="0"/>
              <a:t>()</a:t>
            </a:r>
          </a:p>
          <a:p>
            <a:pPr marL="1366838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dirty="0" err="1" smtClean="0"/>
              <a:t>maya.utils.processIdleEvents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maya.utils.executeInMainThreadWithResult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executeInMainThreadWithResult</a:t>
            </a:r>
            <a:r>
              <a:rPr lang="en-US" sz="2400" dirty="0" smtClean="0"/>
              <a:t> allows other threads to call Maya routines which are not thread safe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only works from the GUI app as it uses idle events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Thread blocks until main thread completes execution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Any result or exception is passed to the calling thread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maya.utils.executeInMainThreadWithResult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executeInMainThreadWithResult</a:t>
            </a:r>
            <a:r>
              <a:rPr lang="en-US" sz="2400" dirty="0" smtClean="0"/>
              <a:t> can accept either a string to evaluate or a Python function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7848600" cy="228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def </a:t>
            </a:r>
            <a:r>
              <a:rPr lang="en-US" sz="2400" dirty="0" err="1" smtClean="0"/>
              <a:t>myProc</a:t>
            </a:r>
            <a:r>
              <a:rPr lang="en-US" sz="2400" dirty="0" smtClean="0"/>
              <a:t>():</a:t>
            </a:r>
          </a:p>
          <a:p>
            <a:r>
              <a:rPr lang="en-US" sz="2400" dirty="0" smtClean="0"/>
              <a:t>	return maya.cmds.ls()</a:t>
            </a:r>
          </a:p>
          <a:p>
            <a:r>
              <a:rPr lang="en-US" sz="2400" dirty="0" smtClean="0"/>
              <a:t>res = </a:t>
            </a:r>
            <a:r>
              <a:rPr lang="en-US" sz="2400" dirty="0" err="1" smtClean="0"/>
              <a:t>maya.utils.executeInMainThread</a:t>
            </a:r>
            <a:r>
              <a:rPr lang="en-US" sz="2400" dirty="0" smtClean="0"/>
              <a:t>( </a:t>
            </a:r>
            <a:r>
              <a:rPr lang="en-US" sz="2400" dirty="0" err="1" smtClean="0"/>
              <a:t>myProc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maya.utils.processIdleEvents</a:t>
            </a:r>
            <a:endParaRPr lang="en-US" sz="2800" dirty="0" smtClean="0"/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maya.utils.processIdleEvents</a:t>
            </a:r>
            <a:r>
              <a:rPr lang="en-US" sz="2400" dirty="0" smtClean="0"/>
              <a:t>() is mainly used for testing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tells the idle queue to process existing idle events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Returns True if all items on the idle queue were processed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Maya Standalone</a:t>
            </a:r>
          </a:p>
          <a:p>
            <a:pPr algn="ctr"/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Working with Modules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Utilities functions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Maya Standalone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Python and MEL Scripting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Docs are written for C++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Differences between C++ and Python API</a:t>
            </a: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Maya into external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Maya modules can be used within an external Python interpreter as long as: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version numbers match well enough</a:t>
            </a:r>
          </a:p>
          <a:p>
            <a:pPr marL="911225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environment is correct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Maya ships with a “python” command in the bin directory of the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Included “python” command sets up correct environment and runs Maya’s version of Python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Using Maya in a standalone Python interpreter is similar to writing a library mode app using the 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Maya must be initialized before Maya’s Python APIs are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Initialization is done as follows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Initialization takes a while to run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886200"/>
            <a:ext cx="75438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maya.standalone</a:t>
            </a:r>
            <a:endParaRPr lang="en-US" sz="2400" dirty="0" smtClean="0"/>
          </a:p>
          <a:p>
            <a:r>
              <a:rPr lang="en-US" sz="2400" dirty="0" err="1" smtClean="0"/>
              <a:t>maya.standalone.initialize</a:t>
            </a:r>
            <a:r>
              <a:rPr lang="en-US" sz="2400" dirty="0" smtClean="0"/>
              <a:t>( name=’python’ )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Python &amp; MEL Scripting</a:t>
            </a:r>
          </a:p>
          <a:p>
            <a:pPr marL="228600" lvl="5" algn="ctr"/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All </a:t>
            </a:r>
            <a:r>
              <a:rPr lang="en-US" dirty="0">
                <a:solidFill>
                  <a:srgbClr val="FFFFFF"/>
                </a:solidFill>
              </a:rPr>
              <a:t>"Maya Commands" (previously called "MEL Commands") now accessible from Python </a:t>
            </a:r>
          </a:p>
          <a:p>
            <a:pPr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 Exposed </a:t>
            </a:r>
            <a:r>
              <a:rPr lang="en-US" dirty="0">
                <a:solidFill>
                  <a:srgbClr val="FFFFFF"/>
                </a:solidFill>
              </a:rPr>
              <a:t>through the </a:t>
            </a:r>
            <a:r>
              <a:rPr lang="en-US" dirty="0" err="1">
                <a:solidFill>
                  <a:srgbClr val="FFFFFF"/>
                </a:solidFill>
              </a:rPr>
              <a:t>maya.cmds</a:t>
            </a:r>
            <a:r>
              <a:rPr lang="en-US" dirty="0">
                <a:solidFill>
                  <a:srgbClr val="FFFFFF"/>
                </a:solidFill>
              </a:rPr>
              <a:t> module:</a:t>
            </a:r>
          </a:p>
          <a:p>
            <a:pPr>
              <a:buNone/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</a:p>
          <a:p>
            <a:pPr marL="917575">
              <a:buNone/>
            </a:pPr>
            <a:r>
              <a:rPr lang="en-US" sz="2000" dirty="0" smtClean="0">
                <a:solidFill>
                  <a:srgbClr val="FFFFFF"/>
                </a:solidFill>
                <a:cs typeface="Arial" charset="0"/>
              </a:rPr>
              <a:t>     MEL: </a:t>
            </a:r>
          </a:p>
          <a:p>
            <a:pPr marL="917575">
              <a:buNone/>
            </a:pP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select pCube1;</a:t>
            </a:r>
          </a:p>
          <a:p>
            <a:pPr marL="917575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ls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–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</a:p>
          <a:p>
            <a:endParaRPr lang="en-US" sz="1400" b="1" dirty="0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917575">
              <a:buNone/>
              <a:tabLst>
                <a:tab pos="690563" algn="l"/>
              </a:tabLst>
            </a:pPr>
            <a:r>
              <a:rPr lang="en-US" sz="2000" dirty="0" smtClean="0">
                <a:solidFill>
                  <a:srgbClr val="FFFFFF"/>
                </a:solidFill>
                <a:cs typeface="Arial" charset="0"/>
              </a:rPr>
              <a:t>     Python:     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        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import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maya.cmds.select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“pCube1“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maya.cmds.ls(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=True 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Use a good text editor and don’t mix tabs and spaces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Tabs are 8 spaces by default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You must explicitly import all external code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No auto finding of global functions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Global scope has a different definition in both languages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All object names must be quoted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Booleans in Python are “True” and “False” capitalized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Importing a module again does not reload it</a:t>
            </a:r>
          </a:p>
          <a:p>
            <a:pPr marL="915988" lvl="1">
              <a:buClr>
                <a:schemeClr val="bg1"/>
              </a:buClr>
            </a:pPr>
            <a:r>
              <a:rPr lang="en-US" dirty="0" smtClean="0"/>
              <a:t>Use reload command instead (i.e. reload(</a:t>
            </a:r>
            <a:r>
              <a:rPr lang="en-US" dirty="0" err="1" smtClean="0"/>
              <a:t>maya.test.UtilsTest</a:t>
            </a:r>
            <a:r>
              <a:rPr lang="en-US" dirty="0" smtClean="0"/>
              <a:t>))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Use PYTHONPATH instead of MAYA_SCRIPT_PATH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between 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can call MEL and MEL can call Python</a:t>
            </a:r>
          </a:p>
          <a:p>
            <a:endParaRPr lang="en-US" sz="2800" dirty="0" smtClean="0"/>
          </a:p>
          <a:p>
            <a:r>
              <a:rPr lang="en-US" sz="2800" dirty="0" smtClean="0"/>
              <a:t>New Python scripts must hook into existing MEL-based UI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 has a new “python” command that can be used to call into Python</a:t>
            </a:r>
          </a:p>
          <a:p>
            <a:r>
              <a:rPr lang="en-US" dirty="0" smtClean="0"/>
              <a:t>Takes a string containing Python code</a:t>
            </a:r>
          </a:p>
          <a:p>
            <a:r>
              <a:rPr lang="en-US" dirty="0" smtClean="0"/>
              <a:t>Returns the result of the computation</a:t>
            </a:r>
          </a:p>
          <a:p>
            <a:pPr marL="915988" lvl="1"/>
            <a:r>
              <a:rPr lang="en-US" dirty="0" smtClean="0"/>
              <a:t>Basic Python types are converted into matching MEL type (</a:t>
            </a:r>
            <a:r>
              <a:rPr lang="en-US" dirty="0" err="1" smtClean="0"/>
              <a:t>e.g.strings</a:t>
            </a:r>
            <a:r>
              <a:rPr lang="en-US" dirty="0" smtClean="0"/>
              <a:t>, </a:t>
            </a:r>
            <a:r>
              <a:rPr lang="en-US" dirty="0" err="1" smtClean="0"/>
              <a:t>ints</a:t>
            </a:r>
            <a:r>
              <a:rPr lang="en-US" dirty="0" smtClean="0"/>
              <a:t>, lists of </a:t>
            </a:r>
            <a:r>
              <a:rPr lang="en-US" dirty="0" err="1" smtClean="0"/>
              <a:t>ints</a:t>
            </a:r>
            <a:r>
              <a:rPr lang="en-US" dirty="0" smtClean="0"/>
              <a:t>, etc.)</a:t>
            </a:r>
          </a:p>
          <a:p>
            <a:pPr marL="915988" lvl="1"/>
            <a:r>
              <a:rPr lang="en-US" dirty="0" smtClean="0"/>
              <a:t>All other types are converted into their string representation</a:t>
            </a:r>
          </a:p>
          <a:p>
            <a:pPr marL="915988"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4400" y="4724400"/>
            <a:ext cx="72390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myModule</a:t>
            </a:r>
            <a:endParaRPr lang="en-US" sz="2400" dirty="0" smtClean="0"/>
          </a:p>
          <a:p>
            <a:r>
              <a:rPr lang="en-US" sz="2400" dirty="0" smtClean="0"/>
              <a:t>$result = python( “</a:t>
            </a:r>
            <a:r>
              <a:rPr lang="en-US" sz="2400" dirty="0" err="1" smtClean="0"/>
              <a:t>myModule.myMelProc</a:t>
            </a:r>
            <a:r>
              <a:rPr lang="en-US" sz="2400" dirty="0" smtClean="0"/>
              <a:t>()” 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 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maya.mel() function, which is possibly</a:t>
            </a:r>
          </a:p>
          <a:p>
            <a:r>
              <a:rPr lang="en-US" dirty="0" smtClean="0"/>
              <a:t>moving to </a:t>
            </a:r>
            <a:r>
              <a:rPr lang="en-US" dirty="0" err="1" smtClean="0"/>
              <a:t>maya.cmds.mel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Takes a string containing MEL code</a:t>
            </a:r>
          </a:p>
          <a:p>
            <a:r>
              <a:rPr lang="en-US" dirty="0" smtClean="0"/>
              <a:t>Returns the result of the computation</a:t>
            </a:r>
          </a:p>
          <a:p>
            <a:r>
              <a:rPr lang="en-US" dirty="0" smtClean="0"/>
              <a:t>All MEL return values are converted into a logical Python value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572000"/>
            <a:ext cx="72390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result = maya.mel( “</a:t>
            </a:r>
            <a:r>
              <a:rPr lang="en-US" sz="2400" dirty="0" err="1" smtClean="0"/>
              <a:t>myMelProc</a:t>
            </a:r>
            <a:r>
              <a:rPr lang="en-US" sz="2400" dirty="0" smtClean="0"/>
              <a:t>()” 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MEL from Python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buNone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FFFF00"/>
                </a:solidFill>
              </a:rPr>
              <a:t>import maya.mel</a:t>
            </a:r>
          </a:p>
          <a:p>
            <a:pPr marL="342900" indent="-342900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		</a:t>
            </a:r>
            <a:r>
              <a:rPr lang="en-US" sz="1600" dirty="0" err="1">
                <a:solidFill>
                  <a:srgbClr val="FFFF00"/>
                </a:solidFill>
              </a:rPr>
              <a:t>maya.mel.eval</a:t>
            </a:r>
            <a:r>
              <a:rPr lang="en-US" sz="1600" dirty="0">
                <a:solidFill>
                  <a:srgbClr val="FFFF00"/>
                </a:solidFill>
              </a:rPr>
              <a:t>( "</a:t>
            </a:r>
            <a:r>
              <a:rPr lang="en-US" sz="1600" dirty="0" err="1">
                <a:solidFill>
                  <a:srgbClr val="FFFF00"/>
                </a:solidFill>
              </a:rPr>
              <a:t>ls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sl</a:t>
            </a:r>
            <a:r>
              <a:rPr lang="en-US" sz="1600" dirty="0">
                <a:solidFill>
                  <a:srgbClr val="FFFF00"/>
                </a:solidFill>
              </a:rPr>
              <a:t>" )</a:t>
            </a:r>
          </a:p>
          <a:p>
            <a:pPr marL="342900" indent="-342900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</a:rPr>
              <a:t>	          # Result: ['pSphere1'] #</a:t>
            </a:r>
            <a:endParaRPr lang="en-US" sz="1600" dirty="0">
              <a:solidFill>
                <a:srgbClr val="FFFF00"/>
              </a:solidFill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Python from MEL:</a:t>
            </a:r>
          </a:p>
          <a:p>
            <a:pPr marL="284163" lvl="1" indent="-169863">
              <a:buClr>
                <a:schemeClr val="accent1"/>
              </a:buClr>
              <a:buNone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“python” </a:t>
            </a:r>
            <a:r>
              <a:rPr lang="en-US" dirty="0">
                <a:latin typeface="Arial" pitchFamily="34" charset="0"/>
                <a:cs typeface="Arial" pitchFamily="34" charset="0"/>
              </a:rPr>
              <a:t>command</a:t>
            </a:r>
          </a:p>
          <a:p>
            <a:pPr lvl="2" eaLnBrk="0" hangingPunct="0">
              <a:buNone/>
              <a:defRPr/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string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[] = python( "['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a','b','c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']" );</a:t>
            </a:r>
          </a:p>
          <a:p>
            <a:pPr lvl="2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        size($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);</a:t>
            </a:r>
          </a:p>
          <a:p>
            <a:pPr lvl="2" eaLnBrk="0" hangingPunct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      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// Result: 3 //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Python information from MEL</a:t>
            </a:r>
          </a:p>
          <a:p>
            <a:pPr marL="917575">
              <a:buFontTx/>
              <a:buNone/>
            </a:pPr>
            <a:r>
              <a:rPr lang="en-US" dirty="0" smtClean="0"/>
              <a:t>    Python:</a:t>
            </a:r>
          </a:p>
          <a:p>
            <a:pPr marL="917575" lvl="1" indent="-342900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_f = "mytestfile.txt"</a:t>
            </a:r>
          </a:p>
          <a:p>
            <a:pPr marL="917575" lvl="1" indent="-342900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mf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marL="917575">
              <a:buFontTx/>
              <a:buNone/>
            </a:pPr>
            <a:endParaRPr lang="en-US" b="1" dirty="0" smtClean="0"/>
          </a:p>
          <a:p>
            <a:pPr marL="917575">
              <a:buFontTx/>
              <a:buNone/>
            </a:pPr>
            <a:r>
              <a:rPr lang="en-US" dirty="0" smtClean="0"/>
              <a:t>    MEL: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string $f = python("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mf._f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pPr marL="917575" lvl="1" indent="-34290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print $f;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 smtClean="0"/>
              <a:t>Working with Modules</a:t>
            </a:r>
          </a:p>
          <a:p>
            <a:pPr algn="ctr">
              <a:buNone/>
            </a:pPr>
            <a:r>
              <a:rPr lang="en-US" dirty="0" smtClean="0"/>
              <a:t>Navigating the Maya Python namespace</a:t>
            </a:r>
            <a:endParaRPr lang="en-US" sz="32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dirty="0" smtClean="0"/>
              <a:t>Docs are written for C++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02767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smtClean="0"/>
              <a:t>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 No Python-specific API class documentation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Methods not supported in Python: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Marked by: NO SCRIPT SUPPORT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In most cases, alternate forms are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97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Learning Curve in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90650"/>
            <a:ext cx="9066213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512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28600" lvl="5" algn="ctr"/>
            <a:r>
              <a:rPr lang="en-US" sz="2800" b="1" dirty="0"/>
              <a:t>Differences between C++ and Python API</a:t>
            </a:r>
            <a:endParaRPr lang="en-US" sz="2800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9017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Plug-ins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Several modules were constructed that expose most of the C++ API functionality: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OpenMayaAnim.pyc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OpenMayaRender.pyc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OpenMayaUI.pyc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OpenMayaMPx.pyc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OpenMayaCloth.pyc</a:t>
            </a:r>
          </a:p>
        </p:txBody>
      </p:sp>
    </p:spTree>
    <p:extLst>
      <p:ext uri="{BB962C8B-B14F-4D97-AF65-F5344CB8AC3E}">
        <p14:creationId xmlns:p14="http://schemas.microsoft.com/office/powerpoint/2010/main" val="411095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OpenMaya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Parellels</a:t>
            </a:r>
            <a:r>
              <a:rPr lang="en-US" dirty="0" smtClean="0"/>
              <a:t> C++ libraries, except for </a:t>
            </a:r>
            <a:r>
              <a:rPr lang="en-US" dirty="0" err="1" smtClean="0"/>
              <a:t>maya.OpenMayaMPx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MPx</a:t>
            </a:r>
            <a:r>
              <a:rPr lang="en-US" dirty="0" smtClean="0"/>
              <a:t> proxy classes are collected into </a:t>
            </a:r>
            <a:r>
              <a:rPr lang="en-US" dirty="0" err="1" smtClean="0"/>
              <a:t>maya.OpenMayaMPx</a:t>
            </a:r>
            <a:r>
              <a:rPr lang="en-US" dirty="0" smtClean="0"/>
              <a:t> for technical reasons.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charset="0"/>
              </a:rPr>
              <a:t>Python API is a thin wrapper around C++ API</a:t>
            </a:r>
            <a:endParaRPr lang="en-US" dirty="0" smtClean="0">
              <a:solidFill>
                <a:srgbClr val="FFFFFF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Full support of C++ Maya API functionality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SWIG based bindings created from header files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Modules: $MAYA_LOCATION/Python/lib/site-packages/</a:t>
            </a:r>
            <a:r>
              <a:rPr lang="en-US" sz="2400" dirty="0" err="1" smtClean="0"/>
              <a:t>maya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23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Most code translates readily from C++ to Python </a:t>
            </a:r>
            <a:r>
              <a:rPr lang="en-US" sz="1400" dirty="0" smtClean="0">
                <a:solidFill>
                  <a:srgbClr val="FFFF00"/>
                </a:solidFill>
              </a:rPr>
              <a:t>	</a:t>
            </a:r>
          </a:p>
          <a:p>
            <a:pPr lvl="1">
              <a:buClr>
                <a:schemeClr val="bg1"/>
              </a:buClr>
              <a:buSzPct val="100000"/>
              <a:buNone/>
            </a:pP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Clr>
                <a:schemeClr val="bg1"/>
              </a:buClr>
              <a:buSzPct val="100000"/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DG modifier to change perspective camera </a:t>
            </a:r>
            <a:r>
              <a:rPr lang="en-US" sz="1400" dirty="0" err="1" smtClean="0">
                <a:solidFill>
                  <a:srgbClr val="FFFF00"/>
                </a:solidFill>
              </a:rPr>
              <a:t>translateX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import </a:t>
            </a:r>
            <a:r>
              <a:rPr lang="en-US" sz="1400" dirty="0" err="1" smtClean="0">
                <a:solidFill>
                  <a:srgbClr val="FFFF00"/>
                </a:solidFill>
              </a:rPr>
              <a:t>maya.OpenMaya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om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om.MSelectionList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om.MGlobal.getSelectionListByName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“, 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om.MDagPath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sel.getDagPath</a:t>
            </a:r>
            <a:r>
              <a:rPr lang="en-US" sz="1400" dirty="0" smtClean="0">
                <a:solidFill>
                  <a:srgbClr val="FFFF00"/>
                </a:solidFill>
              </a:rPr>
              <a:t>( 0, 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dagPath.fullPathName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|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 #</a:t>
            </a:r>
          </a:p>
          <a:p>
            <a:pPr lvl="1"/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mod = </a:t>
            </a:r>
            <a:r>
              <a:rPr lang="en-US" sz="1400" dirty="0" err="1" smtClean="0">
                <a:solidFill>
                  <a:srgbClr val="FFFF00"/>
                </a:solidFill>
              </a:rPr>
              <a:t>om.MDGModifier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mod.commandToExecute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setAttr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 5"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maya.cmds.getAttr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5 #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mod.undoIt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28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0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No </a:t>
            </a:r>
            <a:r>
              <a:rPr lang="en-US" dirty="0" err="1">
                <a:solidFill>
                  <a:srgbClr val="FFFFFF"/>
                </a:solidFill>
              </a:rPr>
              <a:t>MStatus</a:t>
            </a:r>
            <a:r>
              <a:rPr lang="en-US" dirty="0">
                <a:solidFill>
                  <a:srgbClr val="FFFFFF"/>
                </a:solidFill>
              </a:rPr>
              <a:t> class - use exceptions instead</a:t>
            </a: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try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338138" lvl="2" indent="-1588" eaLnBrk="0" hangingPunc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except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raise</a:t>
            </a:r>
            <a:endParaRPr lang="en-US" sz="1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Catch error if </a:t>
            </a:r>
            <a:r>
              <a:rPr lang="en-US" dirty="0" err="1">
                <a:solidFill>
                  <a:srgbClr val="FFFFFF"/>
                </a:solidFill>
              </a:rPr>
              <a:t>registerCommand</a:t>
            </a:r>
            <a:r>
              <a:rPr lang="en-US" dirty="0">
                <a:solidFill>
                  <a:srgbClr val="FFFFFF"/>
                </a:solidFill>
              </a:rPr>
              <a:t>()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83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Detect error but allow code to keep running</a:t>
            </a:r>
          </a:p>
          <a:p>
            <a:pPr marL="342900" lvl="0" indent="-342900" eaLnBrk="0" hangingPunct="0"/>
            <a:endParaRPr lang="en-US" sz="1800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None/>
            </a:pPr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try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280988" lvl="2" indent="0" eaLnBrk="0" hangingPunc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except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pass</a:t>
            </a:r>
            <a:endParaRPr lang="en-US" sz="1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Keyword pass used instead of raise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83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MString</a:t>
            </a:r>
            <a:r>
              <a:rPr lang="en-US" sz="2000" dirty="0" smtClean="0"/>
              <a:t> and </a:t>
            </a:r>
            <a:r>
              <a:rPr lang="en-US" sz="2000" dirty="0" err="1" smtClean="0"/>
              <a:t>MStringArray</a:t>
            </a:r>
            <a:r>
              <a:rPr lang="en-US" sz="2000" dirty="0" smtClean="0"/>
              <a:t> classes have been replaced by Python native strings and string lists</a:t>
            </a:r>
          </a:p>
          <a:p>
            <a:pPr>
              <a:buNone/>
            </a:pPr>
            <a:endParaRPr lang="en-US" sz="2000" dirty="0" smtClean="0"/>
          </a:p>
          <a:p>
            <a:pPr lvl="3">
              <a:buNone/>
            </a:pP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maya.OpenMaya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as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om.MSelectionList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om.MGlobal.getSelectionListByName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path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(0, path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path.fullPathName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"Path is %s" %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# 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Path is |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 #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[]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sel.getSelectionStrings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# [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u'persp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'] #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89590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Modules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14972"/>
              </p:ext>
            </p:extLst>
          </p:nvPr>
        </p:nvGraphicFramePr>
        <p:xfrm>
          <a:off x="1532709" y="1331776"/>
          <a:ext cx="6096000" cy="53485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Top-level module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maya.cmds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 commands (e.g. sphere,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and plug-in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maya.OpenMaya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OpenMaya API modules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maya.utils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not specific to API or Maya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maya.standalone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Initialization routine for standalone Python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maya.app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code used to implement Maya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maya.mel.eval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MEL commands as a string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maya.stringTable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This</a:t>
                      </a:r>
                      <a:r>
                        <a:rPr lang="en-US" b="0" baseline="0" dirty="0" smtClean="0"/>
                        <a:t> is the strings used to built the UI, for localization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Python does not have a concept of pointers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Use </a:t>
            </a:r>
            <a:r>
              <a:rPr lang="en-US" sz="2800" dirty="0" err="1">
                <a:solidFill>
                  <a:srgbClr val="FFFFFF"/>
                </a:solidFill>
              </a:rPr>
              <a:t>MScriptUtils</a:t>
            </a:r>
            <a:r>
              <a:rPr lang="en-US" sz="2800" dirty="0">
                <a:solidFill>
                  <a:srgbClr val="FFFFFF"/>
                </a:solidFill>
              </a:rPr>
              <a:t> for working with pointers and references</a:t>
            </a: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Reference treated as a pointer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800" dirty="0" err="1">
                <a:solidFill>
                  <a:srgbClr val="FFFFFF"/>
                </a:solidFill>
              </a:rPr>
              <a:t>MScriptUtils</a:t>
            </a:r>
            <a:endParaRPr lang="en-US" sz="2800" dirty="0">
              <a:solidFill>
                <a:srgbClr val="FFFFFF"/>
              </a:solidFill>
            </a:endParaRP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creates </a:t>
            </a:r>
            <a:r>
              <a:rPr lang="en-US" dirty="0">
                <a:solidFill>
                  <a:srgbClr val="FFFFFF"/>
                </a:solidFill>
              </a:rPr>
              <a:t>objects that can be passed as pointer or reference parameters</a:t>
            </a:r>
          </a:p>
          <a:p>
            <a:pPr lvl="2" eaLnBrk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convenience methods for transferring values between these objects and native Python </a:t>
            </a:r>
            <a:r>
              <a:rPr lang="en-US" dirty="0" err="1">
                <a:solidFill>
                  <a:srgbClr val="FFFFFF"/>
                </a:solidFill>
              </a:rPr>
              <a:t>datatypes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92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latin typeface="Calibri" pitchFamily="34" charset="0"/>
              </a:rPr>
              <a:t>(</a:t>
            </a:r>
            <a:r>
              <a:rPr lang="en-US" sz="1800" b="1" dirty="0" smtClean="0">
                <a:latin typeface="Calibri" pitchFamily="34" charset="0"/>
              </a:rPr>
              <a:t>C++) </a:t>
            </a:r>
            <a:r>
              <a:rPr lang="en-US" sz="18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MImage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getSize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(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width,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height )</a:t>
            </a:r>
          </a:p>
          <a:p>
            <a:pPr>
              <a:buFontTx/>
              <a:buNone/>
            </a:pPr>
            <a:endParaRPr lang="en-US" sz="1600" b="1" dirty="0" smtClean="0"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alibri" pitchFamily="34" charset="0"/>
              </a:rPr>
              <a:t>(Python)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OpenMaya.MImage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img.create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( 512, 256 )</a:t>
            </a:r>
          </a:p>
          <a:p>
            <a:pPr>
              <a:buFontTx/>
              <a:buNone/>
            </a:pP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util2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util.asUintPtr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 # creates a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util2.asUintPtr() # creates another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img.getSize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width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512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height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4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FontTx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MPxCommand</a:t>
            </a:r>
            <a:r>
              <a:rPr lang="en-US" sz="2800" dirty="0" smtClean="0">
                <a:solidFill>
                  <a:srgbClr val="FFFFFF"/>
                </a:solidFill>
              </a:rPr>
              <a:t> has to use </a:t>
            </a:r>
            <a:r>
              <a:rPr lang="en-US" sz="2800" dirty="0" err="1" smtClean="0">
                <a:solidFill>
                  <a:srgbClr val="FFFFFF"/>
                </a:solidFill>
              </a:rPr>
              <a:t>MSyntax</a:t>
            </a:r>
            <a:endParaRPr lang="en-US" sz="2800" dirty="0" smtClean="0">
              <a:solidFill>
                <a:srgbClr val="FFFFFF"/>
              </a:solidFill>
            </a:endParaRP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C++, it is possible to use the argument parameter (</a:t>
            </a:r>
            <a:r>
              <a:rPr lang="en-US" sz="2800" dirty="0" err="1" smtClean="0"/>
              <a:t>MArgList</a:t>
            </a:r>
            <a:r>
              <a:rPr lang="en-US" sz="2800" dirty="0" smtClean="0"/>
              <a:t>) of </a:t>
            </a:r>
            <a:r>
              <a:rPr lang="en-US" sz="2800" dirty="0" err="1" smtClean="0"/>
              <a:t>MPxCommand</a:t>
            </a:r>
            <a:r>
              <a:rPr lang="en-US" sz="2800" dirty="0" smtClean="0"/>
              <a:t>::</a:t>
            </a:r>
            <a:r>
              <a:rPr lang="en-US" sz="2800" dirty="0" err="1" smtClean="0"/>
              <a:t>doIt</a:t>
            </a:r>
            <a:r>
              <a:rPr lang="en-US" sz="2800" dirty="0" smtClean="0"/>
              <a:t>() to parse arguments.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Python, you must use the </a:t>
            </a:r>
            <a:r>
              <a:rPr lang="en-US" sz="2800" dirty="0" err="1" smtClean="0"/>
              <a:t>MSyntax</a:t>
            </a:r>
            <a:r>
              <a:rPr lang="en-US" sz="2800" dirty="0" smtClean="0"/>
              <a:t> and </a:t>
            </a:r>
            <a:r>
              <a:rPr lang="en-US" sz="2800" dirty="0" err="1" smtClean="0"/>
              <a:t>MArgParser</a:t>
            </a:r>
            <a:r>
              <a:rPr lang="en-US" sz="2800" dirty="0" smtClean="0"/>
              <a:t> classes to support arguments within a scripted </a:t>
            </a:r>
            <a:r>
              <a:rPr lang="en-US" sz="2800" dirty="0" err="1" smtClean="0"/>
              <a:t>MPxCommand</a:t>
            </a:r>
            <a:r>
              <a:rPr lang="en-US" sz="280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1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Careful about undo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API functionality is not automatically undoable in the same way that MEL commands are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 API code operating outside of an </a:t>
            </a:r>
            <a:r>
              <a:rPr lang="en-US" dirty="0" err="1">
                <a:solidFill>
                  <a:srgbClr val="FFFFFF"/>
                </a:solidFill>
              </a:rPr>
              <a:t>MPxCommand</a:t>
            </a:r>
            <a:r>
              <a:rPr lang="en-US" dirty="0">
                <a:solidFill>
                  <a:srgbClr val="FFFFFF"/>
                </a:solidFill>
              </a:rPr>
              <a:t>-derived class, there is no formal interface to allow you to implement your own undo </a:t>
            </a:r>
            <a:r>
              <a:rPr lang="en-US" dirty="0" err="1">
                <a:solidFill>
                  <a:srgbClr val="FFFFFF"/>
                </a:solidFill>
              </a:rPr>
              <a:t>behaviour</a:t>
            </a: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Clr>
                <a:schemeClr val="bg1"/>
              </a:buClr>
              <a:buFontTx/>
              <a:buChar char="•"/>
            </a:pPr>
            <a:r>
              <a:rPr lang="en-US" sz="2800" dirty="0"/>
              <a:t>Careful with scripted plug-ins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Importing the .</a:t>
            </a:r>
            <a:r>
              <a:rPr lang="en-US" dirty="0" err="1">
                <a:solidFill>
                  <a:srgbClr val="FFFFFF"/>
                </a:solidFill>
              </a:rPr>
              <a:t>py</a:t>
            </a:r>
            <a:r>
              <a:rPr lang="en-US" dirty="0">
                <a:solidFill>
                  <a:srgbClr val="FFFFFF"/>
                </a:solidFill>
              </a:rPr>
              <a:t> file is not the same as loading it from the Plug-in Manager</a:t>
            </a:r>
          </a:p>
          <a:p>
            <a:pPr lvl="2" eaLnBrk="0" hangingPunct="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Will not register new commands/nodes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3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Python functionality in contained in 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 may have hierarchy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os.path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Import modules to access them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971800"/>
            <a:ext cx="6934200" cy="312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maya.cmds</a:t>
            </a:r>
            <a:endParaRPr lang="en-US" sz="2000" dirty="0" smtClean="0"/>
          </a:p>
          <a:p>
            <a:r>
              <a:rPr lang="en-US" sz="2000" dirty="0" err="1" smtClean="0"/>
              <a:t>maya.cmds.sphere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maya.cmds</a:t>
            </a:r>
            <a:r>
              <a:rPr lang="en-US" sz="2000" dirty="0" smtClean="0"/>
              <a:t> as </a:t>
            </a:r>
            <a:r>
              <a:rPr lang="en-US" sz="2000" dirty="0" err="1" smtClean="0"/>
              <a:t>cmds</a:t>
            </a:r>
            <a:endParaRPr lang="en-US" sz="2000" dirty="0" smtClean="0"/>
          </a:p>
          <a:p>
            <a:r>
              <a:rPr lang="en-US" sz="2000" dirty="0" err="1" smtClean="0"/>
              <a:t>cmds.sphere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 err="1" smtClean="0"/>
              <a:t>maya.cmds</a:t>
            </a:r>
            <a:r>
              <a:rPr lang="en-US" sz="2000" dirty="0" smtClean="0"/>
              <a:t> import *</a:t>
            </a:r>
          </a:p>
          <a:p>
            <a:r>
              <a:rPr lang="en-US" sz="2000" dirty="0" smtClean="0"/>
              <a:t>sphere()</a:t>
            </a:r>
            <a:endParaRPr 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forms of import:</a:t>
            </a:r>
          </a:p>
          <a:p>
            <a:pPr marL="457200" indent="-457200"/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 module using full namespace</a:t>
            </a:r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 module using full namespace, but choose a new name</a:t>
            </a:r>
          </a:p>
          <a:p>
            <a:pPr marL="914400" indent="-457200">
              <a:buFont typeface="+mj-lt"/>
              <a:buAutoNum type="arabicPeriod"/>
            </a:pPr>
            <a:endParaRPr lang="en-US" dirty="0" smtClean="0"/>
          </a:p>
          <a:p>
            <a:pPr marL="914400" indent="-457200">
              <a:buFont typeface="+mj-lt"/>
              <a:buAutoNum type="arabicPeriod"/>
            </a:pPr>
            <a:r>
              <a:rPr lang="en-US" dirty="0" smtClean="0"/>
              <a:t>Import an item from anther module into your global namespace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 module in your code, use “import”</a:t>
            </a:r>
          </a:p>
          <a:p>
            <a:r>
              <a:rPr lang="en-US" dirty="0" smtClean="0"/>
              <a:t>“import” adds a module to the namespace of your code</a:t>
            </a:r>
          </a:p>
          <a:p>
            <a:r>
              <a:rPr lang="en-US" dirty="0" smtClean="0"/>
              <a:t>“import” searches </a:t>
            </a:r>
            <a:r>
              <a:rPr lang="en-US" dirty="0" err="1" smtClean="0"/>
              <a:t>sys.path</a:t>
            </a:r>
            <a:endParaRPr lang="en-US" dirty="0" smtClean="0"/>
          </a:p>
          <a:p>
            <a:r>
              <a:rPr lang="en-US" dirty="0" smtClean="0"/>
              <a:t>Similar to “source” in MEL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Module is used to define closely related functionality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Use Python "import" command to bring in modules</a:t>
            </a:r>
          </a:p>
          <a:p>
            <a:pPr lvl="2">
              <a:buClr>
                <a:schemeClr val="bg1"/>
              </a:buClr>
              <a:buNone/>
            </a:pPr>
            <a:r>
              <a:rPr lang="en-US" dirty="0" smtClean="0"/>
              <a:t>		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myModule.myFunction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# Result: 1 #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reload" command updates module: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reload(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Clr>
                <a:schemeClr val="bg1"/>
              </a:buClr>
              <a:buFontTx/>
              <a:buNone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Module must be available in path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PYTHONPATH environment variable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Read when Python initializes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Stored in </a:t>
            </a:r>
            <a:r>
              <a:rPr lang="en-US" dirty="0" err="1" smtClean="0"/>
              <a:t>sys.path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sys.path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modified after Python is initialized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8940</TotalTime>
  <Words>1396</Words>
  <Application>Microsoft Office PowerPoint</Application>
  <PresentationFormat>On-screen Show (4:3)</PresentationFormat>
  <Paragraphs>387</Paragraphs>
  <Slides>44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1_blank</vt:lpstr>
      <vt:lpstr>PowerPoint Presentation</vt:lpstr>
      <vt:lpstr> Session Agenda</vt:lpstr>
      <vt:lpstr>PowerPoint Presentation</vt:lpstr>
      <vt:lpstr>Maya Python Modules</vt:lpstr>
      <vt:lpstr>Python Modules</vt:lpstr>
      <vt:lpstr>Importing Modules</vt:lpstr>
      <vt:lpstr>Using Modules</vt:lpstr>
      <vt:lpstr>Script Modules</vt:lpstr>
      <vt:lpstr>Python Path</vt:lpstr>
      <vt:lpstr>Scripts Path</vt:lpstr>
      <vt:lpstr>Maya Environment Variable</vt:lpstr>
      <vt:lpstr>Config File</vt:lpstr>
      <vt:lpstr>Other Useful Modules (externally)</vt:lpstr>
      <vt:lpstr>PowerPoint Presentation</vt:lpstr>
      <vt:lpstr>Utility Functions</vt:lpstr>
      <vt:lpstr>Utility Functions</vt:lpstr>
      <vt:lpstr>Utility Functions</vt:lpstr>
      <vt:lpstr>Utility Functions</vt:lpstr>
      <vt:lpstr>PowerPoint Presentation</vt:lpstr>
      <vt:lpstr>Importing Maya into external interpreter</vt:lpstr>
      <vt:lpstr>Initialization </vt:lpstr>
      <vt:lpstr>PowerPoint Presentation</vt:lpstr>
      <vt:lpstr>Maya Python Scripts</vt:lpstr>
      <vt:lpstr>Python vs. MEL</vt:lpstr>
      <vt:lpstr>Interoperability between scripting languages</vt:lpstr>
      <vt:lpstr>MEL to Python</vt:lpstr>
      <vt:lpstr>Python to MEL</vt:lpstr>
      <vt:lpstr>Python/MEL communication</vt:lpstr>
      <vt:lpstr>Python/MEL communication </vt:lpstr>
      <vt:lpstr>PowerPoint Presentation</vt:lpstr>
      <vt:lpstr>Python API Documentation</vt:lpstr>
      <vt:lpstr>C++ Learning Curve in Docs</vt:lpstr>
      <vt:lpstr>PowerPoint Presentation</vt:lpstr>
      <vt:lpstr>Maya Python API Plug-ins</vt:lpstr>
      <vt:lpstr>OpenMaya Key Points</vt:lpstr>
      <vt:lpstr>Python API Scripts: Example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Scripts: Caveats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1072</cp:revision>
  <cp:lastPrinted>2006-08-09T23:46:43Z</cp:lastPrinted>
  <dcterms:created xsi:type="dcterms:W3CDTF">2005-11-04T16:28:13Z</dcterms:created>
  <dcterms:modified xsi:type="dcterms:W3CDTF">2011-10-16T14:38:31Z</dcterms:modified>
</cp:coreProperties>
</file>