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3"/>
  </p:notesMasterIdLst>
  <p:handoutMasterIdLst>
    <p:handoutMasterId r:id="rId44"/>
  </p:handoutMasterIdLst>
  <p:sldIdLst>
    <p:sldId id="361" r:id="rId2"/>
    <p:sldId id="363" r:id="rId3"/>
    <p:sldId id="531" r:id="rId4"/>
    <p:sldId id="424" r:id="rId5"/>
    <p:sldId id="489" r:id="rId6"/>
    <p:sldId id="538" r:id="rId7"/>
    <p:sldId id="552" r:id="rId8"/>
    <p:sldId id="539" r:id="rId9"/>
    <p:sldId id="486" r:id="rId10"/>
    <p:sldId id="501" r:id="rId11"/>
    <p:sldId id="502" r:id="rId12"/>
    <p:sldId id="428" r:id="rId13"/>
    <p:sldId id="490" r:id="rId14"/>
    <p:sldId id="461" r:id="rId15"/>
    <p:sldId id="541" r:id="rId16"/>
    <p:sldId id="543" r:id="rId17"/>
    <p:sldId id="544" r:id="rId18"/>
    <p:sldId id="546" r:id="rId19"/>
    <p:sldId id="548" r:id="rId20"/>
    <p:sldId id="540" r:id="rId21"/>
    <p:sldId id="488" r:id="rId22"/>
    <p:sldId id="483" r:id="rId23"/>
    <p:sldId id="533" r:id="rId24"/>
    <p:sldId id="532" r:id="rId25"/>
    <p:sldId id="431" r:id="rId26"/>
    <p:sldId id="484" r:id="rId27"/>
    <p:sldId id="550" r:id="rId28"/>
    <p:sldId id="510" r:id="rId29"/>
    <p:sldId id="453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51" r:id="rId38"/>
    <p:sldId id="529" r:id="rId39"/>
    <p:sldId id="516" r:id="rId40"/>
    <p:sldId id="517" r:id="rId41"/>
    <p:sldId id="470" r:id="rId42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FF9900"/>
    <a:srgbClr val="003264"/>
    <a:srgbClr val="FFB000"/>
    <a:srgbClr val="DDDDDD"/>
    <a:srgbClr val="969696"/>
    <a:srgbClr val="B2B2B2"/>
    <a:srgbClr val="00AADD"/>
    <a:srgbClr val="EE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3010" autoAdjust="0"/>
  </p:normalViewPr>
  <p:slideViewPr>
    <p:cSldViewPr snapToObjects="1">
      <p:cViewPr varScale="1">
        <p:scale>
          <a:sx n="69" d="100"/>
          <a:sy n="69" d="100"/>
        </p:scale>
        <p:origin x="-16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C2604EE7-9949-4A2F-BE49-DE4D51F83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61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91EF49F5-CA31-4C2F-BE2F-DF909B55C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8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185CDE-34EA-4D1C-8121-98A49609672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Everybody knows where to look at Dependency Graph, right? </a:t>
            </a:r>
            <a:r>
              <a:rPr lang="en-US" dirty="0" err="1" smtClean="0"/>
              <a:t>Hypergraph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It is a graphical representation of the relationship between objects in current Maya scene.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  <a:p>
            <a:r>
              <a:rPr lang="en-US" dirty="0" smtClean="0"/>
              <a:t>Where to find DAG node: </a:t>
            </a:r>
            <a:r>
              <a:rPr lang="en-US" dirty="0" err="1" smtClean="0"/>
              <a:t>Hypergraph</a:t>
            </a:r>
            <a:r>
              <a:rPr lang="en-US" dirty="0" smtClean="0"/>
              <a:t>: - DAG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There is a special type of DG nodes, called “</a:t>
            </a:r>
            <a:r>
              <a:rPr lang="en-US" dirty="0" err="1" smtClean="0"/>
              <a:t>DAG”nodes</a:t>
            </a:r>
            <a:r>
              <a:rPr lang="en-US" dirty="0" smtClean="0"/>
              <a:t>. Define parent-child relationship</a:t>
            </a:r>
            <a:endParaRPr lang="en-US" b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0" baseline="0" dirty="0" smtClean="0"/>
          </a:p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On top of that is MEL commands layer, command engine layer.</a:t>
            </a:r>
            <a:r>
              <a:rPr lang="en-CA" dirty="0" smtClean="0"/>
              <a:t>  User can send MEL commands to Maya directly through this layer.  This layer talk to Maya core to finish user-specified tasks. </a:t>
            </a: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18F2DF-3AF0-41F5-B1B6-3D61669718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take advantage of DG design and extend Maya’s functionality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huge benefit of this is that it makes Maya very flexible and extensible, </a:t>
            </a:r>
          </a:p>
          <a:p>
            <a:r>
              <a:rPr lang="en-US" dirty="0" smtClean="0"/>
              <a:t>Also it protects Maya from possible misuse.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16088" y="692150"/>
            <a:ext cx="3597275" cy="2698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AC9E8-91B0-4041-AA69-728A1208496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Dependency Graph is the controlling structure inside of Maya, is the core that makes the whole system work, for example, when I execute animation, build models, or I run particle simulation, the DG is the thing inside Maya that’s doing the work for me. A lot of you are already familiar with that.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E0AB3E-0E6B-4386-8B0B-C9732BEBA3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3738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complex Maya scene, this is more like what you’ll end up with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F49F5-CA31-4C2F-BE2F-DF909B55C6E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6A20D8A-2D3F-451B-BE0E-77FD72D5B47A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08889" y="1939479"/>
            <a:ext cx="6859837" cy="324562"/>
          </a:xfrm>
          <a:prstGeom prst="rect">
            <a:avLst/>
          </a:prstGeom>
          <a:noFill/>
        </p:spPr>
        <p:txBody>
          <a:bodyPr wrap="square" lIns="47037" tIns="23518" rIns="47037" bIns="23518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2012</a:t>
            </a:r>
            <a:r>
              <a:rPr lang="en-US" sz="800" baseline="0" dirty="0" smtClean="0">
                <a:solidFill>
                  <a:srgbClr val="595959"/>
                </a:solidFill>
              </a:rPr>
              <a:t> </a:t>
            </a:r>
            <a:r>
              <a:rPr lang="en-US" sz="800" dirty="0" smtClean="0">
                <a:solidFill>
                  <a:srgbClr val="595959"/>
                </a:solidFill>
              </a:rPr>
              <a:t>Autodesk </a:t>
            </a:r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371E3146-B35A-41C1-9310-5D758C8BD67F}" type="slidenum">
              <a:rPr lang="en-US" sz="800">
                <a:solidFill>
                  <a:srgbClr val="595959"/>
                </a:solidFill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 dirty="0">
                <a:solidFill>
                  <a:schemeClr val="bg1"/>
                </a:solidFill>
              </a:rPr>
              <a:t>Maya API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b="1" i="1" dirty="0" smtClean="0">
                <a:solidFill>
                  <a:schemeClr val="bg1"/>
                </a:solidFill>
              </a:rPr>
              <a:t>Kristine Middlemiss, </a:t>
            </a:r>
            <a:r>
              <a:rPr lang="en-US" sz="2000" i="1" dirty="0" smtClean="0">
                <a:solidFill>
                  <a:schemeClr val="bg1"/>
                </a:solidFill>
              </a:rPr>
              <a:t>Senior Developer Consultant</a:t>
            </a:r>
          </a:p>
          <a:p>
            <a:pPr eaLnBrk="0" hangingPunct="0"/>
            <a:r>
              <a:rPr lang="en-US" sz="2000" i="1" dirty="0" smtClean="0">
                <a:solidFill>
                  <a:schemeClr val="bg1"/>
                </a:solidFill>
              </a:rPr>
              <a:t>Autodesk Developer Network (ADN)</a:t>
            </a:r>
            <a:endParaRPr lang="en-US" sz="20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revolving surface</a:t>
            </a:r>
            <a:endParaRPr lang="en-US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995363" y="2805113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dirty="0"/>
              <a:t>Curve</a:t>
            </a:r>
            <a:endParaRPr lang="en-US" sz="4400" dirty="0">
              <a:latin typeface="Times New Roman" pitchFamily="18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143250" y="2806700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/>
              <a:t>Revolve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5324475" y="2816225"/>
            <a:ext cx="1438275" cy="134302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/>
              <a:t>Surface</a:t>
            </a:r>
            <a:endParaRPr lang="en-US" sz="4400">
              <a:latin typeface="Times New Roman" pitchFamily="18" charset="0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433638" y="3449638"/>
            <a:ext cx="7096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>
            <a:off x="4608513" y="3463925"/>
            <a:ext cx="7096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9927"/>
            <a:ext cx="8153399" cy="52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Node Documentation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05200" y="6096000"/>
            <a:ext cx="1524000" cy="16764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 (Directed Acyclic Graph)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15910" y="1416050"/>
            <a:ext cx="8062912" cy="5119688"/>
          </a:xfrm>
        </p:spPr>
        <p:txBody>
          <a:bodyPr/>
          <a:lstStyle/>
          <a:p>
            <a:pPr>
              <a:buClr>
                <a:schemeClr val="bg1"/>
              </a:buClr>
              <a:buFontTx/>
              <a:buChar char="•"/>
            </a:pPr>
            <a:r>
              <a:rPr lang="en-US" dirty="0" smtClean="0"/>
              <a:t>DAG nodes are special dependency graph nodes that form a scene hierarchy (parenting).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" name="Rounded Rectangle 59"/>
          <p:cNvSpPr/>
          <p:nvPr/>
        </p:nvSpPr>
        <p:spPr bwMode="auto">
          <a:xfrm>
            <a:off x="3786951" y="2849567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dirty="0" smtClean="0"/>
              <a:t>Car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2138421" y="3812459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u="none" dirty="0" smtClean="0"/>
              <a:t>seats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776764" y="3812460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u="none" dirty="0" smtClean="0"/>
              <a:t>f</a:t>
            </a:r>
            <a:r>
              <a:rPr lang="en-US" b="1" dirty="0" smtClean="0"/>
              <a:t>rame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5172566" y="3781285"/>
            <a:ext cx="1028700" cy="4987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algn="ctr" defTabSz="914347"/>
            <a:r>
              <a:rPr lang="en-US" b="1" dirty="0" smtClean="0"/>
              <a:t>tires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386652" y="4855013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2120944" y="4841159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2792887" y="4837695"/>
            <a:ext cx="342900" cy="810491"/>
          </a:xfrm>
          <a:prstGeom prst="round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4045978" y="4876516"/>
            <a:ext cx="342900" cy="810491"/>
          </a:xfrm>
          <a:prstGeom prst="roundRect">
            <a:avLst/>
          </a:prstGeom>
          <a:blipFill>
            <a:blip r:embed="rId4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5085814" y="4823840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69" name="Rounded Rectangle 68"/>
          <p:cNvSpPr/>
          <p:nvPr/>
        </p:nvSpPr>
        <p:spPr bwMode="auto">
          <a:xfrm>
            <a:off x="5740442" y="4813449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6301551" y="4792667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sp>
        <p:nvSpPr>
          <p:cNvPr id="71" name="Rounded Rectangle 70"/>
          <p:cNvSpPr/>
          <p:nvPr/>
        </p:nvSpPr>
        <p:spPr bwMode="auto">
          <a:xfrm>
            <a:off x="6862660" y="4792668"/>
            <a:ext cx="342900" cy="810491"/>
          </a:xfrm>
          <a:prstGeom prst="roundRect">
            <a:avLst/>
          </a:prstGeom>
          <a:blipFill>
            <a:blip r:embed="rId5" cstate="print"/>
            <a:tile tx="0" ty="0" sx="100000" sy="100000" flip="none" algn="tl"/>
          </a:blip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5" tIns="45717" rIns="91435" bIns="45717" numCol="1" rtlCol="0" anchor="t" anchorCtr="0" compatLnSpc="1">
            <a:prstTxWarp prst="textNoShape">
              <a:avLst/>
            </a:prstTxWarp>
          </a:bodyPr>
          <a:lstStyle/>
          <a:p>
            <a:pPr defTabSz="914347"/>
            <a:endParaRPr lang="en-US" u="sng" dirty="0" smtClean="0">
              <a:latin typeface="Arial" charset="0"/>
            </a:endParaRPr>
          </a:p>
        </p:txBody>
      </p:sp>
      <p:cxnSp>
        <p:nvCxnSpPr>
          <p:cNvPr id="72" name="Straight Connector 71"/>
          <p:cNvCxnSpPr>
            <a:stCxn id="60" idx="2"/>
          </p:cNvCxnSpPr>
          <p:nvPr/>
        </p:nvCxnSpPr>
        <p:spPr bwMode="auto">
          <a:xfrm rot="16200000" flipH="1">
            <a:off x="4826043" y="2823589"/>
            <a:ext cx="432955" cy="1482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60" idx="2"/>
            <a:endCxn id="62" idx="0"/>
          </p:cNvCxnSpPr>
          <p:nvPr/>
        </p:nvCxnSpPr>
        <p:spPr bwMode="auto">
          <a:xfrm rot="5400000">
            <a:off x="4064144" y="3575302"/>
            <a:ext cx="464129" cy="10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60" idx="2"/>
          </p:cNvCxnSpPr>
          <p:nvPr/>
        </p:nvCxnSpPr>
        <p:spPr bwMode="auto">
          <a:xfrm rot="5400000">
            <a:off x="3293383" y="2804540"/>
            <a:ext cx="464128" cy="15517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endCxn id="64" idx="0"/>
          </p:cNvCxnSpPr>
          <p:nvPr/>
        </p:nvCxnSpPr>
        <p:spPr bwMode="auto">
          <a:xfrm rot="5400000">
            <a:off x="1881953" y="3987372"/>
            <a:ext cx="543791" cy="11914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endCxn id="65" idx="0"/>
          </p:cNvCxnSpPr>
          <p:nvPr/>
        </p:nvCxnSpPr>
        <p:spPr bwMode="auto">
          <a:xfrm rot="5400000">
            <a:off x="2256026" y="4347589"/>
            <a:ext cx="529937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>
            <a:endCxn id="66" idx="0"/>
          </p:cNvCxnSpPr>
          <p:nvPr/>
        </p:nvCxnSpPr>
        <p:spPr bwMode="auto">
          <a:xfrm rot="16200000" flipH="1">
            <a:off x="2593730" y="4467085"/>
            <a:ext cx="526473" cy="2147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62" idx="2"/>
          </p:cNvCxnSpPr>
          <p:nvPr/>
        </p:nvCxnSpPr>
        <p:spPr bwMode="auto">
          <a:xfrm rot="5400000">
            <a:off x="3993141" y="4557040"/>
            <a:ext cx="543790" cy="52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68" idx="0"/>
          </p:cNvCxnSpPr>
          <p:nvPr/>
        </p:nvCxnSpPr>
        <p:spPr bwMode="auto">
          <a:xfrm rot="5400000">
            <a:off x="5248606" y="4288706"/>
            <a:ext cx="543791" cy="526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>
            <a:endCxn id="69" idx="0"/>
          </p:cNvCxnSpPr>
          <p:nvPr/>
        </p:nvCxnSpPr>
        <p:spPr bwMode="auto">
          <a:xfrm rot="16200000" flipH="1">
            <a:off x="5581115" y="4482671"/>
            <a:ext cx="533400" cy="1281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70" idx="0"/>
          </p:cNvCxnSpPr>
          <p:nvPr/>
        </p:nvCxnSpPr>
        <p:spPr bwMode="auto">
          <a:xfrm rot="16200000" flipH="1">
            <a:off x="5872060" y="4191726"/>
            <a:ext cx="512618" cy="689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endCxn id="71" idx="0"/>
          </p:cNvCxnSpPr>
          <p:nvPr/>
        </p:nvCxnSpPr>
        <p:spPr bwMode="auto">
          <a:xfrm rot="16200000" flipH="1">
            <a:off x="6152616" y="3911171"/>
            <a:ext cx="512619" cy="12503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dirty="0" smtClean="0"/>
              <a:t> </a:t>
            </a:r>
            <a:r>
              <a:rPr lang="en-US" sz="2800" b="1" dirty="0" smtClean="0"/>
              <a:t>Command Architecture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Architecture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3482181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1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3559390" y="2728482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3757781" y="2734795"/>
            <a:ext cx="128690" cy="540498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Embedded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MEL is the language of the Command Architecture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/>
              <a:t>MEL is deeply embedded in the Maya Architecture</a:t>
            </a:r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/>
              <a:t>Maya Command </a:t>
            </a:r>
            <a:r>
              <a:rPr lang="en-US" dirty="0" smtClean="0"/>
              <a:t>Examples</a:t>
            </a:r>
          </a:p>
          <a:p>
            <a:pPr lvl="3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select –replace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;  // Replaces selection list with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myCone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.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connectAttr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myCone.ty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mySphere.ty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;   // Connects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translateY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attributes</a:t>
            </a:r>
          </a:p>
          <a:p>
            <a:pPr lvl="3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–s 0 –b 0 –label “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myHUD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2">
              <a:lnSpc>
                <a:spcPct val="80000"/>
              </a:lnSpc>
              <a:buClr>
                <a:schemeClr val="accent1">
                  <a:lumMod val="50000"/>
                  <a:lumOff val="50000"/>
                </a:schemeClr>
              </a:buClr>
              <a:buNone/>
              <a:defRPr/>
            </a:pP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sz="2000" dirty="0" smtClean="0"/>
              <a:t> </a:t>
            </a:r>
            <a:r>
              <a:rPr lang="en-US" dirty="0"/>
              <a:t>To view the syntax for a given command use `</a:t>
            </a:r>
            <a:r>
              <a:rPr lang="en-US" dirty="0" smtClean="0"/>
              <a:t>help`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help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Result: 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// 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Synopsis: </a:t>
            </a:r>
            <a:r>
              <a:rPr lang="en-US" sz="1600" dirty="0" err="1">
                <a:solidFill>
                  <a:srgbClr val="FFFF00"/>
                </a:solidFill>
                <a:latin typeface="Calibri" pitchFamily="34" charset="0"/>
              </a:rPr>
              <a:t>headsUpDisplay</a:t>
            </a: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 [flags] String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// Flags: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//  -e   -edit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FFFF00"/>
                </a:solidFill>
                <a:latin typeface="Calibri" pitchFamily="34" charset="0"/>
              </a:rPr>
              <a:t>//  -q   -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query</a:t>
            </a: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…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lnSpc>
                <a:spcPct val="80000"/>
              </a:lnSpc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 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9927"/>
            <a:ext cx="8153399" cy="522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Command Documentation </a:t>
            </a:r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581400" y="5791200"/>
            <a:ext cx="1524000" cy="381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Create, Query and Edit Mode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 Mode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-query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</a:t>
            </a:r>
          </a:p>
          <a:p>
            <a:endParaRPr lang="en-US" dirty="0" smtClean="0"/>
          </a:p>
          <a:p>
            <a:r>
              <a:rPr lang="en-US" dirty="0" smtClean="0"/>
              <a:t>Edit Mode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window -edit 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100 100 $window;</a:t>
            </a:r>
          </a:p>
          <a:p>
            <a:pPr lvl="3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9812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string $window = `window -title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TestWindow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</a:t>
            </a:r>
          </a:p>
          <a:p>
            <a:r>
              <a:rPr lang="en-CA" sz="1600" dirty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iconName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“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testWnd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" -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widthHeight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200 55`;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showWindow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$window;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MEL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&amp; Script Editor</a:t>
            </a:r>
          </a:p>
          <a:p>
            <a:endParaRPr lang="en-US" dirty="0" smtClean="0"/>
          </a:p>
          <a:p>
            <a:r>
              <a:rPr lang="en-US" dirty="0" smtClean="0"/>
              <a:t>Record MEL commands</a:t>
            </a:r>
          </a:p>
          <a:p>
            <a:endParaRPr lang="en-US" dirty="0" smtClean="0"/>
          </a:p>
          <a:p>
            <a:r>
              <a:rPr lang="en-US" dirty="0" smtClean="0"/>
              <a:t>Script Files: *.mel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Script Path: MAYA_SCRIPT_PATH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whatIs</a:t>
            </a:r>
            <a:r>
              <a:rPr lang="en-US" dirty="0" smtClean="0"/>
              <a:t>: to find a global proc or internal built-in command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source: let Maya know a script has updated</a:t>
            </a:r>
          </a:p>
          <a:p>
            <a:pPr marL="912813"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rehash: let Maya rescan the script paths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800" b="1" dirty="0" smtClean="0"/>
              <a:t>Customizing Vital Concepts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Architecture Overview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Maya API Introduction</a:t>
            </a:r>
          </a:p>
          <a:p>
            <a:pPr marL="0" indent="0" eaLnBrk="1" hangingPunct="1">
              <a:buClr>
                <a:schemeClr val="bg1"/>
              </a:buClr>
              <a:buFont typeface="Arial" pitchFamily="34" charset="0"/>
              <a:buChar char="•"/>
            </a:pPr>
            <a:r>
              <a:rPr lang="en-US" sz="2800" dirty="0" smtClean="0"/>
              <a:t>   Plug-in Development</a:t>
            </a:r>
            <a:endParaRPr lang="en-US" dirty="0" smtClean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 dirty="0"/>
          </a:p>
        </p:txBody>
      </p:sp>
      <p:sp>
        <p:nvSpPr>
          <p:cNvPr id="151" name="Oval 17"/>
          <p:cNvSpPr>
            <a:spLocks noChangeArrowheads="1"/>
          </p:cNvSpPr>
          <p:nvPr/>
        </p:nvSpPr>
        <p:spPr bwMode="auto">
          <a:xfrm>
            <a:off x="3877469" y="3833812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 flipH="1">
            <a:off x="4122738" y="3071814"/>
            <a:ext cx="431800" cy="8048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3" name="Line 59"/>
          <p:cNvSpPr>
            <a:spLocks noChangeShapeType="1"/>
          </p:cNvSpPr>
          <p:nvPr/>
        </p:nvSpPr>
        <p:spPr bwMode="auto">
          <a:xfrm>
            <a:off x="4237831" y="4086226"/>
            <a:ext cx="245269" cy="138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3" name="Oval 36"/>
          <p:cNvSpPr>
            <a:spLocks noChangeArrowheads="1"/>
          </p:cNvSpPr>
          <p:nvPr/>
        </p:nvSpPr>
        <p:spPr bwMode="auto">
          <a:xfrm>
            <a:off x="7519194" y="2427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 flipV="1">
            <a:off x="6905626" y="2679701"/>
            <a:ext cx="631825" cy="212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5" name="Line 62"/>
          <p:cNvSpPr>
            <a:spLocks noChangeShapeType="1"/>
          </p:cNvSpPr>
          <p:nvPr/>
        </p:nvSpPr>
        <p:spPr bwMode="auto">
          <a:xfrm flipV="1">
            <a:off x="7075488" y="2797175"/>
            <a:ext cx="614362" cy="665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6" name="Oval 36"/>
          <p:cNvSpPr>
            <a:spLocks noChangeArrowheads="1"/>
          </p:cNvSpPr>
          <p:nvPr/>
        </p:nvSpPr>
        <p:spPr bwMode="auto">
          <a:xfrm>
            <a:off x="7851775" y="3876677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 flipV="1">
            <a:off x="7339013" y="4203700"/>
            <a:ext cx="614362" cy="45799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8" name="Line 58"/>
          <p:cNvSpPr>
            <a:spLocks noChangeShapeType="1"/>
          </p:cNvSpPr>
          <p:nvPr/>
        </p:nvSpPr>
        <p:spPr bwMode="auto">
          <a:xfrm>
            <a:off x="7836694" y="2797174"/>
            <a:ext cx="233362" cy="1120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19088" y="1279525"/>
            <a:ext cx="4079875" cy="523220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800" dirty="0" smtClean="0">
                <a:solidFill>
                  <a:schemeClr val="bg1"/>
                </a:solidFill>
              </a:rPr>
              <a:t>New Custom Node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do we need API for? </a:t>
            </a:r>
            <a:endParaRPr lang="en-US" sz="4000" b="1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1" name="Oval 8"/>
          <p:cNvSpPr>
            <a:spLocks noChangeArrowheads="1"/>
          </p:cNvSpPr>
          <p:nvPr/>
        </p:nvSpPr>
        <p:spPr bwMode="auto">
          <a:xfrm>
            <a:off x="1545980" y="20916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1580905" y="265682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2131767" y="3144184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4" name="Oval 11"/>
          <p:cNvSpPr>
            <a:spLocks noChangeArrowheads="1"/>
          </p:cNvSpPr>
          <p:nvPr/>
        </p:nvSpPr>
        <p:spPr bwMode="auto">
          <a:xfrm>
            <a:off x="2227017" y="2402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5" name="Oval 12"/>
          <p:cNvSpPr>
            <a:spLocks noChangeArrowheads="1"/>
          </p:cNvSpPr>
          <p:nvPr/>
        </p:nvSpPr>
        <p:spPr bwMode="auto">
          <a:xfrm>
            <a:off x="2725492" y="3545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1888880" y="37045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7" name="Oval 14"/>
          <p:cNvSpPr>
            <a:spLocks noChangeArrowheads="1"/>
          </p:cNvSpPr>
          <p:nvPr/>
        </p:nvSpPr>
        <p:spPr bwMode="auto">
          <a:xfrm>
            <a:off x="2968380" y="2761597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8" name="Oval 19"/>
          <p:cNvSpPr>
            <a:spLocks noChangeArrowheads="1"/>
          </p:cNvSpPr>
          <p:nvPr/>
        </p:nvSpPr>
        <p:spPr bwMode="auto">
          <a:xfrm>
            <a:off x="2471492" y="433957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89" name="Oval 21"/>
          <p:cNvSpPr>
            <a:spLocks noChangeArrowheads="1"/>
          </p:cNvSpPr>
          <p:nvPr/>
        </p:nvSpPr>
        <p:spPr bwMode="auto">
          <a:xfrm>
            <a:off x="1592017" y="44983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0" name="Oval 22"/>
          <p:cNvSpPr>
            <a:spLocks noChangeArrowheads="1"/>
          </p:cNvSpPr>
          <p:nvPr/>
        </p:nvSpPr>
        <p:spPr bwMode="auto">
          <a:xfrm>
            <a:off x="2301630" y="541907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1" name="Oval 23"/>
          <p:cNvSpPr>
            <a:spLocks noChangeArrowheads="1"/>
          </p:cNvSpPr>
          <p:nvPr/>
        </p:nvSpPr>
        <p:spPr bwMode="auto">
          <a:xfrm>
            <a:off x="3317630" y="4879322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3042992" y="2021822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5" grpId="0" animBg="1"/>
      <p:bldP spid="19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API for?</a:t>
            </a:r>
            <a:endParaRPr lang="en-US" dirty="0"/>
          </a:p>
        </p:txBody>
      </p:sp>
      <p:sp>
        <p:nvSpPr>
          <p:cNvPr id="5" name="Cube 10"/>
          <p:cNvSpPr>
            <a:spLocks noChangeArrowheads="1"/>
          </p:cNvSpPr>
          <p:nvPr/>
        </p:nvSpPr>
        <p:spPr bwMode="auto">
          <a:xfrm>
            <a:off x="1686744" y="4704431"/>
            <a:ext cx="4225172" cy="663575"/>
          </a:xfrm>
          <a:prstGeom prst="cube">
            <a:avLst>
              <a:gd name="adj" fmla="val 25000"/>
            </a:avLst>
          </a:prstGeom>
          <a:solidFill>
            <a:srgbClr val="BB15B3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21"/>
          <p:cNvSpPr txBox="1">
            <a:spLocks noChangeArrowheads="1"/>
          </p:cNvSpPr>
          <p:nvPr/>
        </p:nvSpPr>
        <p:spPr bwMode="auto">
          <a:xfrm>
            <a:off x="3571774" y="4969442"/>
            <a:ext cx="6556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OS</a:t>
            </a:r>
          </a:p>
        </p:txBody>
      </p:sp>
      <p:sp>
        <p:nvSpPr>
          <p:cNvPr id="10" name="Cube 22"/>
          <p:cNvSpPr>
            <a:spLocks noChangeArrowheads="1"/>
          </p:cNvSpPr>
          <p:nvPr/>
        </p:nvSpPr>
        <p:spPr bwMode="auto">
          <a:xfrm>
            <a:off x="2145398" y="4204068"/>
            <a:ext cx="3495006" cy="533400"/>
          </a:xfrm>
          <a:prstGeom prst="cube">
            <a:avLst>
              <a:gd name="adj" fmla="val 25000"/>
            </a:avLst>
          </a:prstGeom>
          <a:solidFill>
            <a:schemeClr val="accent1">
              <a:lumMod val="50000"/>
              <a:lumOff val="50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168233" y="4394167"/>
            <a:ext cx="15160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/>
              <a:t>Maya Core</a:t>
            </a:r>
          </a:p>
        </p:txBody>
      </p:sp>
      <p:sp>
        <p:nvSpPr>
          <p:cNvPr id="12" name="Cube 24"/>
          <p:cNvSpPr>
            <a:spLocks noChangeArrowheads="1"/>
          </p:cNvSpPr>
          <p:nvPr/>
        </p:nvSpPr>
        <p:spPr bwMode="auto">
          <a:xfrm>
            <a:off x="2431051" y="3697923"/>
            <a:ext cx="2910840" cy="569277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3164735" y="3924935"/>
            <a:ext cx="144347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API</a:t>
            </a:r>
            <a:endParaRPr lang="en-US" sz="2000" u="none" dirty="0"/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4077105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ube 19"/>
          <p:cNvSpPr>
            <a:spLocks noChangeArrowheads="1"/>
          </p:cNvSpPr>
          <p:nvPr/>
        </p:nvSpPr>
        <p:spPr bwMode="auto">
          <a:xfrm>
            <a:off x="5138596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24" name="Cube 23"/>
          <p:cNvSpPr>
            <a:spLocks noChangeArrowheads="1"/>
          </p:cNvSpPr>
          <p:nvPr/>
        </p:nvSpPr>
        <p:spPr bwMode="auto">
          <a:xfrm>
            <a:off x="2516205" y="3204644"/>
            <a:ext cx="2612055" cy="463550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85711" y="3330259"/>
            <a:ext cx="21542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Commands</a:t>
            </a:r>
            <a:endParaRPr lang="en-US" sz="2000" u="none" dirty="0"/>
          </a:p>
        </p:txBody>
      </p:sp>
      <p:sp>
        <p:nvSpPr>
          <p:cNvPr id="26" name="Cube 9"/>
          <p:cNvSpPr>
            <a:spLocks noChangeArrowheads="1"/>
          </p:cNvSpPr>
          <p:nvPr/>
        </p:nvSpPr>
        <p:spPr bwMode="auto">
          <a:xfrm>
            <a:off x="2532245" y="2290980"/>
            <a:ext cx="2494547" cy="4572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10619" y="2429093"/>
            <a:ext cx="1419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284163" indent="-169863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</a:pPr>
            <a:r>
              <a:rPr lang="en-US" sz="2000" u="none" dirty="0" smtClean="0"/>
              <a:t>Maya GUI</a:t>
            </a:r>
            <a:endParaRPr lang="en-US" sz="2000" u="none" dirty="0"/>
          </a:p>
        </p:txBody>
      </p:sp>
      <p:sp>
        <p:nvSpPr>
          <p:cNvPr id="21" name="TextBox 20"/>
          <p:cNvSpPr txBox="1"/>
          <p:nvPr/>
        </p:nvSpPr>
        <p:spPr>
          <a:xfrm>
            <a:off x="5791200" y="2290980"/>
            <a:ext cx="305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CC00"/>
                </a:solidFill>
              </a:rPr>
              <a:t>Custom Maya Command</a:t>
            </a:r>
            <a:endParaRPr lang="en-US" sz="2000" dirty="0">
              <a:solidFill>
                <a:srgbClr val="00CC00"/>
              </a:solidFill>
            </a:endParaRPr>
          </a:p>
        </p:txBody>
      </p:sp>
      <p:sp>
        <p:nvSpPr>
          <p:cNvPr id="22" name="Cube 21"/>
          <p:cNvSpPr>
            <a:spLocks noChangeArrowheads="1"/>
          </p:cNvSpPr>
          <p:nvPr/>
        </p:nvSpPr>
        <p:spPr bwMode="auto">
          <a:xfrm>
            <a:off x="5598204" y="3204644"/>
            <a:ext cx="459608" cy="463550"/>
          </a:xfrm>
          <a:prstGeom prst="cube">
            <a:avLst>
              <a:gd name="adj" fmla="val 20692"/>
            </a:avLst>
          </a:prstGeom>
          <a:solidFill>
            <a:srgbClr val="00CC0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sz="1400" u="none" dirty="0"/>
          </a:p>
        </p:txBody>
      </p:sp>
      <p:sp>
        <p:nvSpPr>
          <p:cNvPr id="32" name="Down Arrow 31"/>
          <p:cNvSpPr/>
          <p:nvPr/>
        </p:nvSpPr>
        <p:spPr bwMode="auto">
          <a:xfrm rot="3196352">
            <a:off x="5656086" y="2674183"/>
            <a:ext cx="93064" cy="553703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 rot="1634692">
            <a:off x="6197306" y="2825742"/>
            <a:ext cx="93064" cy="407295"/>
          </a:xfrm>
          <a:prstGeom prst="downArrow">
            <a:avLst>
              <a:gd name="adj1" fmla="val 29676"/>
              <a:gd name="adj2" fmla="val 58817"/>
            </a:avLst>
          </a:prstGeom>
          <a:solidFill>
            <a:srgbClr val="00CC00"/>
          </a:solidFill>
          <a:ln w="9525" cap="flat" cmpd="sng" algn="ctr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dirty="0" smtClean="0">
              <a:ln>
                <a:noFill/>
              </a:ln>
              <a:solidFill>
                <a:srgbClr val="00CC00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962400" y="4163744"/>
            <a:ext cx="84395" cy="326271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3571772" y="2748180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3540595" y="3627120"/>
            <a:ext cx="114300" cy="845820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10800000">
            <a:off x="3695700" y="3640667"/>
            <a:ext cx="114300" cy="83165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99CC00"/>
          </a:solidFill>
          <a:ln w="9525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3724172" y="2748181"/>
            <a:ext cx="84395" cy="537644"/>
          </a:xfrm>
          <a:prstGeom prst="downArrow">
            <a:avLst>
              <a:gd name="adj1" fmla="val 29676"/>
              <a:gd name="adj2" fmla="val 73712"/>
            </a:avLst>
          </a:prstGeom>
          <a:solidFill>
            <a:schemeClr val="accent6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9" grpId="0" animBg="1"/>
      <p:bldP spid="20" grpId="0" animBg="1"/>
      <p:bldP spid="21" grpId="0"/>
      <p:bldP spid="22" grpId="0" animBg="1"/>
      <p:bldP spid="32" grpId="0" animBg="1"/>
      <p:bldP spid="3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Maya API Introduction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What is an API?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08889" y="1077126"/>
            <a:ext cx="7212629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Application Programming Interface</a:t>
            </a: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It is a contract between the server application exposing the API and the client using that API.</a:t>
            </a:r>
            <a:endParaRPr lang="en-GB" sz="24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4"/>
          <p:cNvSpPr>
            <a:spLocks noGrp="1" noChangeArrowheads="1"/>
          </p:cNvSpPr>
          <p:nvPr/>
        </p:nvSpPr>
        <p:spPr bwMode="auto">
          <a:xfrm>
            <a:off x="2855408" y="5453408"/>
            <a:ext cx="3567115" cy="41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1. Source code		2. Static library</a:t>
            </a:r>
          </a:p>
          <a:p>
            <a:pPr marL="176388" lvl="1" indent="-117592">
              <a:spcAft>
                <a:spcPct val="5000"/>
              </a:spcAft>
              <a:buClr>
                <a:srgbClr val="007DBA"/>
              </a:buClr>
              <a:buSzPct val="80000"/>
            </a:pPr>
            <a:r>
              <a:rPr lang="en-US" sz="1400" dirty="0"/>
              <a:t>3. DLL			4. EXE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24061" y="4879322"/>
            <a:ext cx="5213476" cy="13719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MyApp.exe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09621" y="4526541"/>
            <a:ext cx="1803157" cy="35278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513625" y="4016968"/>
            <a:ext cx="2234347" cy="5095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7037" tIns="23518" rIns="47037" bIns="23518" rtlCol="0" anchor="ctr"/>
          <a:lstStyle/>
          <a:p>
            <a:pPr algn="ctr"/>
            <a:r>
              <a:rPr lang="en-US" sz="2800" b="1" dirty="0" smtClean="0"/>
              <a:t>Client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But really, what can you do?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8889" y="1077126"/>
            <a:ext cx="7800615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Commands</a:t>
            </a: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Dependency Graph Nodes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Deformers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Shaders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Manipulators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Shapes </a:t>
            </a:r>
          </a:p>
          <a:p>
            <a:pPr marL="927492" lvl="1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Etc.</a:t>
            </a: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Tools /Contexts</a:t>
            </a: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File Translators</a:t>
            </a:r>
          </a:p>
          <a:p>
            <a:pPr marL="470367" indent="-470367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 Automation</a:t>
            </a: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470367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b="1" dirty="0" smtClean="0">
              <a:solidFill>
                <a:schemeClr val="bg1"/>
              </a:solidFill>
            </a:endParaRPr>
          </a:p>
          <a:p>
            <a:pPr marL="1384617" lvl="2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GB" sz="21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" name="Picture 11" descr="muscleSplineDeform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7171" y="1743490"/>
            <a:ext cx="2423160" cy="2659380"/>
          </a:xfrm>
          <a:prstGeom prst="rect">
            <a:avLst/>
          </a:prstGeom>
        </p:spPr>
      </p:pic>
      <p:pic>
        <p:nvPicPr>
          <p:cNvPr id="13" name="Picture 12" descr="th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50398" y="2292260"/>
            <a:ext cx="3994846" cy="3018239"/>
          </a:xfrm>
          <a:prstGeom prst="rect">
            <a:avLst/>
          </a:prstGeom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292260"/>
            <a:ext cx="3839690" cy="262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hap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005" y="2331459"/>
            <a:ext cx="3859832" cy="2312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Design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 tight wrapper around Maya’s internal architecture</a:t>
            </a:r>
          </a:p>
          <a:p>
            <a:pPr marL="457200" lvl="1" indent="-342900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FFFF"/>
                </a:solidFill>
              </a:rPr>
              <a:t>An abstract layer, which separates Maya internal code from external plug-in developers</a:t>
            </a:r>
          </a:p>
          <a:p>
            <a:endParaRPr lang="en-US" dirty="0"/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3352800" y="2971800"/>
            <a:ext cx="1981200" cy="61555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284163" marR="0" lvl="0" indent="-169863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External Developer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3352801" y="3962400"/>
            <a:ext cx="1981200" cy="110799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284163" marR="0" lvl="0" indent="-169863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Maya API</a:t>
            </a: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3352800" y="5445204"/>
            <a:ext cx="1981201" cy="110799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marL="284163" marR="0" lvl="0" indent="-169863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ctr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Maya Core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284163" marR="0" lvl="0" indent="-169863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15000"/>
              </a:spcAft>
              <a:buClr>
                <a:srgbClr val="00B4FF"/>
              </a:buClr>
              <a:buSzPct val="8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" name="Up-Down Arrow 13"/>
          <p:cNvSpPr>
            <a:spLocks noChangeArrowheads="1"/>
          </p:cNvSpPr>
          <p:nvPr/>
        </p:nvSpPr>
        <p:spPr bwMode="auto">
          <a:xfrm>
            <a:off x="4281487" y="3581400"/>
            <a:ext cx="71438" cy="387350"/>
          </a:xfrm>
          <a:prstGeom prst="upDownArrow">
            <a:avLst>
              <a:gd name="adj1" fmla="val 50000"/>
              <a:gd name="adj2" fmla="val 106260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2" name="Up-Down Arrow 14"/>
          <p:cNvSpPr>
            <a:spLocks noChangeArrowheads="1"/>
          </p:cNvSpPr>
          <p:nvPr/>
        </p:nvSpPr>
        <p:spPr bwMode="auto">
          <a:xfrm>
            <a:off x="4267200" y="5097462"/>
            <a:ext cx="71438" cy="388938"/>
          </a:xfrm>
          <a:prstGeom prst="upDownArrow">
            <a:avLst>
              <a:gd name="adj1" fmla="val 50000"/>
              <a:gd name="adj2" fmla="val 106695"/>
            </a:avLst>
          </a:prstGeom>
          <a:solidFill>
            <a:srgbClr val="FFFFFF"/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600" b="1" dirty="0" smtClean="0"/>
              <a:t>Plug-in Development</a:t>
            </a:r>
            <a:endParaRPr lang="en-US" sz="36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581294"/>
              </p:ext>
            </p:extLst>
          </p:nvPr>
        </p:nvGraphicFramePr>
        <p:xfrm>
          <a:off x="762000" y="1295400"/>
          <a:ext cx="7800614" cy="50607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74099"/>
                <a:gridCol w="1695786"/>
                <a:gridCol w="3730729"/>
              </a:tblGrid>
              <a:tr h="64671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Operating System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Plug-in</a:t>
                      </a:r>
                      <a:r>
                        <a:rPr lang="en-US" sz="2100" baseline="0" dirty="0" smtClean="0"/>
                        <a:t> Type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               Compiler</a:t>
                      </a:r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24749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Windows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</a:t>
                      </a:r>
                      <a:r>
                        <a:rPr lang="en-US" sz="2500" dirty="0" err="1" smtClean="0"/>
                        <a:t>mll</a:t>
                      </a:r>
                      <a:r>
                        <a:rPr lang="en-US" sz="2500" baseline="0" dirty="0" smtClean="0"/>
                        <a:t>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Visual Studio 2008 with Service Pack 1</a:t>
                      </a:r>
                      <a:endParaRPr lang="en-US" sz="2500" dirty="0"/>
                    </a:p>
                  </a:txBody>
                  <a:tcPr/>
                </a:tc>
              </a:tr>
              <a:tr h="417672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Linux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.so 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err="1" smtClean="0"/>
                        <a:t>gcc</a:t>
                      </a:r>
                      <a:r>
                        <a:rPr lang="en-US" sz="2500" dirty="0" smtClean="0"/>
                        <a:t> 4.1.2</a:t>
                      </a:r>
                      <a:endParaRPr lang="en-US" sz="2500" dirty="0"/>
                    </a:p>
                  </a:txBody>
                  <a:tcPr/>
                </a:tc>
              </a:tr>
              <a:tr h="2438665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Mac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.bundle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/>
                        <a:t>XCode</a:t>
                      </a:r>
                      <a:r>
                        <a:rPr lang="en-US" sz="2500" dirty="0" smtClean="0"/>
                        <a:t> 2.4.1 with </a:t>
                      </a:r>
                      <a:r>
                        <a:rPr lang="en-US" sz="2500" dirty="0" err="1" smtClean="0"/>
                        <a:t>gcc</a:t>
                      </a:r>
                      <a:r>
                        <a:rPr lang="en-US" sz="2500" dirty="0" smtClean="0"/>
                        <a:t> 4.0.1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Universal build binaries:</a:t>
                      </a:r>
                      <a:r>
                        <a:rPr lang="en-US" sz="2500" baseline="0" dirty="0" smtClean="0"/>
                        <a:t> </a:t>
                      </a:r>
                      <a:r>
                        <a:rPr lang="en-US" sz="2500" dirty="0" err="1" smtClean="0"/>
                        <a:t>powerPC</a:t>
                      </a:r>
                      <a:r>
                        <a:rPr lang="en-US" sz="2500" dirty="0" smtClean="0"/>
                        <a:t>, </a:t>
                      </a:r>
                      <a:r>
                        <a:rPr lang="en-US" sz="2500" dirty="0" err="1" smtClean="0"/>
                        <a:t>IntelMac</a:t>
                      </a:r>
                      <a:endParaRPr lang="en-US" sz="250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 smtClean="0"/>
                    </a:p>
                  </a:txBody>
                  <a:tcPr/>
                </a:tc>
              </a:tr>
              <a:tr h="564693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all</a:t>
                      </a:r>
                      <a:r>
                        <a:rPr lang="en-US" sz="2500" baseline="0" dirty="0" smtClean="0"/>
                        <a:t> platforms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.</a:t>
                      </a:r>
                      <a:r>
                        <a:rPr lang="en-US" sz="2500" dirty="0" err="1" smtClean="0"/>
                        <a:t>py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Python 2.6 kernel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Plug-in Development Environment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API Plug-ins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 smtClean="0"/>
              <a:t>Load/Unload Plug-in commands extended for Python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Python plug-in read into a dictionary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Searches for entry points</a:t>
            </a:r>
          </a:p>
          <a:p>
            <a:pPr lvl="2">
              <a:buClr>
                <a:schemeClr val="bg1"/>
              </a:buClr>
            </a:pPr>
            <a:r>
              <a:rPr lang="en-US" dirty="0" smtClean="0"/>
              <a:t>Action runs scripts</a:t>
            </a:r>
          </a:p>
          <a:p>
            <a:pPr lvl="2">
              <a:buClr>
                <a:schemeClr val="bg1"/>
              </a:buClr>
              <a:buFont typeface="Wingdings" pitchFamily="2" charset="2"/>
              <a:buNone/>
            </a:pPr>
            <a:endParaRPr lang="en-US" dirty="0" smtClean="0"/>
          </a:p>
          <a:p>
            <a:pPr>
              <a:buClr>
                <a:schemeClr val="bg1"/>
              </a:buClr>
            </a:pPr>
            <a:r>
              <a:rPr lang="en-US" dirty="0" smtClean="0"/>
              <a:t>Required entry points</a:t>
            </a:r>
          </a:p>
          <a:p>
            <a:pPr lvl="2">
              <a:buClr>
                <a:schemeClr val="bg1"/>
              </a:buClr>
            </a:pPr>
            <a:r>
              <a:rPr lang="en-US" dirty="0" err="1" smtClean="0"/>
              <a:t>initializePlugin</a:t>
            </a:r>
            <a:endParaRPr lang="en-US" dirty="0" smtClean="0"/>
          </a:p>
          <a:p>
            <a:pPr lvl="2">
              <a:buClr>
                <a:schemeClr val="bg1"/>
              </a:buClr>
            </a:pPr>
            <a:r>
              <a:rPr lang="en-US" dirty="0" err="1" smtClean="0"/>
              <a:t>uninitializePlugin</a:t>
            </a: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Plug-in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initializePlugin</a:t>
            </a:r>
            <a:r>
              <a:rPr lang="en-CA" dirty="0" smtClean="0"/>
              <a:t>() and </a:t>
            </a:r>
            <a:r>
              <a:rPr lang="en-CA" dirty="0" err="1" smtClean="0"/>
              <a:t>uninitializePlugin</a:t>
            </a:r>
            <a:r>
              <a:rPr lang="en-CA" dirty="0" smtClean="0"/>
              <a:t>() as entry point and exit point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2362200"/>
            <a:ext cx="6096000" cy="1676400"/>
          </a:xfrm>
          <a:prstGeom prst="rect">
            <a:avLst/>
          </a:prstGeom>
          <a:solidFill>
            <a:srgbClr val="FFB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 API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66800" y="4038600"/>
            <a:ext cx="6096000" cy="18288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Maya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3716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876800" y="3200400"/>
            <a:ext cx="1981200" cy="6858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uninitializePlugin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51816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unloadPlugin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76400" y="4343400"/>
            <a:ext cx="13716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loadPlugin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3622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5867400" y="3886200"/>
            <a:ext cx="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endParaRPr lang="en-US" sz="2800" dirty="0" smtClean="0">
              <a:latin typeface="+mj-lt"/>
            </a:endParaRPr>
          </a:p>
          <a:p>
            <a:pPr algn="ctr">
              <a:buNone/>
            </a:pPr>
            <a:r>
              <a:rPr lang="en-US" sz="2800" b="1" dirty="0" smtClean="0">
                <a:latin typeface="+mj-lt"/>
              </a:rPr>
              <a:t>Maya Architecture Overview</a:t>
            </a:r>
            <a:endParaRPr lang="en-US" sz="2800" b="1" dirty="0">
              <a:latin typeface="+mj-lt"/>
            </a:endParaRPr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smtClean="0"/>
              <a:t>Python API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Define a Python module containing </a:t>
            </a:r>
            <a:r>
              <a:rPr lang="en-US" dirty="0" err="1" smtClean="0"/>
              <a:t>initializePlugin</a:t>
            </a:r>
            <a:r>
              <a:rPr lang="en-US" dirty="0" smtClean="0"/>
              <a:t>(), </a:t>
            </a:r>
            <a:r>
              <a:rPr lang="en-US" dirty="0" err="1" smtClean="0"/>
              <a:t>uninitializePlugin</a:t>
            </a:r>
            <a:r>
              <a:rPr lang="en-US" dirty="0" smtClean="0"/>
              <a:t>() functions</a:t>
            </a:r>
          </a:p>
          <a:p>
            <a:pPr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import necessary modules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</a:t>
            </a:r>
            <a:r>
              <a:rPr lang="en-US" sz="2400" dirty="0" err="1" smtClean="0"/>
              <a:t>initializePlugin</a:t>
            </a:r>
            <a:r>
              <a:rPr lang="en-US" sz="2400" dirty="0" smtClean="0"/>
              <a:t>()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</a:t>
            </a:r>
            <a:r>
              <a:rPr lang="en-US" sz="2400" dirty="0" err="1" smtClean="0"/>
              <a:t>uninitializePlugin</a:t>
            </a:r>
            <a:r>
              <a:rPr lang="en-US" sz="2400" dirty="0" smtClean="0"/>
              <a:t>()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class implementations…</a:t>
            </a:r>
          </a:p>
          <a:p>
            <a:pPr marL="1262062" lvl="3" indent="-457200">
              <a:buFont typeface="+mj-lt"/>
              <a:buAutoNum type="arabicPeriod"/>
            </a:pPr>
            <a:endParaRPr lang="en-US" sz="2400" dirty="0" smtClean="0"/>
          </a:p>
          <a:p>
            <a:pPr marL="1262062" lvl="3" indent="-457200">
              <a:buFont typeface="+mj-lt"/>
              <a:buAutoNum type="arabicPeriod"/>
            </a:pPr>
            <a:r>
              <a:rPr lang="en-US" sz="2400" dirty="0" smtClean="0"/>
              <a:t>def creator()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Import Necessary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sz="2400" dirty="0" smtClean="0"/>
              <a:t>Classically, we import what we want at the top of the module</a:t>
            </a:r>
          </a:p>
          <a:p>
            <a:pPr marL="0" lvl="2" indent="0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endParaRPr lang="en-US" sz="2400" dirty="0" smtClean="0"/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maya.OpenMayaMPx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OpenMayaMPx</a:t>
            </a:r>
            <a:endParaRPr lang="en-US" dirty="0">
              <a:solidFill>
                <a:srgbClr val="FFFF00"/>
              </a:solidFill>
            </a:endParaRPr>
          </a:p>
          <a:p>
            <a:pPr marL="91281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None/>
            </a:pPr>
            <a:r>
              <a:rPr lang="en-US" dirty="0">
                <a:solidFill>
                  <a:srgbClr val="FFFF00"/>
                </a:solidFill>
              </a:rPr>
              <a:t>import sys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initializePlugin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bg1"/>
              </a:buClr>
              <a:buSzPct val="100000"/>
              <a:buNone/>
            </a:pPr>
            <a:r>
              <a:rPr lang="en-US" sz="2400" dirty="0" smtClean="0"/>
              <a:t>Scripted plug-in initialization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# </a:t>
            </a:r>
            <a:r>
              <a:rPr lang="en-US" dirty="0">
                <a:solidFill>
                  <a:srgbClr val="FFFF00"/>
                </a:solidFill>
              </a:rPr>
              <a:t>Initialize the script plug-in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def </a:t>
            </a:r>
            <a:r>
              <a:rPr lang="en-US" dirty="0" err="1">
                <a:solidFill>
                  <a:srgbClr val="FFFF00"/>
                </a:solidFill>
              </a:rPr>
              <a:t>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	</a:t>
            </a:r>
            <a:r>
              <a:rPr lang="en-US" dirty="0" err="1">
                <a:solidFill>
                  <a:srgbClr val="FFFF00"/>
                </a:solidFill>
              </a:rPr>
              <a:t>mplugin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try: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mplugin.registerCommand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>
                <a:solidFill>
                  <a:srgbClr val="FFFF00"/>
                </a:solidFill>
              </a:rPr>
              <a:t>cmdCreator</a:t>
            </a:r>
            <a:r>
              <a:rPr lang="en-US" dirty="0">
                <a:solidFill>
                  <a:srgbClr val="FFFF00"/>
                </a:solidFill>
              </a:rPr>
              <a:t> 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except: </a:t>
            </a:r>
            <a:endParaRPr lang="en-US" dirty="0" smtClean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</a:t>
            </a:r>
            <a:r>
              <a:rPr lang="en-US" dirty="0" smtClean="0">
                <a:solidFill>
                  <a:srgbClr val="FFFF00"/>
                </a:solidFill>
              </a:rPr>
              <a:t>        raise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95400" y="3527023"/>
            <a:ext cx="55626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uninitializePlugin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buClr>
                <a:schemeClr val="bg1"/>
              </a:buClr>
              <a:buSzPct val="100000"/>
              <a:buNone/>
            </a:pPr>
            <a:r>
              <a:rPr lang="en-US" sz="2400" dirty="0" smtClean="0"/>
              <a:t>Scripted plug-in </a:t>
            </a:r>
            <a:r>
              <a:rPr lang="en-US" sz="2400" dirty="0" err="1" smtClean="0"/>
              <a:t>uninitialization</a:t>
            </a:r>
            <a:endParaRPr lang="en-US" sz="2400" dirty="0" smtClean="0"/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def </a:t>
            </a:r>
            <a:r>
              <a:rPr lang="en-US" dirty="0" err="1">
                <a:solidFill>
                  <a:srgbClr val="FFFF00"/>
                </a:solidFill>
              </a:rPr>
              <a:t>uninitializePlugin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mplugin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    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try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mplugin.deregisterCommand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rgbClr val="FFFF00"/>
                </a:solidFill>
              </a:rPr>
              <a:t>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except: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unregister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             raise</a:t>
            </a:r>
            <a:endParaRPr lang="en-US" dirty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sz="2800" dirty="0" smtClean="0"/>
              <a:t>	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05000" y="3026177"/>
            <a:ext cx="4648200" cy="500846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Class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Clr>
                <a:schemeClr val="bg1"/>
              </a:buClr>
              <a:buSzPct val="100000"/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Class </a:t>
            </a:r>
            <a:r>
              <a:rPr lang="en-US" dirty="0" smtClean="0">
                <a:solidFill>
                  <a:srgbClr val="FFFFFF"/>
                </a:solidFill>
              </a:rPr>
              <a:t>Implementation: </a:t>
            </a:r>
            <a:r>
              <a:rPr lang="en-US" dirty="0" smtClean="0"/>
              <a:t>Similar </a:t>
            </a:r>
            <a:r>
              <a:rPr lang="en-US" dirty="0"/>
              <a:t>setup to C++ </a:t>
            </a:r>
            <a:r>
              <a:rPr lang="en-US" dirty="0" smtClean="0"/>
              <a:t>plug-ins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scriptedCommand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OpenMayaMPx.MPxCommand</a:t>
            </a:r>
            <a:r>
              <a:rPr lang="en-US" sz="2000" dirty="0">
                <a:solidFill>
                  <a:srgbClr val="FFFF00"/>
                </a:solidFill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 	def __init__(self): 	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</a:t>
            </a:r>
            <a:r>
              <a:rPr lang="en-US" sz="2000" dirty="0" err="1">
                <a:solidFill>
                  <a:srgbClr val="FFFF00"/>
                </a:solidFill>
              </a:rPr>
              <a:t>OpenMayaMPx.MPxCommand.__init</a:t>
            </a:r>
            <a:r>
              <a:rPr lang="en-US" sz="2000" dirty="0">
                <a:solidFill>
                  <a:srgbClr val="FFFF00"/>
                </a:solidFill>
              </a:rPr>
              <a:t>__(self)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def </a:t>
            </a:r>
            <a:r>
              <a:rPr lang="en-US" sz="2000" dirty="0" err="1">
                <a:solidFill>
                  <a:srgbClr val="FFFF00"/>
                </a:solidFill>
              </a:rPr>
              <a:t>doIt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self,argList</a:t>
            </a:r>
            <a:r>
              <a:rPr lang="en-US" sz="2000" dirty="0">
                <a:solidFill>
                  <a:srgbClr val="FFFF00"/>
                </a:solidFill>
              </a:rPr>
              <a:t>):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buNone/>
              <a:defRPr/>
            </a:pPr>
            <a:r>
              <a:rPr lang="en-US" sz="2000" dirty="0">
                <a:solidFill>
                  <a:srgbClr val="FFFF00"/>
                </a:solidFill>
              </a:rPr>
              <a:t>		print "Hello World!" 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b="1" dirty="0"/>
              <a:t>self</a:t>
            </a:r>
            <a:r>
              <a:rPr lang="en-US" dirty="0"/>
              <a:t> same as </a:t>
            </a:r>
            <a:r>
              <a:rPr lang="en-US" b="1" dirty="0"/>
              <a:t>this</a:t>
            </a:r>
            <a:r>
              <a:rPr lang="en-US" dirty="0"/>
              <a:t> in </a:t>
            </a:r>
            <a:r>
              <a:rPr lang="en-US" dirty="0" smtClean="0"/>
              <a:t>C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creator()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dirty="0" smtClean="0"/>
              <a:t>Creator Functions</a:t>
            </a:r>
            <a:r>
              <a:rPr lang="en-US" dirty="0"/>
              <a:t> </a:t>
            </a:r>
            <a:r>
              <a:rPr lang="en-US" dirty="0" smtClean="0"/>
              <a:t>is s</a:t>
            </a:r>
            <a:r>
              <a:rPr lang="en-US" sz="2400" dirty="0" smtClean="0"/>
              <a:t>imilar to C++ plug-ins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Pass Python function to </a:t>
            </a:r>
            <a:r>
              <a:rPr lang="en-US" sz="2400" dirty="0" err="1" smtClean="0"/>
              <a:t>MFnPlugin</a:t>
            </a:r>
            <a:r>
              <a:rPr lang="en-US" sz="2400" dirty="0" smtClean="0"/>
              <a:t> methods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…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mplugin.registerCommand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foo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…</a:t>
            </a:r>
            <a:endParaRPr lang="en-US" sz="1600" b="1" dirty="0" smtClean="0">
              <a:latin typeface="Calibri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Ownership is important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dirty="0" err="1" smtClean="0"/>
              <a:t>OpenMayaMPx.asMPxPtr</a:t>
            </a:r>
            <a:r>
              <a:rPr lang="en-US" dirty="0" smtClean="0"/>
              <a:t>() transfer ownership of newly-created command or node objects to Maya</a:t>
            </a:r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lvl="3" eaLnBrk="0" hangingPunct="0">
              <a:spcBef>
                <a:spcPct val="30000"/>
              </a:spcBef>
              <a:buClr>
                <a:schemeClr val="accent1"/>
              </a:buClr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class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</a:t>
            </a:r>
            <a:r>
              <a:rPr lang="en-CA" sz="2000" dirty="0" err="1">
                <a:solidFill>
                  <a:srgbClr val="FFFF00"/>
                </a:solidFill>
              </a:rPr>
              <a:t>OpenMayaMPx.MPxCommand</a:t>
            </a:r>
            <a:r>
              <a:rPr lang="en-CA" sz="2000" dirty="0">
                <a:solidFill>
                  <a:srgbClr val="FFFF00"/>
                </a:solidFill>
              </a:rPr>
              <a:t>): 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	</a:t>
            </a:r>
            <a:r>
              <a:rPr lang="en-CA" sz="2000" dirty="0" smtClean="0">
                <a:solidFill>
                  <a:srgbClr val="FFFF00"/>
                </a:solidFill>
              </a:rPr>
              <a:t>….</a:t>
            </a:r>
            <a:endParaRPr lang="en-CA" sz="2000" dirty="0">
              <a:solidFill>
                <a:srgbClr val="FFFF00"/>
              </a:solidFill>
            </a:endParaRP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 err="1" smtClean="0">
                <a:solidFill>
                  <a:srgbClr val="FFFF00"/>
                </a:solidFill>
              </a:rPr>
              <a:t>def</a:t>
            </a:r>
            <a:r>
              <a:rPr lang="en-CA" sz="2000" dirty="0" smtClean="0">
                <a:solidFill>
                  <a:srgbClr val="FFFF00"/>
                </a:solidFill>
              </a:rPr>
              <a:t> </a:t>
            </a:r>
            <a:r>
              <a:rPr lang="en-CA" sz="2000" dirty="0" err="1">
                <a:solidFill>
                  <a:srgbClr val="FFFF00"/>
                </a:solidFill>
              </a:rPr>
              <a:t>cmdCreator</a:t>
            </a:r>
            <a:r>
              <a:rPr lang="en-CA" sz="2000" dirty="0">
                <a:solidFill>
                  <a:srgbClr val="FFFF00"/>
                </a:solidFill>
              </a:rPr>
              <a:t>(): </a:t>
            </a:r>
          </a:p>
          <a:p>
            <a:pPr lvl="3" eaLnBrk="0" hangingPunct="0">
              <a:spcBef>
                <a:spcPct val="30000"/>
              </a:spcBef>
              <a:buNone/>
              <a:defRPr/>
            </a:pPr>
            <a:r>
              <a:rPr lang="en-CA" sz="2000" dirty="0">
                <a:solidFill>
                  <a:srgbClr val="FFFF00"/>
                </a:solidFill>
              </a:rPr>
              <a:t>	return </a:t>
            </a:r>
            <a:r>
              <a:rPr lang="en-CA" sz="2000" dirty="0" err="1">
                <a:solidFill>
                  <a:srgbClr val="FFFF00"/>
                </a:solidFill>
              </a:rPr>
              <a:t>OpenMayaMPx.asMPxPtr</a:t>
            </a:r>
            <a:r>
              <a:rPr lang="en-CA" sz="2000" dirty="0">
                <a:solidFill>
                  <a:srgbClr val="FFFF00"/>
                </a:solidFill>
              </a:rPr>
              <a:t>(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() )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5. creator()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rgbClr val="FFFFFF"/>
                </a:solidFill>
              </a:rPr>
              <a:t>Deployment of a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Maya Plug-in Manager</a:t>
            </a:r>
          </a:p>
          <a:p>
            <a:r>
              <a:rPr lang="en-US" dirty="0" smtClean="0"/>
              <a:t>Environment Variable: MAYA_PLUG_IN_PATH</a:t>
            </a:r>
          </a:p>
          <a:p>
            <a:r>
              <a:rPr lang="en-US" dirty="0" smtClean="0"/>
              <a:t>Put your plug-ins into:</a:t>
            </a:r>
          </a:p>
          <a:p>
            <a:pPr lvl="3">
              <a:buNone/>
            </a:pPr>
            <a:r>
              <a:rPr lang="en-US" dirty="0" smtClean="0"/>
              <a:t>C:\My Documents\</a:t>
            </a:r>
            <a:r>
              <a:rPr lang="en-US" dirty="0" err="1" smtClean="0"/>
              <a:t>maya</a:t>
            </a:r>
            <a:r>
              <a:rPr lang="en-US" dirty="0" smtClean="0"/>
              <a:t>\2012\plug-ins</a:t>
            </a:r>
          </a:p>
          <a:p>
            <a:r>
              <a:rPr lang="en-US" dirty="0" smtClean="0"/>
              <a:t>Add your custom plug-in path</a:t>
            </a:r>
          </a:p>
          <a:p>
            <a:pPr lvl="2">
              <a:buNone/>
            </a:pP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 MAYA_PLUG_IN_PATH $</a:t>
            </a:r>
            <a:r>
              <a:rPr lang="en-US" dirty="0" err="1" smtClean="0"/>
              <a:t>destPluginPath</a:t>
            </a:r>
            <a:r>
              <a:rPr lang="en-US" dirty="0" smtClean="0"/>
              <a:t>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Maya.env or userSetup.mel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114800"/>
            <a:ext cx="71628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`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getenv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MAYA_PLUG_IN_PATH`;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string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=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currentPluginPath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+ ";C:/My Documents";</a:t>
            </a:r>
          </a:p>
          <a:p>
            <a:pPr lvl="0" eaLnBrk="0" hangingPunct="0">
              <a:spcBef>
                <a:spcPct val="30000"/>
              </a:spcBef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putenv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MAYA_PLUG_IN_PATH $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destPluginPath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Load a Plug-in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00000"/>
              <a:buFontTx/>
              <a:buChar char="•"/>
              <a:defRPr/>
            </a:pPr>
            <a:r>
              <a:rPr lang="en-US" sz="2800" dirty="0">
                <a:solidFill>
                  <a:srgbClr val="FFFFFF"/>
                </a:solidFill>
              </a:rPr>
              <a:t>Load from Plug-in Manager or </a:t>
            </a:r>
            <a:r>
              <a:rPr lang="en-US" sz="2800" dirty="0" smtClean="0">
                <a:solidFill>
                  <a:srgbClr val="FFFFFF"/>
                </a:solidFill>
              </a:rPr>
              <a:t>Maya commands:</a:t>
            </a:r>
            <a:endParaRPr lang="en-US" sz="2800" dirty="0">
              <a:solidFill>
                <a:srgbClr val="FFFFFF"/>
              </a:solidFill>
            </a:endParaRP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maya.cmds.loadPlugin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( 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" )</a:t>
            </a:r>
          </a:p>
          <a:p>
            <a:pPr lvl="3" eaLnBrk="0" hangingPunct="0">
              <a:buClr>
                <a:srgbClr val="FFFFFF"/>
              </a:buClr>
              <a:buNone/>
              <a:defRPr/>
            </a:pP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buNone/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maya.cmds.unloadPlugin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 )</a:t>
            </a: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596312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Re-iterate: </a:t>
            </a:r>
            <a:r>
              <a:rPr lang="en-US" dirty="0" smtClean="0"/>
              <a:t>Generic Plug-in Algorithm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9545" indent="-159545"/>
            <a:r>
              <a:rPr lang="en-US" dirty="0" smtClean="0"/>
              <a:t>Define </a:t>
            </a:r>
            <a:r>
              <a:rPr lang="en-US" dirty="0" err="1" smtClean="0"/>
              <a:t>initializePlugin</a:t>
            </a:r>
            <a:r>
              <a:rPr lang="en-US" dirty="0" smtClean="0"/>
              <a:t> and </a:t>
            </a:r>
            <a:r>
              <a:rPr lang="en-US" dirty="0" err="1" smtClean="0"/>
              <a:t>uninitializePlugin</a:t>
            </a:r>
            <a:r>
              <a:rPr lang="en-US" dirty="0" smtClean="0"/>
              <a:t> functions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Register and unregister the proxy classes (</a:t>
            </a:r>
            <a:r>
              <a:rPr lang="en-US" dirty="0" err="1" smtClean="0"/>
              <a:t>MPxCommand</a:t>
            </a:r>
            <a:r>
              <a:rPr lang="en-US" dirty="0" smtClean="0"/>
              <a:t>, </a:t>
            </a:r>
            <a:r>
              <a:rPr lang="en-US" dirty="0" err="1" smtClean="0"/>
              <a:t>MPxNode</a:t>
            </a:r>
            <a:r>
              <a:rPr lang="en-US" dirty="0" smtClean="0"/>
              <a:t>, etc…) within these functions. </a:t>
            </a:r>
            <a:r>
              <a:rPr lang="en-US" dirty="0" err="1" smtClean="0"/>
              <a:t>ie</a:t>
            </a:r>
            <a:r>
              <a:rPr lang="en-US" dirty="0" smtClean="0"/>
              <a:t> register the custom commands and custom nodes being defined by the </a:t>
            </a:r>
            <a:r>
              <a:rPr lang="en-US" dirty="0" err="1" smtClean="0"/>
              <a:t>plugin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creator and initialize methods (as required) which Maya calls to build the proxy classes</a:t>
            </a:r>
            <a:br>
              <a:rPr lang="en-US" dirty="0" smtClean="0"/>
            </a:br>
            <a:endParaRPr lang="en-US" dirty="0" smtClean="0"/>
          </a:p>
          <a:p>
            <a:pPr marL="159545" indent="-159545"/>
            <a:r>
              <a:rPr lang="en-US" dirty="0" smtClean="0"/>
              <a:t>Implement the required functionality of the proxy classes. This requires importing the necessary modules</a:t>
            </a:r>
          </a:p>
          <a:p>
            <a:pPr marL="159545" indent="-159545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Architecture Overview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sz="2800" dirty="0" smtClean="0"/>
          </a:p>
          <a:p>
            <a:pPr lvl="1">
              <a:buNone/>
            </a:pPr>
            <a:r>
              <a:rPr lang="en-US" sz="2800" u="none" dirty="0" smtClean="0"/>
              <a:t>	   Two vital concepts of Maya architecture</a:t>
            </a:r>
          </a:p>
          <a:p>
            <a:pPr lvl="1">
              <a:buNone/>
            </a:pPr>
            <a:endParaRPr lang="en-US" sz="2400" u="none" dirty="0" smtClean="0"/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SzPct val="100000"/>
              <a:buFont typeface="+mj-lt"/>
              <a:buAutoNum type="arabicPeriod"/>
            </a:pPr>
            <a:r>
              <a:rPr lang="en-US" sz="2400" u="none" dirty="0" smtClean="0"/>
              <a:t> Dependency Graph</a:t>
            </a:r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Font typeface="+mj-lt"/>
              <a:buAutoNum type="arabicPeriod"/>
            </a:pPr>
            <a:endParaRPr lang="en-US" sz="2400" u="none" dirty="0" smtClean="0"/>
          </a:p>
          <a:p>
            <a:pPr marL="1485900" lvl="3" indent="-457200">
              <a:spcBef>
                <a:spcPct val="15000"/>
              </a:spcBef>
              <a:spcAft>
                <a:spcPct val="15000"/>
              </a:spcAft>
              <a:buSzPct val="100000"/>
              <a:buFont typeface="+mj-lt"/>
              <a:buAutoNum type="arabicPeriod"/>
            </a:pPr>
            <a:r>
              <a:rPr lang="en-US" sz="2400" u="none" dirty="0" smtClean="0"/>
              <a:t> Command Architecture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Main Methods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394946" y="1296615"/>
            <a:ext cx="8083002" cy="5282423"/>
          </a:xfrm>
        </p:spPr>
        <p:txBody>
          <a:bodyPr/>
          <a:lstStyle/>
          <a:p>
            <a:pPr marL="159545" indent="-159545"/>
            <a:r>
              <a:rPr lang="en-US" sz="2000" dirty="0" err="1" smtClean="0"/>
              <a:t>initializePlugin</a:t>
            </a:r>
            <a:r>
              <a:rPr lang="en-US" sz="2000" dirty="0" smtClean="0"/>
              <a:t> allows Maya to load a </a:t>
            </a:r>
            <a:r>
              <a:rPr lang="en-US" sz="2000" dirty="0" err="1" smtClean="0"/>
              <a:t>plugin</a:t>
            </a:r>
            <a:r>
              <a:rPr lang="en-US" sz="2000" dirty="0" smtClean="0"/>
              <a:t>. </a:t>
            </a:r>
          </a:p>
          <a:p>
            <a:pPr marL="159545" indent="-159545"/>
            <a:r>
              <a:rPr lang="en-US" sz="2000" dirty="0" err="1" smtClean="0"/>
              <a:t>uninitializePlugin</a:t>
            </a:r>
            <a:r>
              <a:rPr lang="en-US" sz="2000" dirty="0" smtClean="0"/>
              <a:t> allows Maya to unload a </a:t>
            </a:r>
            <a:r>
              <a:rPr lang="en-US" sz="2000" dirty="0" err="1" smtClean="0"/>
              <a:t>plugin</a:t>
            </a:r>
            <a:r>
              <a:rPr lang="en-US" sz="2000" dirty="0" smtClean="0"/>
              <a:t> </a:t>
            </a:r>
          </a:p>
          <a:p>
            <a:pPr marL="159545" indent="-159545"/>
            <a:r>
              <a:rPr lang="en-US" sz="2000" dirty="0" smtClean="0"/>
              <a:t>Both must be defined</a:t>
            </a:r>
            <a:br>
              <a:rPr lang="en-US" sz="2000" dirty="0" smtClean="0"/>
            </a:br>
            <a:endParaRPr lang="en-US" sz="2000" dirty="0" smtClean="0"/>
          </a:p>
          <a:p>
            <a:pPr marL="159545" indent="-159545"/>
            <a:r>
              <a:rPr lang="en-US" sz="2000" dirty="0" smtClean="0"/>
              <a:t>Creator functions are used to instantiate a derivative of a proxy class (</a:t>
            </a:r>
            <a:r>
              <a:rPr lang="en-US" sz="2000" dirty="0" err="1" smtClean="0"/>
              <a:t>MPxNode</a:t>
            </a:r>
            <a:r>
              <a:rPr lang="en-US" sz="2000" dirty="0" smtClean="0"/>
              <a:t>, </a:t>
            </a:r>
            <a:r>
              <a:rPr lang="en-US" sz="2000" dirty="0" err="1" smtClean="0"/>
              <a:t>MPxCommand</a:t>
            </a:r>
            <a:r>
              <a:rPr lang="en-US" sz="2000" dirty="0" smtClean="0"/>
              <a:t>) and transfer its ownership to Maya</a:t>
            </a:r>
            <a:br>
              <a:rPr lang="en-US" sz="2000" dirty="0" smtClean="0"/>
            </a:br>
            <a:endParaRPr lang="en-US" sz="2000" dirty="0" smtClean="0"/>
          </a:p>
          <a:p>
            <a:pPr marL="159545" indent="-159545"/>
            <a:r>
              <a:rPr lang="en-US" sz="2000" dirty="0" smtClean="0"/>
              <a:t>Node initialization functions are used for derivatives of MPxNode in order to define their attributes and initialize their values</a:t>
            </a:r>
          </a:p>
          <a:p>
            <a:pPr marL="159545" indent="-159545"/>
            <a:endParaRPr lang="en-US" sz="2000" dirty="0" smtClean="0"/>
          </a:p>
          <a:p>
            <a:pPr marL="159545" indent="-159545"/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FFFF00"/>
                </a:solidFill>
              </a:rPr>
              <a:t>try … except </a:t>
            </a:r>
            <a:r>
              <a:rPr lang="en-US" sz="2000" dirty="0" smtClean="0"/>
              <a:t>statements in order to trap errors and avoid crashing Maya. As a rule of thumb use them around API functions that return </a:t>
            </a:r>
            <a:r>
              <a:rPr lang="en-US" sz="2000" dirty="0" err="1" smtClean="0"/>
              <a:t>MStatus</a:t>
            </a:r>
            <a:r>
              <a:rPr lang="en-US" sz="2000" dirty="0" smtClean="0"/>
              <a:t> object</a:t>
            </a:r>
          </a:p>
          <a:p>
            <a:pPr marL="159545" indent="-159545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en-US" sz="2800" b="1" dirty="0" smtClean="0"/>
              <a:t>Dependency Graph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08889" y="1077126"/>
            <a:ext cx="7800615" cy="5621632"/>
          </a:xfrm>
          <a:prstGeom prst="rect">
            <a:avLst/>
          </a:prstGeom>
        </p:spPr>
        <p:txBody>
          <a:bodyPr lIns="47037" tIns="23518" rIns="47037" bIns="23518"/>
          <a:lstStyle/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Control system for Maya</a:t>
            </a: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Glue that holds together disparate operations and lets them work together seamlessly</a:t>
            </a: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587959" indent="-587959">
              <a:lnSpc>
                <a:spcPct val="124000"/>
              </a:lnSpc>
              <a:buClr>
                <a:schemeClr val="bg1"/>
              </a:buClr>
              <a:buFont typeface="Arial" pitchFamily="34" charset="0"/>
              <a:buChar char="•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Foundation of the Maya file format</a:t>
            </a:r>
          </a:p>
          <a:p>
            <a:pPr marL="927492" lvl="1" indent="-470367">
              <a:lnSpc>
                <a:spcPct val="124000"/>
              </a:lnSpc>
              <a:buClr>
                <a:schemeClr val="accent1"/>
              </a:buClr>
              <a:buFont typeface="KievitLight" pitchFamily="34" charset="0"/>
              <a:buChar char="»"/>
              <a:tabLst>
                <a:tab pos="211877" algn="l"/>
                <a:tab pos="425235" algn="l"/>
                <a:tab pos="638594" algn="l"/>
                <a:tab pos="851953" algn="l"/>
                <a:tab pos="1065312" algn="l"/>
                <a:tab pos="1278670" algn="l"/>
                <a:tab pos="1492029" algn="l"/>
                <a:tab pos="1705387" algn="l"/>
                <a:tab pos="1918746" algn="l"/>
                <a:tab pos="2132105" algn="l"/>
                <a:tab pos="2345463" algn="l"/>
                <a:tab pos="2558822" algn="l"/>
                <a:tab pos="2772181" algn="l"/>
                <a:tab pos="2985539" algn="l"/>
                <a:tab pos="3198898" algn="l"/>
                <a:tab pos="3412256" algn="l"/>
                <a:tab pos="3625615" algn="l"/>
                <a:tab pos="3838974" algn="l"/>
                <a:tab pos="4052333" algn="l"/>
                <a:tab pos="4265691" algn="l"/>
              </a:tabLst>
              <a:defRPr/>
            </a:pPr>
            <a:endParaRPr lang="en-GB" sz="27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Dependency Graph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215312" cy="1143000"/>
          </a:xfrm>
        </p:spPr>
        <p:txBody>
          <a:bodyPr/>
          <a:lstStyle/>
          <a:p>
            <a:r>
              <a:rPr lang="en-US" dirty="0" smtClean="0"/>
              <a:t>Maya Hypergraph</a:t>
            </a:r>
          </a:p>
        </p:txBody>
      </p:sp>
      <p:pic>
        <p:nvPicPr>
          <p:cNvPr id="5" name="Picture 2" descr="C:\DOCUME~1\middlek\LOCALS~1\Temp\SNAGHTML106f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56" y="1098076"/>
            <a:ext cx="6340044" cy="53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731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val 8"/>
          <p:cNvSpPr>
            <a:spLocks noChangeArrowheads="1"/>
          </p:cNvSpPr>
          <p:nvPr/>
        </p:nvSpPr>
        <p:spPr bwMode="auto">
          <a:xfrm>
            <a:off x="1524001" y="20939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3" name="Oval 9"/>
          <p:cNvSpPr>
            <a:spLocks noChangeArrowheads="1"/>
          </p:cNvSpPr>
          <p:nvPr/>
        </p:nvSpPr>
        <p:spPr bwMode="auto">
          <a:xfrm>
            <a:off x="1558925" y="2659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4" name="Oval 10"/>
          <p:cNvSpPr>
            <a:spLocks noChangeArrowheads="1"/>
          </p:cNvSpPr>
          <p:nvPr/>
        </p:nvSpPr>
        <p:spPr bwMode="auto">
          <a:xfrm>
            <a:off x="2109788" y="314642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5" name="Oval 11"/>
          <p:cNvSpPr>
            <a:spLocks noChangeArrowheads="1"/>
          </p:cNvSpPr>
          <p:nvPr/>
        </p:nvSpPr>
        <p:spPr bwMode="auto">
          <a:xfrm>
            <a:off x="2205038" y="2405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2703513" y="3548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7" name="Oval 13"/>
          <p:cNvSpPr>
            <a:spLocks noChangeArrowheads="1"/>
          </p:cNvSpPr>
          <p:nvPr/>
        </p:nvSpPr>
        <p:spPr bwMode="auto">
          <a:xfrm>
            <a:off x="1866900" y="3706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8" name="Oval 14"/>
          <p:cNvSpPr>
            <a:spLocks noChangeArrowheads="1"/>
          </p:cNvSpPr>
          <p:nvPr/>
        </p:nvSpPr>
        <p:spPr bwMode="auto">
          <a:xfrm>
            <a:off x="2946401" y="2763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49" name="Oval 15"/>
          <p:cNvSpPr>
            <a:spLocks noChangeArrowheads="1"/>
          </p:cNvSpPr>
          <p:nvPr/>
        </p:nvSpPr>
        <p:spPr bwMode="auto">
          <a:xfrm>
            <a:off x="3762376" y="232092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0" name="Oval 16"/>
          <p:cNvSpPr>
            <a:spLocks noChangeArrowheads="1"/>
          </p:cNvSpPr>
          <p:nvPr/>
        </p:nvSpPr>
        <p:spPr bwMode="auto">
          <a:xfrm>
            <a:off x="3697288" y="3198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2" name="Oval 18"/>
          <p:cNvSpPr>
            <a:spLocks noChangeArrowheads="1"/>
          </p:cNvSpPr>
          <p:nvPr/>
        </p:nvSpPr>
        <p:spPr bwMode="auto">
          <a:xfrm>
            <a:off x="4397375" y="26908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3" name="Oval 19"/>
          <p:cNvSpPr>
            <a:spLocks noChangeArrowheads="1"/>
          </p:cNvSpPr>
          <p:nvPr/>
        </p:nvSpPr>
        <p:spPr bwMode="auto">
          <a:xfrm>
            <a:off x="2449513" y="43418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4" name="Oval 20"/>
          <p:cNvSpPr>
            <a:spLocks noChangeArrowheads="1"/>
          </p:cNvSpPr>
          <p:nvPr/>
        </p:nvSpPr>
        <p:spPr bwMode="auto">
          <a:xfrm>
            <a:off x="4724400" y="34321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5" name="Oval 21"/>
          <p:cNvSpPr>
            <a:spLocks noChangeArrowheads="1"/>
          </p:cNvSpPr>
          <p:nvPr/>
        </p:nvSpPr>
        <p:spPr bwMode="auto">
          <a:xfrm>
            <a:off x="1570038" y="4500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6" name="Oval 22"/>
          <p:cNvSpPr>
            <a:spLocks noChangeArrowheads="1"/>
          </p:cNvSpPr>
          <p:nvPr/>
        </p:nvSpPr>
        <p:spPr bwMode="auto">
          <a:xfrm>
            <a:off x="2279651" y="5421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7" name="Oval 23"/>
          <p:cNvSpPr>
            <a:spLocks noChangeArrowheads="1"/>
          </p:cNvSpPr>
          <p:nvPr/>
        </p:nvSpPr>
        <p:spPr bwMode="auto">
          <a:xfrm>
            <a:off x="3295650" y="48815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8" name="Oval 24"/>
          <p:cNvSpPr>
            <a:spLocks noChangeArrowheads="1"/>
          </p:cNvSpPr>
          <p:nvPr/>
        </p:nvSpPr>
        <p:spPr bwMode="auto">
          <a:xfrm>
            <a:off x="4491038" y="40338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59" name="Oval 25"/>
          <p:cNvSpPr>
            <a:spLocks noChangeArrowheads="1"/>
          </p:cNvSpPr>
          <p:nvPr/>
        </p:nvSpPr>
        <p:spPr bwMode="auto">
          <a:xfrm>
            <a:off x="4121150" y="4838700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0" name="Oval 26"/>
          <p:cNvSpPr>
            <a:spLocks noChangeArrowheads="1"/>
          </p:cNvSpPr>
          <p:nvPr/>
        </p:nvSpPr>
        <p:spPr bwMode="auto">
          <a:xfrm>
            <a:off x="3021013" y="20240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1" name="Oval 27"/>
          <p:cNvSpPr>
            <a:spLocks noChangeArrowheads="1"/>
          </p:cNvSpPr>
          <p:nvPr/>
        </p:nvSpPr>
        <p:spPr bwMode="auto">
          <a:xfrm>
            <a:off x="4819651" y="1971675"/>
            <a:ext cx="360363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5370513" y="2649539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3" name="Oval 29"/>
          <p:cNvSpPr>
            <a:spLocks noChangeArrowheads="1"/>
          </p:cNvSpPr>
          <p:nvPr/>
        </p:nvSpPr>
        <p:spPr bwMode="auto">
          <a:xfrm>
            <a:off x="5919788" y="326231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5" name="Oval 31"/>
          <p:cNvSpPr>
            <a:spLocks noChangeArrowheads="1"/>
          </p:cNvSpPr>
          <p:nvPr/>
        </p:nvSpPr>
        <p:spPr bwMode="auto">
          <a:xfrm>
            <a:off x="5168900" y="45418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6" name="Oval 32"/>
          <p:cNvSpPr>
            <a:spLocks noChangeArrowheads="1"/>
          </p:cNvSpPr>
          <p:nvPr/>
        </p:nvSpPr>
        <p:spPr bwMode="auto">
          <a:xfrm>
            <a:off x="6046788" y="2098675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7" name="Oval 33"/>
          <p:cNvSpPr>
            <a:spLocks noChangeArrowheads="1"/>
          </p:cNvSpPr>
          <p:nvPr/>
        </p:nvSpPr>
        <p:spPr bwMode="auto">
          <a:xfrm>
            <a:off x="6099176" y="44592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8" name="Oval 34"/>
          <p:cNvSpPr>
            <a:spLocks noChangeArrowheads="1"/>
          </p:cNvSpPr>
          <p:nvPr/>
        </p:nvSpPr>
        <p:spPr bwMode="auto">
          <a:xfrm>
            <a:off x="4935538" y="5262564"/>
            <a:ext cx="360362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69" name="Oval 35"/>
          <p:cNvSpPr>
            <a:spLocks noChangeArrowheads="1"/>
          </p:cNvSpPr>
          <p:nvPr/>
        </p:nvSpPr>
        <p:spPr bwMode="auto">
          <a:xfrm>
            <a:off x="5803901" y="504031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0" name="Oval 36"/>
          <p:cNvSpPr>
            <a:spLocks noChangeArrowheads="1"/>
          </p:cNvSpPr>
          <p:nvPr/>
        </p:nvSpPr>
        <p:spPr bwMode="auto">
          <a:xfrm>
            <a:off x="6524625" y="271303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1" name="Oval 37"/>
          <p:cNvSpPr>
            <a:spLocks noChangeArrowheads="1"/>
          </p:cNvSpPr>
          <p:nvPr/>
        </p:nvSpPr>
        <p:spPr bwMode="auto">
          <a:xfrm>
            <a:off x="6291263" y="385445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2" name="Oval 38"/>
          <p:cNvSpPr>
            <a:spLocks noChangeArrowheads="1"/>
          </p:cNvSpPr>
          <p:nvPr/>
        </p:nvSpPr>
        <p:spPr bwMode="auto">
          <a:xfrm>
            <a:off x="6978651" y="4437064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3" name="Oval 39"/>
          <p:cNvSpPr>
            <a:spLocks noChangeArrowheads="1"/>
          </p:cNvSpPr>
          <p:nvPr/>
        </p:nvSpPr>
        <p:spPr bwMode="auto">
          <a:xfrm>
            <a:off x="6545263" y="5092700"/>
            <a:ext cx="360362" cy="369888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4" name="Oval 40"/>
          <p:cNvSpPr>
            <a:spLocks noChangeArrowheads="1"/>
          </p:cNvSpPr>
          <p:nvPr/>
        </p:nvSpPr>
        <p:spPr bwMode="auto">
          <a:xfrm>
            <a:off x="6788150" y="3367089"/>
            <a:ext cx="360363" cy="369887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5" name="Line 41"/>
          <p:cNvSpPr>
            <a:spLocks noChangeShapeType="1"/>
          </p:cNvSpPr>
          <p:nvPr/>
        </p:nvSpPr>
        <p:spPr bwMode="auto">
          <a:xfrm>
            <a:off x="1873250" y="2347913"/>
            <a:ext cx="360363" cy="1476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6" name="Line 42"/>
          <p:cNvSpPr>
            <a:spLocks noChangeShapeType="1"/>
          </p:cNvSpPr>
          <p:nvPr/>
        </p:nvSpPr>
        <p:spPr bwMode="auto">
          <a:xfrm>
            <a:off x="1866900" y="2997200"/>
            <a:ext cx="254000" cy="25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7" name="Line 43"/>
          <p:cNvSpPr>
            <a:spLocks noChangeShapeType="1"/>
          </p:cNvSpPr>
          <p:nvPr/>
        </p:nvSpPr>
        <p:spPr bwMode="auto">
          <a:xfrm flipH="1">
            <a:off x="2354263" y="2755900"/>
            <a:ext cx="30162" cy="400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8" name="Line 44"/>
          <p:cNvSpPr>
            <a:spLocks noChangeShapeType="1"/>
          </p:cNvSpPr>
          <p:nvPr/>
        </p:nvSpPr>
        <p:spPr bwMode="auto">
          <a:xfrm>
            <a:off x="2565401" y="2660650"/>
            <a:ext cx="423863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79" name="Line 45"/>
          <p:cNvSpPr>
            <a:spLocks noChangeShapeType="1"/>
          </p:cNvSpPr>
          <p:nvPr/>
        </p:nvSpPr>
        <p:spPr bwMode="auto">
          <a:xfrm>
            <a:off x="3348038" y="2298700"/>
            <a:ext cx="434975" cy="1365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0" name="Line 46"/>
          <p:cNvSpPr>
            <a:spLocks noChangeShapeType="1"/>
          </p:cNvSpPr>
          <p:nvPr/>
        </p:nvSpPr>
        <p:spPr bwMode="auto">
          <a:xfrm>
            <a:off x="2470150" y="3451225"/>
            <a:ext cx="360363" cy="1476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1" name="Line 47"/>
          <p:cNvSpPr>
            <a:spLocks noChangeShapeType="1"/>
          </p:cNvSpPr>
          <p:nvPr/>
        </p:nvSpPr>
        <p:spPr bwMode="auto">
          <a:xfrm flipH="1">
            <a:off x="3043238" y="3462338"/>
            <a:ext cx="677862" cy="360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2" name="Line 48"/>
          <p:cNvSpPr>
            <a:spLocks noChangeShapeType="1"/>
          </p:cNvSpPr>
          <p:nvPr/>
        </p:nvSpPr>
        <p:spPr bwMode="auto">
          <a:xfrm>
            <a:off x="2565401" y="2679700"/>
            <a:ext cx="265113" cy="8778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3" name="Line 49"/>
          <p:cNvSpPr>
            <a:spLocks noChangeShapeType="1"/>
          </p:cNvSpPr>
          <p:nvPr/>
        </p:nvSpPr>
        <p:spPr bwMode="auto">
          <a:xfrm flipH="1">
            <a:off x="3879850" y="2690813"/>
            <a:ext cx="82550" cy="508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4" name="Line 50"/>
          <p:cNvSpPr>
            <a:spLocks noChangeShapeType="1"/>
          </p:cNvSpPr>
          <p:nvPr/>
        </p:nvSpPr>
        <p:spPr bwMode="auto">
          <a:xfrm flipV="1">
            <a:off x="3317876" y="2889251"/>
            <a:ext cx="1081088" cy="31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6" name="Line 52"/>
          <p:cNvSpPr>
            <a:spLocks noChangeShapeType="1"/>
          </p:cNvSpPr>
          <p:nvPr/>
        </p:nvSpPr>
        <p:spPr bwMode="auto">
          <a:xfrm flipH="1" flipV="1">
            <a:off x="2811463" y="4562476"/>
            <a:ext cx="2347912" cy="180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7" name="Line 53"/>
          <p:cNvSpPr>
            <a:spLocks noChangeShapeType="1"/>
          </p:cNvSpPr>
          <p:nvPr/>
        </p:nvSpPr>
        <p:spPr bwMode="auto">
          <a:xfrm flipH="1" flipV="1">
            <a:off x="2174875" y="4024314"/>
            <a:ext cx="347663" cy="3714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8" name="Line 54"/>
          <p:cNvSpPr>
            <a:spLocks noChangeShapeType="1"/>
          </p:cNvSpPr>
          <p:nvPr/>
        </p:nvSpPr>
        <p:spPr bwMode="auto">
          <a:xfrm flipV="1">
            <a:off x="1931989" y="4573588"/>
            <a:ext cx="517525" cy="1063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89" name="Line 55"/>
          <p:cNvSpPr>
            <a:spLocks noChangeShapeType="1"/>
          </p:cNvSpPr>
          <p:nvPr/>
        </p:nvSpPr>
        <p:spPr bwMode="auto">
          <a:xfrm flipH="1" flipV="1">
            <a:off x="1846263" y="4859339"/>
            <a:ext cx="455612" cy="657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0" name="Line 56"/>
          <p:cNvSpPr>
            <a:spLocks noChangeShapeType="1"/>
          </p:cNvSpPr>
          <p:nvPr/>
        </p:nvSpPr>
        <p:spPr bwMode="auto">
          <a:xfrm>
            <a:off x="4629150" y="3070226"/>
            <a:ext cx="242888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1" name="Line 57"/>
          <p:cNvSpPr>
            <a:spLocks noChangeShapeType="1"/>
          </p:cNvSpPr>
          <p:nvPr/>
        </p:nvSpPr>
        <p:spPr bwMode="auto">
          <a:xfrm flipV="1">
            <a:off x="4651376" y="2330450"/>
            <a:ext cx="265113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4821239" y="4329113"/>
            <a:ext cx="390525" cy="2873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5" name="Line 61"/>
          <p:cNvSpPr>
            <a:spLocks noChangeShapeType="1"/>
          </p:cNvSpPr>
          <p:nvPr/>
        </p:nvSpPr>
        <p:spPr bwMode="auto">
          <a:xfrm flipV="1">
            <a:off x="2617788" y="5133975"/>
            <a:ext cx="709612" cy="403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6" name="Line 62"/>
          <p:cNvSpPr>
            <a:spLocks noChangeShapeType="1"/>
          </p:cNvSpPr>
          <p:nvPr/>
        </p:nvSpPr>
        <p:spPr bwMode="auto">
          <a:xfrm flipV="1">
            <a:off x="5730875" y="2890839"/>
            <a:ext cx="827088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7" name="Line 63"/>
          <p:cNvSpPr>
            <a:spLocks noChangeShapeType="1"/>
          </p:cNvSpPr>
          <p:nvPr/>
        </p:nvSpPr>
        <p:spPr bwMode="auto">
          <a:xfrm flipV="1">
            <a:off x="5676901" y="2414588"/>
            <a:ext cx="423863" cy="3079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8" name="Line 64"/>
          <p:cNvSpPr>
            <a:spLocks noChangeShapeType="1"/>
          </p:cNvSpPr>
          <p:nvPr/>
        </p:nvSpPr>
        <p:spPr bwMode="auto">
          <a:xfrm flipV="1">
            <a:off x="4492625" y="4775201"/>
            <a:ext cx="646113" cy="2651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199" name="Line 65"/>
          <p:cNvSpPr>
            <a:spLocks noChangeShapeType="1"/>
          </p:cNvSpPr>
          <p:nvPr/>
        </p:nvSpPr>
        <p:spPr bwMode="auto">
          <a:xfrm>
            <a:off x="4449763" y="5167314"/>
            <a:ext cx="487362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0" name="Line 66"/>
          <p:cNvSpPr>
            <a:spLocks noChangeShapeType="1"/>
          </p:cNvSpPr>
          <p:nvPr/>
        </p:nvSpPr>
        <p:spPr bwMode="auto">
          <a:xfrm>
            <a:off x="5497513" y="4849813"/>
            <a:ext cx="328612" cy="2841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1" name="Line 67"/>
          <p:cNvSpPr>
            <a:spLocks noChangeShapeType="1"/>
          </p:cNvSpPr>
          <p:nvPr/>
        </p:nvSpPr>
        <p:spPr bwMode="auto">
          <a:xfrm>
            <a:off x="6153151" y="5219701"/>
            <a:ext cx="403225" cy="73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2" name="Line 68"/>
          <p:cNvSpPr>
            <a:spLocks noChangeShapeType="1"/>
          </p:cNvSpPr>
          <p:nvPr/>
        </p:nvSpPr>
        <p:spPr bwMode="auto">
          <a:xfrm flipH="1" flipV="1">
            <a:off x="6364288" y="4838701"/>
            <a:ext cx="254000" cy="328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3" name="Line 69"/>
          <p:cNvSpPr>
            <a:spLocks noChangeShapeType="1"/>
          </p:cNvSpPr>
          <p:nvPr/>
        </p:nvSpPr>
        <p:spPr bwMode="auto">
          <a:xfrm flipV="1">
            <a:off x="6851650" y="4786313"/>
            <a:ext cx="223838" cy="3492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4" name="Line 70"/>
          <p:cNvSpPr>
            <a:spLocks noChangeShapeType="1"/>
          </p:cNvSpPr>
          <p:nvPr/>
        </p:nvSpPr>
        <p:spPr bwMode="auto">
          <a:xfrm flipV="1">
            <a:off x="6248401" y="4225926"/>
            <a:ext cx="201613" cy="2333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5" name="Line 71"/>
          <p:cNvSpPr>
            <a:spLocks noChangeShapeType="1"/>
          </p:cNvSpPr>
          <p:nvPr/>
        </p:nvSpPr>
        <p:spPr bwMode="auto">
          <a:xfrm flipH="1" flipV="1">
            <a:off x="6597650" y="4170364"/>
            <a:ext cx="433388" cy="3190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6" name="Line 72"/>
          <p:cNvSpPr>
            <a:spLocks noChangeShapeType="1"/>
          </p:cNvSpPr>
          <p:nvPr/>
        </p:nvSpPr>
        <p:spPr bwMode="auto">
          <a:xfrm flipV="1">
            <a:off x="6619876" y="3716338"/>
            <a:ext cx="233363" cy="211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7" name="Line 73"/>
          <p:cNvSpPr>
            <a:spLocks noChangeShapeType="1"/>
          </p:cNvSpPr>
          <p:nvPr/>
        </p:nvSpPr>
        <p:spPr bwMode="auto">
          <a:xfrm flipH="1" flipV="1">
            <a:off x="6248400" y="3443289"/>
            <a:ext cx="539750" cy="841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09" name="Line 75"/>
          <p:cNvSpPr>
            <a:spLocks noChangeShapeType="1"/>
          </p:cNvSpPr>
          <p:nvPr/>
        </p:nvSpPr>
        <p:spPr bwMode="auto">
          <a:xfrm>
            <a:off x="5073650" y="2309814"/>
            <a:ext cx="349250" cy="3698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210" name="Line 76"/>
          <p:cNvSpPr>
            <a:spLocks noChangeShapeType="1"/>
          </p:cNvSpPr>
          <p:nvPr/>
        </p:nvSpPr>
        <p:spPr bwMode="auto">
          <a:xfrm flipV="1">
            <a:off x="5495926" y="4086225"/>
            <a:ext cx="804863" cy="541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72" name="Line 58"/>
          <p:cNvSpPr>
            <a:spLocks noChangeShapeType="1"/>
          </p:cNvSpPr>
          <p:nvPr/>
        </p:nvSpPr>
        <p:spPr bwMode="auto">
          <a:xfrm>
            <a:off x="5062538" y="3717924"/>
            <a:ext cx="233362" cy="8556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lIns="91435" tIns="45717" rIns="91435" bIns="45717" anchor="ctr"/>
          <a:lstStyle/>
          <a:p>
            <a:endParaRPr lang="en-US"/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379785" y="208511"/>
            <a:ext cx="8229719" cy="1143000"/>
          </a:xfrm>
          <a:prstGeom prst="rect">
            <a:avLst/>
          </a:prstGeom>
        </p:spPr>
        <p:txBody>
          <a:bodyPr vert="horz" lIns="38396" tIns="19198" rIns="38396" bIns="19198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Dependency Graph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9088" y="1464191"/>
            <a:ext cx="8672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collection of nodes that transmit data through connected attributes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769942" y="3631402"/>
            <a:ext cx="1174750" cy="11541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5827592" y="3571077"/>
            <a:ext cx="1174750" cy="115411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3100" b="1" dirty="0" smtClean="0"/>
              <a:t>C</a:t>
            </a:r>
            <a:endParaRPr lang="en-US" sz="3100" b="1" dirty="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911481" y="3613939"/>
            <a:ext cx="1174750" cy="1154112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 algn="ctr">
              <a:defRPr/>
            </a:pPr>
            <a:r>
              <a:rPr lang="en-US" sz="2800" b="1" dirty="0" smtClean="0"/>
              <a:t>B</a:t>
            </a:r>
            <a:endParaRPr lang="en-US" sz="2800" b="1" dirty="0"/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773243" y="4448964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2836743" y="3934614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3795592" y="4085426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684447">
            <a:off x="3022481" y="4091777"/>
            <a:ext cx="835025" cy="130175"/>
          </a:xfrm>
          <a:prstGeom prst="rightArrow">
            <a:avLst>
              <a:gd name="adj1" fmla="val 50000"/>
              <a:gd name="adj2" fmla="val 114157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1435" tIns="45717" rIns="91435" bIns="45717"/>
          <a:lstStyle/>
          <a:p>
            <a:endParaRPr lang="en-US"/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5191006" y="4085428"/>
            <a:ext cx="600075" cy="139699"/>
          </a:xfrm>
          <a:prstGeom prst="rightArrow">
            <a:avLst>
              <a:gd name="adj1" fmla="val 50000"/>
              <a:gd name="adj2" fmla="val 114125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lIns="91435" tIns="45717" rIns="91435" bIns="45717"/>
          <a:lstStyle/>
          <a:p>
            <a:endParaRPr lang="en-US"/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5710118" y="4009227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36742" y="3574807"/>
            <a:ext cx="998170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A.a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57331" y="4398719"/>
            <a:ext cx="983165" cy="519801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B.b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5024318" y="4020339"/>
            <a:ext cx="211138" cy="215900"/>
          </a:xfrm>
          <a:prstGeom prst="triangle">
            <a:avLst>
              <a:gd name="adj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1435" tIns="45717" rIns="91435" bIns="45717" anchor="ctr"/>
          <a:lstStyle/>
          <a:p>
            <a:pPr>
              <a:defRPr/>
            </a:pPr>
            <a:endParaRPr lang="en-US" dirty="0">
              <a:solidFill>
                <a:srgbClr val="FFAA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7933</TotalTime>
  <Words>1053</Words>
  <Application>Microsoft Office PowerPoint</Application>
  <PresentationFormat>On-screen Show (4:3)</PresentationFormat>
  <Paragraphs>342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1_blank</vt:lpstr>
      <vt:lpstr>PowerPoint Presentation</vt:lpstr>
      <vt:lpstr>Agenda</vt:lpstr>
      <vt:lpstr>PowerPoint Presentation</vt:lpstr>
      <vt:lpstr>Maya Architecture Overview</vt:lpstr>
      <vt:lpstr>PowerPoint Presentation</vt:lpstr>
      <vt:lpstr>Dependency Graph</vt:lpstr>
      <vt:lpstr>Maya Hypergraph</vt:lpstr>
      <vt:lpstr>PowerPoint Presentation</vt:lpstr>
      <vt:lpstr>Dependency Graph</vt:lpstr>
      <vt:lpstr>Dependency Graph</vt:lpstr>
      <vt:lpstr>Maya Node Documentation</vt:lpstr>
      <vt:lpstr>DAG (Directed Acyclic Graph)</vt:lpstr>
      <vt:lpstr>PowerPoint Presentation</vt:lpstr>
      <vt:lpstr>Maya Command Architecture</vt:lpstr>
      <vt:lpstr>Maya Embedded Language</vt:lpstr>
      <vt:lpstr>Maya Command Documentation </vt:lpstr>
      <vt:lpstr>Create, Query and Edit Mode</vt:lpstr>
      <vt:lpstr>Execute MEL commands</vt:lpstr>
      <vt:lpstr>PowerPoint Presentation</vt:lpstr>
      <vt:lpstr>PowerPoint Presentation</vt:lpstr>
      <vt:lpstr>What do we need API for?</vt:lpstr>
      <vt:lpstr>PowerPoint Presentation</vt:lpstr>
      <vt:lpstr>PowerPoint Presentation</vt:lpstr>
      <vt:lpstr>PowerPoint Presentation</vt:lpstr>
      <vt:lpstr>API Design Overview</vt:lpstr>
      <vt:lpstr>PowerPoint Presentation</vt:lpstr>
      <vt:lpstr>PowerPoint Presentation</vt:lpstr>
      <vt:lpstr>Maya Python API Plug-ins</vt:lpstr>
      <vt:lpstr>Maya Plug-in Architecture</vt:lpstr>
      <vt:lpstr>Maya Python API Plug-ins</vt:lpstr>
      <vt:lpstr>1. Import Necessary Modules</vt:lpstr>
      <vt:lpstr>2. initializePlugin()</vt:lpstr>
      <vt:lpstr>3. uninitializePlugin()</vt:lpstr>
      <vt:lpstr>4. Class Implementations</vt:lpstr>
      <vt:lpstr>5. creator()</vt:lpstr>
      <vt:lpstr>PowerPoint Presentation</vt:lpstr>
      <vt:lpstr>Deployment of a Plug-in</vt:lpstr>
      <vt:lpstr>How to Load a Plug-in</vt:lpstr>
      <vt:lpstr>Re-iterate: Generic Plug-in Algorithm</vt:lpstr>
      <vt:lpstr>Summarize Main Methods</vt:lpstr>
      <vt:lpstr>PowerPoint Presentation</vt:lpstr>
    </vt:vector>
  </TitlesOfParts>
  <Manager/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middlek</cp:lastModifiedBy>
  <cp:revision>1068</cp:revision>
  <cp:lastPrinted>2006-08-09T23:46:43Z</cp:lastPrinted>
  <dcterms:created xsi:type="dcterms:W3CDTF">2005-11-04T16:28:13Z</dcterms:created>
  <dcterms:modified xsi:type="dcterms:W3CDTF">2011-10-03T17:39:40Z</dcterms:modified>
</cp:coreProperties>
</file>