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9"/>
  </p:notesMasterIdLst>
  <p:handoutMasterIdLst>
    <p:handoutMasterId r:id="rId30"/>
  </p:handoutMasterIdLst>
  <p:sldIdLst>
    <p:sldId id="361" r:id="rId2"/>
    <p:sldId id="546" r:id="rId3"/>
    <p:sldId id="547" r:id="rId4"/>
    <p:sldId id="456" r:id="rId5"/>
    <p:sldId id="536" r:id="rId6"/>
    <p:sldId id="541" r:id="rId7"/>
    <p:sldId id="434" r:id="rId8"/>
    <p:sldId id="542" r:id="rId9"/>
    <p:sldId id="496" r:id="rId10"/>
    <p:sldId id="440" r:id="rId11"/>
    <p:sldId id="540" r:id="rId12"/>
    <p:sldId id="446" r:id="rId13"/>
    <p:sldId id="447" r:id="rId14"/>
    <p:sldId id="539" r:id="rId15"/>
    <p:sldId id="471" r:id="rId16"/>
    <p:sldId id="459" r:id="rId17"/>
    <p:sldId id="549" r:id="rId18"/>
    <p:sldId id="472" r:id="rId19"/>
    <p:sldId id="500" r:id="rId20"/>
    <p:sldId id="473" r:id="rId21"/>
    <p:sldId id="543" r:id="rId22"/>
    <p:sldId id="441" r:id="rId23"/>
    <p:sldId id="544" r:id="rId24"/>
    <p:sldId id="443" r:id="rId25"/>
    <p:sldId id="545" r:id="rId26"/>
    <p:sldId id="548" r:id="rId27"/>
    <p:sldId id="470" r:id="rId28"/>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00CC00"/>
    <a:srgbClr val="FF9900"/>
    <a:srgbClr val="003264"/>
    <a:srgbClr val="FFB000"/>
    <a:srgbClr val="DDDDDD"/>
    <a:srgbClr val="969696"/>
    <a:srgbClr val="B2B2B2"/>
    <a:srgbClr val="00AADD"/>
    <a:srgbClr val="EE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4" autoAdjust="0"/>
    <p:restoredTop sz="77209" autoAdjust="0"/>
  </p:normalViewPr>
  <p:slideViewPr>
    <p:cSldViewPr snapToObjects="1">
      <p:cViewPr varScale="1">
        <p:scale>
          <a:sx n="85" d="100"/>
          <a:sy n="85" d="100"/>
        </p:scale>
        <p:origin x="-11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563" y="-77"/>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C2604EE7-9949-4A2F-BE49-DE4D51F83B86}" type="slidenum">
              <a:rPr lang="en-US"/>
              <a:pPr>
                <a:defRPr/>
              </a:pPr>
              <a:t>‹#›</a:t>
            </a:fld>
            <a:endParaRPr lang="en-US"/>
          </a:p>
        </p:txBody>
      </p:sp>
    </p:spTree>
    <p:extLst>
      <p:ext uri="{BB962C8B-B14F-4D97-AF65-F5344CB8AC3E}">
        <p14:creationId xmlns:p14="http://schemas.microsoft.com/office/powerpoint/2010/main" val="3173569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91EF49F5-CA31-4C2F-BE2F-DF909B55C6E0}" type="slidenum">
              <a:rPr lang="en-US"/>
              <a:pPr>
                <a:defRPr/>
              </a:pPr>
              <a:t>‹#›</a:t>
            </a:fld>
            <a:endParaRPr lang="en-US"/>
          </a:p>
        </p:txBody>
      </p:sp>
    </p:spTree>
    <p:extLst>
      <p:ext uri="{BB962C8B-B14F-4D97-AF65-F5344CB8AC3E}">
        <p14:creationId xmlns:p14="http://schemas.microsoft.com/office/powerpoint/2010/main" val="413961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185CDE-34EA-4D1C-8121-98A49609672C}" type="slidenum">
              <a:rPr lang="en-US" smtClean="0"/>
              <a:pPr/>
              <a:t>1</a:t>
            </a:fld>
            <a:endParaRPr lang="en-US" smtClean="0"/>
          </a:p>
        </p:txBody>
      </p:sp>
      <p:sp>
        <p:nvSpPr>
          <p:cNvPr id="56323" name="Rectangle 2"/>
          <p:cNvSpPr>
            <a:spLocks noGrp="1" noRot="1" noChangeAspect="1" noChangeArrowheads="1" noTextEdit="1"/>
          </p:cNvSpPr>
          <p:nvPr>
            <p:ph type="sldImg"/>
          </p:nvPr>
        </p:nvSpPr>
        <p:spPr>
          <a:xfrm>
            <a:off x="1716088" y="692150"/>
            <a:ext cx="3597275" cy="2698750"/>
          </a:xfrm>
          <a:ln/>
        </p:spPr>
      </p:sp>
      <p:sp>
        <p:nvSpPr>
          <p:cNvPr id="56324" name="Rectangle 3"/>
          <p:cNvSpPr>
            <a:spLocks noGrp="1" noChangeArrowheads="1"/>
          </p:cNvSpPr>
          <p:nvPr>
            <p:ph type="body" idx="1"/>
          </p:nvPr>
        </p:nvSpPr>
        <p:spPr>
          <a:noFill/>
          <a:ln/>
        </p:spPr>
        <p:txBody>
          <a:bodyPr/>
          <a:lstStyle/>
          <a:p>
            <a:pPr eaLnBrk="1" hangingPunct="1"/>
            <a:r>
              <a:rPr lang="en-US" dirty="0" smtClean="0"/>
              <a:t>There are two purposes/ reasons for this special event:</a:t>
            </a:r>
          </a:p>
          <a:p>
            <a:pPr marL="228600" indent="-228600" eaLnBrk="1" hangingPunct="1">
              <a:buAutoNum type="arabicPeriod"/>
            </a:pPr>
            <a:r>
              <a:rPr lang="en-US" dirty="0" smtClean="0"/>
              <a:t>Introduce Maya Api and promote the usage among developers in production </a:t>
            </a:r>
          </a:p>
          <a:p>
            <a:pPr marL="228600" indent="-228600" eaLnBrk="1" hangingPunct="1">
              <a:buAutoNum type="arabicPeriod"/>
            </a:pPr>
            <a:r>
              <a:rPr lang="en-US" dirty="0" smtClean="0"/>
              <a:t>since our</a:t>
            </a:r>
            <a:r>
              <a:rPr lang="en-US" baseline="0" dirty="0" smtClean="0"/>
              <a:t> ADN </a:t>
            </a:r>
            <a:r>
              <a:rPr lang="en-US" dirty="0" smtClean="0"/>
              <a:t>program is relatively new to the our animation  and game customers, let more people be aware of our ADN program and its value.</a:t>
            </a:r>
          </a:p>
          <a:p>
            <a:pPr eaLnBrk="1" hangingPunct="1"/>
            <a:endParaRPr lang="en-US" dirty="0" smtClean="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3738"/>
            <a:ext cx="3597275" cy="2698750"/>
          </a:xfrm>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CA"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14</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Sometimes when you execute the command, it looks like the cylinders are not rotating, they are actually rotating, it is just the rotation angle this time is exactly the same as last time</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3738"/>
            <a:ext cx="3597275" cy="2698750"/>
          </a:xfrm>
        </p:spPr>
      </p:sp>
      <p:sp>
        <p:nvSpPr>
          <p:cNvPr id="3" name="Notes Placeholder 2"/>
          <p:cNvSpPr>
            <a:spLocks noGrp="1"/>
          </p:cNvSpPr>
          <p:nvPr>
            <p:ph type="body" idx="1"/>
          </p:nvPr>
        </p:nvSpPr>
        <p:spPr/>
        <p:txBody>
          <a:bodyPr>
            <a:normAutofit/>
          </a:bodyPr>
          <a:lstStyle/>
          <a:p>
            <a:endParaRPr lang="en-CA" dirty="0" smtClean="0"/>
          </a:p>
          <a:p>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2009 </a:t>
            </a:r>
            <a:r>
              <a:rPr lang="en-US" sz="800" dirty="0">
                <a:solidFill>
                  <a:srgbClr val="595959"/>
                </a:solidFill>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26A20D8A-2D3F-451B-BE0E-77FD72D5B47A}" type="slidenum">
              <a:rPr lang="en-US" sz="800">
                <a:solidFill>
                  <a:srgbClr val="595959"/>
                </a:solidFill>
              </a:rPr>
              <a:pPr eaLnBrk="0" hangingPunct="0">
                <a:defRPr/>
              </a:pPr>
              <a:t>‹#›</a:t>
            </a:fld>
            <a:endParaRPr lang="en-US" sz="800">
              <a:solidFill>
                <a:srgbClr val="595959"/>
              </a:solidFill>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2012</a:t>
            </a:r>
            <a:r>
              <a:rPr lang="en-US" sz="800" baseline="0" dirty="0" smtClean="0">
                <a:solidFill>
                  <a:srgbClr val="595959"/>
                </a:solidFill>
              </a:rPr>
              <a:t> </a:t>
            </a:r>
            <a:r>
              <a:rPr lang="en-US" sz="800" dirty="0" smtClean="0">
                <a:solidFill>
                  <a:srgbClr val="595959"/>
                </a:solidFill>
              </a:rPr>
              <a:t>Autodesk </a:t>
            </a:r>
            <a:endParaRPr lang="en-US" sz="800" dirty="0">
              <a:solidFill>
                <a:srgbClr val="595959"/>
              </a:solidFill>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371E3146-B35A-41C1-9310-5D758C8BD67F}" type="slidenum">
              <a:rPr lang="en-US" sz="800">
                <a:solidFill>
                  <a:srgbClr val="595959"/>
                </a:solidFill>
              </a:rPr>
              <a:pPr eaLnBrk="0" hangingPunct="0">
                <a:defRPr/>
              </a:pPr>
              <a:t>‹#›</a:t>
            </a:fld>
            <a:endParaRPr lang="en-US" sz="800">
              <a:solidFill>
                <a:srgbClr val="595959"/>
              </a:solidFill>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7"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fade/>
  </p:transition>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dirty="0">
                <a:solidFill>
                  <a:schemeClr val="bg1"/>
                </a:solidFill>
              </a:rPr>
              <a:t>Maya API </a:t>
            </a:r>
            <a:r>
              <a:rPr lang="en-US" sz="4000" dirty="0" smtClean="0">
                <a:solidFill>
                  <a:schemeClr val="bg1"/>
                </a:solidFill>
              </a:rPr>
              <a:t>Classes</a:t>
            </a:r>
            <a:endParaRPr lang="en-US" dirty="0">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Senior Developer Consultant</a:t>
            </a:r>
          </a:p>
          <a:p>
            <a:pPr eaLnBrk="0" hangingPunct="0"/>
            <a:r>
              <a:rPr lang="en-US" sz="2000" i="1" dirty="0"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Set Classes</a:t>
            </a:r>
            <a:endParaRPr lang="en-US" dirty="0"/>
          </a:p>
        </p:txBody>
      </p:sp>
      <p:sp>
        <p:nvSpPr>
          <p:cNvPr id="3" name="Content Placeholder 2"/>
          <p:cNvSpPr>
            <a:spLocks noGrp="1"/>
          </p:cNvSpPr>
          <p:nvPr>
            <p:ph idx="1"/>
          </p:nvPr>
        </p:nvSpPr>
        <p:spPr/>
        <p:txBody>
          <a:bodyPr/>
          <a:lstStyle/>
          <a:p>
            <a:r>
              <a:rPr lang="en-US" dirty="0" smtClean="0"/>
              <a:t>Function Sets are classes that provide type specific APIs to the corresponding type(s) of </a:t>
            </a:r>
            <a:r>
              <a:rPr lang="en-US" dirty="0" err="1" smtClean="0"/>
              <a:t>MObjects</a:t>
            </a:r>
            <a:endParaRPr lang="en-US" dirty="0"/>
          </a:p>
        </p:txBody>
      </p:sp>
      <p:sp>
        <p:nvSpPr>
          <p:cNvPr id="31" name="Text Box 5"/>
          <p:cNvSpPr txBox="1">
            <a:spLocks noChangeArrowheads="1"/>
          </p:cNvSpPr>
          <p:nvPr/>
        </p:nvSpPr>
        <p:spPr bwMode="auto">
          <a:xfrm>
            <a:off x="685800" y="2971800"/>
            <a:ext cx="3124200" cy="3200400"/>
          </a:xfrm>
          <a:prstGeom prst="rect">
            <a:avLst/>
          </a:prstGeom>
          <a:solidFill>
            <a:srgbClr val="FFB000"/>
          </a:solidFill>
          <a:ln w="9525">
            <a:solidFill>
              <a:schemeClr val="tx1"/>
            </a:solidFill>
            <a:miter lim="800000"/>
            <a:headEnd/>
            <a:tailEnd/>
          </a:ln>
          <a:effectLst/>
        </p:spPr>
        <p:txBody>
          <a:bodyPr/>
          <a:lstStyle/>
          <a:p>
            <a:r>
              <a:rPr lang="en-US" dirty="0" smtClean="0">
                <a:solidFill>
                  <a:schemeClr val="bg1"/>
                </a:solidFill>
              </a:rPr>
              <a:t>Functions:</a:t>
            </a:r>
            <a:endParaRPr lang="en-US" dirty="0">
              <a:solidFill>
                <a:schemeClr val="bg1"/>
              </a:solidFill>
            </a:endParaRPr>
          </a:p>
          <a:p>
            <a:pPr>
              <a:buFontTx/>
              <a:buChar char="•"/>
            </a:pPr>
            <a:endParaRPr lang="en-US" dirty="0">
              <a:solidFill>
                <a:schemeClr val="bg1"/>
              </a:solidFill>
            </a:endParaRPr>
          </a:p>
          <a:p>
            <a:pPr>
              <a:buFontTx/>
              <a:buChar char="•"/>
            </a:pPr>
            <a:r>
              <a:rPr lang="en-US" dirty="0">
                <a:solidFill>
                  <a:schemeClr val="bg1"/>
                </a:solidFill>
              </a:rPr>
              <a:t> </a:t>
            </a:r>
            <a:r>
              <a:rPr lang="en-US" dirty="0" err="1">
                <a:solidFill>
                  <a:schemeClr val="bg1"/>
                </a:solidFill>
              </a:rPr>
              <a:t>numVertices</a:t>
            </a:r>
            <a:r>
              <a:rPr lang="en-US" dirty="0">
                <a:solidFill>
                  <a:schemeClr val="bg1"/>
                </a:solidFill>
              </a:rPr>
              <a:t>()</a:t>
            </a:r>
          </a:p>
          <a:p>
            <a:pPr>
              <a:buFontTx/>
              <a:buChar char="•"/>
            </a:pPr>
            <a:r>
              <a:rPr lang="en-US" dirty="0">
                <a:solidFill>
                  <a:schemeClr val="bg1"/>
                </a:solidFill>
              </a:rPr>
              <a:t> </a:t>
            </a:r>
            <a:r>
              <a:rPr lang="en-US" dirty="0" err="1">
                <a:solidFill>
                  <a:schemeClr val="bg1"/>
                </a:solidFill>
              </a:rPr>
              <a:t>numEdges</a:t>
            </a:r>
            <a:r>
              <a:rPr lang="en-US" dirty="0">
                <a:solidFill>
                  <a:schemeClr val="bg1"/>
                </a:solidFill>
              </a:rPr>
              <a:t>()</a:t>
            </a:r>
          </a:p>
          <a:p>
            <a:pPr>
              <a:buFontTx/>
              <a:buChar char="•"/>
            </a:pPr>
            <a:r>
              <a:rPr lang="en-US" dirty="0">
                <a:solidFill>
                  <a:schemeClr val="bg1"/>
                </a:solidFill>
              </a:rPr>
              <a:t> </a:t>
            </a:r>
            <a:r>
              <a:rPr lang="en-US" dirty="0" err="1">
                <a:solidFill>
                  <a:schemeClr val="bg1"/>
                </a:solidFill>
              </a:rPr>
              <a:t>numPolygons</a:t>
            </a:r>
            <a:r>
              <a:rPr lang="en-US" dirty="0">
                <a:solidFill>
                  <a:schemeClr val="bg1"/>
                </a:solidFill>
              </a:rPr>
              <a:t>()</a:t>
            </a:r>
          </a:p>
          <a:p>
            <a:pPr>
              <a:buFontTx/>
              <a:buChar char="•"/>
            </a:pPr>
            <a:r>
              <a:rPr lang="en-US" dirty="0">
                <a:solidFill>
                  <a:schemeClr val="bg1"/>
                </a:solidFill>
              </a:rPr>
              <a:t> </a:t>
            </a:r>
            <a:r>
              <a:rPr lang="en-US" dirty="0" err="1">
                <a:solidFill>
                  <a:schemeClr val="bg1"/>
                </a:solidFill>
              </a:rPr>
              <a:t>subdivideFaces</a:t>
            </a:r>
            <a:r>
              <a:rPr lang="en-US" dirty="0">
                <a:solidFill>
                  <a:schemeClr val="bg1"/>
                </a:solidFill>
              </a:rPr>
              <a:t>()</a:t>
            </a:r>
          </a:p>
          <a:p>
            <a:pPr>
              <a:buFontTx/>
              <a:buChar char="•"/>
            </a:pPr>
            <a:r>
              <a:rPr lang="en-US" dirty="0">
                <a:solidFill>
                  <a:schemeClr val="bg1"/>
                </a:solidFill>
              </a:rPr>
              <a:t> </a:t>
            </a:r>
            <a:r>
              <a:rPr lang="en-US" dirty="0" err="1">
                <a:solidFill>
                  <a:schemeClr val="bg1"/>
                </a:solidFill>
              </a:rPr>
              <a:t>extrudeFaces</a:t>
            </a:r>
            <a:r>
              <a:rPr lang="en-US" dirty="0">
                <a:solidFill>
                  <a:schemeClr val="bg1"/>
                </a:solidFill>
              </a:rPr>
              <a:t>()</a:t>
            </a:r>
          </a:p>
          <a:p>
            <a:pPr>
              <a:buFontTx/>
              <a:buChar char="•"/>
            </a:pPr>
            <a:r>
              <a:rPr lang="en-US" dirty="0">
                <a:solidFill>
                  <a:schemeClr val="bg1"/>
                </a:solidFill>
              </a:rPr>
              <a:t> split()</a:t>
            </a:r>
          </a:p>
          <a:p>
            <a:pPr>
              <a:buFontTx/>
              <a:buChar char="•"/>
            </a:pPr>
            <a:r>
              <a:rPr lang="en-US" dirty="0">
                <a:solidFill>
                  <a:schemeClr val="bg1"/>
                </a:solidFill>
              </a:rPr>
              <a:t> etc.</a:t>
            </a:r>
          </a:p>
        </p:txBody>
      </p:sp>
      <p:sp>
        <p:nvSpPr>
          <p:cNvPr id="32" name="Rectangle 6"/>
          <p:cNvSpPr>
            <a:spLocks noChangeArrowheads="1"/>
          </p:cNvSpPr>
          <p:nvPr/>
        </p:nvSpPr>
        <p:spPr bwMode="auto">
          <a:xfrm>
            <a:off x="685800" y="2438400"/>
            <a:ext cx="3124200" cy="533400"/>
          </a:xfrm>
          <a:prstGeom prst="rect">
            <a:avLst/>
          </a:prstGeom>
          <a:solidFill>
            <a:srgbClr val="003366"/>
          </a:solidFill>
          <a:ln w="9525">
            <a:solidFill>
              <a:schemeClr val="tx1"/>
            </a:solidFill>
            <a:miter lim="800000"/>
            <a:headEnd/>
            <a:tailEnd/>
          </a:ln>
          <a:effectLst/>
        </p:spPr>
        <p:txBody>
          <a:bodyPr wrap="none" anchor="ctr"/>
          <a:lstStyle/>
          <a:p>
            <a:pPr algn="ctr"/>
            <a:r>
              <a:rPr lang="en-US">
                <a:solidFill>
                  <a:schemeClr val="bg1"/>
                </a:solidFill>
              </a:rPr>
              <a:t>MFnMesh</a:t>
            </a:r>
          </a:p>
        </p:txBody>
      </p:sp>
      <p:sp>
        <p:nvSpPr>
          <p:cNvPr id="33" name="Oval 7"/>
          <p:cNvSpPr>
            <a:spLocks noChangeArrowheads="1"/>
          </p:cNvSpPr>
          <p:nvPr/>
        </p:nvSpPr>
        <p:spPr bwMode="auto">
          <a:xfrm>
            <a:off x="5029200" y="2628900"/>
            <a:ext cx="1600200" cy="1524000"/>
          </a:xfrm>
          <a:prstGeom prst="ellipse">
            <a:avLst/>
          </a:prstGeom>
          <a:solidFill>
            <a:srgbClr val="99CC00"/>
          </a:solidFill>
          <a:ln w="9525">
            <a:solidFill>
              <a:schemeClr val="tx1"/>
            </a:solidFill>
            <a:round/>
            <a:headEnd/>
            <a:tailEnd/>
          </a:ln>
          <a:effectLst/>
        </p:spPr>
        <p:txBody>
          <a:bodyPr wrap="none" anchor="ctr"/>
          <a:lstStyle/>
          <a:p>
            <a:pPr algn="ctr"/>
            <a:r>
              <a:rPr lang="en-US" dirty="0" smtClean="0">
                <a:solidFill>
                  <a:schemeClr val="bg1"/>
                </a:solidFill>
              </a:rPr>
              <a:t> Mesh </a:t>
            </a:r>
          </a:p>
          <a:p>
            <a:pPr algn="ctr"/>
            <a:r>
              <a:rPr lang="en-US" dirty="0" smtClean="0">
                <a:solidFill>
                  <a:schemeClr val="bg1"/>
                </a:solidFill>
              </a:rPr>
              <a:t>Node</a:t>
            </a:r>
          </a:p>
        </p:txBody>
      </p:sp>
      <p:sp>
        <p:nvSpPr>
          <p:cNvPr id="35" name="Line 10"/>
          <p:cNvSpPr>
            <a:spLocks noChangeShapeType="1"/>
          </p:cNvSpPr>
          <p:nvPr/>
        </p:nvSpPr>
        <p:spPr bwMode="auto">
          <a:xfrm flipV="1">
            <a:off x="3505200" y="3390900"/>
            <a:ext cx="1524000" cy="228600"/>
          </a:xfrm>
          <a:prstGeom prst="line">
            <a:avLst/>
          </a:prstGeom>
          <a:noFill/>
          <a:ln w="57150">
            <a:solidFill>
              <a:schemeClr val="bg1"/>
            </a:solidFill>
            <a:round/>
            <a:headEnd/>
            <a:tailEnd type="triangle" w="med" len="med"/>
          </a:ln>
          <a:effectLst/>
        </p:spPr>
        <p:txBody>
          <a:bodyPr wrap="none"/>
          <a:lstStyle/>
          <a:p>
            <a:endParaRPr lang="en-US"/>
          </a:p>
        </p:txBody>
      </p:sp>
      <p:sp>
        <p:nvSpPr>
          <p:cNvPr id="16" name="Oval 7"/>
          <p:cNvSpPr>
            <a:spLocks noChangeArrowheads="1"/>
          </p:cNvSpPr>
          <p:nvPr/>
        </p:nvSpPr>
        <p:spPr bwMode="auto">
          <a:xfrm>
            <a:off x="5029200" y="4495800"/>
            <a:ext cx="1600200" cy="1524000"/>
          </a:xfrm>
          <a:prstGeom prst="ellipse">
            <a:avLst/>
          </a:prstGeom>
          <a:solidFill>
            <a:srgbClr val="99CC00"/>
          </a:solidFill>
          <a:ln w="9525">
            <a:solidFill>
              <a:schemeClr val="tx1"/>
            </a:solidFill>
            <a:round/>
            <a:headEnd/>
            <a:tailEnd/>
          </a:ln>
          <a:effectLst/>
        </p:spPr>
        <p:txBody>
          <a:bodyPr wrap="none" anchor="ctr"/>
          <a:lstStyle/>
          <a:p>
            <a:pPr algn="ctr"/>
            <a:r>
              <a:rPr lang="en-US" dirty="0" smtClean="0">
                <a:solidFill>
                  <a:schemeClr val="bg1"/>
                </a:solidFill>
              </a:rPr>
              <a:t> Transform </a:t>
            </a:r>
          </a:p>
          <a:p>
            <a:pPr algn="ctr"/>
            <a:r>
              <a:rPr lang="en-US" dirty="0" smtClean="0">
                <a:solidFill>
                  <a:schemeClr val="bg1"/>
                </a:solidFill>
              </a:rPr>
              <a:t>Node</a:t>
            </a:r>
          </a:p>
        </p:txBody>
      </p:sp>
      <p:grpSp>
        <p:nvGrpSpPr>
          <p:cNvPr id="36" name="Group 15"/>
          <p:cNvGrpSpPr>
            <a:grpSpLocks/>
          </p:cNvGrpSpPr>
          <p:nvPr/>
        </p:nvGrpSpPr>
        <p:grpSpPr bwMode="auto">
          <a:xfrm>
            <a:off x="3581400" y="4876800"/>
            <a:ext cx="1752600" cy="457200"/>
            <a:chOff x="2256" y="2928"/>
            <a:chExt cx="1104" cy="432"/>
          </a:xfrm>
        </p:grpSpPr>
        <p:sp>
          <p:nvSpPr>
            <p:cNvPr id="37" name="Line 11"/>
            <p:cNvSpPr>
              <a:spLocks noChangeShapeType="1"/>
            </p:cNvSpPr>
            <p:nvPr/>
          </p:nvSpPr>
          <p:spPr bwMode="auto">
            <a:xfrm>
              <a:off x="2256" y="2928"/>
              <a:ext cx="1104" cy="432"/>
            </a:xfrm>
            <a:prstGeom prst="line">
              <a:avLst/>
            </a:prstGeom>
            <a:noFill/>
            <a:ln w="57150">
              <a:solidFill>
                <a:schemeClr val="bg1"/>
              </a:solidFill>
              <a:round/>
              <a:headEnd/>
              <a:tailEnd type="triangle" w="med" len="med"/>
            </a:ln>
            <a:effectLst/>
          </p:spPr>
          <p:txBody>
            <a:bodyPr wrap="none"/>
            <a:lstStyle/>
            <a:p>
              <a:endParaRPr lang="en-US"/>
            </a:p>
          </p:txBody>
        </p:sp>
        <p:grpSp>
          <p:nvGrpSpPr>
            <p:cNvPr id="38" name="Group 14"/>
            <p:cNvGrpSpPr>
              <a:grpSpLocks/>
            </p:cNvGrpSpPr>
            <p:nvPr/>
          </p:nvGrpSpPr>
          <p:grpSpPr bwMode="auto">
            <a:xfrm>
              <a:off x="2736" y="3000"/>
              <a:ext cx="192" cy="288"/>
              <a:chOff x="2736" y="3000"/>
              <a:chExt cx="192" cy="288"/>
            </a:xfrm>
          </p:grpSpPr>
          <p:sp>
            <p:nvSpPr>
              <p:cNvPr id="39" name="Line 12"/>
              <p:cNvSpPr>
                <a:spLocks noChangeShapeType="1"/>
              </p:cNvSpPr>
              <p:nvPr/>
            </p:nvSpPr>
            <p:spPr bwMode="auto">
              <a:xfrm>
                <a:off x="2736" y="3000"/>
                <a:ext cx="192" cy="288"/>
              </a:xfrm>
              <a:prstGeom prst="line">
                <a:avLst/>
              </a:prstGeom>
              <a:noFill/>
              <a:ln w="38100">
                <a:solidFill>
                  <a:srgbClr val="FF0000"/>
                </a:solidFill>
                <a:round/>
                <a:headEnd/>
                <a:tailEnd/>
              </a:ln>
              <a:effectLst/>
            </p:spPr>
            <p:txBody>
              <a:bodyPr wrap="none"/>
              <a:lstStyle/>
              <a:p>
                <a:endParaRPr lang="en-US"/>
              </a:p>
            </p:txBody>
          </p:sp>
          <p:sp>
            <p:nvSpPr>
              <p:cNvPr id="40" name="Line 13"/>
              <p:cNvSpPr>
                <a:spLocks noChangeShapeType="1"/>
              </p:cNvSpPr>
              <p:nvPr/>
            </p:nvSpPr>
            <p:spPr bwMode="auto">
              <a:xfrm flipV="1">
                <a:off x="2736" y="3000"/>
                <a:ext cx="192" cy="288"/>
              </a:xfrm>
              <a:prstGeom prst="line">
                <a:avLst/>
              </a:prstGeom>
              <a:noFill/>
              <a:ln w="38100">
                <a:solidFill>
                  <a:srgbClr val="FF0000"/>
                </a:solidFill>
                <a:round/>
                <a:headEnd/>
                <a:tailEnd/>
              </a:ln>
              <a:effectLst/>
            </p:spPr>
            <p:txBody>
              <a:bodyPr wrap="none"/>
              <a:lstStyle/>
              <a:p>
                <a:endParaRPr lang="en-US"/>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785" y="208511"/>
            <a:ext cx="8229719" cy="1143000"/>
          </a:xfrm>
          <a:prstGeom prst="rect">
            <a:avLst/>
          </a:prstGeom>
        </p:spPr>
        <p:txBody>
          <a:bodyPr vert="horz" lIns="38396" tIns="19198" rIns="38396" bIns="19198" rtlCol="0" anchor="t">
            <a:normAutofit/>
          </a:bodyPr>
          <a:lstStyle/>
          <a:p>
            <a:pPr lvl="0">
              <a:spcBef>
                <a:spcPct val="0"/>
              </a:spcBef>
            </a:pPr>
            <a:r>
              <a:rPr lang="en-US" sz="4000" dirty="0" smtClean="0">
                <a:solidFill>
                  <a:schemeClr val="bg1"/>
                </a:solidFill>
                <a:latin typeface="+mj-lt"/>
                <a:ea typeface="+mj-ea"/>
                <a:cs typeface="Arial" pitchFamily="34" charset="0"/>
              </a:rPr>
              <a:t>Function Set Classes</a:t>
            </a:r>
            <a:endParaRPr lang="en-US" sz="4000" dirty="0">
              <a:solidFill>
                <a:schemeClr val="bg1"/>
              </a:solidFill>
              <a:latin typeface="+mj-lt"/>
              <a:ea typeface="+mj-ea"/>
              <a:cs typeface="Arial" pitchFamily="34" charset="0"/>
            </a:endParaRPr>
          </a:p>
        </p:txBody>
      </p:sp>
      <p:sp>
        <p:nvSpPr>
          <p:cNvPr id="6" name="Rectangle 2"/>
          <p:cNvSpPr txBox="1">
            <a:spLocks noChangeArrowheads="1"/>
          </p:cNvSpPr>
          <p:nvPr/>
        </p:nvSpPr>
        <p:spPr>
          <a:xfrm>
            <a:off x="808889" y="1077126"/>
            <a:ext cx="7761416" cy="5621632"/>
          </a:xfrm>
          <a:prstGeom prst="rect">
            <a:avLst/>
          </a:prstGeom>
        </p:spPr>
        <p:txBody>
          <a:bodyPr lIns="47037" tIns="23518" rIns="47037" bIns="23518"/>
          <a:lstStyle/>
          <a:p>
            <a:pPr marL="470367" indent="-470367">
              <a:lnSpc>
                <a:spcPct val="124000"/>
              </a:lnSpc>
              <a:buClr>
                <a:schemeClr val="bg1"/>
              </a:buClr>
              <a:buFont typeface="Arial" pitchFamily="34" charset="0"/>
              <a:buChar char="•"/>
              <a:tabLst>
                <a:tab pos="211877" algn="l"/>
                <a:tab pos="425235" algn="l"/>
                <a:tab pos="638594" algn="l"/>
                <a:tab pos="851953" algn="l"/>
                <a:tab pos="1065312" algn="l"/>
                <a:tab pos="1278670" algn="l"/>
                <a:tab pos="1492029" algn="l"/>
                <a:tab pos="1705387" algn="l"/>
                <a:tab pos="1918746" algn="l"/>
                <a:tab pos="2132105" algn="l"/>
                <a:tab pos="2345463" algn="l"/>
                <a:tab pos="2558822" algn="l"/>
                <a:tab pos="2772181" algn="l"/>
                <a:tab pos="2985539" algn="l"/>
                <a:tab pos="3198898" algn="l"/>
                <a:tab pos="3412256" algn="l"/>
                <a:tab pos="3625615" algn="l"/>
                <a:tab pos="3838974" algn="l"/>
                <a:tab pos="4052333" algn="l"/>
                <a:tab pos="4265691" algn="l"/>
              </a:tabLst>
              <a:defRPr/>
            </a:pPr>
            <a:r>
              <a:rPr lang="en-US" sz="2800" dirty="0" smtClean="0">
                <a:solidFill>
                  <a:schemeClr val="bg1"/>
                </a:solidFill>
              </a:rPr>
              <a:t>Objects and function sets are always used together. </a:t>
            </a:r>
          </a:p>
          <a:p>
            <a:pPr marL="470367" indent="-470367">
              <a:lnSpc>
                <a:spcPct val="124000"/>
              </a:lnSpc>
              <a:buClr>
                <a:schemeClr val="bg1"/>
              </a:buClr>
              <a:buFont typeface="Arial" pitchFamily="34" charset="0"/>
              <a:buChar char="•"/>
              <a:tabLst>
                <a:tab pos="211877" algn="l"/>
                <a:tab pos="425235" algn="l"/>
                <a:tab pos="638594" algn="l"/>
                <a:tab pos="851953" algn="l"/>
                <a:tab pos="1065312" algn="l"/>
                <a:tab pos="1278670" algn="l"/>
                <a:tab pos="1492029" algn="l"/>
                <a:tab pos="1705387" algn="l"/>
                <a:tab pos="1918746" algn="l"/>
                <a:tab pos="2132105" algn="l"/>
                <a:tab pos="2345463" algn="l"/>
                <a:tab pos="2558822" algn="l"/>
                <a:tab pos="2772181" algn="l"/>
                <a:tab pos="2985539" algn="l"/>
                <a:tab pos="3198898" algn="l"/>
                <a:tab pos="3412256" algn="l"/>
                <a:tab pos="3625615" algn="l"/>
                <a:tab pos="3838974" algn="l"/>
                <a:tab pos="4052333" algn="l"/>
                <a:tab pos="4265691" algn="l"/>
              </a:tabLst>
              <a:defRPr/>
            </a:pPr>
            <a:endParaRPr lang="en-US" sz="2800" dirty="0" smtClean="0">
              <a:solidFill>
                <a:schemeClr val="bg1"/>
              </a:solidFill>
            </a:endParaRPr>
          </a:p>
          <a:p>
            <a:pPr marL="470367" indent="-470367">
              <a:lnSpc>
                <a:spcPct val="124000"/>
              </a:lnSpc>
              <a:buClr>
                <a:schemeClr val="bg1"/>
              </a:buClr>
              <a:buFont typeface="Arial" pitchFamily="34" charset="0"/>
              <a:buChar char="•"/>
              <a:tabLst>
                <a:tab pos="211877" algn="l"/>
                <a:tab pos="425235" algn="l"/>
                <a:tab pos="638594" algn="l"/>
                <a:tab pos="851953" algn="l"/>
                <a:tab pos="1065312" algn="l"/>
                <a:tab pos="1278670" algn="l"/>
                <a:tab pos="1492029" algn="l"/>
                <a:tab pos="1705387" algn="l"/>
                <a:tab pos="1918746" algn="l"/>
                <a:tab pos="2132105" algn="l"/>
                <a:tab pos="2345463" algn="l"/>
                <a:tab pos="2558822" algn="l"/>
                <a:tab pos="2772181" algn="l"/>
                <a:tab pos="2985539" algn="l"/>
                <a:tab pos="3198898" algn="l"/>
                <a:tab pos="3412256" algn="l"/>
                <a:tab pos="3625615" algn="l"/>
                <a:tab pos="3838974" algn="l"/>
                <a:tab pos="4052333" algn="l"/>
                <a:tab pos="4265691" algn="l"/>
              </a:tabLst>
              <a:defRPr/>
            </a:pPr>
            <a:r>
              <a:rPr lang="en-US" sz="2800" dirty="0" smtClean="0">
                <a:solidFill>
                  <a:schemeClr val="bg1"/>
                </a:solidFill>
              </a:rPr>
              <a:t>They are separate which easily establishes ownership:</a:t>
            </a:r>
          </a:p>
          <a:p>
            <a:pPr marL="927492" lvl="1" indent="-470367">
              <a:lnSpc>
                <a:spcPct val="124000"/>
              </a:lnSpc>
              <a:buClr>
                <a:schemeClr val="bg1"/>
              </a:buClr>
              <a:buFont typeface="Arial" pitchFamily="34" charset="0"/>
              <a:buChar char="•"/>
              <a:tabLst>
                <a:tab pos="211877" algn="l"/>
                <a:tab pos="425235" algn="l"/>
                <a:tab pos="638594" algn="l"/>
                <a:tab pos="851953" algn="l"/>
                <a:tab pos="1065312" algn="l"/>
                <a:tab pos="1278670" algn="l"/>
                <a:tab pos="1492029" algn="l"/>
                <a:tab pos="1705387" algn="l"/>
                <a:tab pos="1918746" algn="l"/>
                <a:tab pos="2132105" algn="l"/>
                <a:tab pos="2345463" algn="l"/>
                <a:tab pos="2558822" algn="l"/>
                <a:tab pos="2772181" algn="l"/>
                <a:tab pos="2985539" algn="l"/>
                <a:tab pos="3198898" algn="l"/>
                <a:tab pos="3412256" algn="l"/>
                <a:tab pos="3625615" algn="l"/>
                <a:tab pos="3838974" algn="l"/>
                <a:tab pos="4052333" algn="l"/>
                <a:tab pos="4265691" algn="l"/>
              </a:tabLst>
              <a:defRPr/>
            </a:pPr>
            <a:r>
              <a:rPr lang="en-US" sz="2500" dirty="0" smtClean="0">
                <a:solidFill>
                  <a:schemeClr val="bg1"/>
                </a:solidFill>
              </a:rPr>
              <a:t>objects are always owned by Maya</a:t>
            </a:r>
          </a:p>
          <a:p>
            <a:pPr marL="927492" lvl="1" indent="-470367">
              <a:lnSpc>
                <a:spcPct val="124000"/>
              </a:lnSpc>
              <a:buClr>
                <a:schemeClr val="bg1"/>
              </a:buClr>
              <a:buFont typeface="Arial" pitchFamily="34" charset="0"/>
              <a:buChar char="•"/>
              <a:tabLst>
                <a:tab pos="211877" algn="l"/>
                <a:tab pos="425235" algn="l"/>
                <a:tab pos="638594" algn="l"/>
                <a:tab pos="851953" algn="l"/>
                <a:tab pos="1065312" algn="l"/>
                <a:tab pos="1278670" algn="l"/>
                <a:tab pos="1492029" algn="l"/>
                <a:tab pos="1705387" algn="l"/>
                <a:tab pos="1918746" algn="l"/>
                <a:tab pos="2132105" algn="l"/>
                <a:tab pos="2345463" algn="l"/>
                <a:tab pos="2558822" algn="l"/>
                <a:tab pos="2772181" algn="l"/>
                <a:tab pos="2985539" algn="l"/>
                <a:tab pos="3198898" algn="l"/>
                <a:tab pos="3412256" algn="l"/>
                <a:tab pos="3625615" algn="l"/>
                <a:tab pos="3838974" algn="l"/>
                <a:tab pos="4052333" algn="l"/>
                <a:tab pos="4265691" algn="l"/>
              </a:tabLst>
              <a:defRPr/>
            </a:pPr>
            <a:r>
              <a:rPr lang="en-US" sz="2500" dirty="0" smtClean="0">
                <a:solidFill>
                  <a:schemeClr val="bg1"/>
                </a:solidFill>
              </a:rPr>
              <a:t>function sets are always owned by you. </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Set Classes</a:t>
            </a:r>
            <a:endParaRPr lang="en-US" dirty="0"/>
          </a:p>
        </p:txBody>
      </p:sp>
      <p:sp>
        <p:nvSpPr>
          <p:cNvPr id="3" name="Content Placeholder 2"/>
          <p:cNvSpPr>
            <a:spLocks noGrp="1"/>
          </p:cNvSpPr>
          <p:nvPr>
            <p:ph idx="1"/>
          </p:nvPr>
        </p:nvSpPr>
        <p:spPr/>
        <p:txBody>
          <a:bodyPr/>
          <a:lstStyle/>
          <a:p>
            <a:r>
              <a:rPr lang="en-US" dirty="0" err="1" smtClean="0"/>
              <a:t>MFn</a:t>
            </a:r>
            <a:r>
              <a:rPr lang="en-US" dirty="0" smtClean="0"/>
              <a:t>::Type </a:t>
            </a:r>
            <a:r>
              <a:rPr lang="en-CA" dirty="0" smtClean="0"/>
              <a:t>enumeration is used throughout the API to indicate item types</a:t>
            </a:r>
          </a:p>
          <a:p>
            <a:pPr lvl="3">
              <a:buNone/>
            </a:pPr>
            <a:r>
              <a:rPr lang="en-CA" sz="1400" dirty="0" err="1" smtClean="0">
                <a:solidFill>
                  <a:srgbClr val="FFFF00"/>
                </a:solidFill>
              </a:rPr>
              <a:t>MFn</a:t>
            </a:r>
            <a:r>
              <a:rPr lang="en-CA" sz="1400" dirty="0" smtClean="0">
                <a:solidFill>
                  <a:srgbClr val="FFFF00"/>
                </a:solidFill>
              </a:rPr>
              <a:t>::Type </a:t>
            </a:r>
            <a:r>
              <a:rPr lang="en-CA" sz="1400" dirty="0" err="1" smtClean="0">
                <a:solidFill>
                  <a:srgbClr val="FFFF00"/>
                </a:solidFill>
              </a:rPr>
              <a:t>MFnBase</a:t>
            </a:r>
            <a:r>
              <a:rPr lang="en-CA" sz="1400" dirty="0" smtClean="0">
                <a:solidFill>
                  <a:srgbClr val="FFFF00"/>
                </a:solidFill>
              </a:rPr>
              <a:t>::type()</a:t>
            </a:r>
          </a:p>
          <a:p>
            <a:pPr lvl="3">
              <a:buNone/>
            </a:pPr>
            <a:endParaRPr lang="en-CA" sz="1400" dirty="0" smtClean="0">
              <a:solidFill>
                <a:srgbClr val="FFFF00"/>
              </a:solidFill>
            </a:endParaRPr>
          </a:p>
          <a:p>
            <a:r>
              <a:rPr lang="en-US" dirty="0" smtClean="0"/>
              <a:t>Once a function set is initialized to an MObject, you can call methods to query or set values on the object using </a:t>
            </a:r>
          </a:p>
          <a:p>
            <a:pPr marL="804863" lvl="1">
              <a:buNone/>
            </a:pPr>
            <a:r>
              <a:rPr lang="en-US" sz="1400" dirty="0" smtClean="0">
                <a:solidFill>
                  <a:srgbClr val="FFFF00"/>
                </a:solidFill>
              </a:rPr>
              <a:t>	</a:t>
            </a:r>
            <a:r>
              <a:rPr lang="en-US" sz="1400" dirty="0" err="1" smtClean="0">
                <a:solidFill>
                  <a:srgbClr val="FFFF00"/>
                </a:solidFill>
              </a:rPr>
              <a:t>myMeshFn</a:t>
            </a:r>
            <a:r>
              <a:rPr lang="en-US" sz="1400" dirty="0" smtClean="0">
                <a:solidFill>
                  <a:srgbClr val="FFFF00"/>
                </a:solidFill>
              </a:rPr>
              <a:t> = </a:t>
            </a:r>
            <a:r>
              <a:rPr lang="en-US" sz="1400" dirty="0" err="1" smtClean="0">
                <a:solidFill>
                  <a:srgbClr val="FFFF00"/>
                </a:solidFill>
              </a:rPr>
              <a:t>OpenMaya.MFnMesh</a:t>
            </a:r>
            <a:r>
              <a:rPr lang="en-US" sz="1400" dirty="0" smtClean="0">
                <a:solidFill>
                  <a:srgbClr val="FFFF00"/>
                </a:solidFill>
              </a:rPr>
              <a:t> ( </a:t>
            </a:r>
            <a:r>
              <a:rPr lang="en-US" sz="1400" dirty="0" err="1" smtClean="0">
                <a:solidFill>
                  <a:srgbClr val="FFFF00"/>
                </a:solidFill>
              </a:rPr>
              <a:t>myMeshObj</a:t>
            </a:r>
            <a:r>
              <a:rPr lang="en-US" sz="1400" dirty="0" smtClean="0">
                <a:solidFill>
                  <a:srgbClr val="FFFF00"/>
                </a:solidFill>
              </a:rPr>
              <a:t> ) # Opt 1: set through constructor</a:t>
            </a:r>
          </a:p>
          <a:p>
            <a:pPr marL="804863" lvl="1">
              <a:buNone/>
            </a:pPr>
            <a:r>
              <a:rPr lang="en-US" sz="1400" dirty="0" smtClean="0">
                <a:solidFill>
                  <a:srgbClr val="FFFF00"/>
                </a:solidFill>
              </a:rPr>
              <a:t>	</a:t>
            </a:r>
            <a:r>
              <a:rPr lang="en-US" sz="1400" dirty="0" err="1" smtClean="0">
                <a:solidFill>
                  <a:srgbClr val="FFFF00"/>
                </a:solidFill>
              </a:rPr>
              <a:t>myMeshFn.setObject</a:t>
            </a:r>
            <a:r>
              <a:rPr lang="en-US" sz="1400" dirty="0" smtClean="0">
                <a:solidFill>
                  <a:srgbClr val="FFFF00"/>
                </a:solidFill>
              </a:rPr>
              <a:t>( myMeshObj2 ) # Opt 2: if the function set already exists you can use it</a:t>
            </a:r>
          </a:p>
          <a:p>
            <a:pPr marL="804863" lvl="1">
              <a:buNone/>
            </a:pPr>
            <a:endParaRPr lang="en-US" sz="1400" dirty="0" smtClean="0">
              <a:solidFill>
                <a:srgbClr val="FFFF00"/>
              </a:solidFill>
            </a:endParaRPr>
          </a:p>
          <a:p>
            <a:pPr lvl="3">
              <a:buFont typeface="Courier New" pitchFamily="49" charset="0"/>
              <a:buChar char="o"/>
            </a:pPr>
            <a:r>
              <a:rPr lang="en-US" dirty="0" smtClean="0"/>
              <a:t>Opt 2: This </a:t>
            </a:r>
            <a:r>
              <a:rPr lang="en-US" dirty="0"/>
              <a:t>is more efficient than creating and destroying function sets each time you need one. </a:t>
            </a:r>
            <a:endParaRPr lang="en-US" dirty="0" smtClean="0"/>
          </a:p>
          <a:p>
            <a:pPr lvl="3">
              <a:buFont typeface="Courier New" pitchFamily="49" charset="0"/>
              <a:buChar char="o"/>
            </a:pPr>
            <a:endParaRPr lang="en-US" dirty="0"/>
          </a:p>
          <a:p>
            <a:r>
              <a:rPr lang="en-US" dirty="0" smtClean="0"/>
              <a:t>Some of the commonly used function sets:</a:t>
            </a:r>
          </a:p>
          <a:p>
            <a:pPr marL="919163" lvl="1">
              <a:buClr>
                <a:schemeClr val="bg1"/>
              </a:buClr>
              <a:buSzPct val="100000"/>
            </a:pPr>
            <a:r>
              <a:rPr lang="en-US" dirty="0" err="1" smtClean="0"/>
              <a:t>MFnDependencyNode</a:t>
            </a:r>
            <a:r>
              <a:rPr lang="en-US" dirty="0" smtClean="0"/>
              <a:t>, </a:t>
            </a:r>
            <a:r>
              <a:rPr lang="en-US" dirty="0" err="1" smtClean="0"/>
              <a:t>MFnDagNode</a:t>
            </a:r>
            <a:r>
              <a:rPr lang="en-US" dirty="0"/>
              <a:t> </a:t>
            </a:r>
            <a:r>
              <a:rPr lang="en-US" dirty="0" smtClean="0"/>
              <a:t>and MFnAttribute</a:t>
            </a:r>
          </a:p>
          <a:p>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Set Classes</a:t>
            </a:r>
            <a:endParaRPr lang="en-US" dirty="0"/>
          </a:p>
        </p:txBody>
      </p:sp>
      <p:sp>
        <p:nvSpPr>
          <p:cNvPr id="3" name="Content Placeholder 2"/>
          <p:cNvSpPr>
            <a:spLocks noGrp="1"/>
          </p:cNvSpPr>
          <p:nvPr>
            <p:ph idx="1"/>
          </p:nvPr>
        </p:nvSpPr>
        <p:spPr/>
        <p:txBody>
          <a:bodyPr/>
          <a:lstStyle/>
          <a:p>
            <a:r>
              <a:rPr lang="en-US" dirty="0" err="1" smtClean="0"/>
              <a:t>MFnDependencyNode</a:t>
            </a:r>
            <a:endParaRPr lang="en-US" dirty="0" smtClean="0"/>
          </a:p>
          <a:p>
            <a:pPr marL="919163" lvl="1">
              <a:buClr>
                <a:schemeClr val="bg1"/>
              </a:buClr>
              <a:buSzPct val="100000"/>
              <a:buFont typeface="Arial" pitchFamily="34" charset="0"/>
              <a:buChar char="•"/>
            </a:pPr>
            <a:r>
              <a:rPr lang="en-US" dirty="0" smtClean="0"/>
              <a:t>Base class providing fundamental operators for all dependency nodes</a:t>
            </a:r>
          </a:p>
          <a:p>
            <a:pPr marL="919163" lvl="1">
              <a:buClr>
                <a:schemeClr val="bg1"/>
              </a:buClr>
              <a:buSzPct val="100000"/>
              <a:buFont typeface="Arial" pitchFamily="34" charset="0"/>
              <a:buChar char="•"/>
            </a:pPr>
            <a:r>
              <a:rPr lang="en-US" dirty="0" smtClean="0"/>
              <a:t>Contains methods to query the name of a node, locate an attribute and parse connections</a:t>
            </a:r>
          </a:p>
          <a:p>
            <a:r>
              <a:rPr lang="en-US" dirty="0" err="1" smtClean="0"/>
              <a:t>MFnDagNode</a:t>
            </a:r>
            <a:endParaRPr lang="en-US" dirty="0" smtClean="0"/>
          </a:p>
          <a:p>
            <a:pPr marL="919163" lvl="1">
              <a:buClr>
                <a:schemeClr val="bg1"/>
              </a:buClr>
              <a:buSzPct val="100000"/>
              <a:buFont typeface="Arial" pitchFamily="34" charset="0"/>
              <a:buChar char="•"/>
            </a:pPr>
            <a:r>
              <a:rPr lang="en-US" dirty="0" smtClean="0"/>
              <a:t>Derived from </a:t>
            </a:r>
            <a:r>
              <a:rPr lang="en-US" dirty="0" err="1" smtClean="0"/>
              <a:t>MFnDependencyNode</a:t>
            </a:r>
            <a:endParaRPr lang="en-US" dirty="0" smtClean="0"/>
          </a:p>
          <a:p>
            <a:pPr marL="919163" lvl="1">
              <a:buClr>
                <a:schemeClr val="bg1"/>
              </a:buClr>
              <a:buSzPct val="100000"/>
              <a:buFont typeface="Arial" pitchFamily="34" charset="0"/>
              <a:buChar char="•"/>
            </a:pPr>
            <a:r>
              <a:rPr lang="en-US" dirty="0" smtClean="0"/>
              <a:t>Provides methods to query or modify parent/child relationships in the DAG</a:t>
            </a:r>
          </a:p>
          <a:p>
            <a:r>
              <a:rPr lang="en-US" dirty="0" err="1" smtClean="0"/>
              <a:t>MFnAttribute</a:t>
            </a:r>
            <a:endParaRPr lang="en-US" dirty="0" smtClean="0"/>
          </a:p>
          <a:p>
            <a:pPr marL="919163" lvl="1">
              <a:buClr>
                <a:schemeClr val="bg1"/>
              </a:buClr>
              <a:buSzPct val="100000"/>
              <a:buFont typeface="Arial" pitchFamily="34" charset="0"/>
              <a:buChar char="•"/>
            </a:pPr>
            <a:r>
              <a:rPr lang="en-US" dirty="0" smtClean="0"/>
              <a:t>Base class for Maya DG attributes</a:t>
            </a:r>
          </a:p>
          <a:p>
            <a:pPr marL="919163" lvl="1">
              <a:buClr>
                <a:schemeClr val="bg1"/>
              </a:buClr>
              <a:buSzPct val="100000"/>
              <a:buFont typeface="Arial" pitchFamily="34" charset="0"/>
              <a:buChar char="•"/>
            </a:pPr>
            <a:r>
              <a:rPr lang="en-US" dirty="0" smtClean="0"/>
              <a:t>Offers methods to create an attribute or query/set properties of an attribute on a node</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Set Classes &amp; </a:t>
            </a:r>
            <a:r>
              <a:rPr lang="en-US" dirty="0" err="1" smtClean="0"/>
              <a:t>MObject</a:t>
            </a:r>
            <a:endParaRPr lang="en-US" dirty="0"/>
          </a:p>
        </p:txBody>
      </p:sp>
      <p:sp>
        <p:nvSpPr>
          <p:cNvPr id="3" name="Content Placeholder 2"/>
          <p:cNvSpPr>
            <a:spLocks noGrp="1"/>
          </p:cNvSpPr>
          <p:nvPr>
            <p:ph idx="1"/>
          </p:nvPr>
        </p:nvSpPr>
        <p:spPr/>
        <p:txBody>
          <a:bodyPr/>
          <a:lstStyle/>
          <a:p>
            <a:pPr>
              <a:buClr>
                <a:schemeClr val="bg1"/>
              </a:buClr>
              <a:buFont typeface="Arial" pitchFamily="34" charset="0"/>
              <a:buChar char="•"/>
            </a:pPr>
            <a:r>
              <a:rPr lang="en-US" dirty="0" smtClean="0"/>
              <a:t>Separate data with functionality</a:t>
            </a:r>
            <a:endParaRPr lang="en-US" dirty="0"/>
          </a:p>
        </p:txBody>
      </p:sp>
      <p:sp>
        <p:nvSpPr>
          <p:cNvPr id="4" name="TextBox 12"/>
          <p:cNvSpPr txBox="1">
            <a:spLocks noChangeArrowheads="1"/>
          </p:cNvSpPr>
          <p:nvPr/>
        </p:nvSpPr>
        <p:spPr bwMode="auto">
          <a:xfrm>
            <a:off x="685800" y="3368457"/>
            <a:ext cx="3124200" cy="2308324"/>
          </a:xfrm>
          <a:prstGeom prst="rect">
            <a:avLst/>
          </a:prstGeom>
          <a:solidFill>
            <a:srgbClr val="FF9900"/>
          </a:solidFill>
          <a:ln w="9525">
            <a:noFill/>
            <a:miter lim="800000"/>
            <a:headEnd/>
            <a:tailEnd/>
          </a:ln>
        </p:spPr>
        <p:txBody>
          <a:bodyPr wrap="square" lIns="0" tIns="0" rIns="0" bIns="0">
            <a:spAutoFit/>
          </a:bodyPr>
          <a:lstStyle/>
          <a:p>
            <a:pPr marL="284163" indent="-169863" algn="l" rtl="0" fontAlgn="base">
              <a:spcBef>
                <a:spcPct val="15000"/>
              </a:spcBef>
              <a:spcAft>
                <a:spcPct val="15000"/>
              </a:spcAft>
              <a:buClr>
                <a:srgbClr val="00B4FF"/>
              </a:buClr>
              <a:buSzPct val="80000"/>
            </a:pPr>
            <a:r>
              <a:rPr lang="en-US" sz="2000" kern="1200" dirty="0" smtClean="0">
                <a:solidFill>
                  <a:srgbClr val="000000"/>
                </a:solidFill>
                <a:latin typeface="Arial" charset="0"/>
                <a:ea typeface="+mn-ea"/>
                <a:cs typeface="Arial" charset="0"/>
              </a:rPr>
              <a:t>			Class  A</a:t>
            </a:r>
          </a:p>
          <a:p>
            <a:pPr marL="284163" indent="-169863" algn="l" rtl="0" fontAlgn="base">
              <a:spcBef>
                <a:spcPct val="15000"/>
              </a:spcBef>
              <a:spcAft>
                <a:spcPct val="15000"/>
              </a:spcAft>
              <a:buClr>
                <a:srgbClr val="00B4FF"/>
              </a:buClr>
              <a:buSzPct val="80000"/>
            </a:pPr>
            <a:endParaRPr lang="en-US" sz="2000" dirty="0" smtClean="0">
              <a:solidFill>
                <a:srgbClr val="000000"/>
              </a:solidFill>
              <a:latin typeface="Arial" charset="0"/>
              <a:cs typeface="Arial" charset="0"/>
            </a:endParaRPr>
          </a:p>
          <a:p>
            <a:pPr marL="284163" indent="-169863" algn="l" rtl="0" fontAlgn="base">
              <a:spcBef>
                <a:spcPct val="15000"/>
              </a:spcBef>
              <a:spcAft>
                <a:spcPct val="15000"/>
              </a:spcAft>
              <a:buClr>
                <a:srgbClr val="00B4FF"/>
              </a:buClr>
              <a:buSzPct val="80000"/>
            </a:pPr>
            <a:endParaRPr lang="en-US" sz="2000" kern="1200" dirty="0" smtClean="0">
              <a:solidFill>
                <a:srgbClr val="000000"/>
              </a:solidFill>
              <a:latin typeface="Arial" charset="0"/>
              <a:ea typeface="+mn-ea"/>
              <a:cs typeface="Arial" charset="0"/>
            </a:endParaRPr>
          </a:p>
          <a:p>
            <a:pPr marL="284163" indent="-169863" algn="l" rtl="0" fontAlgn="base">
              <a:spcBef>
                <a:spcPct val="15000"/>
              </a:spcBef>
              <a:spcAft>
                <a:spcPct val="15000"/>
              </a:spcAft>
              <a:buClr>
                <a:srgbClr val="00B4FF"/>
              </a:buClr>
              <a:buSzPct val="80000"/>
            </a:pPr>
            <a:endParaRPr lang="en-US" sz="2000" dirty="0" smtClean="0">
              <a:solidFill>
                <a:srgbClr val="000000"/>
              </a:solidFill>
              <a:latin typeface="Arial" charset="0"/>
              <a:cs typeface="Arial" charset="0"/>
            </a:endParaRPr>
          </a:p>
          <a:p>
            <a:pPr marL="284163" indent="-169863" algn="l" rtl="0" fontAlgn="base">
              <a:spcBef>
                <a:spcPct val="15000"/>
              </a:spcBef>
              <a:spcAft>
                <a:spcPct val="15000"/>
              </a:spcAft>
              <a:buClr>
                <a:srgbClr val="00B4FF"/>
              </a:buClr>
              <a:buSzPct val="80000"/>
            </a:pPr>
            <a:endParaRPr lang="en-US" sz="2000" kern="1200" dirty="0" smtClean="0">
              <a:solidFill>
                <a:srgbClr val="000000"/>
              </a:solidFill>
              <a:latin typeface="Arial" charset="0"/>
              <a:ea typeface="+mn-ea"/>
              <a:cs typeface="Arial" charset="0"/>
            </a:endParaRPr>
          </a:p>
          <a:p>
            <a:pPr marL="284163" indent="-169863" algn="l" rtl="0" fontAlgn="base">
              <a:spcBef>
                <a:spcPct val="15000"/>
              </a:spcBef>
              <a:spcAft>
                <a:spcPct val="15000"/>
              </a:spcAft>
              <a:buClr>
                <a:srgbClr val="00B4FF"/>
              </a:buClr>
              <a:buSzPct val="80000"/>
            </a:pPr>
            <a:endParaRPr lang="en-US" sz="2000" dirty="0" smtClean="0">
              <a:solidFill>
                <a:srgbClr val="000000"/>
              </a:solidFill>
              <a:latin typeface="Arial" charset="0"/>
              <a:cs typeface="Arial" charset="0"/>
            </a:endParaRPr>
          </a:p>
        </p:txBody>
      </p:sp>
      <p:sp>
        <p:nvSpPr>
          <p:cNvPr id="5" name="Oval 4"/>
          <p:cNvSpPr/>
          <p:nvPr/>
        </p:nvSpPr>
        <p:spPr>
          <a:xfrm>
            <a:off x="914400" y="3429000"/>
            <a:ext cx="1143000" cy="1143000"/>
          </a:xfrm>
          <a:prstGeom prst="ellipse">
            <a:avLst/>
          </a:prstGeom>
          <a:solidFill>
            <a:srgbClr val="99CC00"/>
          </a:solidFill>
          <a:ln w="11049">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Rectangle 6"/>
          <p:cNvSpPr/>
          <p:nvPr/>
        </p:nvSpPr>
        <p:spPr>
          <a:xfrm>
            <a:off x="914400" y="4724400"/>
            <a:ext cx="2590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Functions </a:t>
            </a:r>
            <a:endParaRPr lang="en-US" dirty="0"/>
          </a:p>
        </p:txBody>
      </p:sp>
      <p:sp>
        <p:nvSpPr>
          <p:cNvPr id="9" name="Oval 8"/>
          <p:cNvSpPr/>
          <p:nvPr/>
        </p:nvSpPr>
        <p:spPr>
          <a:xfrm>
            <a:off x="4686300" y="3368457"/>
            <a:ext cx="1143000" cy="1143000"/>
          </a:xfrm>
          <a:prstGeom prst="ellipse">
            <a:avLst/>
          </a:prstGeom>
          <a:solidFill>
            <a:srgbClr val="99CC00"/>
          </a:solidFill>
          <a:ln w="11049">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Data class A</a:t>
            </a:r>
          </a:p>
          <a:p>
            <a:pPr algn="ctr"/>
            <a:endParaRPr lang="en-US" dirty="0" smtClean="0"/>
          </a:p>
          <a:p>
            <a:pPr algn="ctr"/>
            <a:endParaRPr lang="en-US" dirty="0" smtClean="0"/>
          </a:p>
        </p:txBody>
      </p:sp>
      <p:sp>
        <p:nvSpPr>
          <p:cNvPr id="10" name="Rectangle 9"/>
          <p:cNvSpPr/>
          <p:nvPr/>
        </p:nvSpPr>
        <p:spPr>
          <a:xfrm>
            <a:off x="6172200" y="3581400"/>
            <a:ext cx="2590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Functions Class B </a:t>
            </a:r>
            <a:endParaRPr lang="en-US" dirty="0"/>
          </a:p>
        </p:txBody>
      </p:sp>
      <p:sp>
        <p:nvSpPr>
          <p:cNvPr id="11" name="Rectangle 10"/>
          <p:cNvSpPr/>
          <p:nvPr/>
        </p:nvSpPr>
        <p:spPr>
          <a:xfrm>
            <a:off x="1371600" y="2483286"/>
            <a:ext cx="1828800" cy="472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Classical OOP</a:t>
            </a:r>
            <a:endParaRPr lang="en-US" dirty="0"/>
          </a:p>
        </p:txBody>
      </p:sp>
      <p:sp>
        <p:nvSpPr>
          <p:cNvPr id="12" name="Rectangle 11"/>
          <p:cNvSpPr/>
          <p:nvPr/>
        </p:nvSpPr>
        <p:spPr>
          <a:xfrm>
            <a:off x="5410200" y="2483286"/>
            <a:ext cx="2590800" cy="472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Maya  API Approach</a:t>
            </a:r>
            <a:endParaRPr lang="en-US" dirty="0"/>
          </a:p>
        </p:txBody>
      </p:sp>
      <p:sp>
        <p:nvSpPr>
          <p:cNvPr id="13" name="Rectangle 12"/>
          <p:cNvSpPr/>
          <p:nvPr/>
        </p:nvSpPr>
        <p:spPr>
          <a:xfrm>
            <a:off x="3505200" y="2483286"/>
            <a:ext cx="1828800" cy="472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VS.</a:t>
            </a:r>
            <a:endParaRPr lang="en-US" dirty="0"/>
          </a:p>
        </p:txBody>
      </p:sp>
      <p:sp>
        <p:nvSpPr>
          <p:cNvPr id="15" name="TextBox 14"/>
          <p:cNvSpPr txBox="1"/>
          <p:nvPr/>
        </p:nvSpPr>
        <p:spPr>
          <a:xfrm>
            <a:off x="4724400" y="5276671"/>
            <a:ext cx="1447800" cy="400110"/>
          </a:xfrm>
          <a:prstGeom prst="rect">
            <a:avLst/>
          </a:prstGeom>
          <a:noFill/>
        </p:spPr>
        <p:txBody>
          <a:bodyPr wrap="square" rtlCol="0">
            <a:spAutoFit/>
          </a:bodyPr>
          <a:lstStyle/>
          <a:p>
            <a:r>
              <a:rPr lang="en-US" sz="2000" dirty="0" err="1" smtClean="0">
                <a:solidFill>
                  <a:schemeClr val="bg1"/>
                </a:solidFill>
              </a:rPr>
              <a:t>MObject</a:t>
            </a:r>
            <a:endParaRPr lang="en-US" sz="2000" dirty="0">
              <a:solidFill>
                <a:schemeClr val="bg1"/>
              </a:solidFill>
            </a:endParaRPr>
          </a:p>
        </p:txBody>
      </p:sp>
      <p:sp>
        <p:nvSpPr>
          <p:cNvPr id="16" name="Line 10"/>
          <p:cNvSpPr>
            <a:spLocks noChangeShapeType="1"/>
          </p:cNvSpPr>
          <p:nvPr/>
        </p:nvSpPr>
        <p:spPr bwMode="auto">
          <a:xfrm flipH="1">
            <a:off x="5212078" y="4511457"/>
            <a:ext cx="45719" cy="838199"/>
          </a:xfrm>
          <a:prstGeom prst="line">
            <a:avLst/>
          </a:prstGeom>
          <a:noFill/>
          <a:ln w="57150">
            <a:solidFill>
              <a:schemeClr val="bg1"/>
            </a:solidFill>
            <a:round/>
            <a:headEnd/>
            <a:tailEnd type="triangle" w="med" len="med"/>
          </a:ln>
          <a:effectLst/>
        </p:spPr>
        <p:txBody>
          <a:bodyPr wrap="none"/>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endParaRPr lang="en-US" dirty="0"/>
          </a:p>
        </p:txBody>
      </p:sp>
      <p:sp>
        <p:nvSpPr>
          <p:cNvPr id="3" name="Content Placeholder 2"/>
          <p:cNvSpPr>
            <a:spLocks noGrp="1"/>
          </p:cNvSpPr>
          <p:nvPr>
            <p:ph idx="1"/>
          </p:nvPr>
        </p:nvSpPr>
        <p:spPr/>
        <p:txBody>
          <a:bodyPr/>
          <a:lstStyle/>
          <a:p>
            <a:r>
              <a:rPr lang="en-US" dirty="0" err="1" smtClean="0"/>
              <a:t>MObject</a:t>
            </a:r>
            <a:r>
              <a:rPr lang="en-US" dirty="0" smtClean="0"/>
              <a:t> is the fundamental data type that represents an object in Maya.</a:t>
            </a:r>
          </a:p>
          <a:p>
            <a:endParaRPr lang="en-US" dirty="0"/>
          </a:p>
        </p:txBody>
      </p:sp>
      <p:sp>
        <p:nvSpPr>
          <p:cNvPr id="9" name="Rectangle 4"/>
          <p:cNvSpPr>
            <a:spLocks noChangeArrowheads="1"/>
          </p:cNvSpPr>
          <p:nvPr/>
        </p:nvSpPr>
        <p:spPr bwMode="auto">
          <a:xfrm>
            <a:off x="1066800" y="2514600"/>
            <a:ext cx="6096000" cy="1676400"/>
          </a:xfrm>
          <a:prstGeom prst="rect">
            <a:avLst/>
          </a:prstGeom>
          <a:solidFill>
            <a:srgbClr val="FFA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Arial" charset="0"/>
                <a:ea typeface="+mn-ea"/>
                <a:cs typeface="+mn-cs"/>
              </a:rPr>
              <a:t>Maya API</a:t>
            </a:r>
          </a:p>
        </p:txBody>
      </p:sp>
      <p:sp>
        <p:nvSpPr>
          <p:cNvPr id="10" name="Rectangle 5"/>
          <p:cNvSpPr>
            <a:spLocks noChangeArrowheads="1"/>
          </p:cNvSpPr>
          <p:nvPr/>
        </p:nvSpPr>
        <p:spPr bwMode="auto">
          <a:xfrm>
            <a:off x="1066800" y="4191000"/>
            <a:ext cx="6096000" cy="1828800"/>
          </a:xfrm>
          <a:prstGeom prst="rect">
            <a:avLst/>
          </a:prstGeom>
          <a:solidFill>
            <a:srgbClr val="003366"/>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Arial" charset="0"/>
                <a:ea typeface="+mn-ea"/>
                <a:cs typeface="+mn-cs"/>
              </a:rPr>
              <a:t>Maya</a:t>
            </a:r>
          </a:p>
        </p:txBody>
      </p:sp>
      <p:sp>
        <p:nvSpPr>
          <p:cNvPr id="11" name="Oval 6"/>
          <p:cNvSpPr>
            <a:spLocks noChangeArrowheads="1"/>
          </p:cNvSpPr>
          <p:nvPr/>
        </p:nvSpPr>
        <p:spPr bwMode="auto">
          <a:xfrm>
            <a:off x="1752600" y="4572000"/>
            <a:ext cx="1219200" cy="1143000"/>
          </a:xfrm>
          <a:prstGeom prst="ellipse">
            <a:avLst/>
          </a:prstGeom>
          <a:solidFill>
            <a:srgbClr val="99CC00"/>
          </a:solidFill>
          <a:ln w="9525">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Arial" charset="0"/>
                <a:ea typeface="+mn-ea"/>
                <a:cs typeface="+mn-cs"/>
              </a:rPr>
              <a:t>Internal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Arial" charset="0"/>
                <a:ea typeface="+mn-ea"/>
                <a:cs typeface="+mn-cs"/>
              </a:rPr>
              <a:t>Object</a:t>
            </a:r>
          </a:p>
        </p:txBody>
      </p:sp>
      <p:sp>
        <p:nvSpPr>
          <p:cNvPr id="12" name="Text Box 10"/>
          <p:cNvSpPr txBox="1">
            <a:spLocks noChangeArrowheads="1"/>
          </p:cNvSpPr>
          <p:nvPr/>
        </p:nvSpPr>
        <p:spPr bwMode="auto">
          <a:xfrm>
            <a:off x="1371600" y="2667000"/>
            <a:ext cx="1981200" cy="1295400"/>
          </a:xfrm>
          <a:prstGeom prst="rect">
            <a:avLst/>
          </a:prstGeom>
          <a:solidFill>
            <a:srgbClr val="99CC00"/>
          </a:solidFill>
          <a:ln w="9525">
            <a:solidFill>
              <a:srgbClr val="000000"/>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Arial" charset="0"/>
                <a:ea typeface="+mn-ea"/>
                <a:cs typeface="+mn-cs"/>
              </a:rPr>
              <a:t>MObject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srgbClr val="FFFFFF"/>
              </a:solidFill>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sz="1600" b="1" i="0" u="none" strike="noStrike" kern="1200" cap="none" spc="0" normalizeH="0" baseline="0" noProof="0" smtClean="0">
                <a:ln>
                  <a:noFill/>
                </a:ln>
                <a:solidFill>
                  <a:srgbClr val="FFFFFF"/>
                </a:solidFill>
                <a:effectLst/>
                <a:uLnTx/>
                <a:uFillTx/>
                <a:latin typeface="Arial" charset="0"/>
                <a:ea typeface="+mn-ea"/>
                <a:cs typeface="+mn-cs"/>
              </a:rPr>
              <a:t> Type Information</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sz="1600" b="1" i="0" u="none" strike="noStrike" kern="1200" cap="none" spc="0" normalizeH="0" baseline="0" noProof="0" smtClean="0">
                <a:ln>
                  <a:noFill/>
                </a:ln>
                <a:solidFill>
                  <a:srgbClr val="FFFFFF"/>
                </a:solidFill>
                <a:effectLst/>
                <a:uLnTx/>
                <a:uFillTx/>
                <a:latin typeface="Arial" charset="0"/>
                <a:ea typeface="+mn-ea"/>
                <a:cs typeface="+mn-cs"/>
              </a:rPr>
              <a:t> Pointer to Object</a:t>
            </a:r>
          </a:p>
        </p:txBody>
      </p:sp>
      <p:sp>
        <p:nvSpPr>
          <p:cNvPr id="13" name="Line 11"/>
          <p:cNvSpPr>
            <a:spLocks noChangeShapeType="1"/>
          </p:cNvSpPr>
          <p:nvPr/>
        </p:nvSpPr>
        <p:spPr bwMode="auto">
          <a:xfrm>
            <a:off x="2362200" y="3886200"/>
            <a:ext cx="0" cy="914400"/>
          </a:xfrm>
          <a:prstGeom prst="line">
            <a:avLst/>
          </a:prstGeom>
          <a:noFill/>
          <a:ln w="28575">
            <a:solidFill>
              <a:srgbClr val="FFFFFF"/>
            </a:solidFill>
            <a:round/>
            <a:headEnd/>
            <a:tailEnd type="triangl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srgbClr val="000000"/>
              </a:solidFill>
              <a:effectLst/>
              <a:uLnTx/>
              <a:uFillTx/>
              <a:latin typeface="Arial" charset="0"/>
              <a:ea typeface="+mn-ea"/>
              <a:cs typeface="+mn-cs"/>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MObject</a:t>
            </a:r>
            <a:endParaRPr lang="en-US" dirty="0"/>
          </a:p>
        </p:txBody>
      </p:sp>
      <p:sp>
        <p:nvSpPr>
          <p:cNvPr id="3" name="Content Placeholder 2"/>
          <p:cNvSpPr>
            <a:spLocks noGrp="1"/>
          </p:cNvSpPr>
          <p:nvPr>
            <p:ph idx="1"/>
          </p:nvPr>
        </p:nvSpPr>
        <p:spPr/>
        <p:txBody>
          <a:bodyPr/>
          <a:lstStyle/>
          <a:p>
            <a:r>
              <a:rPr lang="en-US" dirty="0" smtClean="0"/>
              <a:t>Objects owned by Maya are accessed via an </a:t>
            </a:r>
            <a:r>
              <a:rPr lang="en-US" dirty="0" smtClean="0"/>
              <a:t>MObject</a:t>
            </a:r>
          </a:p>
          <a:p>
            <a:endParaRPr lang="en-US" dirty="0" smtClean="0"/>
          </a:p>
          <a:p>
            <a:r>
              <a:rPr lang="en-US" dirty="0" smtClean="0"/>
              <a:t>MObject </a:t>
            </a:r>
            <a:r>
              <a:rPr lang="en-US" dirty="0" smtClean="0"/>
              <a:t>class only has two method to get:</a:t>
            </a:r>
          </a:p>
          <a:p>
            <a:pPr lvl="2"/>
            <a:r>
              <a:rPr lang="en-US" dirty="0" smtClean="0"/>
              <a:t>(</a:t>
            </a:r>
            <a:r>
              <a:rPr lang="en-US" dirty="0" smtClean="0"/>
              <a:t>void *) </a:t>
            </a:r>
            <a:endParaRPr lang="en-US" dirty="0"/>
          </a:p>
          <a:p>
            <a:pPr lvl="2"/>
            <a:r>
              <a:rPr lang="en-US" dirty="0" smtClean="0"/>
              <a:t>(</a:t>
            </a:r>
            <a:r>
              <a:rPr lang="en-US" dirty="0" smtClean="0"/>
              <a:t>type information</a:t>
            </a:r>
            <a:r>
              <a:rPr lang="en-US" dirty="0" smtClean="0"/>
              <a:t>)</a:t>
            </a:r>
          </a:p>
          <a:p>
            <a:endParaRPr lang="en-US" dirty="0" smtClean="0"/>
          </a:p>
          <a:p>
            <a:r>
              <a:rPr lang="en-US" dirty="0" err="1" smtClean="0"/>
              <a:t>MObject’s</a:t>
            </a:r>
            <a:r>
              <a:rPr lang="en-US" dirty="0" smtClean="0"/>
              <a:t> </a:t>
            </a:r>
            <a:r>
              <a:rPr lang="en-US" dirty="0" smtClean="0"/>
              <a:t>are handles to Maya internal </a:t>
            </a:r>
            <a:r>
              <a:rPr lang="en-US" dirty="0" smtClean="0"/>
              <a:t>objects</a:t>
            </a:r>
          </a:p>
          <a:p>
            <a:endParaRPr lang="en-US" dirty="0" smtClean="0"/>
          </a:p>
          <a:p>
            <a:r>
              <a:rPr lang="en-US" dirty="0" smtClean="0"/>
              <a:t>Maya objects are created and destroyed by Maya</a:t>
            </a:r>
          </a:p>
          <a:p>
            <a:endParaRPr lang="en-US" dirty="0" smtClean="0"/>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MObject</a:t>
            </a:r>
            <a:r>
              <a:rPr lang="en-US" dirty="0" smtClean="0"/>
              <a:t>  </a:t>
            </a:r>
            <a:r>
              <a:rPr lang="en-US" dirty="0"/>
              <a:t>(</a:t>
            </a:r>
            <a:r>
              <a:rPr lang="en-US" dirty="0" err="1"/>
              <a:t>con’d</a:t>
            </a:r>
            <a:r>
              <a:rPr lang="en-US" dirty="0"/>
              <a:t>)</a:t>
            </a:r>
            <a:endParaRPr lang="en-US" dirty="0"/>
          </a:p>
        </p:txBody>
      </p:sp>
      <p:sp>
        <p:nvSpPr>
          <p:cNvPr id="3" name="Content Placeholder 2"/>
          <p:cNvSpPr>
            <a:spLocks noGrp="1"/>
          </p:cNvSpPr>
          <p:nvPr>
            <p:ph idx="1"/>
          </p:nvPr>
        </p:nvSpPr>
        <p:spPr/>
        <p:txBody>
          <a:bodyPr/>
          <a:lstStyle/>
          <a:p>
            <a:r>
              <a:rPr lang="en-US" dirty="0" smtClean="0"/>
              <a:t>Use </a:t>
            </a:r>
            <a:r>
              <a:rPr lang="en-US" dirty="0" smtClean="0"/>
              <a:t>function sets class to operate on </a:t>
            </a:r>
            <a:r>
              <a:rPr lang="en-US" dirty="0" err="1" smtClean="0"/>
              <a:t>MObjects</a:t>
            </a:r>
            <a:endParaRPr lang="en-US" dirty="0" smtClean="0"/>
          </a:p>
          <a:p>
            <a:endParaRPr lang="en-US" dirty="0" smtClean="0"/>
          </a:p>
          <a:p>
            <a:r>
              <a:rPr lang="en-US" dirty="0" smtClean="0"/>
              <a:t>Used </a:t>
            </a:r>
            <a:r>
              <a:rPr lang="en-US" dirty="0" smtClean="0"/>
              <a:t>extensively. Every plug-in uses it.</a:t>
            </a:r>
          </a:p>
          <a:p>
            <a:endParaRPr lang="en-US" dirty="0" smtClean="0"/>
          </a:p>
          <a:p>
            <a:r>
              <a:rPr lang="en-US" dirty="0" smtClean="0"/>
              <a:t>This </a:t>
            </a:r>
            <a:r>
              <a:rPr lang="en-US" dirty="0" smtClean="0"/>
              <a:t>class guarantees that Maya owns the data</a:t>
            </a:r>
          </a:p>
          <a:p>
            <a:endParaRPr lang="en-US" dirty="0" smtClean="0"/>
          </a:p>
          <a:p>
            <a:r>
              <a:rPr lang="en-US" dirty="0" smtClean="0"/>
              <a:t>MObject </a:t>
            </a:r>
            <a:r>
              <a:rPr lang="en-US" dirty="0" smtClean="0"/>
              <a:t>resides in the </a:t>
            </a:r>
            <a:r>
              <a:rPr lang="en-US" dirty="0" err="1" smtClean="0"/>
              <a:t>maya.OpenMaya</a:t>
            </a:r>
            <a:r>
              <a:rPr lang="en-US" dirty="0" smtClean="0"/>
              <a:t> module </a:t>
            </a:r>
          </a:p>
          <a:p>
            <a:endParaRPr lang="en-US" dirty="0" smtClean="0"/>
          </a:p>
          <a:p>
            <a:r>
              <a:rPr lang="en-US" dirty="0" smtClean="0"/>
              <a:t>It </a:t>
            </a:r>
            <a:r>
              <a:rPr lang="en-US" dirty="0" smtClean="0"/>
              <a:t>can be created using</a:t>
            </a:r>
            <a:br>
              <a:rPr lang="en-US" dirty="0" smtClean="0"/>
            </a:br>
            <a:r>
              <a:rPr lang="en-US" dirty="0" smtClean="0"/>
              <a:t>	</a:t>
            </a:r>
            <a:r>
              <a:rPr lang="en-US" dirty="0" err="1" smtClean="0"/>
              <a:t>mObj</a:t>
            </a:r>
            <a:r>
              <a:rPr lang="en-US" dirty="0" smtClean="0"/>
              <a:t> = </a:t>
            </a:r>
            <a:r>
              <a:rPr lang="en-US" dirty="0" err="1" smtClean="0"/>
              <a:t>maya.OpenMaya.MObject</a:t>
            </a:r>
            <a:r>
              <a:rPr lang="en-US" dirty="0" smtClean="0"/>
              <a:t>()</a:t>
            </a:r>
          </a:p>
          <a:p>
            <a:endParaRPr lang="en-US" dirty="0" smtClean="0"/>
          </a:p>
          <a:p>
            <a:endParaRPr lang="en-US" dirty="0"/>
          </a:p>
        </p:txBody>
      </p:sp>
    </p:spTree>
    <p:extLst>
      <p:ext uri="{BB962C8B-B14F-4D97-AF65-F5344CB8AC3E}">
        <p14:creationId xmlns:p14="http://schemas.microsoft.com/office/powerpoint/2010/main" val="32086843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r>
              <a:rPr lang="en-US" dirty="0" smtClean="0"/>
              <a:t> &amp; </a:t>
            </a:r>
            <a:r>
              <a:rPr lang="en-US" dirty="0" err="1" smtClean="0"/>
              <a:t>MFn</a:t>
            </a:r>
            <a:r>
              <a:rPr lang="en-US" dirty="0" smtClean="0"/>
              <a:t>::Type </a:t>
            </a:r>
            <a:endParaRPr lang="en-US" dirty="0"/>
          </a:p>
        </p:txBody>
      </p:sp>
      <p:sp>
        <p:nvSpPr>
          <p:cNvPr id="3" name="Content Placeholder 2"/>
          <p:cNvSpPr>
            <a:spLocks noGrp="1"/>
          </p:cNvSpPr>
          <p:nvPr>
            <p:ph idx="1"/>
          </p:nvPr>
        </p:nvSpPr>
        <p:spPr/>
        <p:txBody>
          <a:bodyPr/>
          <a:lstStyle/>
          <a:p>
            <a:r>
              <a:rPr lang="en-US" dirty="0" smtClean="0"/>
              <a:t>Each </a:t>
            </a:r>
            <a:r>
              <a:rPr lang="en-US" dirty="0" err="1" smtClean="0"/>
              <a:t>MObject</a:t>
            </a:r>
            <a:r>
              <a:rPr lang="en-US" dirty="0" smtClean="0"/>
              <a:t> carries a type field.</a:t>
            </a:r>
          </a:p>
          <a:p>
            <a:endParaRPr lang="en-US" dirty="0" smtClean="0"/>
          </a:p>
          <a:p>
            <a:pPr lvl="2">
              <a:buNone/>
            </a:pPr>
            <a:r>
              <a:rPr lang="en-US" sz="1600" dirty="0" err="1" smtClean="0">
                <a:solidFill>
                  <a:srgbClr val="FFFF00"/>
                </a:solidFill>
              </a:rPr>
              <a:t>MFn</a:t>
            </a:r>
            <a:r>
              <a:rPr lang="en-US" sz="1600" dirty="0" smtClean="0">
                <a:solidFill>
                  <a:srgbClr val="FFFF00"/>
                </a:solidFill>
              </a:rPr>
              <a:t>::Type MObject::</a:t>
            </a:r>
            <a:r>
              <a:rPr lang="en-US" sz="1600" dirty="0" err="1" smtClean="0">
                <a:solidFill>
                  <a:srgbClr val="FFFF00"/>
                </a:solidFill>
              </a:rPr>
              <a:t>apiType</a:t>
            </a:r>
            <a:r>
              <a:rPr lang="en-US" sz="1600" dirty="0" smtClean="0">
                <a:solidFill>
                  <a:srgbClr val="FFFF00"/>
                </a:solidFill>
              </a:rPr>
              <a:t>()</a:t>
            </a:r>
          </a:p>
          <a:p>
            <a:endParaRPr lang="en-US" dirty="0" smtClean="0"/>
          </a:p>
          <a:p>
            <a:r>
              <a:rPr lang="en-US" dirty="0" smtClean="0"/>
              <a:t>This type comes from an enumerated list of all node types internal to Maya.</a:t>
            </a:r>
          </a:p>
          <a:p>
            <a:endParaRPr lang="en-US" dirty="0" smtClean="0"/>
          </a:p>
          <a:p>
            <a:r>
              <a:rPr lang="en-US" dirty="0" smtClean="0"/>
              <a:t>For a comprehensive list of all Maya node types, see </a:t>
            </a:r>
            <a:r>
              <a:rPr lang="en-US" dirty="0" err="1" smtClean="0"/>
              <a:t>MFn.h</a:t>
            </a:r>
            <a:r>
              <a:rPr lang="en-US" dirty="0" smtClean="0"/>
              <a:t>.</a:t>
            </a:r>
          </a:p>
          <a:p>
            <a:endParaRPr 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MObject </a:t>
            </a:r>
            <a:r>
              <a:rPr lang="en-US" dirty="0" smtClean="0"/>
              <a:t>and </a:t>
            </a:r>
            <a:r>
              <a:rPr lang="en-US" dirty="0" err="1" smtClean="0"/>
              <a:t>MFn</a:t>
            </a:r>
            <a:r>
              <a:rPr lang="en-US" dirty="0" smtClean="0"/>
              <a:t>::Type </a:t>
            </a:r>
            <a:endParaRPr lang="en-US" dirty="0"/>
          </a:p>
        </p:txBody>
      </p:sp>
      <p:sp>
        <p:nvSpPr>
          <p:cNvPr id="4" name="Text Box 5"/>
          <p:cNvSpPr txBox="1">
            <a:spLocks noChangeArrowheads="1"/>
          </p:cNvSpPr>
          <p:nvPr/>
        </p:nvSpPr>
        <p:spPr bwMode="auto">
          <a:xfrm>
            <a:off x="685800" y="2971800"/>
            <a:ext cx="3124200" cy="3200400"/>
          </a:xfrm>
          <a:prstGeom prst="rect">
            <a:avLst/>
          </a:prstGeom>
          <a:solidFill>
            <a:srgbClr val="FFB000"/>
          </a:solidFill>
          <a:ln w="9525">
            <a:solidFill>
              <a:schemeClr val="tx1"/>
            </a:solidFill>
            <a:miter lim="800000"/>
            <a:headEnd/>
            <a:tailEnd/>
          </a:ln>
          <a:effectLst/>
        </p:spPr>
        <p:txBody>
          <a:bodyPr/>
          <a:lstStyle/>
          <a:p>
            <a:r>
              <a:rPr lang="en-US" dirty="0" smtClean="0">
                <a:solidFill>
                  <a:schemeClr val="bg1"/>
                </a:solidFill>
              </a:rPr>
              <a:t>Functions:</a:t>
            </a:r>
            <a:endParaRPr lang="en-US" dirty="0">
              <a:solidFill>
                <a:schemeClr val="bg1"/>
              </a:solidFill>
            </a:endParaRPr>
          </a:p>
          <a:p>
            <a:pPr>
              <a:buFontTx/>
              <a:buChar char="•"/>
            </a:pPr>
            <a:endParaRPr lang="en-US" dirty="0">
              <a:solidFill>
                <a:schemeClr val="bg1"/>
              </a:solidFill>
            </a:endParaRPr>
          </a:p>
          <a:p>
            <a:pPr>
              <a:buFontTx/>
              <a:buChar char="•"/>
            </a:pPr>
            <a:r>
              <a:rPr lang="en-US" dirty="0">
                <a:solidFill>
                  <a:schemeClr val="bg1"/>
                </a:solidFill>
              </a:rPr>
              <a:t> </a:t>
            </a:r>
            <a:r>
              <a:rPr lang="en-US" dirty="0" err="1">
                <a:solidFill>
                  <a:schemeClr val="bg1"/>
                </a:solidFill>
              </a:rPr>
              <a:t>numVertices</a:t>
            </a:r>
            <a:r>
              <a:rPr lang="en-US" dirty="0">
                <a:solidFill>
                  <a:schemeClr val="bg1"/>
                </a:solidFill>
              </a:rPr>
              <a:t>()</a:t>
            </a:r>
          </a:p>
          <a:p>
            <a:pPr>
              <a:buFontTx/>
              <a:buChar char="•"/>
            </a:pPr>
            <a:r>
              <a:rPr lang="en-US" dirty="0">
                <a:solidFill>
                  <a:schemeClr val="bg1"/>
                </a:solidFill>
              </a:rPr>
              <a:t> </a:t>
            </a:r>
            <a:r>
              <a:rPr lang="en-US" dirty="0" err="1">
                <a:solidFill>
                  <a:schemeClr val="bg1"/>
                </a:solidFill>
              </a:rPr>
              <a:t>numEdges</a:t>
            </a:r>
            <a:r>
              <a:rPr lang="en-US" dirty="0">
                <a:solidFill>
                  <a:schemeClr val="bg1"/>
                </a:solidFill>
              </a:rPr>
              <a:t>()</a:t>
            </a:r>
          </a:p>
          <a:p>
            <a:pPr>
              <a:buFontTx/>
              <a:buChar char="•"/>
            </a:pPr>
            <a:r>
              <a:rPr lang="en-US" dirty="0">
                <a:solidFill>
                  <a:schemeClr val="bg1"/>
                </a:solidFill>
              </a:rPr>
              <a:t> </a:t>
            </a:r>
            <a:r>
              <a:rPr lang="en-US" dirty="0" err="1">
                <a:solidFill>
                  <a:schemeClr val="bg1"/>
                </a:solidFill>
              </a:rPr>
              <a:t>numPolygons</a:t>
            </a:r>
            <a:r>
              <a:rPr lang="en-US" dirty="0">
                <a:solidFill>
                  <a:schemeClr val="bg1"/>
                </a:solidFill>
              </a:rPr>
              <a:t>()</a:t>
            </a:r>
          </a:p>
          <a:p>
            <a:pPr>
              <a:buFontTx/>
              <a:buChar char="•"/>
            </a:pPr>
            <a:r>
              <a:rPr lang="en-US" dirty="0">
                <a:solidFill>
                  <a:schemeClr val="bg1"/>
                </a:solidFill>
              </a:rPr>
              <a:t> </a:t>
            </a:r>
            <a:r>
              <a:rPr lang="en-US" dirty="0" err="1">
                <a:solidFill>
                  <a:schemeClr val="bg1"/>
                </a:solidFill>
              </a:rPr>
              <a:t>subdivideFaces</a:t>
            </a:r>
            <a:r>
              <a:rPr lang="en-US" dirty="0">
                <a:solidFill>
                  <a:schemeClr val="bg1"/>
                </a:solidFill>
              </a:rPr>
              <a:t>()</a:t>
            </a:r>
          </a:p>
          <a:p>
            <a:pPr>
              <a:buFontTx/>
              <a:buChar char="•"/>
            </a:pPr>
            <a:r>
              <a:rPr lang="en-US" dirty="0">
                <a:solidFill>
                  <a:schemeClr val="bg1"/>
                </a:solidFill>
              </a:rPr>
              <a:t> </a:t>
            </a:r>
            <a:r>
              <a:rPr lang="en-US" dirty="0" err="1">
                <a:solidFill>
                  <a:schemeClr val="bg1"/>
                </a:solidFill>
              </a:rPr>
              <a:t>extrudeFaces</a:t>
            </a:r>
            <a:r>
              <a:rPr lang="en-US" dirty="0">
                <a:solidFill>
                  <a:schemeClr val="bg1"/>
                </a:solidFill>
              </a:rPr>
              <a:t>()</a:t>
            </a:r>
          </a:p>
          <a:p>
            <a:pPr>
              <a:buFontTx/>
              <a:buChar char="•"/>
            </a:pPr>
            <a:r>
              <a:rPr lang="en-US" dirty="0">
                <a:solidFill>
                  <a:schemeClr val="bg1"/>
                </a:solidFill>
              </a:rPr>
              <a:t> split()</a:t>
            </a:r>
          </a:p>
          <a:p>
            <a:pPr>
              <a:buFontTx/>
              <a:buChar char="•"/>
            </a:pPr>
            <a:r>
              <a:rPr lang="en-US" dirty="0">
                <a:solidFill>
                  <a:schemeClr val="bg1"/>
                </a:solidFill>
              </a:rPr>
              <a:t> etc.</a:t>
            </a:r>
          </a:p>
        </p:txBody>
      </p:sp>
      <p:sp>
        <p:nvSpPr>
          <p:cNvPr id="5" name="Rectangle 6"/>
          <p:cNvSpPr>
            <a:spLocks noChangeArrowheads="1"/>
          </p:cNvSpPr>
          <p:nvPr/>
        </p:nvSpPr>
        <p:spPr bwMode="auto">
          <a:xfrm>
            <a:off x="685800" y="2438400"/>
            <a:ext cx="3124200" cy="533400"/>
          </a:xfrm>
          <a:prstGeom prst="rect">
            <a:avLst/>
          </a:prstGeom>
          <a:solidFill>
            <a:srgbClr val="003366"/>
          </a:solidFill>
          <a:ln w="9525">
            <a:solidFill>
              <a:schemeClr val="tx1"/>
            </a:solidFill>
            <a:miter lim="800000"/>
            <a:headEnd/>
            <a:tailEnd/>
          </a:ln>
          <a:effectLst/>
        </p:spPr>
        <p:txBody>
          <a:bodyPr wrap="none" anchor="ctr"/>
          <a:lstStyle/>
          <a:p>
            <a:pPr algn="ctr"/>
            <a:r>
              <a:rPr lang="en-US">
                <a:solidFill>
                  <a:schemeClr val="bg1"/>
                </a:solidFill>
              </a:rPr>
              <a:t>MFnMesh</a:t>
            </a:r>
          </a:p>
        </p:txBody>
      </p:sp>
      <p:sp>
        <p:nvSpPr>
          <p:cNvPr id="6" name="Oval 7"/>
          <p:cNvSpPr>
            <a:spLocks noChangeArrowheads="1"/>
          </p:cNvSpPr>
          <p:nvPr/>
        </p:nvSpPr>
        <p:spPr bwMode="auto">
          <a:xfrm>
            <a:off x="5029200" y="2628900"/>
            <a:ext cx="1600200" cy="1524000"/>
          </a:xfrm>
          <a:prstGeom prst="ellipse">
            <a:avLst/>
          </a:prstGeom>
          <a:solidFill>
            <a:srgbClr val="99CC00"/>
          </a:solidFill>
          <a:ln w="9525">
            <a:solidFill>
              <a:schemeClr val="tx1"/>
            </a:solidFill>
            <a:round/>
            <a:headEnd/>
            <a:tailEnd/>
          </a:ln>
          <a:effectLst/>
        </p:spPr>
        <p:txBody>
          <a:bodyPr wrap="none" anchor="ctr"/>
          <a:lstStyle/>
          <a:p>
            <a:pPr algn="ctr"/>
            <a:r>
              <a:rPr lang="en-US" dirty="0" err="1" smtClean="0">
                <a:solidFill>
                  <a:schemeClr val="bg1"/>
                </a:solidFill>
              </a:rPr>
              <a:t>MObject</a:t>
            </a:r>
            <a:endParaRPr lang="en-US" dirty="0" smtClean="0">
              <a:solidFill>
                <a:schemeClr val="bg1"/>
              </a:solidFill>
            </a:endParaRPr>
          </a:p>
          <a:p>
            <a:pPr algn="ctr"/>
            <a:r>
              <a:rPr lang="en-US" dirty="0" err="1" smtClean="0">
                <a:solidFill>
                  <a:schemeClr val="bg1"/>
                </a:solidFill>
              </a:rPr>
              <a:t>MFn</a:t>
            </a:r>
            <a:r>
              <a:rPr lang="en-US" dirty="0" smtClean="0">
                <a:solidFill>
                  <a:schemeClr val="bg1"/>
                </a:solidFill>
              </a:rPr>
              <a:t>::</a:t>
            </a:r>
            <a:r>
              <a:rPr lang="en-US" dirty="0" err="1" smtClean="0">
                <a:solidFill>
                  <a:schemeClr val="bg1"/>
                </a:solidFill>
              </a:rPr>
              <a:t>kMesh</a:t>
            </a:r>
            <a:endParaRPr lang="en-US" dirty="0">
              <a:solidFill>
                <a:schemeClr val="bg1"/>
              </a:solidFill>
            </a:endParaRPr>
          </a:p>
        </p:txBody>
      </p:sp>
      <p:sp>
        <p:nvSpPr>
          <p:cNvPr id="8" name="Line 10"/>
          <p:cNvSpPr>
            <a:spLocks noChangeShapeType="1"/>
          </p:cNvSpPr>
          <p:nvPr/>
        </p:nvSpPr>
        <p:spPr bwMode="auto">
          <a:xfrm flipV="1">
            <a:off x="3505200" y="3390900"/>
            <a:ext cx="1524000" cy="228600"/>
          </a:xfrm>
          <a:prstGeom prst="line">
            <a:avLst/>
          </a:prstGeom>
          <a:noFill/>
          <a:ln w="57150">
            <a:solidFill>
              <a:schemeClr val="bg1"/>
            </a:solidFill>
            <a:round/>
            <a:headEnd/>
            <a:tailEnd type="triangle" w="med" len="med"/>
          </a:ln>
          <a:effectLst/>
        </p:spPr>
        <p:txBody>
          <a:bodyPr wrap="none"/>
          <a:lstStyle/>
          <a:p>
            <a:endParaRPr lang="en-US"/>
          </a:p>
        </p:txBody>
      </p:sp>
      <p:sp>
        <p:nvSpPr>
          <p:cNvPr id="15" name="Oval 7"/>
          <p:cNvSpPr>
            <a:spLocks noChangeArrowheads="1"/>
          </p:cNvSpPr>
          <p:nvPr/>
        </p:nvSpPr>
        <p:spPr bwMode="auto">
          <a:xfrm>
            <a:off x="5105400" y="4572000"/>
            <a:ext cx="1600200" cy="1524000"/>
          </a:xfrm>
          <a:prstGeom prst="ellipse">
            <a:avLst/>
          </a:prstGeom>
          <a:solidFill>
            <a:srgbClr val="99CC00"/>
          </a:solidFill>
          <a:ln w="9525">
            <a:solidFill>
              <a:schemeClr val="tx1"/>
            </a:solidFill>
            <a:round/>
            <a:headEnd/>
            <a:tailEnd/>
          </a:ln>
          <a:effectLst/>
        </p:spPr>
        <p:txBody>
          <a:bodyPr wrap="none" anchor="ctr"/>
          <a:lstStyle/>
          <a:p>
            <a:pPr algn="ctr"/>
            <a:r>
              <a:rPr lang="en-US" dirty="0" err="1" smtClean="0">
                <a:solidFill>
                  <a:schemeClr val="bg1"/>
                </a:solidFill>
              </a:rPr>
              <a:t>MObject</a:t>
            </a:r>
            <a:endParaRPr lang="en-US" dirty="0" smtClean="0">
              <a:solidFill>
                <a:schemeClr val="bg1"/>
              </a:solidFill>
            </a:endParaRPr>
          </a:p>
          <a:p>
            <a:pPr algn="ctr"/>
            <a:r>
              <a:rPr lang="en-US" dirty="0" err="1" smtClean="0">
                <a:solidFill>
                  <a:schemeClr val="bg1"/>
                </a:solidFill>
              </a:rPr>
              <a:t>MFn</a:t>
            </a:r>
            <a:r>
              <a:rPr lang="en-US" dirty="0" smtClean="0">
                <a:solidFill>
                  <a:schemeClr val="bg1"/>
                </a:solidFill>
              </a:rPr>
              <a:t>::</a:t>
            </a:r>
            <a:r>
              <a:rPr lang="en-US" dirty="0" err="1" smtClean="0">
                <a:solidFill>
                  <a:schemeClr val="bg1"/>
                </a:solidFill>
              </a:rPr>
              <a:t>kTransform</a:t>
            </a:r>
            <a:endParaRPr lang="en-US" dirty="0" smtClean="0">
              <a:solidFill>
                <a:schemeClr val="bg1"/>
              </a:solidFill>
            </a:endParaRPr>
          </a:p>
        </p:txBody>
      </p:sp>
      <p:sp>
        <p:nvSpPr>
          <p:cNvPr id="17" name="Oval 7"/>
          <p:cNvSpPr>
            <a:spLocks noChangeArrowheads="1"/>
          </p:cNvSpPr>
          <p:nvPr/>
        </p:nvSpPr>
        <p:spPr bwMode="auto">
          <a:xfrm>
            <a:off x="5105400" y="4572000"/>
            <a:ext cx="1600200" cy="1524000"/>
          </a:xfrm>
          <a:prstGeom prst="ellipse">
            <a:avLst/>
          </a:prstGeom>
          <a:solidFill>
            <a:srgbClr val="99CC00"/>
          </a:solidFill>
          <a:ln w="9525">
            <a:solidFill>
              <a:schemeClr val="tx1"/>
            </a:solidFill>
            <a:round/>
            <a:headEnd/>
            <a:tailEnd/>
          </a:ln>
          <a:effectLst/>
        </p:spPr>
        <p:txBody>
          <a:bodyPr wrap="none" anchor="ctr"/>
          <a:lstStyle/>
          <a:p>
            <a:pPr algn="ctr"/>
            <a:r>
              <a:rPr lang="en-US" dirty="0" smtClean="0">
                <a:solidFill>
                  <a:schemeClr val="bg1"/>
                </a:solidFill>
              </a:rPr>
              <a:t>Transform</a:t>
            </a:r>
          </a:p>
          <a:p>
            <a:pPr algn="ctr"/>
            <a:r>
              <a:rPr lang="en-US" dirty="0" smtClean="0">
                <a:solidFill>
                  <a:schemeClr val="bg1"/>
                </a:solidFill>
              </a:rPr>
              <a:t>Node</a:t>
            </a:r>
          </a:p>
        </p:txBody>
      </p:sp>
      <p:grpSp>
        <p:nvGrpSpPr>
          <p:cNvPr id="9" name="Group 15"/>
          <p:cNvGrpSpPr>
            <a:grpSpLocks/>
          </p:cNvGrpSpPr>
          <p:nvPr/>
        </p:nvGrpSpPr>
        <p:grpSpPr bwMode="auto">
          <a:xfrm>
            <a:off x="3581400" y="4876800"/>
            <a:ext cx="1752600" cy="457200"/>
            <a:chOff x="2256" y="2928"/>
            <a:chExt cx="1104" cy="432"/>
          </a:xfrm>
        </p:grpSpPr>
        <p:sp>
          <p:nvSpPr>
            <p:cNvPr id="10" name="Line 11"/>
            <p:cNvSpPr>
              <a:spLocks noChangeShapeType="1"/>
            </p:cNvSpPr>
            <p:nvPr/>
          </p:nvSpPr>
          <p:spPr bwMode="auto">
            <a:xfrm>
              <a:off x="2256" y="2928"/>
              <a:ext cx="1104" cy="432"/>
            </a:xfrm>
            <a:prstGeom prst="line">
              <a:avLst/>
            </a:prstGeom>
            <a:noFill/>
            <a:ln w="57150">
              <a:solidFill>
                <a:schemeClr val="bg1"/>
              </a:solidFill>
              <a:round/>
              <a:headEnd/>
              <a:tailEnd type="triangle" w="med" len="med"/>
            </a:ln>
            <a:effectLst/>
          </p:spPr>
          <p:txBody>
            <a:bodyPr wrap="none"/>
            <a:lstStyle/>
            <a:p>
              <a:endParaRPr lang="en-US"/>
            </a:p>
          </p:txBody>
        </p:sp>
        <p:grpSp>
          <p:nvGrpSpPr>
            <p:cNvPr id="11" name="Group 14"/>
            <p:cNvGrpSpPr>
              <a:grpSpLocks/>
            </p:cNvGrpSpPr>
            <p:nvPr/>
          </p:nvGrpSpPr>
          <p:grpSpPr bwMode="auto">
            <a:xfrm>
              <a:off x="2736" y="3000"/>
              <a:ext cx="192" cy="288"/>
              <a:chOff x="2736" y="3000"/>
              <a:chExt cx="192" cy="288"/>
            </a:xfrm>
          </p:grpSpPr>
          <p:sp>
            <p:nvSpPr>
              <p:cNvPr id="12" name="Line 12"/>
              <p:cNvSpPr>
                <a:spLocks noChangeShapeType="1"/>
              </p:cNvSpPr>
              <p:nvPr/>
            </p:nvSpPr>
            <p:spPr bwMode="auto">
              <a:xfrm>
                <a:off x="2736" y="3000"/>
                <a:ext cx="192" cy="288"/>
              </a:xfrm>
              <a:prstGeom prst="line">
                <a:avLst/>
              </a:prstGeom>
              <a:noFill/>
              <a:ln w="38100">
                <a:solidFill>
                  <a:srgbClr val="FF0000"/>
                </a:solidFill>
                <a:round/>
                <a:headEnd/>
                <a:tailEnd/>
              </a:ln>
              <a:effectLst/>
            </p:spPr>
            <p:txBody>
              <a:bodyPr wrap="none"/>
              <a:lstStyle/>
              <a:p>
                <a:endParaRPr lang="en-US"/>
              </a:p>
            </p:txBody>
          </p:sp>
          <p:sp>
            <p:nvSpPr>
              <p:cNvPr id="13" name="Line 13"/>
              <p:cNvSpPr>
                <a:spLocks noChangeShapeType="1"/>
              </p:cNvSpPr>
              <p:nvPr/>
            </p:nvSpPr>
            <p:spPr bwMode="auto">
              <a:xfrm flipV="1">
                <a:off x="2736" y="3000"/>
                <a:ext cx="192" cy="288"/>
              </a:xfrm>
              <a:prstGeom prst="line">
                <a:avLst/>
              </a:prstGeom>
              <a:noFill/>
              <a:ln w="38100">
                <a:solidFill>
                  <a:srgbClr val="FF0000"/>
                </a:solidFill>
                <a:round/>
                <a:headEnd/>
                <a:tailEnd/>
              </a:ln>
              <a:effectLst/>
            </p:spPr>
            <p:txBody>
              <a:bodyPr wrap="none"/>
              <a:lstStyle/>
              <a:p>
                <a:endParaRPr lang="en-US"/>
              </a:p>
            </p:txBody>
          </p:sp>
        </p:grpSp>
      </p:grpSp>
      <p:sp>
        <p:nvSpPr>
          <p:cNvPr id="16" name="Oval 7"/>
          <p:cNvSpPr>
            <a:spLocks noChangeArrowheads="1"/>
          </p:cNvSpPr>
          <p:nvPr/>
        </p:nvSpPr>
        <p:spPr bwMode="auto">
          <a:xfrm>
            <a:off x="5029200" y="2628900"/>
            <a:ext cx="1600200" cy="1524000"/>
          </a:xfrm>
          <a:prstGeom prst="ellipse">
            <a:avLst/>
          </a:prstGeom>
          <a:solidFill>
            <a:srgbClr val="99CC00"/>
          </a:solidFill>
          <a:ln w="9525">
            <a:solidFill>
              <a:schemeClr val="tx1"/>
            </a:solidFill>
            <a:round/>
            <a:headEnd/>
            <a:tailEnd/>
          </a:ln>
          <a:effectLst/>
        </p:spPr>
        <p:txBody>
          <a:bodyPr wrap="none" anchor="ctr"/>
          <a:lstStyle/>
          <a:p>
            <a:pPr algn="ctr"/>
            <a:r>
              <a:rPr lang="en-US" dirty="0" smtClean="0">
                <a:solidFill>
                  <a:schemeClr val="bg1"/>
                </a:solidFill>
              </a:rPr>
              <a:t> Mesh</a:t>
            </a:r>
          </a:p>
          <a:p>
            <a:pPr algn="ctr"/>
            <a:r>
              <a:rPr lang="en-US" dirty="0" smtClean="0">
                <a:solidFill>
                  <a:schemeClr val="bg1"/>
                </a:solidFill>
              </a:rPr>
              <a:t>Node</a:t>
            </a:r>
            <a:endParaRPr lang="en-US" dirty="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0" nodeType="clickEffect">
                                  <p:stCondLst>
                                    <p:cond delay="0"/>
                                  </p:stCondLst>
                                  <p:childTnLst>
                                    <p:animEffect transition="out" filter="box(in)">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4"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ox(in)">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Agenda</a:t>
            </a:r>
          </a:p>
        </p:txBody>
      </p:sp>
      <p:sp>
        <p:nvSpPr>
          <p:cNvPr id="4099" name="Content Placeholder 2"/>
          <p:cNvSpPr>
            <a:spLocks noGrp="1"/>
          </p:cNvSpPr>
          <p:nvPr>
            <p:ph idx="1"/>
          </p:nvPr>
        </p:nvSpPr>
        <p:spPr/>
        <p:txBody>
          <a:bodyPr/>
          <a:lstStyle/>
          <a:p>
            <a:pPr marL="0" indent="0" eaLnBrk="1" hangingPunct="1">
              <a:buClr>
                <a:schemeClr val="bg1"/>
              </a:buClr>
              <a:buFont typeface="Arial" pitchFamily="34" charset="0"/>
              <a:buChar char="•"/>
            </a:pPr>
            <a:r>
              <a:rPr lang="en-US" sz="2800" dirty="0" smtClean="0"/>
              <a:t>   Maya Libraries</a:t>
            </a:r>
            <a:endParaRPr lang="en-US" sz="2800" dirty="0"/>
          </a:p>
          <a:p>
            <a:pPr marL="0" indent="0" eaLnBrk="1" hangingPunct="1">
              <a:buClr>
                <a:schemeClr val="bg1"/>
              </a:buClr>
              <a:buFont typeface="Arial" pitchFamily="34" charset="0"/>
              <a:buChar char="•"/>
            </a:pPr>
            <a:r>
              <a:rPr lang="en-US" sz="2800" dirty="0"/>
              <a:t> </a:t>
            </a:r>
            <a:r>
              <a:rPr lang="en-US" sz="2800" dirty="0" smtClean="0"/>
              <a:t>  Proxy Classes</a:t>
            </a:r>
          </a:p>
          <a:p>
            <a:pPr marL="0" indent="0" eaLnBrk="1" hangingPunct="1">
              <a:buClr>
                <a:schemeClr val="bg1"/>
              </a:buClr>
              <a:buFont typeface="Arial" pitchFamily="34" charset="0"/>
              <a:buChar char="•"/>
            </a:pPr>
            <a:r>
              <a:rPr lang="en-US" sz="2800" dirty="0" smtClean="0"/>
              <a:t>   </a:t>
            </a:r>
            <a:r>
              <a:rPr lang="en-US" sz="2800" dirty="0" err="1" smtClean="0"/>
              <a:t>Mobject</a:t>
            </a:r>
            <a:r>
              <a:rPr lang="en-US" sz="2800" dirty="0" smtClean="0"/>
              <a:t> &amp; Function Set Classes</a:t>
            </a:r>
          </a:p>
          <a:p>
            <a:pPr marL="0" indent="0" eaLnBrk="1" hangingPunct="1">
              <a:buClr>
                <a:schemeClr val="bg1"/>
              </a:buClr>
              <a:buFont typeface="Arial" pitchFamily="34" charset="0"/>
              <a:buChar char="•"/>
            </a:pPr>
            <a:r>
              <a:rPr lang="en-US" sz="2800" dirty="0"/>
              <a:t> </a:t>
            </a:r>
            <a:r>
              <a:rPr lang="en-US" sz="2800" dirty="0" smtClean="0"/>
              <a:t>  Iterator Classes</a:t>
            </a:r>
          </a:p>
          <a:p>
            <a:pPr marL="0" indent="0" eaLnBrk="1" hangingPunct="1">
              <a:buClr>
                <a:schemeClr val="bg1"/>
              </a:buClr>
              <a:buFont typeface="Arial" pitchFamily="34" charset="0"/>
              <a:buChar char="•"/>
            </a:pPr>
            <a:r>
              <a:rPr lang="en-US" sz="2800" dirty="0"/>
              <a:t> </a:t>
            </a:r>
            <a:r>
              <a:rPr lang="en-US" sz="2800" dirty="0" smtClean="0"/>
              <a:t>  Wrapper Classes</a:t>
            </a:r>
            <a:endParaRPr lang="en-US" dirty="0" smtClean="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extLst>
      <p:ext uri="{BB962C8B-B14F-4D97-AF65-F5344CB8AC3E}">
        <p14:creationId xmlns:p14="http://schemas.microsoft.com/office/powerpoint/2010/main" val="102074414"/>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endParaRPr lang="en-US" dirty="0"/>
          </a:p>
        </p:txBody>
      </p:sp>
      <p:sp>
        <p:nvSpPr>
          <p:cNvPr id="3" name="Content Placeholder 2"/>
          <p:cNvSpPr>
            <a:spLocks noGrp="1"/>
          </p:cNvSpPr>
          <p:nvPr>
            <p:ph idx="1"/>
          </p:nvPr>
        </p:nvSpPr>
        <p:spPr/>
        <p:txBody>
          <a:bodyPr/>
          <a:lstStyle/>
          <a:p>
            <a:r>
              <a:rPr lang="en-US" sz="2800" dirty="0" smtClean="0"/>
              <a:t>As a pointer to internal objects:</a:t>
            </a:r>
          </a:p>
          <a:p>
            <a:endParaRPr lang="en-US" dirty="0" smtClean="0"/>
          </a:p>
          <a:p>
            <a:pPr marL="914400" lvl="1" indent="-228600">
              <a:buClr>
                <a:schemeClr val="bg1"/>
              </a:buClr>
              <a:buFont typeface="Arial" pitchFamily="34" charset="0"/>
              <a:buChar char="•"/>
            </a:pPr>
            <a:r>
              <a:rPr lang="en-US" dirty="0" err="1" smtClean="0"/>
              <a:t>MObjects</a:t>
            </a:r>
            <a:r>
              <a:rPr lang="en-US" dirty="0" smtClean="0"/>
              <a:t> are not guaranteed to be valid between calls to your plug-in.</a:t>
            </a:r>
          </a:p>
          <a:p>
            <a:pPr marL="914400" indent="-228600">
              <a:buClr>
                <a:schemeClr val="bg1"/>
              </a:buClr>
              <a:buFont typeface="Arial" pitchFamily="34" charset="0"/>
              <a:buChar char="•"/>
            </a:pPr>
            <a:endParaRPr lang="en-US" dirty="0" smtClean="0"/>
          </a:p>
          <a:p>
            <a:pPr marL="914400" lvl="1" indent="-228600">
              <a:buClr>
                <a:schemeClr val="bg1"/>
              </a:buClr>
              <a:buFont typeface="Arial" pitchFamily="34" charset="0"/>
              <a:buChar char="•"/>
            </a:pPr>
            <a:r>
              <a:rPr lang="en-US" dirty="0" smtClean="0"/>
              <a:t>It is strongly recommended that you do not hang onto an MObject between calls to your plug-in. Use it as soon as it’s created.</a:t>
            </a:r>
          </a:p>
          <a:p>
            <a:pPr marL="914400" indent="-228600">
              <a:buClr>
                <a:schemeClr val="bg1"/>
              </a:buClr>
              <a:buFont typeface="Arial" pitchFamily="34" charset="0"/>
              <a:buChar char="•"/>
            </a:pPr>
            <a:endParaRPr lang="en-US" dirty="0" smtClean="0"/>
          </a:p>
          <a:p>
            <a:pPr marL="914400" lvl="1" indent="-228600">
              <a:buClr>
                <a:schemeClr val="bg1"/>
              </a:buClr>
              <a:buFont typeface="Arial" pitchFamily="34" charset="0"/>
              <a:buChar char="•"/>
            </a:pPr>
            <a:r>
              <a:rPr lang="en-US" dirty="0" err="1" smtClean="0"/>
              <a:t>MObjectHandle</a:t>
            </a:r>
            <a:r>
              <a:rPr lang="en-US" dirty="0" smtClean="0"/>
              <a:t> can be used to test the validity of an </a:t>
            </a:r>
            <a:r>
              <a:rPr lang="en-US" dirty="0" err="1" smtClean="0"/>
              <a:t>MObject</a:t>
            </a:r>
            <a:r>
              <a:rPr lang="en-US" dirty="0" smtClean="0"/>
              <a:t>.</a:t>
            </a:r>
          </a:p>
          <a:p>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Iterator Classes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Classes</a:t>
            </a:r>
            <a:endParaRPr lang="en-US" dirty="0"/>
          </a:p>
        </p:txBody>
      </p:sp>
      <p:sp>
        <p:nvSpPr>
          <p:cNvPr id="3" name="Content Placeholder 2"/>
          <p:cNvSpPr>
            <a:spLocks noGrp="1"/>
          </p:cNvSpPr>
          <p:nvPr>
            <p:ph idx="1"/>
          </p:nvPr>
        </p:nvSpPr>
        <p:spPr/>
        <p:txBody>
          <a:bodyPr/>
          <a:lstStyle/>
          <a:p>
            <a:r>
              <a:rPr lang="en-US" dirty="0" smtClean="0"/>
              <a:t>Used to loop over elements of the same type</a:t>
            </a:r>
          </a:p>
          <a:p>
            <a:r>
              <a:rPr lang="en-US" dirty="0" err="1" smtClean="0"/>
              <a:t>Iterators</a:t>
            </a:r>
            <a:r>
              <a:rPr lang="en-US" dirty="0" smtClean="0"/>
              <a:t> start with “</a:t>
            </a:r>
            <a:r>
              <a:rPr lang="en-US" dirty="0" err="1" smtClean="0"/>
              <a:t>MIt</a:t>
            </a:r>
            <a:r>
              <a:rPr lang="en-US" dirty="0" smtClean="0"/>
              <a:t>”</a:t>
            </a:r>
          </a:p>
          <a:p>
            <a:r>
              <a:rPr lang="en-US" dirty="0" smtClean="0"/>
              <a:t>Some common </a:t>
            </a:r>
            <a:r>
              <a:rPr lang="en-US" dirty="0" err="1" smtClean="0"/>
              <a:t>iterators</a:t>
            </a:r>
            <a:r>
              <a:rPr lang="en-US" dirty="0" smtClean="0"/>
              <a:t> are</a:t>
            </a:r>
          </a:p>
          <a:p>
            <a:pPr lvl="2">
              <a:buFont typeface="Arial" pitchFamily="34" charset="0"/>
              <a:buChar char="•"/>
            </a:pPr>
            <a:r>
              <a:rPr lang="en-US" dirty="0" err="1" smtClean="0"/>
              <a:t>MItDag</a:t>
            </a:r>
            <a:endParaRPr lang="en-US" dirty="0" smtClean="0"/>
          </a:p>
          <a:p>
            <a:pPr lvl="2">
              <a:buFont typeface="Arial" pitchFamily="34" charset="0"/>
              <a:buChar char="•"/>
            </a:pPr>
            <a:r>
              <a:rPr lang="en-US" dirty="0" err="1" smtClean="0"/>
              <a:t>MItDependencyGraph</a:t>
            </a:r>
            <a:endParaRPr lang="en-US" dirty="0" smtClean="0"/>
          </a:p>
          <a:p>
            <a:pPr lvl="2">
              <a:buFont typeface="Arial" pitchFamily="34" charset="0"/>
              <a:buChar char="•"/>
            </a:pPr>
            <a:r>
              <a:rPr lang="en-US" dirty="0" err="1" smtClean="0"/>
              <a:t>MItMeshEdge</a:t>
            </a:r>
            <a:r>
              <a:rPr lang="en-US" dirty="0" smtClean="0"/>
              <a:t> </a:t>
            </a:r>
          </a:p>
          <a:p>
            <a:pPr lvl="2">
              <a:buFont typeface="Arial" pitchFamily="34" charset="0"/>
              <a:buChar char="•"/>
            </a:pPr>
            <a:r>
              <a:rPr lang="en-US" dirty="0" err="1" smtClean="0"/>
              <a:t>MItMeshVertex</a:t>
            </a:r>
            <a:endParaRPr lang="en-US" dirty="0" smtClean="0"/>
          </a:p>
          <a:p>
            <a:pPr lvl="2">
              <a:buFont typeface="Arial" pitchFamily="34" charset="0"/>
              <a:buChar char="•"/>
            </a:pPr>
            <a:r>
              <a:rPr lang="en-US" dirty="0" err="1" smtClean="0"/>
              <a:t>MItMeshPolygon</a:t>
            </a:r>
            <a:endParaRPr lang="en-US" dirty="0" smtClean="0"/>
          </a:p>
          <a:p>
            <a:pPr lvl="2">
              <a:buFont typeface="Arial" pitchFamily="34" charset="0"/>
              <a:buChar char="•"/>
            </a:pPr>
            <a:r>
              <a:rPr lang="en-US" dirty="0" err="1" smtClean="0"/>
              <a:t>MItSurfaceCV</a:t>
            </a:r>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Wrapper Classes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a:t>
            </a:r>
            <a:endParaRPr lang="en-US" dirty="0"/>
          </a:p>
        </p:txBody>
      </p:sp>
      <p:sp>
        <p:nvSpPr>
          <p:cNvPr id="3" name="Content Placeholder 2"/>
          <p:cNvSpPr>
            <a:spLocks noGrp="1"/>
          </p:cNvSpPr>
          <p:nvPr>
            <p:ph idx="1"/>
          </p:nvPr>
        </p:nvSpPr>
        <p:spPr/>
        <p:txBody>
          <a:bodyPr/>
          <a:lstStyle/>
          <a:p>
            <a:r>
              <a:rPr lang="en-US" dirty="0" smtClean="0"/>
              <a:t>Wrapper class exist for simple classes (such as </a:t>
            </a:r>
            <a:r>
              <a:rPr lang="en-US" dirty="0" err="1" smtClean="0"/>
              <a:t>MPoint</a:t>
            </a:r>
            <a:r>
              <a:rPr lang="en-US" dirty="0" smtClean="0"/>
              <a:t>, </a:t>
            </a:r>
            <a:r>
              <a:rPr lang="en-US" dirty="0" err="1" smtClean="0"/>
              <a:t>MVector</a:t>
            </a:r>
            <a:r>
              <a:rPr lang="en-US" dirty="0" smtClean="0"/>
              <a:t>, etc…)</a:t>
            </a:r>
          </a:p>
          <a:p>
            <a:r>
              <a:rPr lang="en-CA" dirty="0" smtClean="0"/>
              <a:t>Fully implemented Python classes</a:t>
            </a:r>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Workshop Session</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22396309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helloWorldCmd</a:t>
            </a:r>
            <a:endParaRPr lang="en-US" dirty="0"/>
          </a:p>
        </p:txBody>
      </p:sp>
      <p:sp>
        <p:nvSpPr>
          <p:cNvPr id="3" name="Content Placeholder 2"/>
          <p:cNvSpPr>
            <a:spLocks noGrp="1"/>
          </p:cNvSpPr>
          <p:nvPr>
            <p:ph idx="1"/>
          </p:nvPr>
        </p:nvSpPr>
        <p:spPr/>
        <p:txBody>
          <a:bodyPr/>
          <a:lstStyle/>
          <a:p>
            <a:r>
              <a:rPr lang="en-US" dirty="0"/>
              <a:t>Implement a simple custom python command “</a:t>
            </a:r>
            <a:r>
              <a:rPr lang="en-US" dirty="0" err="1"/>
              <a:t>spHelloWorld</a:t>
            </a:r>
            <a:r>
              <a:rPr lang="en-US" dirty="0"/>
              <a:t>”. It demonstrates </a:t>
            </a:r>
            <a:r>
              <a:rPr lang="en-US" dirty="0" smtClean="0"/>
              <a:t>the skeleton </a:t>
            </a:r>
            <a:r>
              <a:rPr lang="en-US" dirty="0"/>
              <a:t>code implementation for a python command plug-in with </a:t>
            </a:r>
            <a:r>
              <a:rPr lang="en-US" dirty="0" err="1"/>
              <a:t>MPxCommand</a:t>
            </a:r>
            <a:r>
              <a:rPr lang="en-US" dirty="0"/>
              <a:t>.</a:t>
            </a:r>
            <a:endParaRPr lang="en-US" dirty="0" smtClean="0"/>
          </a:p>
          <a:p>
            <a:r>
              <a:rPr lang="en-US" dirty="0" smtClean="0"/>
              <a:t>Work with MFnPlugin, </a:t>
            </a:r>
            <a:r>
              <a:rPr lang="en-US" dirty="0" err="1" smtClean="0"/>
              <a:t>MPxCommand</a:t>
            </a:r>
            <a:r>
              <a:rPr lang="en-US" dirty="0"/>
              <a:t> and </a:t>
            </a:r>
            <a:r>
              <a:rPr lang="en-US" dirty="0" err="1"/>
              <a:t>asMPxPtr</a:t>
            </a:r>
            <a:endParaRPr lang="en-US" dirty="0" smtClean="0"/>
          </a:p>
          <a:p>
            <a:endParaRPr lang="en-US" dirty="0" smtClean="0"/>
          </a:p>
          <a:p>
            <a:endParaRPr lang="en-US" dirty="0"/>
          </a:p>
        </p:txBody>
      </p:sp>
    </p:spTree>
    <p:extLst>
      <p:ext uri="{BB962C8B-B14F-4D97-AF65-F5344CB8AC3E}">
        <p14:creationId xmlns:p14="http://schemas.microsoft.com/office/powerpoint/2010/main" val="200990628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Maya Libraries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62369984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Maya Libraries (7 in total)</a:t>
            </a:r>
            <a:endParaRPr lang="en-US" dirty="0"/>
          </a:p>
        </p:txBody>
      </p:sp>
      <p:sp>
        <p:nvSpPr>
          <p:cNvPr id="3" name="Content Placeholder 2"/>
          <p:cNvSpPr>
            <a:spLocks noGrp="1"/>
          </p:cNvSpPr>
          <p:nvPr>
            <p:ph idx="1"/>
          </p:nvPr>
        </p:nvSpPr>
        <p:spPr/>
        <p:txBody>
          <a:bodyPr/>
          <a:lstStyle/>
          <a:p>
            <a:r>
              <a:rPr lang="en-CA" b="1" dirty="0" err="1" smtClean="0"/>
              <a:t>OpenMaya</a:t>
            </a:r>
            <a:r>
              <a:rPr lang="en-CA" b="1" dirty="0" smtClean="0"/>
              <a:t>: </a:t>
            </a:r>
            <a:r>
              <a:rPr lang="en-CA" dirty="0" smtClean="0"/>
              <a:t>fundamental classes for defining nodes and commands and for assembling them into a plug-in</a:t>
            </a:r>
          </a:p>
          <a:p>
            <a:r>
              <a:rPr lang="en-CA" b="1" dirty="0" err="1" smtClean="0"/>
              <a:t>OpenMayaUI</a:t>
            </a:r>
            <a:r>
              <a:rPr lang="en-CA" b="1" dirty="0" smtClean="0"/>
              <a:t>: </a:t>
            </a:r>
            <a:r>
              <a:rPr lang="en-CA" dirty="0" smtClean="0"/>
              <a:t>classes necessary for creating new user interface elements such as manipulators, contexts, and locators</a:t>
            </a:r>
          </a:p>
          <a:p>
            <a:r>
              <a:rPr lang="en-CA" b="1" dirty="0" err="1" smtClean="0"/>
              <a:t>OpenMayaAnim</a:t>
            </a:r>
            <a:r>
              <a:rPr lang="en-CA" b="1" dirty="0" smtClean="0"/>
              <a:t>: </a:t>
            </a:r>
            <a:r>
              <a:rPr lang="en-CA" dirty="0" smtClean="0"/>
              <a:t>classes for animation, including deformers and inverse kinematics. </a:t>
            </a:r>
          </a:p>
          <a:p>
            <a:r>
              <a:rPr lang="en-CA" b="1" dirty="0" err="1" smtClean="0"/>
              <a:t>OpenMayaFX</a:t>
            </a:r>
            <a:r>
              <a:rPr lang="en-CA" b="1" dirty="0" smtClean="0"/>
              <a:t>:</a:t>
            </a:r>
            <a:r>
              <a:rPr lang="en-CA" dirty="0" smtClean="0"/>
              <a:t> classes for Autodesk</a:t>
            </a:r>
            <a:r>
              <a:rPr lang="en-CA" baseline="30000" dirty="0" smtClean="0"/>
              <a:t>®</a:t>
            </a:r>
            <a:r>
              <a:rPr lang="en-CA" dirty="0" smtClean="0"/>
              <a:t> Dynamics</a:t>
            </a:r>
            <a:r>
              <a:rPr lang="en-CA" baseline="30000" dirty="0" smtClean="0"/>
              <a:t>™</a:t>
            </a:r>
            <a:endParaRPr lang="en-CA" dirty="0" smtClean="0"/>
          </a:p>
          <a:p>
            <a:r>
              <a:rPr lang="en-CA" b="1" dirty="0" err="1" smtClean="0"/>
              <a:t>OpenMayaRender</a:t>
            </a:r>
            <a:r>
              <a:rPr lang="en-CA" b="1" dirty="0" smtClean="0"/>
              <a:t>:</a:t>
            </a:r>
            <a:r>
              <a:rPr lang="en-CA" dirty="0" smtClean="0"/>
              <a:t> classes for performing rendering</a:t>
            </a:r>
          </a:p>
          <a:p>
            <a:r>
              <a:rPr lang="en-US" b="1" dirty="0" err="1" smtClean="0"/>
              <a:t>OpenMayaMPx</a:t>
            </a:r>
            <a:r>
              <a:rPr lang="en-US" b="1" dirty="0" smtClean="0"/>
              <a:t>: </a:t>
            </a:r>
            <a:r>
              <a:rPr lang="en-US" dirty="0" smtClean="0"/>
              <a:t>classes for proxy objects, no C++</a:t>
            </a:r>
          </a:p>
          <a:p>
            <a:r>
              <a:rPr lang="en-US" b="1" dirty="0" err="1" smtClean="0"/>
              <a:t>OpenMayaCloth</a:t>
            </a:r>
            <a:r>
              <a:rPr lang="en-US" b="1" dirty="0" smtClean="0"/>
              <a:t>: </a:t>
            </a:r>
            <a:r>
              <a:rPr lang="en-US" dirty="0" smtClean="0"/>
              <a:t>classes for working with </a:t>
            </a:r>
            <a:r>
              <a:rPr lang="en-US" dirty="0" err="1" smtClean="0"/>
              <a:t>nCloth</a:t>
            </a:r>
            <a:r>
              <a:rPr lang="en-US" dirty="0" smtClean="0"/>
              <a:t> objects, no C++ </a:t>
            </a:r>
            <a:endParaRPr lang="en-US" b="1"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08889" y="1429907"/>
          <a:ext cx="7251828" cy="4907280"/>
        </p:xfrm>
        <a:graphic>
          <a:graphicData uri="http://schemas.openxmlformats.org/drawingml/2006/table">
            <a:tbl>
              <a:tblPr firstRow="1" bandRow="1">
                <a:tableStyleId>{B301B821-A1FF-4177-AEE7-76D212191A09}</a:tableStyleId>
              </a:tblPr>
              <a:tblGrid>
                <a:gridCol w="2273546"/>
                <a:gridCol w="2195148"/>
                <a:gridCol w="2783134"/>
              </a:tblGrid>
              <a:tr h="718607">
                <a:tc>
                  <a:txBody>
                    <a:bodyPr/>
                    <a:lstStyle/>
                    <a:p>
                      <a:r>
                        <a:rPr lang="en-US" sz="2100" dirty="0" smtClean="0"/>
                        <a:t>Naming</a:t>
                      </a:r>
                      <a:r>
                        <a:rPr lang="en-US" sz="2100" baseline="0" dirty="0" smtClean="0"/>
                        <a:t> Convention</a:t>
                      </a:r>
                      <a:endParaRPr lang="en-US" sz="2100" b="0" baseline="0" dirty="0" smtClean="0">
                        <a:solidFill>
                          <a:schemeClr val="tx1"/>
                        </a:solidFill>
                      </a:endParaRPr>
                    </a:p>
                  </a:txBody>
                  <a:tcPr/>
                </a:tc>
                <a:tc>
                  <a:txBody>
                    <a:bodyPr/>
                    <a:lstStyle/>
                    <a:p>
                      <a:r>
                        <a:rPr lang="en-US" sz="2100" dirty="0" smtClean="0"/>
                        <a:t> Logical Grouping</a:t>
                      </a:r>
                      <a:endParaRPr lang="en-US" sz="2100" b="0" dirty="0">
                        <a:solidFill>
                          <a:schemeClr val="tx1"/>
                        </a:solidFill>
                      </a:endParaRPr>
                    </a:p>
                  </a:txBody>
                  <a:tcPr/>
                </a:tc>
                <a:tc>
                  <a:txBody>
                    <a:bodyPr/>
                    <a:lstStyle/>
                    <a:p>
                      <a:r>
                        <a:rPr lang="en-US" sz="2100" dirty="0" smtClean="0"/>
                        <a:t>Examples</a:t>
                      </a:r>
                      <a:endParaRPr lang="en-US" sz="2100" b="0" dirty="0">
                        <a:solidFill>
                          <a:schemeClr val="tx1"/>
                        </a:solidFill>
                      </a:endParaRPr>
                    </a:p>
                  </a:txBody>
                  <a:tcPr/>
                </a:tc>
              </a:tr>
              <a:tr h="844040">
                <a:tc>
                  <a:txBody>
                    <a:bodyPr/>
                    <a:lstStyle/>
                    <a:p>
                      <a:r>
                        <a:rPr lang="en-US" sz="2500" dirty="0" err="1" smtClean="0"/>
                        <a:t>MPx</a:t>
                      </a:r>
                      <a:r>
                        <a:rPr lang="en-US" sz="2500" dirty="0" smtClean="0"/>
                        <a:t>***</a:t>
                      </a:r>
                      <a:endParaRPr lang="en-US" sz="2500" dirty="0">
                        <a:solidFill>
                          <a:schemeClr val="tx1"/>
                        </a:solidFill>
                      </a:endParaRPr>
                    </a:p>
                  </a:txBody>
                  <a:tcPr/>
                </a:tc>
                <a:tc>
                  <a:txBody>
                    <a:bodyPr/>
                    <a:lstStyle/>
                    <a:p>
                      <a:r>
                        <a:rPr lang="en-US" sz="2500" dirty="0" smtClean="0"/>
                        <a:t>Proxy</a:t>
                      </a:r>
                      <a:endParaRPr lang="en-US" sz="2500" dirty="0">
                        <a:solidFill>
                          <a:schemeClr val="tx1"/>
                        </a:solidFill>
                      </a:endParaRPr>
                    </a:p>
                  </a:txBody>
                  <a:tcPr/>
                </a:tc>
                <a:tc>
                  <a:txBody>
                    <a:bodyPr/>
                    <a:lstStyle/>
                    <a:p>
                      <a:r>
                        <a:rPr lang="en-US" sz="2500" dirty="0" err="1" smtClean="0"/>
                        <a:t>MPxCommand</a:t>
                      </a:r>
                      <a:endParaRPr lang="en-US" sz="2500" dirty="0" smtClean="0"/>
                    </a:p>
                    <a:p>
                      <a:r>
                        <a:rPr lang="en-US" sz="2500" dirty="0" err="1" smtClean="0"/>
                        <a:t>MPxNode</a:t>
                      </a:r>
                      <a:endParaRPr lang="en-US" sz="2500" dirty="0" smtClean="0">
                        <a:solidFill>
                          <a:schemeClr val="tx1"/>
                        </a:solidFill>
                      </a:endParaRPr>
                    </a:p>
                  </a:txBody>
                  <a:tcPr/>
                </a:tc>
              </a:tr>
              <a:tr h="1220340">
                <a:tc>
                  <a:txBody>
                    <a:bodyPr/>
                    <a:lstStyle/>
                    <a:p>
                      <a:r>
                        <a:rPr lang="en-US" sz="2500" dirty="0" err="1" smtClean="0"/>
                        <a:t>MFn</a:t>
                      </a:r>
                      <a:r>
                        <a:rPr lang="en-US" sz="2500" dirty="0" smtClean="0"/>
                        <a:t>***</a:t>
                      </a:r>
                      <a:endParaRPr lang="en-US" sz="2500" dirty="0">
                        <a:solidFill>
                          <a:schemeClr val="tx1"/>
                        </a:solidFill>
                      </a:endParaRPr>
                    </a:p>
                  </a:txBody>
                  <a:tcPr/>
                </a:tc>
                <a:tc>
                  <a:txBody>
                    <a:bodyPr/>
                    <a:lstStyle/>
                    <a:p>
                      <a:r>
                        <a:rPr lang="en-US" sz="2500" dirty="0" smtClean="0"/>
                        <a:t>Function set</a:t>
                      </a:r>
                      <a:endParaRPr lang="en-US" sz="2500" dirty="0">
                        <a:solidFill>
                          <a:schemeClr val="tx1"/>
                        </a:solidFill>
                      </a:endParaRPr>
                    </a:p>
                  </a:txBody>
                  <a:tcPr/>
                </a:tc>
                <a:tc>
                  <a:txBody>
                    <a:bodyPr/>
                    <a:lstStyle/>
                    <a:p>
                      <a:r>
                        <a:rPr lang="en-US" sz="2500" dirty="0" err="1" smtClean="0"/>
                        <a:t>MFnAttribute</a:t>
                      </a:r>
                      <a:r>
                        <a:rPr lang="en-US" sz="2500" dirty="0" smtClean="0"/>
                        <a:t>, </a:t>
                      </a:r>
                      <a:r>
                        <a:rPr lang="en-US" sz="2500" dirty="0" err="1" smtClean="0"/>
                        <a:t>MFnDependencyNode</a:t>
                      </a:r>
                      <a:endParaRPr lang="en-US" sz="2500" dirty="0">
                        <a:solidFill>
                          <a:schemeClr val="tx1"/>
                        </a:solidFill>
                      </a:endParaRPr>
                    </a:p>
                  </a:txBody>
                  <a:tcPr/>
                </a:tc>
              </a:tr>
              <a:tr h="1220340">
                <a:tc>
                  <a:txBody>
                    <a:bodyPr/>
                    <a:lstStyle/>
                    <a:p>
                      <a:r>
                        <a:rPr lang="en-US" sz="2500" dirty="0" err="1" smtClean="0"/>
                        <a:t>MIt</a:t>
                      </a:r>
                      <a:r>
                        <a:rPr lang="en-US" sz="2500" dirty="0" smtClean="0"/>
                        <a:t>***</a:t>
                      </a:r>
                      <a:endParaRPr lang="en-US" sz="2500" dirty="0">
                        <a:solidFill>
                          <a:schemeClr val="tx1"/>
                        </a:solidFill>
                      </a:endParaRPr>
                    </a:p>
                  </a:txBody>
                  <a:tcPr/>
                </a:tc>
                <a:tc>
                  <a:txBody>
                    <a:bodyPr/>
                    <a:lstStyle/>
                    <a:p>
                      <a:r>
                        <a:rPr lang="en-US" sz="2500" dirty="0" smtClean="0"/>
                        <a:t>Iterator</a:t>
                      </a:r>
                      <a:endParaRPr lang="en-US" sz="2500" dirty="0">
                        <a:solidFill>
                          <a:schemeClr val="tx1"/>
                        </a:solidFill>
                      </a:endParaRPr>
                    </a:p>
                  </a:txBody>
                  <a:tcPr/>
                </a:tc>
                <a:tc>
                  <a:txBody>
                    <a:bodyPr/>
                    <a:lstStyle/>
                    <a:p>
                      <a:r>
                        <a:rPr lang="en-US" sz="2500" dirty="0" err="1" smtClean="0"/>
                        <a:t>MItDependencyNodes</a:t>
                      </a:r>
                      <a:r>
                        <a:rPr lang="en-US" sz="2500" dirty="0" smtClean="0"/>
                        <a:t>, </a:t>
                      </a:r>
                      <a:r>
                        <a:rPr lang="en-US" sz="2500" dirty="0" err="1" smtClean="0"/>
                        <a:t>MItMeshEdge</a:t>
                      </a:r>
                      <a:endParaRPr lang="en-US" sz="2500" dirty="0">
                        <a:solidFill>
                          <a:schemeClr val="tx1"/>
                        </a:solidFill>
                      </a:endParaRPr>
                    </a:p>
                  </a:txBody>
                  <a:tcPr/>
                </a:tc>
              </a:tr>
              <a:tr h="844040">
                <a:tc>
                  <a:txBody>
                    <a:bodyPr/>
                    <a:lstStyle/>
                    <a:p>
                      <a:r>
                        <a:rPr lang="en-US" sz="2500" dirty="0" smtClean="0"/>
                        <a:t>M***</a:t>
                      </a:r>
                      <a:endParaRPr lang="en-US" sz="2500" dirty="0">
                        <a:solidFill>
                          <a:schemeClr val="tx1"/>
                        </a:solidFill>
                      </a:endParaRPr>
                    </a:p>
                  </a:txBody>
                  <a:tcPr/>
                </a:tc>
                <a:tc>
                  <a:txBody>
                    <a:bodyPr/>
                    <a:lstStyle/>
                    <a:p>
                      <a:r>
                        <a:rPr lang="en-US" sz="2500" dirty="0" smtClean="0"/>
                        <a:t>Wrapper et.</a:t>
                      </a:r>
                      <a:r>
                        <a:rPr lang="en-US" sz="2500" baseline="0" dirty="0" smtClean="0"/>
                        <a:t> al</a:t>
                      </a:r>
                      <a:endParaRPr lang="en-US" sz="2500" dirty="0">
                        <a:solidFill>
                          <a:schemeClr val="tx1"/>
                        </a:solidFill>
                      </a:endParaRPr>
                    </a:p>
                  </a:txBody>
                  <a:tcPr/>
                </a:tc>
                <a:tc>
                  <a:txBody>
                    <a:bodyPr/>
                    <a:lstStyle/>
                    <a:p>
                      <a:r>
                        <a:rPr lang="en-US" sz="2500" dirty="0" smtClean="0"/>
                        <a:t>MObject,</a:t>
                      </a:r>
                      <a:r>
                        <a:rPr lang="en-US" sz="2500" baseline="0" dirty="0" smtClean="0"/>
                        <a:t> </a:t>
                      </a:r>
                      <a:r>
                        <a:rPr lang="en-US" sz="2500" baseline="0" dirty="0" err="1" smtClean="0"/>
                        <a:t>MPoint</a:t>
                      </a:r>
                      <a:r>
                        <a:rPr lang="en-US" sz="2500" baseline="0" dirty="0" smtClean="0"/>
                        <a:t>, M3dView</a:t>
                      </a:r>
                      <a:endParaRPr lang="en-US" sz="2500" dirty="0">
                        <a:solidFill>
                          <a:schemeClr val="tx1"/>
                        </a:solidFill>
                      </a:endParaRPr>
                    </a:p>
                  </a:txBody>
                  <a:tcPr/>
                </a:tc>
              </a:tr>
            </a:tbl>
          </a:graphicData>
        </a:graphic>
      </p:graphicFrame>
      <p:sp>
        <p:nvSpPr>
          <p:cNvPr id="5" name="Title 1"/>
          <p:cNvSpPr txBox="1">
            <a:spLocks/>
          </p:cNvSpPr>
          <p:nvPr/>
        </p:nvSpPr>
        <p:spPr>
          <a:xfrm>
            <a:off x="379785" y="208511"/>
            <a:ext cx="8229719" cy="1143000"/>
          </a:xfrm>
          <a:prstGeom prst="rect">
            <a:avLst/>
          </a:prstGeom>
        </p:spPr>
        <p:txBody>
          <a:bodyPr vert="horz" lIns="38396" tIns="19198" rIns="38396" bIns="19198" rtlCol="0" anchor="t">
            <a:normAutofit/>
          </a:bodyPr>
          <a:lstStyle/>
          <a:p>
            <a:pPr lvl="0">
              <a:spcBef>
                <a:spcPct val="0"/>
              </a:spcBef>
            </a:pPr>
            <a:r>
              <a:rPr lang="en-US" sz="4000" b="1" dirty="0" smtClean="0">
                <a:solidFill>
                  <a:schemeClr val="bg1"/>
                </a:solidFill>
                <a:latin typeface="+mj-lt"/>
                <a:ea typeface="+mj-ea"/>
                <a:cs typeface="Arial" pitchFamily="34" charset="0"/>
              </a:rPr>
              <a:t>Class Categories</a:t>
            </a:r>
            <a:endParaRPr lang="en-US" sz="4000" b="1" dirty="0">
              <a:solidFill>
                <a:schemeClr val="bg1"/>
              </a:solidFill>
              <a:latin typeface="+mj-lt"/>
              <a:ea typeface="+mj-ea"/>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Proxy Classes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Classes</a:t>
            </a:r>
            <a:endParaRPr lang="en-US" dirty="0"/>
          </a:p>
        </p:txBody>
      </p:sp>
      <p:sp>
        <p:nvSpPr>
          <p:cNvPr id="3" name="Content Placeholder 2"/>
          <p:cNvSpPr>
            <a:spLocks noGrp="1"/>
          </p:cNvSpPr>
          <p:nvPr>
            <p:ph idx="1"/>
          </p:nvPr>
        </p:nvSpPr>
        <p:spPr/>
        <p:txBody>
          <a:bodyPr/>
          <a:lstStyle/>
          <a:p>
            <a:r>
              <a:rPr lang="en-US" dirty="0" smtClean="0"/>
              <a:t>Proxy Object classes serve as base classes for your custom extensions.</a:t>
            </a:r>
          </a:p>
          <a:p>
            <a:endParaRPr lang="en-US" dirty="0" smtClean="0"/>
          </a:p>
          <a:p>
            <a:r>
              <a:rPr lang="en-US" dirty="0" smtClean="0"/>
              <a:t>Proxy Classes begin with “</a:t>
            </a:r>
            <a:r>
              <a:rPr lang="en-US" dirty="0" err="1" smtClean="0"/>
              <a:t>MPx</a:t>
            </a:r>
            <a:r>
              <a:rPr lang="en-US" dirty="0" smtClean="0"/>
              <a:t>”</a:t>
            </a:r>
          </a:p>
          <a:p>
            <a:endParaRPr lang="en-US" dirty="0" smtClean="0"/>
          </a:p>
          <a:p>
            <a:r>
              <a:rPr lang="en-US" dirty="0" smtClean="0"/>
              <a:t>Proxy Objects allow you to extend the Maya architecture through the creation of new Maya constructs (nodes, commands, etc.).</a:t>
            </a:r>
          </a:p>
          <a:p>
            <a:endParaRPr lang="en-US" dirty="0" smtClean="0"/>
          </a:p>
          <a:p>
            <a:r>
              <a:rPr lang="en-US" dirty="0" smtClean="0"/>
              <a:t> The most prevalent proxy classes include:</a:t>
            </a:r>
          </a:p>
          <a:p>
            <a:pPr marL="912813" lvl="1">
              <a:buClr>
                <a:schemeClr val="bg1"/>
              </a:buClr>
              <a:buSzPct val="100000"/>
              <a:buFont typeface="Arial" pitchFamily="34" charset="0"/>
              <a:buChar char="•"/>
            </a:pPr>
            <a:r>
              <a:rPr lang="en-US" dirty="0" err="1" smtClean="0"/>
              <a:t>MPxCommand</a:t>
            </a:r>
            <a:endParaRPr lang="en-US" dirty="0" smtClean="0"/>
          </a:p>
          <a:p>
            <a:pPr marL="912813" lvl="1">
              <a:buClr>
                <a:schemeClr val="bg1"/>
              </a:buClr>
              <a:buSzPct val="100000"/>
              <a:buFont typeface="Arial" pitchFamily="34" charset="0"/>
              <a:buChar char="•"/>
            </a:pPr>
            <a:r>
              <a:rPr lang="en-US" dirty="0" err="1" smtClean="0"/>
              <a:t>MPxNode</a:t>
            </a:r>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Function Set Classes</a:t>
            </a:r>
          </a:p>
          <a:p>
            <a:pPr algn="ctr">
              <a:buNone/>
            </a:pPr>
            <a:r>
              <a:rPr lang="en-US" sz="2800" dirty="0" smtClean="0">
                <a:latin typeface="+mj-lt"/>
              </a:rPr>
              <a:t>Looking at MObject</a:t>
            </a:r>
            <a:endParaRPr lang="en-US" sz="2800"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Set Classes &amp; </a:t>
            </a:r>
            <a:r>
              <a:rPr lang="en-US" dirty="0" err="1" smtClean="0"/>
              <a:t>MObject</a:t>
            </a:r>
            <a:endParaRPr lang="en-US" dirty="0"/>
          </a:p>
        </p:txBody>
      </p:sp>
      <p:sp>
        <p:nvSpPr>
          <p:cNvPr id="3" name="Content Placeholder 2"/>
          <p:cNvSpPr>
            <a:spLocks noGrp="1"/>
          </p:cNvSpPr>
          <p:nvPr>
            <p:ph idx="1"/>
          </p:nvPr>
        </p:nvSpPr>
        <p:spPr/>
        <p:txBody>
          <a:bodyPr/>
          <a:lstStyle/>
          <a:p>
            <a:pPr>
              <a:buClr>
                <a:schemeClr val="bg1"/>
              </a:buClr>
              <a:buFont typeface="Arial" pitchFamily="34" charset="0"/>
              <a:buChar char="•"/>
            </a:pPr>
            <a:r>
              <a:rPr lang="en-US" dirty="0" smtClean="0"/>
              <a:t>Separate data with functionality</a:t>
            </a:r>
            <a:endParaRPr lang="en-US" dirty="0"/>
          </a:p>
        </p:txBody>
      </p:sp>
      <p:sp>
        <p:nvSpPr>
          <p:cNvPr id="4" name="TextBox 12"/>
          <p:cNvSpPr txBox="1">
            <a:spLocks noChangeArrowheads="1"/>
          </p:cNvSpPr>
          <p:nvPr/>
        </p:nvSpPr>
        <p:spPr bwMode="auto">
          <a:xfrm>
            <a:off x="685800" y="3368457"/>
            <a:ext cx="3124200" cy="2308324"/>
          </a:xfrm>
          <a:prstGeom prst="rect">
            <a:avLst/>
          </a:prstGeom>
          <a:solidFill>
            <a:srgbClr val="FF9900"/>
          </a:solidFill>
          <a:ln w="9525">
            <a:noFill/>
            <a:miter lim="800000"/>
            <a:headEnd/>
            <a:tailEnd/>
          </a:ln>
        </p:spPr>
        <p:txBody>
          <a:bodyPr wrap="square" lIns="0" tIns="0" rIns="0" bIns="0">
            <a:spAutoFit/>
          </a:bodyPr>
          <a:lstStyle/>
          <a:p>
            <a:pPr marL="284163" indent="-169863" algn="l" rtl="0" fontAlgn="base">
              <a:spcBef>
                <a:spcPct val="15000"/>
              </a:spcBef>
              <a:spcAft>
                <a:spcPct val="15000"/>
              </a:spcAft>
              <a:buClr>
                <a:srgbClr val="00B4FF"/>
              </a:buClr>
              <a:buSzPct val="80000"/>
            </a:pPr>
            <a:r>
              <a:rPr lang="en-US" sz="2000" kern="1200" dirty="0" smtClean="0">
                <a:solidFill>
                  <a:srgbClr val="000000"/>
                </a:solidFill>
                <a:latin typeface="Arial" charset="0"/>
                <a:ea typeface="+mn-ea"/>
                <a:cs typeface="Arial" charset="0"/>
              </a:rPr>
              <a:t>			Class  A</a:t>
            </a:r>
          </a:p>
          <a:p>
            <a:pPr marL="284163" indent="-169863" algn="l" rtl="0" fontAlgn="base">
              <a:spcBef>
                <a:spcPct val="15000"/>
              </a:spcBef>
              <a:spcAft>
                <a:spcPct val="15000"/>
              </a:spcAft>
              <a:buClr>
                <a:srgbClr val="00B4FF"/>
              </a:buClr>
              <a:buSzPct val="80000"/>
            </a:pPr>
            <a:endParaRPr lang="en-US" sz="2000" dirty="0" smtClean="0">
              <a:solidFill>
                <a:srgbClr val="000000"/>
              </a:solidFill>
              <a:latin typeface="Arial" charset="0"/>
              <a:cs typeface="Arial" charset="0"/>
            </a:endParaRPr>
          </a:p>
          <a:p>
            <a:pPr marL="284163" indent="-169863" algn="l" rtl="0" fontAlgn="base">
              <a:spcBef>
                <a:spcPct val="15000"/>
              </a:spcBef>
              <a:spcAft>
                <a:spcPct val="15000"/>
              </a:spcAft>
              <a:buClr>
                <a:srgbClr val="00B4FF"/>
              </a:buClr>
              <a:buSzPct val="80000"/>
            </a:pPr>
            <a:endParaRPr lang="en-US" sz="2000" kern="1200" dirty="0" smtClean="0">
              <a:solidFill>
                <a:srgbClr val="000000"/>
              </a:solidFill>
              <a:latin typeface="Arial" charset="0"/>
              <a:ea typeface="+mn-ea"/>
              <a:cs typeface="Arial" charset="0"/>
            </a:endParaRPr>
          </a:p>
          <a:p>
            <a:pPr marL="284163" indent="-169863" algn="l" rtl="0" fontAlgn="base">
              <a:spcBef>
                <a:spcPct val="15000"/>
              </a:spcBef>
              <a:spcAft>
                <a:spcPct val="15000"/>
              </a:spcAft>
              <a:buClr>
                <a:srgbClr val="00B4FF"/>
              </a:buClr>
              <a:buSzPct val="80000"/>
            </a:pPr>
            <a:endParaRPr lang="en-US" sz="2000" dirty="0" smtClean="0">
              <a:solidFill>
                <a:srgbClr val="000000"/>
              </a:solidFill>
              <a:latin typeface="Arial" charset="0"/>
              <a:cs typeface="Arial" charset="0"/>
            </a:endParaRPr>
          </a:p>
          <a:p>
            <a:pPr marL="284163" indent="-169863" algn="l" rtl="0" fontAlgn="base">
              <a:spcBef>
                <a:spcPct val="15000"/>
              </a:spcBef>
              <a:spcAft>
                <a:spcPct val="15000"/>
              </a:spcAft>
              <a:buClr>
                <a:srgbClr val="00B4FF"/>
              </a:buClr>
              <a:buSzPct val="80000"/>
            </a:pPr>
            <a:endParaRPr lang="en-US" sz="2000" kern="1200" dirty="0" smtClean="0">
              <a:solidFill>
                <a:srgbClr val="000000"/>
              </a:solidFill>
              <a:latin typeface="Arial" charset="0"/>
              <a:ea typeface="+mn-ea"/>
              <a:cs typeface="Arial" charset="0"/>
            </a:endParaRPr>
          </a:p>
          <a:p>
            <a:pPr marL="284163" indent="-169863" algn="l" rtl="0" fontAlgn="base">
              <a:spcBef>
                <a:spcPct val="15000"/>
              </a:spcBef>
              <a:spcAft>
                <a:spcPct val="15000"/>
              </a:spcAft>
              <a:buClr>
                <a:srgbClr val="00B4FF"/>
              </a:buClr>
              <a:buSzPct val="80000"/>
            </a:pPr>
            <a:endParaRPr lang="en-US" sz="2000" dirty="0" smtClean="0">
              <a:solidFill>
                <a:srgbClr val="000000"/>
              </a:solidFill>
              <a:latin typeface="Arial" charset="0"/>
              <a:cs typeface="Arial" charset="0"/>
            </a:endParaRPr>
          </a:p>
        </p:txBody>
      </p:sp>
      <p:sp>
        <p:nvSpPr>
          <p:cNvPr id="5" name="Oval 4"/>
          <p:cNvSpPr/>
          <p:nvPr/>
        </p:nvSpPr>
        <p:spPr>
          <a:xfrm>
            <a:off x="914400" y="3429000"/>
            <a:ext cx="1143000" cy="1143000"/>
          </a:xfrm>
          <a:prstGeom prst="ellipse">
            <a:avLst/>
          </a:prstGeom>
          <a:solidFill>
            <a:srgbClr val="99CC00"/>
          </a:solidFill>
          <a:ln w="11049">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Rectangle 6"/>
          <p:cNvSpPr/>
          <p:nvPr/>
        </p:nvSpPr>
        <p:spPr>
          <a:xfrm>
            <a:off x="914400" y="4724400"/>
            <a:ext cx="2590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Functions </a:t>
            </a:r>
            <a:endParaRPr lang="en-US" dirty="0"/>
          </a:p>
        </p:txBody>
      </p:sp>
      <p:sp>
        <p:nvSpPr>
          <p:cNvPr id="9" name="Oval 8"/>
          <p:cNvSpPr/>
          <p:nvPr/>
        </p:nvSpPr>
        <p:spPr>
          <a:xfrm>
            <a:off x="4686300" y="3368457"/>
            <a:ext cx="1143000" cy="1143000"/>
          </a:xfrm>
          <a:prstGeom prst="ellipse">
            <a:avLst/>
          </a:prstGeom>
          <a:solidFill>
            <a:srgbClr val="99CC00"/>
          </a:solidFill>
          <a:ln w="11049">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Data class A</a:t>
            </a:r>
          </a:p>
          <a:p>
            <a:pPr algn="ctr"/>
            <a:endParaRPr lang="en-US" dirty="0" smtClean="0"/>
          </a:p>
          <a:p>
            <a:pPr algn="ctr"/>
            <a:endParaRPr lang="en-US" dirty="0" smtClean="0"/>
          </a:p>
        </p:txBody>
      </p:sp>
      <p:sp>
        <p:nvSpPr>
          <p:cNvPr id="10" name="Rectangle 9"/>
          <p:cNvSpPr/>
          <p:nvPr/>
        </p:nvSpPr>
        <p:spPr>
          <a:xfrm>
            <a:off x="6172200" y="3581400"/>
            <a:ext cx="2590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Functions Class B </a:t>
            </a:r>
            <a:endParaRPr lang="en-US" dirty="0"/>
          </a:p>
        </p:txBody>
      </p:sp>
      <p:sp>
        <p:nvSpPr>
          <p:cNvPr id="11" name="Rectangle 10"/>
          <p:cNvSpPr/>
          <p:nvPr/>
        </p:nvSpPr>
        <p:spPr>
          <a:xfrm>
            <a:off x="1371600" y="2483286"/>
            <a:ext cx="1828800" cy="472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Classical OOP</a:t>
            </a:r>
            <a:endParaRPr lang="en-US" dirty="0"/>
          </a:p>
        </p:txBody>
      </p:sp>
      <p:sp>
        <p:nvSpPr>
          <p:cNvPr id="12" name="Rectangle 11"/>
          <p:cNvSpPr/>
          <p:nvPr/>
        </p:nvSpPr>
        <p:spPr>
          <a:xfrm>
            <a:off x="5410200" y="2483286"/>
            <a:ext cx="2209800" cy="472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Maya  Approach</a:t>
            </a:r>
            <a:endParaRPr lang="en-US" dirty="0"/>
          </a:p>
        </p:txBody>
      </p:sp>
      <p:sp>
        <p:nvSpPr>
          <p:cNvPr id="13" name="Rectangle 12"/>
          <p:cNvSpPr/>
          <p:nvPr/>
        </p:nvSpPr>
        <p:spPr>
          <a:xfrm>
            <a:off x="3505200" y="2483286"/>
            <a:ext cx="1828800" cy="472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VS.</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7382</TotalTime>
  <Words>1289</Words>
  <Application>Microsoft Office PowerPoint</Application>
  <PresentationFormat>On-screen Show (4:3)</PresentationFormat>
  <Paragraphs>270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1_blank</vt:lpstr>
      <vt:lpstr>PowerPoint Presentation</vt:lpstr>
      <vt:lpstr>Agenda</vt:lpstr>
      <vt:lpstr>PowerPoint Presentation</vt:lpstr>
      <vt:lpstr>Maya Libraries (7 in total)</vt:lpstr>
      <vt:lpstr>PowerPoint Presentation</vt:lpstr>
      <vt:lpstr>PowerPoint Presentation</vt:lpstr>
      <vt:lpstr>Proxy Classes</vt:lpstr>
      <vt:lpstr>PowerPoint Presentation</vt:lpstr>
      <vt:lpstr>Function Set Classes &amp; MObject</vt:lpstr>
      <vt:lpstr>Function Set Classes</vt:lpstr>
      <vt:lpstr>PowerPoint Presentation</vt:lpstr>
      <vt:lpstr>Function Set Classes</vt:lpstr>
      <vt:lpstr>Function Set Classes</vt:lpstr>
      <vt:lpstr>Function Set Classes &amp; MObject</vt:lpstr>
      <vt:lpstr>MObject</vt:lpstr>
      <vt:lpstr>MObject</vt:lpstr>
      <vt:lpstr>MObject  (con’d)</vt:lpstr>
      <vt:lpstr>MObject &amp; MFn::Type </vt:lpstr>
      <vt:lpstr>MObject and MFn::Type </vt:lpstr>
      <vt:lpstr>MObject</vt:lpstr>
      <vt:lpstr>PowerPoint Presentation</vt:lpstr>
      <vt:lpstr>Iterator Classes</vt:lpstr>
      <vt:lpstr>PowerPoint Presentation</vt:lpstr>
      <vt:lpstr>Wrapper Classes</vt:lpstr>
      <vt:lpstr>PowerPoint Presentation</vt:lpstr>
      <vt:lpstr>Example: helloWorldCmd</vt:lpstr>
      <vt:lpstr>PowerPoint Presentation</vt:lpstr>
    </vt:vector>
  </TitlesOfParts>
  <Manager/>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1046</cp:revision>
  <cp:lastPrinted>2006-08-09T23:46:43Z</cp:lastPrinted>
  <dcterms:created xsi:type="dcterms:W3CDTF">2005-11-04T16:28:13Z</dcterms:created>
  <dcterms:modified xsi:type="dcterms:W3CDTF">2011-10-03T14:14:21Z</dcterms:modified>
</cp:coreProperties>
</file>