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27"/>
  </p:notesMasterIdLst>
  <p:handoutMasterIdLst>
    <p:handoutMasterId r:id="rId28"/>
  </p:handoutMasterIdLst>
  <p:sldIdLst>
    <p:sldId id="361" r:id="rId2"/>
    <p:sldId id="379" r:id="rId3"/>
    <p:sldId id="432" r:id="rId4"/>
    <p:sldId id="387" r:id="rId5"/>
    <p:sldId id="413" r:id="rId6"/>
    <p:sldId id="371" r:id="rId7"/>
    <p:sldId id="414" r:id="rId8"/>
    <p:sldId id="412" r:id="rId9"/>
    <p:sldId id="411" r:id="rId10"/>
    <p:sldId id="433" r:id="rId11"/>
    <p:sldId id="370" r:id="rId12"/>
    <p:sldId id="428" r:id="rId13"/>
    <p:sldId id="434" r:id="rId14"/>
    <p:sldId id="399" r:id="rId15"/>
    <p:sldId id="419" r:id="rId16"/>
    <p:sldId id="400" r:id="rId17"/>
    <p:sldId id="420" r:id="rId18"/>
    <p:sldId id="401" r:id="rId19"/>
    <p:sldId id="402" r:id="rId20"/>
    <p:sldId id="405" r:id="rId21"/>
    <p:sldId id="406" r:id="rId22"/>
    <p:sldId id="435" r:id="rId23"/>
    <p:sldId id="431" r:id="rId24"/>
    <p:sldId id="407" r:id="rId25"/>
    <p:sldId id="425" r:id="rId26"/>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4200" autoAdjust="0"/>
  </p:normalViewPr>
  <p:slideViewPr>
    <p:cSldViewPr snapToObjects="1">
      <p:cViewPr varScale="1">
        <p:scale>
          <a:sx n="70" d="100"/>
          <a:sy n="70"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extLst>
      <p:ext uri="{BB962C8B-B14F-4D97-AF65-F5344CB8AC3E}">
        <p14:creationId xmlns:p14="http://schemas.microsoft.com/office/powerpoint/2010/main" val="3509784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extLst>
      <p:ext uri="{BB962C8B-B14F-4D97-AF65-F5344CB8AC3E}">
        <p14:creationId xmlns:p14="http://schemas.microsoft.com/office/powerpoint/2010/main" val="274655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228600" indent="-228600">
              <a:buNone/>
            </a:pPr>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716088" y="692150"/>
            <a:ext cx="3597275" cy="2698750"/>
          </a:xfrm>
          <a:ln/>
        </p:spPr>
      </p:sp>
      <p:sp>
        <p:nvSpPr>
          <p:cNvPr id="45059" name="Notes Placeholder 2"/>
          <p:cNvSpPr>
            <a:spLocks noGrp="1"/>
          </p:cNvSpPr>
          <p:nvPr>
            <p:ph type="body" idx="1"/>
          </p:nvPr>
        </p:nvSpPr>
        <p:spPr>
          <a:noFill/>
          <a:ln/>
        </p:spPr>
        <p:txBody>
          <a:bodyPr/>
          <a:lstStyle/>
          <a:p>
            <a:endParaRPr lang="en-US" dirty="0" smtClean="0">
              <a:latin typeface="Arial" charset="0"/>
            </a:endParaRPr>
          </a:p>
        </p:txBody>
      </p:sp>
      <p:sp>
        <p:nvSpPr>
          <p:cNvPr id="45060" name="Slide Number Placeholder 3"/>
          <p:cNvSpPr>
            <a:spLocks noGrp="1"/>
          </p:cNvSpPr>
          <p:nvPr>
            <p:ph type="sldNum" sz="quarter" idx="5"/>
          </p:nvPr>
        </p:nvSpPr>
        <p:spPr>
          <a:noFill/>
        </p:spPr>
        <p:txBody>
          <a:bodyPr/>
          <a:lstStyle/>
          <a:p>
            <a:fld id="{0A1A2CE2-028D-4F59-B3C8-0C45DC439EA1}" type="slidenum">
              <a:rPr lang="en-US" smtClean="0">
                <a:latin typeface="Arial" charset="0"/>
              </a:rPr>
              <a:pPr/>
              <a:t>23</a:t>
            </a:fld>
            <a:endParaRPr lang="en-US"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B1B51F3-3FA6-4804-B313-F9E964683EBB}" type="slidenum">
              <a:rPr lang="en-US" smtClean="0"/>
              <a:pPr>
                <a:defRPr/>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716088" y="692150"/>
            <a:ext cx="3597275" cy="2698750"/>
          </a:xfrm>
          <a:ln/>
        </p:spPr>
      </p:sp>
      <p:sp>
        <p:nvSpPr>
          <p:cNvPr id="38915" name="Notes Placeholder 2"/>
          <p:cNvSpPr>
            <a:spLocks noGrp="1"/>
          </p:cNvSpPr>
          <p:nvPr>
            <p:ph type="body" idx="1"/>
          </p:nvPr>
        </p:nvSpPr>
        <p:spPr>
          <a:noFill/>
          <a:ln/>
        </p:spPr>
        <p:txBody>
          <a:bodyPr/>
          <a:lstStyle/>
          <a:p>
            <a:endParaRPr lang="en-US" dirty="0" smtClean="0">
              <a:latin typeface="Arial" charset="0"/>
            </a:endParaRPr>
          </a:p>
        </p:txBody>
      </p:sp>
      <p:sp>
        <p:nvSpPr>
          <p:cNvPr id="38916" name="Slide Number Placeholder 3"/>
          <p:cNvSpPr>
            <a:spLocks noGrp="1"/>
          </p:cNvSpPr>
          <p:nvPr>
            <p:ph type="sldNum" sz="quarter" idx="5"/>
          </p:nvPr>
        </p:nvSpPr>
        <p:spPr>
          <a:noFill/>
        </p:spPr>
        <p:txBody>
          <a:bodyPr/>
          <a:lstStyle/>
          <a:p>
            <a:fld id="{EA094224-C084-4075-B1CB-FD67CF0DBA2D}" type="slidenum">
              <a:rPr lang="en-US" smtClean="0">
                <a:latin typeface="Arial" charset="0"/>
              </a:rPr>
              <a:pPr/>
              <a:t>4</a:t>
            </a:fld>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CA" dirty="0" smtClean="0"/>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716088" y="692150"/>
            <a:ext cx="3597275" cy="2698750"/>
          </a:xfrm>
          <a:ln/>
        </p:spPr>
      </p:sp>
      <p:sp>
        <p:nvSpPr>
          <p:cNvPr id="39939" name="Notes Placeholder 2"/>
          <p:cNvSpPr>
            <a:spLocks noGrp="1"/>
          </p:cNvSpPr>
          <p:nvPr>
            <p:ph type="body" idx="1"/>
          </p:nvPr>
        </p:nvSpPr>
        <p:spPr>
          <a:noFill/>
          <a:ln/>
        </p:spPr>
        <p:txBody>
          <a:bodyPr/>
          <a:lstStyle/>
          <a:p>
            <a:endParaRPr lang="en-US" dirty="0" smtClean="0">
              <a:latin typeface="Arial" charset="0"/>
            </a:endParaRPr>
          </a:p>
        </p:txBody>
      </p:sp>
      <p:sp>
        <p:nvSpPr>
          <p:cNvPr id="39940" name="Slide Number Placeholder 3"/>
          <p:cNvSpPr>
            <a:spLocks noGrp="1"/>
          </p:cNvSpPr>
          <p:nvPr>
            <p:ph type="sldNum" sz="quarter" idx="5"/>
          </p:nvPr>
        </p:nvSpPr>
        <p:spPr>
          <a:noFill/>
        </p:spPr>
        <p:txBody>
          <a:bodyPr/>
          <a:lstStyle/>
          <a:p>
            <a:fld id="{A5C85DDC-40C2-4C33-B507-169AEF8B5FBF}" type="slidenum">
              <a:rPr lang="en-US" smtClean="0">
                <a:latin typeface="Arial" charset="0"/>
              </a:rPr>
              <a:pPr/>
              <a:t>6</a:t>
            </a:fld>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baseline="0" dirty="0" smtClean="0"/>
          </a:p>
          <a:p>
            <a:endParaRPr lang="en-CA" sz="2400" dirty="0" smtClean="0"/>
          </a:p>
          <a:p>
            <a:endParaRPr lang="en-US" b="1" dirty="0">
              <a:solidFill>
                <a:srgbClr val="FF0000"/>
              </a:solidFill>
            </a:endParaRPr>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2012</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2pPr>
      <a:lvl3pPr marL="690563" indent="-228600" algn="l" rtl="0" eaLnBrk="0" fontAlgn="base" hangingPunct="0">
        <a:spcBef>
          <a:spcPct val="15000"/>
        </a:spcBef>
        <a:spcAft>
          <a:spcPct val="15000"/>
        </a:spcAft>
        <a:buClr>
          <a:srgbClr val="00AADD"/>
        </a:buClr>
        <a:buSzPct val="80000"/>
        <a:buFont typeface="Wingdings" pitchFamily="2" charset="2"/>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smtClean="0">
                <a:solidFill>
                  <a:schemeClr val="bg1"/>
                </a:solidFill>
              </a:rPr>
              <a:t>Helper Classes</a:t>
            </a:r>
            <a:endParaRPr lang="en-US" dirty="0">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Senior Developer </a:t>
            </a:r>
            <a:r>
              <a:rPr lang="en-US" sz="2000" i="1" dirty="0" smtClean="0">
                <a:solidFill>
                  <a:schemeClr val="bg1"/>
                </a:solidFill>
              </a:rPr>
              <a:t>Consultant</a:t>
            </a:r>
          </a:p>
          <a:p>
            <a:pPr eaLnBrk="0" hangingPunct="0"/>
            <a:r>
              <a:rPr lang="en-US" sz="2000" i="1" dirty="0"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Error Handling and Debugging</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1688988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Error checking: MStatus</a:t>
            </a:r>
          </a:p>
        </p:txBody>
      </p:sp>
      <p:sp>
        <p:nvSpPr>
          <p:cNvPr id="17411" name="Content Placeholder 2"/>
          <p:cNvSpPr>
            <a:spLocks noGrp="1"/>
          </p:cNvSpPr>
          <p:nvPr>
            <p:ph idx="1"/>
          </p:nvPr>
        </p:nvSpPr>
        <p:spPr/>
        <p:txBody>
          <a:bodyPr/>
          <a:lstStyle/>
          <a:p>
            <a:pPr>
              <a:defRPr/>
            </a:pPr>
            <a:r>
              <a:rPr lang="en-US" dirty="0" smtClean="0"/>
              <a:t>We have removed the MStatus class. </a:t>
            </a:r>
            <a:endParaRPr lang="en-US" dirty="0" smtClean="0"/>
          </a:p>
          <a:p>
            <a:pPr>
              <a:defRPr/>
            </a:pPr>
            <a:r>
              <a:rPr lang="en-US" dirty="0" smtClean="0"/>
              <a:t>Python exceptions (try and except) </a:t>
            </a:r>
            <a:r>
              <a:rPr lang="en-US" dirty="0" smtClean="0"/>
              <a:t>must be used instead of MStatus. </a:t>
            </a:r>
            <a:endParaRPr lang="en-US" dirty="0" smtClean="0"/>
          </a:p>
          <a:p>
            <a:pPr marL="0" indent="0">
              <a:buFontTx/>
              <a:buNone/>
              <a:defRPr/>
            </a:pPr>
            <a:endParaRPr lang="en-US" dirty="0" smtClean="0"/>
          </a:p>
          <a:p>
            <a:pPr>
              <a:defRPr/>
            </a:pPr>
            <a:r>
              <a:rPr lang="en-US" dirty="0" smtClean="0"/>
              <a:t>3 Special cases:</a:t>
            </a:r>
          </a:p>
          <a:p>
            <a:pPr lvl="1">
              <a:defRPr/>
            </a:pPr>
            <a:r>
              <a:rPr lang="en-US" dirty="0" smtClean="0"/>
              <a:t>Hardcoded Maya </a:t>
            </a:r>
            <a:r>
              <a:rPr lang="en-US" dirty="0" smtClean="0"/>
              <a:t>API class for status codes:</a:t>
            </a:r>
          </a:p>
          <a:p>
            <a:pPr>
              <a:buClr>
                <a:schemeClr val="accent1">
                  <a:lumMod val="50000"/>
                  <a:lumOff val="50000"/>
                </a:schemeClr>
              </a:buClr>
              <a:buSzPct val="80000"/>
              <a:buNone/>
              <a:defRPr/>
            </a:pPr>
            <a:endParaRPr lang="en-US" sz="1800" dirty="0" smtClean="0">
              <a:solidFill>
                <a:srgbClr val="FFFF00"/>
              </a:solidFill>
            </a:endParaRPr>
          </a:p>
          <a:p>
            <a:pPr marL="915988">
              <a:buClr>
                <a:schemeClr val="accent1">
                  <a:lumMod val="50000"/>
                  <a:lumOff val="50000"/>
                </a:schemeClr>
              </a:buClr>
              <a:buSzPct val="80000"/>
              <a:buNone/>
              <a:defRPr/>
            </a:pPr>
            <a:r>
              <a:rPr lang="en-US" sz="1800" dirty="0" err="1" smtClean="0">
                <a:solidFill>
                  <a:srgbClr val="FFFF00"/>
                </a:solidFill>
              </a:rPr>
              <a:t>OpenMaya.MStatus.kSuccess</a:t>
            </a:r>
            <a:r>
              <a:rPr lang="en-US" sz="1800" dirty="0" smtClean="0">
                <a:solidFill>
                  <a:srgbClr val="FFFF00"/>
                </a:solidFill>
              </a:rPr>
              <a:t> - The operation was successful </a:t>
            </a:r>
          </a:p>
          <a:p>
            <a:pPr marL="915988">
              <a:buClr>
                <a:schemeClr val="accent1">
                  <a:lumMod val="50000"/>
                  <a:lumOff val="50000"/>
                </a:schemeClr>
              </a:buClr>
              <a:buSzPct val="80000"/>
              <a:buNone/>
              <a:defRPr/>
            </a:pPr>
            <a:r>
              <a:rPr lang="en-US" sz="1800" dirty="0" err="1" smtClean="0">
                <a:solidFill>
                  <a:srgbClr val="FFFF00"/>
                </a:solidFill>
              </a:rPr>
              <a:t>OpenMaya.MStatus.kFailure</a:t>
            </a:r>
            <a:r>
              <a:rPr lang="en-US" sz="1800" dirty="0" smtClean="0">
                <a:solidFill>
                  <a:srgbClr val="FFFF00"/>
                </a:solidFill>
              </a:rPr>
              <a:t> - The operation failed </a:t>
            </a:r>
          </a:p>
          <a:p>
            <a:pPr marL="915988">
              <a:buClr>
                <a:schemeClr val="accent1">
                  <a:lumMod val="50000"/>
                  <a:lumOff val="50000"/>
                </a:schemeClr>
              </a:buClr>
              <a:buSzPct val="80000"/>
              <a:buNone/>
              <a:defRPr/>
            </a:pPr>
            <a:r>
              <a:rPr lang="en-US" sz="1800" dirty="0" err="1" smtClean="0">
                <a:solidFill>
                  <a:srgbClr val="FFFF00"/>
                </a:solidFill>
              </a:rPr>
              <a:t>OpenMaya.MStatus.kUnknownParameter</a:t>
            </a:r>
            <a:r>
              <a:rPr lang="en-US" sz="1800" dirty="0" smtClean="0">
                <a:solidFill>
                  <a:srgbClr val="FFFF00"/>
                </a:solidFill>
              </a:rPr>
              <a:t>   - Returned by MPxNode::compute for </a:t>
            </a:r>
            <a:r>
              <a:rPr lang="en-US" sz="1800" dirty="0" smtClean="0">
                <a:solidFill>
                  <a:srgbClr val="FFFF00"/>
                </a:solidFill>
              </a:rPr>
              <a:t>unrecognized </a:t>
            </a:r>
            <a:r>
              <a:rPr lang="en-US" sz="1800" dirty="0" smtClean="0">
                <a:solidFill>
                  <a:srgbClr val="FFFF00"/>
                </a:solidFill>
              </a:rPr>
              <a:t>plugs</a:t>
            </a:r>
          </a:p>
          <a:p>
            <a:pPr>
              <a:defRPr/>
            </a:pPr>
            <a:endParaRPr lang="en-US" dirty="0"/>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OpenMaya Status Codes</a:t>
            </a:r>
            <a:endParaRPr lang="en-US" dirty="0"/>
          </a:p>
        </p:txBody>
      </p:sp>
      <p:sp>
        <p:nvSpPr>
          <p:cNvPr id="3" name="Content Placeholder 2"/>
          <p:cNvSpPr>
            <a:spLocks noGrp="1"/>
          </p:cNvSpPr>
          <p:nvPr>
            <p:ph idx="1"/>
          </p:nvPr>
        </p:nvSpPr>
        <p:spPr/>
        <p:txBody>
          <a:bodyPr/>
          <a:lstStyle/>
          <a:p>
            <a:r>
              <a:rPr lang="en-US" dirty="0" smtClean="0"/>
              <a:t>Python API does not contain MStatus</a:t>
            </a:r>
          </a:p>
          <a:p>
            <a:r>
              <a:rPr lang="en-US" dirty="0" smtClean="0"/>
              <a:t>Any method that would have returned a non-success</a:t>
            </a:r>
          </a:p>
          <a:p>
            <a:r>
              <a:rPr lang="en-US" dirty="0" smtClean="0"/>
              <a:t>MStatus will raise an exception instead</a:t>
            </a:r>
          </a:p>
          <a:p>
            <a:r>
              <a:rPr lang="en-US" dirty="0" smtClean="0"/>
              <a:t>Provides error checking that is more natural in Python</a:t>
            </a:r>
            <a:endParaRPr lang="en-US" dirty="0"/>
          </a:p>
        </p:txBody>
      </p:sp>
      <p:sp>
        <p:nvSpPr>
          <p:cNvPr id="4" name="Rounded Rectangle 3"/>
          <p:cNvSpPr/>
          <p:nvPr/>
        </p:nvSpPr>
        <p:spPr>
          <a:xfrm>
            <a:off x="762000" y="3657600"/>
            <a:ext cx="7772400" cy="2667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smtClean="0"/>
              <a:t>try:</a:t>
            </a:r>
          </a:p>
          <a:p>
            <a:r>
              <a:rPr lang="en-US" dirty="0" smtClean="0"/>
              <a:t>	</a:t>
            </a:r>
            <a:r>
              <a:rPr lang="en-US" dirty="0" err="1" smtClean="0"/>
              <a:t>mplugin.registerNode</a:t>
            </a:r>
            <a:r>
              <a:rPr lang="en-US" dirty="0" smtClean="0"/>
              <a:t>( </a:t>
            </a:r>
            <a:r>
              <a:rPr lang="en-US" dirty="0" err="1" smtClean="0"/>
              <a:t>kPluginNodeTypeName</a:t>
            </a:r>
            <a:r>
              <a:rPr lang="en-US" dirty="0" smtClean="0"/>
              <a:t>, </a:t>
            </a:r>
            <a:r>
              <a:rPr lang="en-US" dirty="0" err="1" smtClean="0"/>
              <a:t>sineNodeId</a:t>
            </a:r>
            <a:r>
              <a:rPr lang="en-US" dirty="0" smtClean="0"/>
              <a:t>,</a:t>
            </a:r>
          </a:p>
          <a:p>
            <a:r>
              <a:rPr lang="en-US" dirty="0" smtClean="0"/>
              <a:t>		</a:t>
            </a:r>
            <a:r>
              <a:rPr lang="en-US" dirty="0" err="1" smtClean="0"/>
              <a:t>nodeCreator</a:t>
            </a:r>
            <a:r>
              <a:rPr lang="en-US" dirty="0" smtClean="0"/>
              <a:t>, </a:t>
            </a:r>
            <a:r>
              <a:rPr lang="en-US" dirty="0" err="1" smtClean="0"/>
              <a:t>nodeInitializer</a:t>
            </a:r>
            <a:r>
              <a:rPr lang="en-US" dirty="0" smtClean="0"/>
              <a:t> )</a:t>
            </a:r>
          </a:p>
          <a:p>
            <a:r>
              <a:rPr lang="en-US" dirty="0" smtClean="0"/>
              <a:t>except:</a:t>
            </a:r>
          </a:p>
          <a:p>
            <a:r>
              <a:rPr lang="en-US" dirty="0" smtClean="0"/>
              <a:t>	</a:t>
            </a:r>
            <a:r>
              <a:rPr lang="en-US" dirty="0" err="1" smtClean="0"/>
              <a:t>sys.stderr.write</a:t>
            </a:r>
            <a:r>
              <a:rPr lang="en-US" dirty="0" smtClean="0"/>
              <a:t>( "Failed to register node: %s" %</a:t>
            </a:r>
          </a:p>
          <a:p>
            <a:r>
              <a:rPr lang="en-US" dirty="0" smtClean="0"/>
              <a:t>	</a:t>
            </a:r>
            <a:r>
              <a:rPr lang="en-US" dirty="0" err="1" smtClean="0"/>
              <a:t>kPluginNodeTypeName</a:t>
            </a:r>
            <a:r>
              <a:rPr lang="en-US" dirty="0" smtClean="0"/>
              <a:t> )</a:t>
            </a:r>
          </a:p>
          <a:p>
            <a:r>
              <a:rPr lang="en-US" dirty="0" smtClean="0"/>
              <a:t>	raise</a:t>
            </a:r>
            <a:endParaRPr lang="en-US" dirty="0"/>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DAG Hierarchy</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08618070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DAG Nodes are just DG Nodes!</a:t>
            </a:r>
          </a:p>
          <a:p>
            <a:r>
              <a:rPr lang="en-US" dirty="0" smtClean="0"/>
              <a:t>Parenting are not dependency graph connections</a:t>
            </a:r>
          </a:p>
          <a:p>
            <a:r>
              <a:rPr lang="en-US" dirty="0" smtClean="0"/>
              <a:t>DAG hierarchy</a:t>
            </a:r>
          </a:p>
          <a:p>
            <a:pPr lvl="2">
              <a:buClr>
                <a:schemeClr val="bg1"/>
              </a:buClr>
              <a:buSzPct val="100000"/>
              <a:buFont typeface="Arial" pitchFamily="34" charset="0"/>
              <a:buChar char="•"/>
            </a:pPr>
            <a:r>
              <a:rPr lang="en-US" dirty="0" smtClean="0"/>
              <a:t>Node types containing transformation info:</a:t>
            </a:r>
          </a:p>
          <a:p>
            <a:pPr lvl="4">
              <a:buSzPct val="100000"/>
              <a:buFont typeface="Arial" pitchFamily="34" charset="0"/>
              <a:buChar char="•"/>
            </a:pPr>
            <a:r>
              <a:rPr lang="en-US" dirty="0" smtClean="0"/>
              <a:t>joints (</a:t>
            </a:r>
            <a:r>
              <a:rPr lang="en-US" dirty="0" err="1" smtClean="0"/>
              <a:t>MFn</a:t>
            </a:r>
            <a:r>
              <a:rPr lang="en-US" dirty="0" smtClean="0"/>
              <a:t>::</a:t>
            </a:r>
            <a:r>
              <a:rPr lang="en-US" dirty="0" err="1" smtClean="0"/>
              <a:t>kJoint</a:t>
            </a:r>
            <a:r>
              <a:rPr lang="en-US" dirty="0" smtClean="0"/>
              <a:t>)</a:t>
            </a:r>
          </a:p>
          <a:p>
            <a:pPr lvl="4">
              <a:buSzPct val="100000"/>
              <a:buFont typeface="Arial" pitchFamily="34" charset="0"/>
              <a:buChar char="•"/>
            </a:pPr>
            <a:r>
              <a:rPr lang="en-US" dirty="0" smtClean="0"/>
              <a:t>transforms (</a:t>
            </a:r>
            <a:r>
              <a:rPr lang="en-US" dirty="0" err="1" smtClean="0"/>
              <a:t>MFn</a:t>
            </a:r>
            <a:r>
              <a:rPr lang="en-US" dirty="0" smtClean="0"/>
              <a:t>::</a:t>
            </a:r>
            <a:r>
              <a:rPr lang="en-US" dirty="0" err="1" smtClean="0"/>
              <a:t>kTransform</a:t>
            </a:r>
            <a:r>
              <a:rPr lang="en-US" dirty="0" smtClean="0"/>
              <a:t>)</a:t>
            </a:r>
          </a:p>
          <a:p>
            <a:pPr lvl="2">
              <a:buClr>
                <a:schemeClr val="bg1"/>
              </a:buClr>
              <a:buSzPct val="100000"/>
              <a:buFont typeface="Arial" pitchFamily="34" charset="0"/>
              <a:buChar char="•"/>
            </a:pPr>
            <a:r>
              <a:rPr lang="en-US" dirty="0" smtClean="0"/>
              <a:t>Other typical node types in a skeletal hierarchy:</a:t>
            </a:r>
          </a:p>
          <a:p>
            <a:pPr lvl="4">
              <a:buSzPct val="100000"/>
              <a:buFont typeface="Arial" pitchFamily="34" charset="0"/>
              <a:buChar char="•"/>
            </a:pPr>
            <a:r>
              <a:rPr lang="en-US" dirty="0" smtClean="0"/>
              <a:t>shapes (</a:t>
            </a:r>
            <a:r>
              <a:rPr lang="en-US" dirty="0" err="1" smtClean="0"/>
              <a:t>nurbs</a:t>
            </a:r>
            <a:r>
              <a:rPr lang="en-US" dirty="0" smtClean="0"/>
              <a:t>, </a:t>
            </a:r>
            <a:r>
              <a:rPr lang="en-US" dirty="0" err="1" smtClean="0"/>
              <a:t>polys</a:t>
            </a:r>
            <a:r>
              <a:rPr lang="en-US" dirty="0" smtClean="0"/>
              <a:t>, …)</a:t>
            </a:r>
          </a:p>
          <a:p>
            <a:pPr lvl="4">
              <a:buSzPct val="100000"/>
              <a:buFont typeface="Arial" pitchFamily="34" charset="0"/>
              <a:buChar char="•"/>
            </a:pPr>
            <a:r>
              <a:rPr lang="en-US" dirty="0" smtClean="0"/>
              <a:t>locators (</a:t>
            </a:r>
            <a:r>
              <a:rPr lang="en-US" dirty="0" err="1" smtClean="0"/>
              <a:t>MFn</a:t>
            </a:r>
            <a:r>
              <a:rPr lang="en-US" dirty="0" smtClean="0"/>
              <a:t>::</a:t>
            </a:r>
            <a:r>
              <a:rPr lang="en-US" dirty="0" err="1" smtClean="0"/>
              <a:t>kLocator</a:t>
            </a:r>
            <a:r>
              <a:rPr lang="en-US" dirty="0" smtClean="0"/>
              <a:t>)</a:t>
            </a:r>
          </a:p>
          <a:p>
            <a:pPr lvl="4">
              <a:buSzPct val="100000"/>
              <a:buFont typeface="Arial" pitchFamily="34" charset="0"/>
              <a:buChar char="•"/>
            </a:pPr>
            <a:r>
              <a:rPr lang="en-US" dirty="0" err="1" smtClean="0"/>
              <a:t>Ik</a:t>
            </a:r>
            <a:r>
              <a:rPr lang="en-US" dirty="0" smtClean="0"/>
              <a:t> (</a:t>
            </a:r>
            <a:r>
              <a:rPr lang="en-US" dirty="0" err="1" smtClean="0"/>
              <a:t>MFn</a:t>
            </a:r>
            <a:r>
              <a:rPr lang="en-US" dirty="0" smtClean="0"/>
              <a:t>::</a:t>
            </a:r>
            <a:r>
              <a:rPr lang="en-US" dirty="0" err="1" smtClean="0"/>
              <a:t>ikHandle</a:t>
            </a:r>
            <a:r>
              <a:rPr lang="en-US" dirty="0" smtClean="0"/>
              <a:t>, </a:t>
            </a:r>
            <a:r>
              <a:rPr lang="en-US" dirty="0" err="1" smtClean="0"/>
              <a:t>MFn</a:t>
            </a:r>
            <a:r>
              <a:rPr lang="en-US" dirty="0" smtClean="0"/>
              <a:t>::</a:t>
            </a:r>
            <a:r>
              <a:rPr lang="en-US" dirty="0" err="1" smtClean="0"/>
              <a:t>ikEffector</a:t>
            </a:r>
            <a:r>
              <a:rPr lang="en-US" dirty="0" smtClean="0"/>
              <a:t>)</a:t>
            </a:r>
          </a:p>
          <a:p>
            <a:pPr lvl="3">
              <a:buNone/>
            </a:pPr>
            <a:r>
              <a:rPr lang="en-US" dirty="0" smtClean="0"/>
              <a:t>	</a:t>
            </a:r>
          </a:p>
          <a:p>
            <a:pPr lvl="1"/>
            <a:endParaRPr lang="en-US" dirty="0" smtClean="0"/>
          </a:p>
          <a:p>
            <a:endParaRPr lang="en-US" dirty="0"/>
          </a:p>
        </p:txBody>
      </p:sp>
      <p:sp>
        <p:nvSpPr>
          <p:cNvPr id="5" name="Title 4"/>
          <p:cNvSpPr>
            <a:spLocks noGrp="1"/>
          </p:cNvSpPr>
          <p:nvPr>
            <p:ph type="title"/>
          </p:nvPr>
        </p:nvSpPr>
        <p:spPr/>
        <p:txBody>
          <a:bodyPr/>
          <a:lstStyle/>
          <a:p>
            <a:r>
              <a:rPr lang="en-US" dirty="0" smtClean="0"/>
              <a:t>DAG (Directed Acyclic Graph)</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An Example: sphere</a:t>
            </a:r>
          </a:p>
          <a:p>
            <a:endParaRPr lang="en-US" dirty="0"/>
          </a:p>
        </p:txBody>
      </p:sp>
      <p:pic>
        <p:nvPicPr>
          <p:cNvPr id="5" name="Picture 4" descr="Dag1.JPG"/>
          <p:cNvPicPr>
            <a:picLocks noChangeAspect="1"/>
          </p:cNvPicPr>
          <p:nvPr/>
        </p:nvPicPr>
        <p:blipFill>
          <a:blip r:embed="rId3" cstate="print"/>
          <a:stretch>
            <a:fillRect/>
          </a:stretch>
        </p:blipFill>
        <p:spPr>
          <a:xfrm>
            <a:off x="588334" y="2133600"/>
            <a:ext cx="6378654" cy="3352800"/>
          </a:xfrm>
          <a:prstGeom prst="rect">
            <a:avLst/>
          </a:prstGeom>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i="1" dirty="0" smtClean="0"/>
          </a:p>
          <a:p>
            <a:endParaRPr lang="en-US" dirty="0"/>
          </a:p>
        </p:txBody>
      </p:sp>
      <p:pic>
        <p:nvPicPr>
          <p:cNvPr id="15" name="Picture 14" descr="meeperSkeleton.JPG"/>
          <p:cNvPicPr>
            <a:picLocks noChangeAspect="1"/>
          </p:cNvPicPr>
          <p:nvPr/>
        </p:nvPicPr>
        <p:blipFill>
          <a:blip r:embed="rId3" cstate="print"/>
          <a:stretch>
            <a:fillRect/>
          </a:stretch>
        </p:blipFill>
        <p:spPr>
          <a:xfrm>
            <a:off x="4822464" y="2590800"/>
            <a:ext cx="3711936" cy="2658980"/>
          </a:xfrm>
          <a:prstGeom prst="rect">
            <a:avLst/>
          </a:prstGeom>
        </p:spPr>
      </p:pic>
      <p:pic>
        <p:nvPicPr>
          <p:cNvPr id="16" name="Picture 15" descr="meeperShaded.JPG"/>
          <p:cNvPicPr>
            <a:picLocks noChangeAspect="1"/>
          </p:cNvPicPr>
          <p:nvPr/>
        </p:nvPicPr>
        <p:blipFill>
          <a:blip r:embed="rId4" cstate="print"/>
          <a:stretch>
            <a:fillRect/>
          </a:stretch>
        </p:blipFill>
        <p:spPr>
          <a:xfrm>
            <a:off x="319088" y="2590800"/>
            <a:ext cx="3733800" cy="2662947"/>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Hierarchy</a:t>
            </a:r>
            <a:endParaRPr lang="en-US" dirty="0"/>
          </a:p>
        </p:txBody>
      </p:sp>
      <p:sp>
        <p:nvSpPr>
          <p:cNvPr id="3" name="Content Placeholder 2"/>
          <p:cNvSpPr>
            <a:spLocks noGrp="1"/>
          </p:cNvSpPr>
          <p:nvPr>
            <p:ph idx="1"/>
          </p:nvPr>
        </p:nvSpPr>
        <p:spPr/>
        <p:txBody>
          <a:bodyPr/>
          <a:lstStyle/>
          <a:p>
            <a:r>
              <a:rPr lang="en-US" dirty="0" smtClean="0"/>
              <a:t>A more complex example: skeleton hierarchy</a:t>
            </a:r>
          </a:p>
          <a:p>
            <a:endParaRPr lang="en-US" dirty="0"/>
          </a:p>
        </p:txBody>
      </p:sp>
      <p:pic>
        <p:nvPicPr>
          <p:cNvPr id="13" name="Picture 12" descr="handHierarchy.JPG"/>
          <p:cNvPicPr>
            <a:picLocks noChangeAspect="1"/>
          </p:cNvPicPr>
          <p:nvPr/>
        </p:nvPicPr>
        <p:blipFill>
          <a:blip r:embed="rId3" cstate="print"/>
          <a:stretch>
            <a:fillRect/>
          </a:stretch>
        </p:blipFill>
        <p:spPr>
          <a:xfrm>
            <a:off x="1066800" y="2209800"/>
            <a:ext cx="3048000" cy="4115481"/>
          </a:xfrm>
          <a:prstGeom prst="rect">
            <a:avLst/>
          </a:prstGeom>
        </p:spPr>
      </p:pic>
      <p:sp>
        <p:nvSpPr>
          <p:cNvPr id="14" name="Rounded Rectangle 13"/>
          <p:cNvSpPr/>
          <p:nvPr/>
        </p:nvSpPr>
        <p:spPr>
          <a:xfrm>
            <a:off x="5791200" y="5638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hand</a:t>
            </a:r>
            <a:endParaRPr lang="en-US" dirty="0"/>
          </a:p>
        </p:txBody>
      </p:sp>
      <p:sp>
        <p:nvSpPr>
          <p:cNvPr id="17" name="Rounded Rectangle 16"/>
          <p:cNvSpPr/>
          <p:nvPr/>
        </p:nvSpPr>
        <p:spPr>
          <a:xfrm>
            <a:off x="5791200" y="4953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arm</a:t>
            </a:r>
            <a:endParaRPr lang="en-US" dirty="0"/>
          </a:p>
        </p:txBody>
      </p:sp>
      <p:sp>
        <p:nvSpPr>
          <p:cNvPr id="18" name="Rounded Rectangle 17"/>
          <p:cNvSpPr/>
          <p:nvPr/>
        </p:nvSpPr>
        <p:spPr>
          <a:xfrm>
            <a:off x="5791200" y="4191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shoulder</a:t>
            </a:r>
            <a:endParaRPr lang="en-US" dirty="0"/>
          </a:p>
        </p:txBody>
      </p:sp>
      <p:sp>
        <p:nvSpPr>
          <p:cNvPr id="19" name="Rounded Rectangle 18"/>
          <p:cNvSpPr/>
          <p:nvPr/>
        </p:nvSpPr>
        <p:spPr>
          <a:xfrm>
            <a:off x="5791200" y="34290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spine</a:t>
            </a:r>
            <a:endParaRPr lang="en-US" dirty="0"/>
          </a:p>
        </p:txBody>
      </p:sp>
      <p:sp>
        <p:nvSpPr>
          <p:cNvPr id="20" name="Rounded Rectangle 19"/>
          <p:cNvSpPr/>
          <p:nvPr/>
        </p:nvSpPr>
        <p:spPr>
          <a:xfrm>
            <a:off x="5791200" y="2590800"/>
            <a:ext cx="1600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hip</a:t>
            </a: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Instancing</a:t>
            </a:r>
            <a:endParaRPr lang="en-US" dirty="0"/>
          </a:p>
        </p:txBody>
      </p:sp>
      <p:sp>
        <p:nvSpPr>
          <p:cNvPr id="3" name="Content Placeholder 2"/>
          <p:cNvSpPr>
            <a:spLocks noGrp="1"/>
          </p:cNvSpPr>
          <p:nvPr>
            <p:ph idx="1"/>
          </p:nvPr>
        </p:nvSpPr>
        <p:spPr/>
        <p:txBody>
          <a:bodyPr/>
          <a:lstStyle/>
          <a:p>
            <a:r>
              <a:rPr lang="en-US" dirty="0" smtClean="0"/>
              <a:t>A  node may have more than one parent</a:t>
            </a:r>
          </a:p>
          <a:p>
            <a:r>
              <a:rPr lang="en-CA" dirty="0" smtClean="0"/>
              <a:t>A </a:t>
            </a:r>
            <a:r>
              <a:rPr lang="en-CA" dirty="0" err="1" smtClean="0"/>
              <a:t>dagPath</a:t>
            </a:r>
            <a:r>
              <a:rPr lang="en-CA" dirty="0" smtClean="0"/>
              <a:t> is used to identify instances</a:t>
            </a:r>
          </a:p>
          <a:p>
            <a:pPr>
              <a:buNone/>
            </a:pPr>
            <a:r>
              <a:rPr lang="en-US" dirty="0" smtClean="0"/>
              <a:t>		group1|pCube1|pCubeShape1</a:t>
            </a:r>
          </a:p>
          <a:p>
            <a:pPr>
              <a:buNone/>
            </a:pPr>
            <a:r>
              <a:rPr lang="en-US" dirty="0" smtClean="0"/>
              <a:t>		group1|pCube2|pCubeShape1</a:t>
            </a:r>
            <a:endParaRPr lang="en-US" dirty="0"/>
          </a:p>
        </p:txBody>
      </p:sp>
      <p:pic>
        <p:nvPicPr>
          <p:cNvPr id="4" name="Picture 4" descr="F:\barb\instance.bmp"/>
          <p:cNvPicPr>
            <a:picLocks noChangeAspect="1" noChangeArrowheads="1"/>
          </p:cNvPicPr>
          <p:nvPr/>
        </p:nvPicPr>
        <p:blipFill>
          <a:blip r:embed="rId3" cstate="print"/>
          <a:srcRect/>
          <a:stretch>
            <a:fillRect/>
          </a:stretch>
        </p:blipFill>
        <p:spPr bwMode="auto">
          <a:xfrm>
            <a:off x="749300" y="3581400"/>
            <a:ext cx="4257675" cy="2819400"/>
          </a:xfrm>
          <a:prstGeom prst="rect">
            <a:avLst/>
          </a:prstGeom>
          <a:noFill/>
          <a:ln w="12700">
            <a:solidFill>
              <a:schemeClr val="tx2"/>
            </a:solidFill>
            <a:miter lim="800000"/>
            <a:headEnd/>
            <a:tailEnd/>
          </a:ln>
          <a:effectLst>
            <a:outerShdw dist="28398" dir="3806097" algn="ctr" rotWithShape="0">
              <a:srgbClr val="5F5F5F"/>
            </a:outerShdw>
          </a:effectLst>
        </p:spPr>
      </p:pic>
      <p:pic>
        <p:nvPicPr>
          <p:cNvPr id="5" name="Picture 5" descr="F:\barb\instance3d.bmp"/>
          <p:cNvPicPr>
            <a:picLocks noChangeAspect="1" noChangeArrowheads="1"/>
          </p:cNvPicPr>
          <p:nvPr/>
        </p:nvPicPr>
        <p:blipFill>
          <a:blip r:embed="rId4" cstate="print"/>
          <a:srcRect/>
          <a:stretch>
            <a:fillRect/>
          </a:stretch>
        </p:blipFill>
        <p:spPr bwMode="auto">
          <a:xfrm>
            <a:off x="5334000" y="3886200"/>
            <a:ext cx="2286000" cy="212407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Dag Paths</a:t>
            </a:r>
            <a:endParaRPr lang="en-US" dirty="0"/>
          </a:p>
        </p:txBody>
      </p:sp>
      <p:sp>
        <p:nvSpPr>
          <p:cNvPr id="3" name="Content Placeholder 2"/>
          <p:cNvSpPr>
            <a:spLocks noGrp="1"/>
          </p:cNvSpPr>
          <p:nvPr>
            <p:ph idx="1"/>
          </p:nvPr>
        </p:nvSpPr>
        <p:spPr/>
        <p:txBody>
          <a:bodyPr/>
          <a:lstStyle/>
          <a:p>
            <a:r>
              <a:rPr lang="en-US" dirty="0" smtClean="0"/>
              <a:t>used to find world space transformations</a:t>
            </a:r>
          </a:p>
          <a:p>
            <a:r>
              <a:rPr lang="en-US" dirty="0" smtClean="0"/>
              <a:t>used to traverse up and down hierarchy</a:t>
            </a:r>
          </a:p>
          <a:p>
            <a:r>
              <a:rPr lang="en-US" dirty="0" smtClean="0"/>
              <a:t>node names need not be unique if </a:t>
            </a:r>
            <a:r>
              <a:rPr lang="en-US" dirty="0" err="1" smtClean="0"/>
              <a:t>dagPaths</a:t>
            </a:r>
            <a:r>
              <a:rPr lang="en-US" dirty="0" smtClean="0"/>
              <a:t> are different </a:t>
            </a:r>
            <a:r>
              <a:rPr lang="en-US" sz="2000" dirty="0" smtClean="0"/>
              <a:t>(</a:t>
            </a:r>
            <a:r>
              <a:rPr lang="en-US" sz="2000" dirty="0" err="1" smtClean="0"/>
              <a:t>MDagPath</a:t>
            </a:r>
            <a:r>
              <a:rPr lang="en-US" sz="2000" dirty="0" smtClean="0"/>
              <a:t> </a:t>
            </a:r>
            <a:r>
              <a:rPr lang="en-US" sz="2000" dirty="0" err="1" smtClean="0"/>
              <a:t>fullPathName</a:t>
            </a:r>
            <a:r>
              <a:rPr lang="en-US" sz="2000" dirty="0" smtClean="0"/>
              <a:t>, </a:t>
            </a:r>
            <a:r>
              <a:rPr lang="en-US" sz="2000" dirty="0" err="1" smtClean="0"/>
              <a:t>partialPathName</a:t>
            </a:r>
            <a:r>
              <a:rPr lang="en-US" sz="2000" dirty="0" smtClean="0"/>
              <a:t>)</a:t>
            </a:r>
            <a:endParaRPr lang="en-US" dirty="0" smtClean="0"/>
          </a:p>
          <a:p>
            <a:endParaRPr lang="en-US" dirty="0"/>
          </a:p>
        </p:txBody>
      </p:sp>
      <p:pic>
        <p:nvPicPr>
          <p:cNvPr id="4" name="Picture 5" descr="F:\barb\dagPathPic.bmp"/>
          <p:cNvPicPr>
            <a:picLocks noChangeAspect="1" noChangeArrowheads="1"/>
          </p:cNvPicPr>
          <p:nvPr/>
        </p:nvPicPr>
        <p:blipFill>
          <a:blip r:embed="rId3" cstate="print"/>
          <a:srcRect/>
          <a:stretch>
            <a:fillRect/>
          </a:stretch>
        </p:blipFill>
        <p:spPr bwMode="auto">
          <a:xfrm>
            <a:off x="274638" y="3559175"/>
            <a:ext cx="7626350" cy="2522538"/>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API Command Utilities</a:t>
            </a:r>
          </a:p>
          <a:p>
            <a:pPr>
              <a:buClr>
                <a:schemeClr val="bg1"/>
              </a:buClr>
              <a:buSzPct val="100000"/>
              <a:buFont typeface="Arial" pitchFamily="34" charset="0"/>
              <a:buChar char="•"/>
              <a:defRPr/>
            </a:pPr>
            <a:r>
              <a:rPr lang="en-US" dirty="0" smtClean="0"/>
              <a:t>Error Handling and Debugging</a:t>
            </a:r>
          </a:p>
          <a:p>
            <a:pPr>
              <a:buClr>
                <a:schemeClr val="bg1"/>
              </a:buClr>
              <a:buSzPct val="100000"/>
              <a:buFont typeface="Arial" pitchFamily="34" charset="0"/>
              <a:buChar char="•"/>
              <a:defRPr/>
            </a:pPr>
            <a:r>
              <a:rPr lang="en-US" dirty="0" smtClean="0"/>
              <a:t>DAG Hierarchy</a:t>
            </a:r>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MObject</a:t>
            </a:r>
            <a:r>
              <a:rPr lang="en-US" dirty="0" smtClean="0"/>
              <a:t> VS. </a:t>
            </a:r>
            <a:r>
              <a:rPr lang="en-US" dirty="0" err="1" smtClean="0"/>
              <a:t>MDagPath</a:t>
            </a:r>
            <a:endParaRPr lang="en-US" dirty="0"/>
          </a:p>
        </p:txBody>
      </p:sp>
      <p:sp>
        <p:nvSpPr>
          <p:cNvPr id="3" name="Content Placeholder 2"/>
          <p:cNvSpPr>
            <a:spLocks noGrp="1"/>
          </p:cNvSpPr>
          <p:nvPr>
            <p:ph idx="1"/>
          </p:nvPr>
        </p:nvSpPr>
        <p:spPr/>
        <p:txBody>
          <a:bodyPr/>
          <a:lstStyle/>
          <a:p>
            <a:pPr marL="0" indent="0" eaLnBrk="1" hangingPunct="1">
              <a:buFontTx/>
              <a:buNone/>
            </a:pPr>
            <a:r>
              <a:rPr lang="en-US" dirty="0" smtClean="0"/>
              <a:t>Many of the Maya API accept/return a </a:t>
            </a:r>
            <a:r>
              <a:rPr lang="en-US" dirty="0" err="1" smtClean="0"/>
              <a:t>MObject</a:t>
            </a:r>
            <a:r>
              <a:rPr lang="en-US" dirty="0" smtClean="0"/>
              <a:t> or a </a:t>
            </a:r>
            <a:r>
              <a:rPr lang="en-US" dirty="0" err="1" smtClean="0"/>
              <a:t>MDagPath</a:t>
            </a:r>
            <a:endParaRPr lang="en-US" dirty="0" smtClean="0"/>
          </a:p>
          <a:p>
            <a:pPr lvl="1" eaLnBrk="1" hangingPunct="1">
              <a:buClr>
                <a:schemeClr val="bg1"/>
              </a:buClr>
            </a:pPr>
            <a:endParaRPr lang="en-US" dirty="0" smtClean="0"/>
          </a:p>
          <a:p>
            <a:pPr lvl="1" eaLnBrk="1" hangingPunct="1">
              <a:buClr>
                <a:schemeClr val="bg1"/>
              </a:buClr>
              <a:buSzPct val="100000"/>
              <a:buFont typeface="Arial" pitchFamily="34" charset="0"/>
              <a:buChar char="•"/>
            </a:pPr>
            <a:r>
              <a:rPr lang="en-US" dirty="0" smtClean="0"/>
              <a:t>A </a:t>
            </a:r>
            <a:r>
              <a:rPr lang="en-US" dirty="0" err="1" smtClean="0"/>
              <a:t>MDagPath</a:t>
            </a:r>
            <a:r>
              <a:rPr lang="en-US" dirty="0" smtClean="0"/>
              <a:t> is a handle describing a path to a node</a:t>
            </a:r>
          </a:p>
          <a:p>
            <a:pPr lvl="1" eaLnBrk="1" hangingPunct="1">
              <a:buClr>
                <a:schemeClr val="bg1"/>
              </a:buClr>
              <a:buSzPct val="100000"/>
              <a:buFont typeface="Arial" pitchFamily="34" charset="0"/>
              <a:buChar char="•"/>
            </a:pPr>
            <a:endParaRPr lang="en-US" dirty="0" smtClean="0"/>
          </a:p>
          <a:p>
            <a:pPr lvl="1" eaLnBrk="1" hangingPunct="1">
              <a:buClr>
                <a:schemeClr val="bg1"/>
              </a:buClr>
              <a:buSzPct val="100000"/>
              <a:buFont typeface="Arial" pitchFamily="34" charset="0"/>
              <a:buChar char="•"/>
            </a:pPr>
            <a:r>
              <a:rPr lang="en-US" dirty="0" smtClean="0"/>
              <a:t>A </a:t>
            </a:r>
            <a:r>
              <a:rPr lang="en-US" dirty="0" err="1" smtClean="0"/>
              <a:t>MObject</a:t>
            </a:r>
            <a:r>
              <a:rPr lang="en-US" dirty="0" smtClean="0"/>
              <a:t>  is a wrapper around a pointer to the internal Maya object</a:t>
            </a:r>
          </a:p>
          <a:p>
            <a:pPr lvl="2" eaLnBrk="1" hangingPunct="1">
              <a:buClr>
                <a:schemeClr val="bg1"/>
              </a:buClr>
              <a:buSzPct val="100000"/>
              <a:buFont typeface="Arial" pitchFamily="34" charset="0"/>
              <a:buChar char="•"/>
            </a:pPr>
            <a:r>
              <a:rPr lang="en-US" dirty="0" smtClean="0"/>
              <a:t>Generic class (represents all node / attribute)</a:t>
            </a:r>
          </a:p>
          <a:p>
            <a:pPr lvl="2" eaLnBrk="1" hangingPunct="1">
              <a:buClr>
                <a:schemeClr val="bg1"/>
              </a:buClr>
              <a:buSzPct val="100000"/>
              <a:buFont typeface="Arial" pitchFamily="34" charset="0"/>
              <a:buChar char="•"/>
            </a:pPr>
            <a:r>
              <a:rPr lang="en-US" dirty="0" smtClean="0"/>
              <a:t>Use </a:t>
            </a:r>
            <a:r>
              <a:rPr lang="en-US" dirty="0" err="1" smtClean="0"/>
              <a:t>apiType</a:t>
            </a:r>
            <a:r>
              <a:rPr lang="en-US" dirty="0" smtClean="0"/>
              <a:t>() / </a:t>
            </a:r>
            <a:r>
              <a:rPr lang="en-US" dirty="0" err="1" smtClean="0"/>
              <a:t>hasFn</a:t>
            </a:r>
            <a:r>
              <a:rPr lang="en-US" dirty="0" smtClean="0"/>
              <a:t>()  to determine what it is or what you can do with it</a:t>
            </a:r>
          </a:p>
          <a:p>
            <a:pPr lvl="2" eaLnBrk="1" hangingPunct="1">
              <a:buClr>
                <a:schemeClr val="bg1"/>
              </a:buClr>
              <a:buSzPct val="100000"/>
              <a:buFont typeface="Arial" pitchFamily="34" charset="0"/>
              <a:buChar char="•"/>
            </a:pPr>
            <a:r>
              <a:rPr lang="en-US" dirty="0" smtClean="0"/>
              <a:t>Use </a:t>
            </a:r>
            <a:r>
              <a:rPr lang="en-US" dirty="0" err="1" smtClean="0"/>
              <a:t>isNull</a:t>
            </a:r>
            <a:r>
              <a:rPr lang="en-US" dirty="0" smtClean="0"/>
              <a:t>() to determine if it is a valid </a:t>
            </a:r>
            <a:r>
              <a:rPr lang="en-US" dirty="0" err="1" smtClean="0"/>
              <a:t>MObject</a:t>
            </a:r>
            <a:endParaRPr lang="en-US" dirty="0" smtClean="0"/>
          </a:p>
          <a:p>
            <a:pPr lvl="2" eaLnBrk="1" hangingPunct="1">
              <a:buClr>
                <a:schemeClr val="bg1"/>
              </a:buClr>
              <a:buSzPct val="100000"/>
              <a:buFont typeface="Arial" pitchFamily="34" charset="0"/>
              <a:buChar char="•"/>
            </a:pPr>
            <a:r>
              <a:rPr lang="en-US" dirty="0" smtClean="0"/>
              <a:t>Do not store </a:t>
            </a:r>
            <a:r>
              <a:rPr lang="en-US" dirty="0" err="1" smtClean="0"/>
              <a:t>MObject</a:t>
            </a:r>
            <a:r>
              <a:rPr lang="en-US" dirty="0" smtClean="0"/>
              <a:t> </a:t>
            </a:r>
          </a:p>
          <a:p>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API methods</a:t>
            </a:r>
            <a:endParaRPr lang="en-US" dirty="0"/>
          </a:p>
        </p:txBody>
      </p:sp>
      <p:sp>
        <p:nvSpPr>
          <p:cNvPr id="3" name="Content Placeholder 2"/>
          <p:cNvSpPr>
            <a:spLocks noGrp="1"/>
          </p:cNvSpPr>
          <p:nvPr>
            <p:ph idx="1"/>
          </p:nvPr>
        </p:nvSpPr>
        <p:spPr/>
        <p:txBody>
          <a:bodyPr/>
          <a:lstStyle/>
          <a:p>
            <a:r>
              <a:rPr lang="en-US" dirty="0" smtClean="0"/>
              <a:t>Traversal : </a:t>
            </a:r>
            <a:r>
              <a:rPr lang="en-US" dirty="0" err="1" smtClean="0"/>
              <a:t>MItDag</a:t>
            </a:r>
            <a:r>
              <a:rPr lang="en-US" dirty="0" smtClean="0"/>
              <a:t> </a:t>
            </a:r>
            <a:r>
              <a:rPr lang="en-US" dirty="0" err="1" smtClean="0"/>
              <a:t>iterator</a:t>
            </a:r>
            <a:r>
              <a:rPr lang="en-US" dirty="0" smtClean="0"/>
              <a:t> class</a:t>
            </a:r>
          </a:p>
          <a:p>
            <a:r>
              <a:rPr lang="en-US" dirty="0" smtClean="0"/>
              <a:t>Depth in hierarchy: </a:t>
            </a:r>
            <a:r>
              <a:rPr lang="en-US" dirty="0" err="1" smtClean="0"/>
              <a:t>MDagPath</a:t>
            </a:r>
            <a:r>
              <a:rPr lang="en-US" dirty="0" smtClean="0"/>
              <a:t>::length, </a:t>
            </a:r>
            <a:r>
              <a:rPr lang="en-US" dirty="0" err="1" smtClean="0"/>
              <a:t>MItDag</a:t>
            </a:r>
            <a:r>
              <a:rPr lang="en-US" dirty="0" smtClean="0"/>
              <a:t>::depth</a:t>
            </a:r>
          </a:p>
          <a:p>
            <a:r>
              <a:rPr lang="en-US" dirty="0" smtClean="0"/>
              <a:t>Getting the parent: </a:t>
            </a:r>
            <a:r>
              <a:rPr lang="en-US" dirty="0" err="1" smtClean="0"/>
              <a:t>MDagPath</a:t>
            </a:r>
            <a:r>
              <a:rPr lang="en-US" dirty="0" smtClean="0"/>
              <a:t>::pop</a:t>
            </a:r>
          </a:p>
          <a:p>
            <a:r>
              <a:rPr lang="en-US" dirty="0" smtClean="0"/>
              <a:t>Local matrix: </a:t>
            </a:r>
            <a:r>
              <a:rPr lang="en-US" dirty="0" err="1" smtClean="0"/>
              <a:t>MFnTransform</a:t>
            </a:r>
            <a:r>
              <a:rPr lang="en-US" dirty="0" smtClean="0"/>
              <a:t>::transformation</a:t>
            </a:r>
          </a:p>
          <a:p>
            <a:r>
              <a:rPr lang="en-US" dirty="0" smtClean="0"/>
              <a:t>World matrix: </a:t>
            </a:r>
            <a:r>
              <a:rPr lang="en-US" dirty="0" err="1" smtClean="0"/>
              <a:t>MDagPath</a:t>
            </a:r>
            <a:r>
              <a:rPr lang="en-US" dirty="0" smtClean="0"/>
              <a:t>::</a:t>
            </a:r>
            <a:r>
              <a:rPr lang="en-US" dirty="0" err="1" smtClean="0"/>
              <a:t>inclusiveMatrix</a:t>
            </a:r>
            <a:r>
              <a:rPr lang="en-US" dirty="0" smtClean="0"/>
              <a:t>, </a:t>
            </a:r>
            <a:r>
              <a:rPr lang="en-US" dirty="0" err="1" smtClean="0"/>
              <a:t>MDagPath</a:t>
            </a:r>
            <a:r>
              <a:rPr lang="en-US" dirty="0" smtClean="0"/>
              <a:t>::</a:t>
            </a:r>
            <a:r>
              <a:rPr lang="en-US" dirty="0" err="1" smtClean="0"/>
              <a:t>exclusiveMatrix</a:t>
            </a:r>
            <a:r>
              <a:rPr lang="en-US" dirty="0" smtClean="0"/>
              <a:t> …</a:t>
            </a:r>
          </a:p>
          <a:p>
            <a:endParaRPr lang="en-US" dirty="0"/>
          </a:p>
        </p:txBody>
      </p:sp>
      <p:pic>
        <p:nvPicPr>
          <p:cNvPr id="4" name="Picture 7" descr="F:\barb\dag.bmp"/>
          <p:cNvPicPr>
            <a:picLocks noChangeAspect="1" noChangeArrowheads="1"/>
          </p:cNvPicPr>
          <p:nvPr/>
        </p:nvPicPr>
        <p:blipFill>
          <a:blip r:embed="rId3" cstate="print"/>
          <a:srcRect/>
          <a:stretch>
            <a:fillRect/>
          </a:stretch>
        </p:blipFill>
        <p:spPr bwMode="auto">
          <a:xfrm>
            <a:off x="4492625" y="4624388"/>
            <a:ext cx="2571750" cy="1800225"/>
          </a:xfrm>
          <a:prstGeom prst="rect">
            <a:avLst/>
          </a:prstGeom>
          <a:noFill/>
          <a:ln w="12700">
            <a:solidFill>
              <a:schemeClr val="tx2"/>
            </a:solidFill>
            <a:miter lim="800000"/>
            <a:headEnd/>
            <a:tailEnd/>
          </a:ln>
          <a:effectLst>
            <a:outerShdw dist="28398" dir="3806097" algn="ctr" rotWithShape="0">
              <a:srgbClr val="5F5F5F"/>
            </a:outerShdw>
          </a:effectLst>
        </p:spPr>
      </p:pic>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Workshop Session</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38533460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Example: nodeInfoCmd</a:t>
            </a:r>
          </a:p>
        </p:txBody>
      </p:sp>
      <p:sp>
        <p:nvSpPr>
          <p:cNvPr id="27651" name="Content Placeholder 2"/>
          <p:cNvSpPr>
            <a:spLocks noGrp="1"/>
          </p:cNvSpPr>
          <p:nvPr>
            <p:ph idx="1"/>
          </p:nvPr>
        </p:nvSpPr>
        <p:spPr/>
        <p:txBody>
          <a:bodyPr/>
          <a:lstStyle/>
          <a:p>
            <a:r>
              <a:rPr lang="en-US" dirty="0" smtClean="0"/>
              <a:t>In this exercise, we will implement a custom command </a:t>
            </a:r>
            <a:r>
              <a:rPr lang="en-US" dirty="0" err="1" smtClean="0"/>
              <a:t>nodeInfoCmd</a:t>
            </a:r>
            <a:r>
              <a:rPr lang="en-US" dirty="0" smtClean="0"/>
              <a:t>, with an option to specify a flag “-quiet”. By default, for all the selected nodes in the scene, it will print out all the node types and connected plugs information and also the node which is connecting to this selected node as a source. If “-quiet” is provided by user, the command will only print out the selected node type.</a:t>
            </a:r>
          </a:p>
          <a:p>
            <a:endParaRPr lang="en-US" dirty="0" smtClean="0"/>
          </a:p>
          <a:p>
            <a:r>
              <a:rPr lang="en-US" dirty="0" smtClean="0"/>
              <a:t>Important Classes: </a:t>
            </a:r>
            <a:r>
              <a:rPr lang="en-US" dirty="0" err="1" smtClean="0"/>
              <a:t>MPxCommand</a:t>
            </a:r>
            <a:r>
              <a:rPr lang="en-US" dirty="0" smtClean="0"/>
              <a:t>, </a:t>
            </a:r>
            <a:r>
              <a:rPr lang="en-US" dirty="0" err="1" smtClean="0"/>
              <a:t>MSyntax</a:t>
            </a:r>
            <a:r>
              <a:rPr lang="en-US" dirty="0" smtClean="0"/>
              <a:t>, </a:t>
            </a:r>
            <a:r>
              <a:rPr lang="en-US" dirty="0" err="1" smtClean="0"/>
              <a:t>MArgDatabase</a:t>
            </a:r>
            <a:r>
              <a:rPr lang="en-US" dirty="0" smtClean="0"/>
              <a:t>, </a:t>
            </a:r>
            <a:r>
              <a:rPr lang="en-US" dirty="0" err="1" smtClean="0"/>
              <a:t>MFnDependencyNode</a:t>
            </a:r>
            <a:r>
              <a:rPr lang="en-US" dirty="0" smtClean="0"/>
              <a:t> and </a:t>
            </a:r>
            <a:r>
              <a:rPr lang="en-US" dirty="0" err="1" smtClean="0"/>
              <a:t>MPlug</a:t>
            </a:r>
            <a:r>
              <a:rPr lang="en-US" dirty="0" smtClean="0"/>
              <a:t> </a:t>
            </a:r>
          </a:p>
        </p:txBody>
      </p:sp>
    </p:spTree>
    <p:extLst>
      <p:ext uri="{BB962C8B-B14F-4D97-AF65-F5344CB8AC3E}">
        <p14:creationId xmlns:p14="http://schemas.microsoft.com/office/powerpoint/2010/main" val="350710117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dagInfo</a:t>
            </a:r>
            <a:endParaRPr lang="en-US" dirty="0"/>
          </a:p>
        </p:txBody>
      </p:sp>
      <p:sp>
        <p:nvSpPr>
          <p:cNvPr id="3" name="Content Placeholder 2"/>
          <p:cNvSpPr>
            <a:spLocks noGrp="1"/>
          </p:cNvSpPr>
          <p:nvPr>
            <p:ph idx="1"/>
          </p:nvPr>
        </p:nvSpPr>
        <p:spPr/>
        <p:txBody>
          <a:bodyPr/>
          <a:lstStyle/>
          <a:p>
            <a:r>
              <a:rPr lang="en-US" dirty="0" smtClean="0"/>
              <a:t>In this exercise, we will implement a custom command </a:t>
            </a:r>
            <a:r>
              <a:rPr lang="en-US" dirty="0" err="1" smtClean="0"/>
              <a:t>dagInfo</a:t>
            </a:r>
            <a:r>
              <a:rPr lang="en-US" dirty="0" smtClean="0"/>
              <a:t>. For all the selected DAG nodes in the scene, it will print out the instance information, dag path and also inclusive and exclusive matrix.</a:t>
            </a:r>
          </a:p>
          <a:p>
            <a:r>
              <a:rPr lang="en-US" dirty="0" smtClean="0"/>
              <a:t>Important Classes: </a:t>
            </a:r>
            <a:r>
              <a:rPr lang="en-US" dirty="0" err="1" smtClean="0"/>
              <a:t>MFnDagNode</a:t>
            </a:r>
            <a:r>
              <a:rPr lang="en-US" dirty="0" smtClean="0"/>
              <a:t>, </a:t>
            </a:r>
            <a:r>
              <a:rPr lang="en-US" dirty="0" err="1" smtClean="0"/>
              <a:t>MDagPath</a:t>
            </a:r>
            <a:r>
              <a:rPr lang="en-US" dirty="0" smtClean="0"/>
              <a:t> </a:t>
            </a:r>
            <a:r>
              <a:rPr lang="en-US" dirty="0" err="1" smtClean="0"/>
              <a:t>MMatrix</a:t>
            </a:r>
            <a:r>
              <a:rPr lang="en-US" dirty="0" smtClean="0"/>
              <a:t>, MGlobal, </a:t>
            </a:r>
            <a:r>
              <a:rPr lang="en-US" dirty="0" err="1" smtClean="0"/>
              <a:t>MItSelectionList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API Command Utilities</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33466710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Utilities API: MGlobal</a:t>
            </a:r>
          </a:p>
        </p:txBody>
      </p:sp>
      <p:sp>
        <p:nvSpPr>
          <p:cNvPr id="19459" name="Content Placeholder 2"/>
          <p:cNvSpPr>
            <a:spLocks noGrp="1"/>
          </p:cNvSpPr>
          <p:nvPr>
            <p:ph idx="1"/>
          </p:nvPr>
        </p:nvSpPr>
        <p:spPr/>
        <p:txBody>
          <a:bodyPr/>
          <a:lstStyle/>
          <a:p>
            <a:pPr lvl="1"/>
            <a:endParaRPr lang="en-US" dirty="0" smtClean="0"/>
          </a:p>
          <a:p>
            <a:pPr lvl="2">
              <a:buClr>
                <a:schemeClr val="bg1"/>
              </a:buClr>
              <a:buSzPct val="100000"/>
              <a:buFont typeface="Arial" pitchFamily="34" charset="0"/>
              <a:buChar char="•"/>
            </a:pPr>
            <a:r>
              <a:rPr lang="en-US" sz="2400" dirty="0" smtClean="0"/>
              <a:t>Query and set global settings (time, z-up, selection masks, etc..)</a:t>
            </a:r>
          </a:p>
          <a:p>
            <a:pPr lvl="2">
              <a:buClr>
                <a:schemeClr val="bg1"/>
              </a:buClr>
              <a:buSzPct val="100000"/>
              <a:buFont typeface="Arial" pitchFamily="34" charset="0"/>
              <a:buChar char="•"/>
            </a:pPr>
            <a:r>
              <a:rPr lang="en-US" sz="2400" dirty="0" smtClean="0"/>
              <a:t>Query what is selected or highlighted</a:t>
            </a:r>
          </a:p>
          <a:p>
            <a:pPr lvl="2">
              <a:buClr>
                <a:schemeClr val="bg1"/>
              </a:buClr>
              <a:buSzPct val="100000"/>
              <a:buFont typeface="Arial" pitchFamily="34" charset="0"/>
              <a:buChar char="•"/>
            </a:pPr>
            <a:r>
              <a:rPr lang="en-US" sz="2400" dirty="0" smtClean="0"/>
              <a:t>Display command warnings and errors</a:t>
            </a:r>
          </a:p>
          <a:p>
            <a:pPr lvl="2">
              <a:buClr>
                <a:schemeClr val="bg1"/>
              </a:buClr>
              <a:buSzPct val="100000"/>
              <a:buFont typeface="Arial" pitchFamily="34" charset="0"/>
              <a:buChar char="•"/>
            </a:pPr>
            <a:r>
              <a:rPr lang="en-US" sz="2400" dirty="0" smtClean="0"/>
              <a:t>Interaction with </a:t>
            </a:r>
            <a:r>
              <a:rPr lang="en-US" sz="2400" smtClean="0"/>
              <a:t>script languages </a:t>
            </a:r>
            <a:endParaRPr lang="en-US" dirty="0" smtClean="0"/>
          </a:p>
          <a:p>
            <a:pPr lvl="1"/>
            <a:endParaRPr lang="en-US" sz="1800" dirty="0" smtClean="0"/>
          </a:p>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t>
            </a:r>
            <a:r>
              <a:rPr lang="en-US" dirty="0" smtClean="0"/>
              <a:t>API: MGlobal</a:t>
            </a:r>
            <a:endParaRPr lang="en-US" dirty="0"/>
          </a:p>
        </p:txBody>
      </p:sp>
      <p:sp>
        <p:nvSpPr>
          <p:cNvPr id="3" name="Content Placeholder 2"/>
          <p:cNvSpPr>
            <a:spLocks noGrp="1"/>
          </p:cNvSpPr>
          <p:nvPr>
            <p:ph idx="1"/>
          </p:nvPr>
        </p:nvSpPr>
        <p:spPr>
          <a:xfrm>
            <a:off x="319088" y="1416050"/>
            <a:ext cx="8596312" cy="5119688"/>
          </a:xfrm>
        </p:spPr>
        <p:txBody>
          <a:bodyPr/>
          <a:lstStyle/>
          <a:p>
            <a:pPr marL="342900" lvl="2" indent="-342900">
              <a:buClrTx/>
              <a:buSzTx/>
              <a:buFontTx/>
              <a:buChar char="•"/>
            </a:pPr>
            <a:r>
              <a:rPr lang="en-US" sz="2400" dirty="0" smtClean="0"/>
              <a:t>Query and set global settings (time, z-up, selection masks, etc..)</a:t>
            </a:r>
          </a:p>
          <a:p>
            <a:pPr marL="342900" lvl="2" indent="-342900">
              <a:buClrTx/>
              <a:buSzTx/>
              <a:buFontTx/>
              <a:buChar char="•"/>
            </a:pPr>
            <a:endParaRPr lang="en-US" sz="2400" dirty="0" smtClean="0"/>
          </a:p>
          <a:p>
            <a:pPr marL="1366837" lvl="4" indent="-342900">
              <a:buClr>
                <a:schemeClr val="accent1">
                  <a:lumMod val="50000"/>
                  <a:lumOff val="50000"/>
                </a:schemeClr>
              </a:buClr>
              <a:buSzTx/>
              <a:buFontTx/>
              <a:buChar char="•"/>
            </a:pPr>
            <a:r>
              <a:rPr lang="en-US" dirty="0" smtClean="0"/>
              <a:t>MGlobal::</a:t>
            </a:r>
            <a:r>
              <a:rPr lang="en-US" dirty="0" err="1" smtClean="0"/>
              <a:t>mayaState</a:t>
            </a:r>
            <a:r>
              <a:rPr lang="en-US" dirty="0" smtClean="0"/>
              <a:t>(</a:t>
            </a:r>
            <a:r>
              <a:rPr lang="en-US" dirty="0" err="1" smtClean="0"/>
              <a:t>MStatus</a:t>
            </a:r>
            <a:r>
              <a:rPr lang="en-US" dirty="0" smtClean="0"/>
              <a:t> * </a:t>
            </a:r>
            <a:r>
              <a:rPr lang="en-US" dirty="0" err="1" smtClean="0"/>
              <a:t>returnStatus</a:t>
            </a:r>
            <a:r>
              <a:rPr lang="en-US" dirty="0" smtClean="0"/>
              <a:t>)</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viewFrame</a:t>
            </a:r>
            <a:r>
              <a:rPr lang="en-CA" dirty="0" smtClean="0"/>
              <a:t> ( const </a:t>
            </a:r>
            <a:r>
              <a:rPr lang="en-CA" dirty="0" err="1" smtClean="0"/>
              <a:t>MTime</a:t>
            </a:r>
            <a:r>
              <a:rPr lang="en-CA" dirty="0" smtClean="0"/>
              <a:t> &amp;  time  )</a:t>
            </a:r>
          </a:p>
          <a:p>
            <a:pPr marL="1366837" lvl="4" indent="-342900">
              <a:buClr>
                <a:schemeClr val="accent1">
                  <a:lumMod val="50000"/>
                  <a:lumOff val="50000"/>
                </a:schemeClr>
              </a:buClr>
              <a:buSzTx/>
              <a:buFontTx/>
              <a:buChar char="•"/>
            </a:pPr>
            <a:r>
              <a:rPr lang="en-CA" dirty="0" err="1" smtClean="0"/>
              <a:t>MGlobal</a:t>
            </a:r>
            <a:r>
              <a:rPr lang="en-CA" dirty="0" smtClean="0"/>
              <a:t>::</a:t>
            </a:r>
            <a:r>
              <a:rPr lang="en-CA" dirty="0" err="1" smtClean="0"/>
              <a:t>setSelectionMode</a:t>
            </a:r>
            <a:r>
              <a:rPr lang="en-CA" dirty="0" smtClean="0"/>
              <a:t> ( </a:t>
            </a:r>
            <a:r>
              <a:rPr lang="en-CA" dirty="0" err="1" smtClean="0"/>
              <a:t>MGlobal</a:t>
            </a:r>
            <a:r>
              <a:rPr lang="en-CA" dirty="0" smtClean="0"/>
              <a:t>::</a:t>
            </a:r>
            <a:r>
              <a:rPr lang="en-CA" dirty="0" err="1" smtClean="0"/>
              <a:t>MSelectionMode</a:t>
            </a:r>
            <a:r>
              <a:rPr lang="en-CA" dirty="0" smtClean="0"/>
              <a:t>  mode)</a:t>
            </a:r>
          </a:p>
          <a:p>
            <a:pPr marL="1366837" lvl="4" indent="-342900">
              <a:buClr>
                <a:schemeClr val="accent1">
                  <a:lumMod val="50000"/>
                  <a:lumOff val="50000"/>
                </a:schemeClr>
              </a:buClr>
              <a:buSzTx/>
              <a:buFontTx/>
              <a:buChar char="•"/>
            </a:pPr>
            <a:r>
              <a:rPr lang="en-US" dirty="0" smtClean="0"/>
              <a:t>MGlobal::</a:t>
            </a:r>
            <a:r>
              <a:rPr lang="en-US" dirty="0" err="1" smtClean="0"/>
              <a:t>setYAxisUp</a:t>
            </a:r>
            <a:r>
              <a:rPr lang="en-US" dirty="0" smtClean="0"/>
              <a:t> (</a:t>
            </a:r>
            <a:r>
              <a:rPr lang="en-US" dirty="0" err="1" smtClean="0"/>
              <a:t>bool</a:t>
            </a:r>
            <a:r>
              <a:rPr lang="en-US" dirty="0" smtClean="0"/>
              <a:t> </a:t>
            </a:r>
            <a:r>
              <a:rPr lang="en-US" dirty="0" err="1" smtClean="0"/>
              <a:t>rotateView</a:t>
            </a:r>
            <a:r>
              <a:rPr lang="en-US" dirty="0" smtClean="0"/>
              <a:t>)</a:t>
            </a:r>
          </a:p>
          <a:p>
            <a:pPr marL="1366837" lvl="4" indent="-342900">
              <a:buClr>
                <a:schemeClr val="accent1">
                  <a:lumMod val="50000"/>
                  <a:lumOff val="50000"/>
                </a:schemeClr>
              </a:buClr>
              <a:buSzTx/>
              <a:buFontTx/>
              <a:buChar char="•"/>
            </a:pPr>
            <a:r>
              <a:rPr lang="en-US" dirty="0" smtClean="0"/>
              <a:t>Etc…</a:t>
            </a:r>
            <a:endParaRPr lang="en-CA" dirty="0" smtClean="0"/>
          </a:p>
          <a:p>
            <a:pPr marL="342900" lvl="2" indent="-342900">
              <a:buClrTx/>
              <a:buSzTx/>
              <a:buFontTx/>
              <a:buChar char="•"/>
            </a:pPr>
            <a:endParaRPr lang="en-US" sz="2400" dirty="0" smtClean="0"/>
          </a:p>
          <a:p>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MGlobal &amp; Selection List</a:t>
            </a:r>
          </a:p>
        </p:txBody>
      </p:sp>
      <p:sp>
        <p:nvSpPr>
          <p:cNvPr id="18435" name="Content Placeholder 2"/>
          <p:cNvSpPr>
            <a:spLocks noGrp="1"/>
          </p:cNvSpPr>
          <p:nvPr>
            <p:ph idx="1"/>
          </p:nvPr>
        </p:nvSpPr>
        <p:spPr/>
        <p:txBody>
          <a:bodyPr/>
          <a:lstStyle/>
          <a:p>
            <a:pPr marL="0" indent="0" eaLnBrk="1" hangingPunct="1">
              <a:buClr>
                <a:schemeClr val="bg1"/>
              </a:buClr>
              <a:buSzPct val="100000"/>
              <a:buFont typeface="Arial" pitchFamily="34" charset="0"/>
              <a:buChar char="•"/>
              <a:defRPr/>
            </a:pPr>
            <a:r>
              <a:rPr lang="en-US" dirty="0" smtClean="0"/>
              <a:t>   MSelectionList: class representing a list of </a:t>
            </a:r>
            <a:r>
              <a:rPr lang="en-US" dirty="0" err="1" smtClean="0"/>
              <a:t>MObjects</a:t>
            </a:r>
            <a:endParaRPr lang="en-US" dirty="0" smtClean="0"/>
          </a:p>
          <a:p>
            <a:pPr lvl="2">
              <a:buClr>
                <a:schemeClr val="bg1"/>
              </a:buClr>
              <a:buSzPct val="100000"/>
              <a:buFont typeface="Arial" pitchFamily="34" charset="0"/>
              <a:buChar char="•"/>
              <a:defRPr/>
            </a:pPr>
            <a:r>
              <a:rPr lang="en-US" dirty="0" smtClean="0"/>
              <a:t>Used for more than just what is selected, e.g.</a:t>
            </a:r>
          </a:p>
          <a:p>
            <a:pPr lvl="3">
              <a:buSzPct val="100000"/>
              <a:buFont typeface="Arial" pitchFamily="34" charset="0"/>
              <a:buChar char="•"/>
              <a:defRPr/>
            </a:pPr>
            <a:r>
              <a:rPr lang="en-US" dirty="0" smtClean="0"/>
              <a:t>Highlight list</a:t>
            </a:r>
          </a:p>
          <a:p>
            <a:pPr lvl="3">
              <a:buSzPct val="100000"/>
              <a:buFont typeface="Arial" pitchFamily="34" charset="0"/>
              <a:buChar char="•"/>
              <a:defRPr/>
            </a:pPr>
            <a:r>
              <a:rPr lang="en-US" dirty="0" smtClean="0"/>
              <a:t>Query / Modify list membership</a:t>
            </a:r>
          </a:p>
          <a:p>
            <a:pPr marL="0" indent="0" eaLnBrk="1" hangingPunct="1">
              <a:buClr>
                <a:schemeClr val="accent1">
                  <a:lumMod val="50000"/>
                  <a:lumOff val="50000"/>
                </a:schemeClr>
              </a:buClr>
              <a:buSzPct val="80000"/>
              <a:buFontTx/>
              <a:buNone/>
              <a:defRPr/>
            </a:pPr>
            <a:endParaRPr lang="en-US" dirty="0" smtClean="0"/>
          </a:p>
          <a:p>
            <a:pPr>
              <a:buClr>
                <a:schemeClr val="bg1"/>
              </a:buClr>
              <a:buSzPct val="100000"/>
              <a:buFont typeface="Arial" pitchFamily="34" charset="0"/>
              <a:buChar char="•"/>
              <a:defRPr/>
            </a:pPr>
            <a:r>
              <a:rPr lang="en-US" dirty="0" smtClean="0"/>
              <a:t>MItSelectionList:class for iterating over the items in an </a:t>
            </a:r>
            <a:r>
              <a:rPr lang="en-US" dirty="0" smtClean="0"/>
              <a:t>MSelectionList</a:t>
            </a:r>
            <a:r>
              <a:rPr lang="en-US" dirty="0" smtClean="0"/>
              <a:t>. A filter can be specified so that only those items of interest on a selection list can be obtained. </a:t>
            </a:r>
          </a:p>
          <a:p>
            <a:pPr>
              <a:buClr>
                <a:schemeClr val="accent1">
                  <a:lumMod val="50000"/>
                  <a:lumOff val="50000"/>
                </a:schemeClr>
              </a:buClr>
              <a:buSzPct val="80000"/>
              <a:buFont typeface="Wingdings" pitchFamily="2" charset="2"/>
              <a:buChar char="§"/>
              <a:defRPr/>
            </a:pPr>
            <a:endParaRPr lang="en-US" dirty="0" smtClean="0"/>
          </a:p>
          <a:p>
            <a:pPr marL="909638">
              <a:buNone/>
            </a:pPr>
            <a:r>
              <a:rPr lang="en-US" sz="1600" dirty="0" smtClean="0">
                <a:solidFill>
                  <a:srgbClr val="FFFF00"/>
                </a:solidFill>
              </a:rPr>
              <a:t>MGlobal::</a:t>
            </a:r>
            <a:r>
              <a:rPr lang="en-US" sz="1600" dirty="0" err="1" smtClean="0">
                <a:solidFill>
                  <a:srgbClr val="FFFF00"/>
                </a:solidFill>
              </a:rPr>
              <a:t>getActiveSelectionList</a:t>
            </a:r>
            <a:r>
              <a:rPr lang="en-US" sz="1600" dirty="0" smtClean="0">
                <a:solidFill>
                  <a:srgbClr val="FFFF00"/>
                </a:solidFill>
              </a:rPr>
              <a:t>(</a:t>
            </a:r>
            <a:r>
              <a:rPr lang="en-US" sz="1600" dirty="0" err="1" smtClean="0">
                <a:solidFill>
                  <a:srgbClr val="FFFF00"/>
                </a:solidFill>
              </a:rPr>
              <a:t>MSelectionList</a:t>
            </a:r>
            <a:r>
              <a:rPr lang="en-US" sz="1600" dirty="0" smtClean="0">
                <a:solidFill>
                  <a:srgbClr val="FFFF00"/>
                </a:solidFill>
              </a:rPr>
              <a:t> &amp;</a:t>
            </a:r>
            <a:r>
              <a:rPr lang="en-US" sz="1600" dirty="0" err="1" smtClean="0">
                <a:solidFill>
                  <a:srgbClr val="FFFF00"/>
                </a:solidFill>
              </a:rPr>
              <a:t>dest</a:t>
            </a:r>
            <a:r>
              <a:rPr lang="en-US" sz="1600" dirty="0" smtClean="0">
                <a:solidFill>
                  <a:srgbClr val="FFFF00"/>
                </a:solidFill>
              </a:rPr>
              <a:t>);</a:t>
            </a:r>
          </a:p>
          <a:p>
            <a:pPr marL="909638">
              <a:buNone/>
            </a:pPr>
            <a:r>
              <a:rPr lang="en-CA" sz="1600" dirty="0" err="1" smtClean="0">
                <a:solidFill>
                  <a:srgbClr val="FFFF00"/>
                </a:solidFill>
              </a:rPr>
              <a:t>MGlobal</a:t>
            </a:r>
            <a:r>
              <a:rPr lang="en-CA" sz="1600" dirty="0" smtClean="0">
                <a:solidFill>
                  <a:srgbClr val="FFFF00"/>
                </a:solidFill>
              </a:rPr>
              <a:t>::</a:t>
            </a:r>
            <a:r>
              <a:rPr lang="en-CA" sz="1600" dirty="0" err="1" smtClean="0">
                <a:solidFill>
                  <a:srgbClr val="FFFF00"/>
                </a:solidFill>
              </a:rPr>
              <a:t>getSelectionListByName</a:t>
            </a:r>
            <a:r>
              <a:rPr lang="en-CA" sz="1600" dirty="0" smtClean="0">
                <a:solidFill>
                  <a:srgbClr val="FFFF00"/>
                </a:solidFill>
              </a:rPr>
              <a:t> ( const </a:t>
            </a:r>
            <a:r>
              <a:rPr lang="en-CA" sz="1600" dirty="0" err="1" smtClean="0">
                <a:solidFill>
                  <a:srgbClr val="FFFF00"/>
                </a:solidFill>
              </a:rPr>
              <a:t>MString</a:t>
            </a:r>
            <a:r>
              <a:rPr lang="en-CA" sz="1600" dirty="0" smtClean="0">
                <a:solidFill>
                  <a:srgbClr val="FFFF00"/>
                </a:solidFill>
              </a:rPr>
              <a:t> &amp;  name, </a:t>
            </a:r>
            <a:r>
              <a:rPr lang="en-CA" sz="1600" dirty="0" err="1" smtClean="0">
                <a:solidFill>
                  <a:srgbClr val="FFFF00"/>
                </a:solidFill>
              </a:rPr>
              <a:t>MSelectionList</a:t>
            </a:r>
            <a:r>
              <a:rPr lang="en-CA" sz="1600" dirty="0" smtClean="0">
                <a:solidFill>
                  <a:srgbClr val="FFFF00"/>
                </a:solidFill>
              </a:rPr>
              <a:t> &amp;  list   )</a:t>
            </a:r>
            <a:endParaRPr lang="en-US" sz="1600" dirty="0" smtClean="0">
              <a:solidFill>
                <a:srgbClr val="FFFF00"/>
              </a:solidFill>
            </a:endParaRPr>
          </a:p>
          <a:p>
            <a:pPr marL="909638">
              <a:buNone/>
            </a:pPr>
            <a:r>
              <a:rPr lang="en-US" sz="1600" dirty="0" smtClean="0">
                <a:solidFill>
                  <a:srgbClr val="FFFF00"/>
                </a:solidFill>
              </a:rPr>
              <a:t>MGlobal::</a:t>
            </a:r>
            <a:r>
              <a:rPr lang="en-US" sz="1600" dirty="0" err="1" smtClean="0">
                <a:solidFill>
                  <a:srgbClr val="FFFF00"/>
                </a:solidFill>
              </a:rPr>
              <a:t>setActiveSelectionList</a:t>
            </a:r>
            <a:r>
              <a:rPr lang="en-US" sz="1600" dirty="0" smtClean="0">
                <a:solidFill>
                  <a:srgbClr val="FFFF00"/>
                </a:solidFill>
              </a:rPr>
              <a:t>( const MSelectionList &amp;  </a:t>
            </a:r>
            <a:r>
              <a:rPr lang="en-US" sz="1600" dirty="0" err="1" smtClean="0">
                <a:solidFill>
                  <a:srgbClr val="FFFF00"/>
                </a:solidFill>
              </a:rPr>
              <a:t>src</a:t>
            </a:r>
            <a:r>
              <a:rPr lang="en-US" sz="1600" dirty="0" smtClean="0">
                <a:solidFill>
                  <a:srgbClr val="FFFF00"/>
                </a:solidFill>
              </a:rPr>
              <a:t>, MGlobal::</a:t>
            </a:r>
            <a:r>
              <a:rPr lang="en-US" sz="1600" dirty="0" err="1" smtClean="0">
                <a:solidFill>
                  <a:srgbClr val="FFFF00"/>
                </a:solidFill>
              </a:rPr>
              <a:t>ListAdjustment</a:t>
            </a:r>
            <a:r>
              <a:rPr lang="en-US" sz="1600" dirty="0" smtClean="0">
                <a:solidFill>
                  <a:srgbClr val="FFFF00"/>
                </a:solidFill>
              </a:rPr>
              <a:t> )</a:t>
            </a:r>
          </a:p>
          <a:p>
            <a:pPr>
              <a:buClr>
                <a:schemeClr val="accent1">
                  <a:lumMod val="50000"/>
                  <a:lumOff val="50000"/>
                </a:schemeClr>
              </a:buClr>
              <a:buSzPct val="80000"/>
              <a:buFont typeface="Wingdings" pitchFamily="2" charset="2"/>
              <a:buChar char="§"/>
              <a:defRPr/>
            </a:pPr>
            <a:endParaRPr lang="en-US" dirty="0" smtClean="0"/>
          </a:p>
          <a:p>
            <a:pPr>
              <a:buClr>
                <a:schemeClr val="accent1">
                  <a:lumMod val="50000"/>
                  <a:lumOff val="50000"/>
                </a:schemeClr>
              </a:buClr>
              <a:buSzPct val="80000"/>
              <a:buFont typeface="Wingdings" pitchFamily="2" charset="2"/>
              <a:buChar char="§"/>
              <a:defRPr/>
            </a:pPr>
            <a:endParaRPr lang="en-US" dirty="0" smtClean="0"/>
          </a:p>
          <a:p>
            <a:pPr marL="0" indent="0" eaLnBrk="1" hangingPunct="1">
              <a:buFontTx/>
              <a:buNone/>
              <a:defRPr/>
            </a:pPr>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5" dur="500"/>
                                        <p:tgtEl>
                                          <p:spTgt spid="184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18" dur="500"/>
                                        <p:tgtEl>
                                          <p:spTgt spid="1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3" dur="500"/>
                                        <p:tgtEl>
                                          <p:spTgt spid="1843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28" dur="500"/>
                                        <p:tgtEl>
                                          <p:spTgt spid="1843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1" dur="500"/>
                                        <p:tgtEl>
                                          <p:spTgt spid="1843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MGlobal Selection</a:t>
            </a:r>
            <a:endParaRPr lang="en-US" dirty="0"/>
          </a:p>
        </p:txBody>
      </p:sp>
      <p:sp>
        <p:nvSpPr>
          <p:cNvPr id="3" name="Content Placeholder 2"/>
          <p:cNvSpPr>
            <a:spLocks noGrp="1"/>
          </p:cNvSpPr>
          <p:nvPr>
            <p:ph idx="1"/>
          </p:nvPr>
        </p:nvSpPr>
        <p:spPr>
          <a:xfrm>
            <a:off x="319088" y="1416050"/>
            <a:ext cx="9053512" cy="5119688"/>
          </a:xfrm>
        </p:spPr>
        <p:txBody>
          <a:bodyPr/>
          <a:lstStyle/>
          <a:p>
            <a:pPr>
              <a:buClr>
                <a:schemeClr val="accent1">
                  <a:lumMod val="50000"/>
                  <a:lumOff val="50000"/>
                </a:schemeClr>
              </a:buClr>
            </a:pPr>
            <a:r>
              <a:rPr lang="en-US" sz="1600" dirty="0" smtClean="0"/>
              <a:t>MGlobal::select ( const </a:t>
            </a:r>
            <a:r>
              <a:rPr lang="en-US" sz="1600" dirty="0" err="1" smtClean="0"/>
              <a:t>MDagPath</a:t>
            </a:r>
            <a:r>
              <a:rPr lang="en-US" sz="1600" dirty="0" smtClean="0"/>
              <a:t> &amp;  object, MGlobal::</a:t>
            </a:r>
            <a:r>
              <a:rPr lang="en-US" sz="1600" dirty="0" err="1" smtClean="0"/>
              <a:t>ListAdjustment</a:t>
            </a:r>
            <a:r>
              <a:rPr lang="en-US" sz="1600" dirty="0" smtClean="0"/>
              <a:t> </a:t>
            </a:r>
            <a:r>
              <a:rPr lang="en-US" sz="1600" dirty="0" err="1" smtClean="0"/>
              <a:t>listAdjustment</a:t>
            </a:r>
            <a:r>
              <a:rPr lang="en-US" sz="1600" dirty="0" smtClean="0"/>
              <a:t> )</a:t>
            </a:r>
            <a:r>
              <a:rPr lang="en-CA" sz="1600" dirty="0" smtClean="0"/>
              <a:t> </a:t>
            </a:r>
          </a:p>
          <a:p>
            <a:pPr>
              <a:buClr>
                <a:schemeClr val="accent1">
                  <a:lumMod val="50000"/>
                  <a:lumOff val="50000"/>
                </a:schemeClr>
              </a:buClr>
              <a:buNone/>
            </a:pPr>
            <a:r>
              <a:rPr lang="en-CA" sz="1600" dirty="0" smtClean="0"/>
              <a:t> 		add an object to the active selection list without creating an </a:t>
            </a:r>
            <a:r>
              <a:rPr lang="en-CA" sz="1600" dirty="0" err="1" smtClean="0"/>
              <a:t>MSelectionList</a:t>
            </a:r>
            <a:r>
              <a:rPr lang="en-CA" sz="1600" dirty="0" smtClean="0"/>
              <a:t> first</a:t>
            </a:r>
          </a:p>
          <a:p>
            <a:pPr>
              <a:buClr>
                <a:schemeClr val="accent1">
                  <a:lumMod val="50000"/>
                  <a:lumOff val="50000"/>
                </a:schemeClr>
              </a:buClr>
            </a:pPr>
            <a:endParaRPr lang="en-CA" sz="1600" dirty="0" smtClean="0"/>
          </a:p>
          <a:p>
            <a:pPr>
              <a:buClr>
                <a:schemeClr val="accent1">
                  <a:lumMod val="50000"/>
                  <a:lumOff val="50000"/>
                </a:schemeClr>
              </a:buClr>
            </a:pPr>
            <a:r>
              <a:rPr lang="en-CA" sz="1600" dirty="0" err="1" smtClean="0"/>
              <a:t>MGlobal</a:t>
            </a:r>
            <a:r>
              <a:rPr lang="en-CA" sz="1600" dirty="0" smtClean="0"/>
              <a:t>::</a:t>
            </a:r>
            <a:r>
              <a:rPr lang="en-CA" sz="1600" dirty="0" err="1" smtClean="0"/>
              <a:t>selectByName</a:t>
            </a:r>
            <a:r>
              <a:rPr lang="en-CA" sz="1600" dirty="0" smtClean="0"/>
              <a:t>(const </a:t>
            </a:r>
            <a:r>
              <a:rPr lang="en-CA" sz="1600" dirty="0" err="1" smtClean="0"/>
              <a:t>MString</a:t>
            </a:r>
            <a:r>
              <a:rPr lang="en-CA" sz="1600" dirty="0" smtClean="0"/>
              <a:t> &amp;  name, </a:t>
            </a:r>
            <a:r>
              <a:rPr lang="en-CA" sz="1600" dirty="0" err="1" smtClean="0"/>
              <a:t>MGlobal</a:t>
            </a:r>
            <a:r>
              <a:rPr lang="en-CA" sz="1600" dirty="0" smtClean="0"/>
              <a:t>::</a:t>
            </a:r>
            <a:r>
              <a:rPr lang="en-CA" sz="1600" dirty="0" err="1" smtClean="0"/>
              <a:t>ListAdjustment</a:t>
            </a:r>
            <a:r>
              <a:rPr lang="en-CA" sz="1600" dirty="0" smtClean="0"/>
              <a:t> </a:t>
            </a:r>
            <a:r>
              <a:rPr lang="en-CA" sz="1600" dirty="0" err="1" smtClean="0"/>
              <a:t>listAdjustment</a:t>
            </a:r>
            <a:r>
              <a:rPr lang="en-CA" sz="1600" dirty="0" smtClean="0"/>
              <a:t> )</a:t>
            </a:r>
          </a:p>
          <a:p>
            <a:pPr>
              <a:buClr>
                <a:schemeClr val="accent1">
                  <a:lumMod val="50000"/>
                  <a:lumOff val="50000"/>
                </a:schemeClr>
              </a:buClr>
              <a:buNone/>
            </a:pPr>
            <a:r>
              <a:rPr lang="en-CA" sz="1600" dirty="0" smtClean="0"/>
              <a:t>		finds all objects matching a pattern and adds them to the active selection list</a:t>
            </a:r>
          </a:p>
          <a:p>
            <a:pPr>
              <a:buClr>
                <a:schemeClr val="accent1">
                  <a:lumMod val="50000"/>
                  <a:lumOff val="50000"/>
                </a:schemeClr>
              </a:buClr>
              <a:buNone/>
            </a:pPr>
            <a:endParaRPr lang="en-US" sz="1600" dirty="0" smtClean="0"/>
          </a:p>
          <a:p>
            <a:pPr>
              <a:buClr>
                <a:schemeClr val="accent1">
                  <a:lumMod val="50000"/>
                  <a:lumOff val="50000"/>
                </a:schemeClr>
              </a:buClr>
            </a:pPr>
            <a:r>
              <a:rPr lang="en-US" sz="1600" dirty="0" smtClean="0"/>
              <a:t>MGlobal::</a:t>
            </a:r>
            <a:r>
              <a:rPr lang="en-US" sz="1600" dirty="0" err="1" smtClean="0"/>
              <a:t>setActiveSelectionList</a:t>
            </a:r>
            <a:r>
              <a:rPr lang="en-US" sz="1600" dirty="0" smtClean="0"/>
              <a:t> ( const MSelectionList &amp;  </a:t>
            </a:r>
            <a:r>
              <a:rPr lang="en-US" sz="1600" dirty="0" err="1" smtClean="0"/>
              <a:t>src</a:t>
            </a:r>
            <a:r>
              <a:rPr lang="en-US" sz="1600" dirty="0" smtClean="0"/>
              <a:t>, MGlobal::</a:t>
            </a:r>
            <a:r>
              <a:rPr lang="en-US" sz="1600" dirty="0" err="1" smtClean="0"/>
              <a:t>ListAdjustment</a:t>
            </a:r>
            <a:r>
              <a:rPr lang="en-US" sz="1600" dirty="0" smtClean="0"/>
              <a:t> )</a:t>
            </a:r>
          </a:p>
          <a:p>
            <a:pPr lvl="1">
              <a:buClr>
                <a:schemeClr val="accent1">
                  <a:lumMod val="50000"/>
                  <a:lumOff val="50000"/>
                </a:schemeClr>
              </a:buClr>
              <a:buNone/>
            </a:pPr>
            <a:r>
              <a:rPr lang="en-CA" sz="1600" dirty="0" smtClean="0"/>
              <a:t>		Set the active selection list. The selection items on the given list will update the contents</a:t>
            </a:r>
          </a:p>
          <a:p>
            <a:pPr lvl="1">
              <a:buClr>
                <a:schemeClr val="accent1">
                  <a:lumMod val="50000"/>
                  <a:lumOff val="50000"/>
                </a:schemeClr>
              </a:buClr>
              <a:buNone/>
            </a:pPr>
            <a:r>
              <a:rPr lang="en-CA" sz="1600" dirty="0" smtClean="0"/>
              <a:t>		 of the active selection list as indicated by the </a:t>
            </a:r>
            <a:r>
              <a:rPr lang="en-CA" sz="1600" dirty="0" err="1" smtClean="0"/>
              <a:t>listAdjustment</a:t>
            </a:r>
            <a:r>
              <a:rPr lang="en-CA" sz="1600" dirty="0" smtClean="0"/>
              <a:t> parameter.</a:t>
            </a:r>
          </a:p>
          <a:p>
            <a:pPr lvl="1">
              <a:buClr>
                <a:schemeClr val="accent1">
                  <a:lumMod val="50000"/>
                  <a:lumOff val="50000"/>
                </a:schemeClr>
              </a:buClr>
              <a:buNone/>
            </a:pPr>
            <a:endParaRPr lang="en-CA" sz="1600" dirty="0" smtClean="0"/>
          </a:p>
          <a:p>
            <a:pPr>
              <a:buClr>
                <a:schemeClr val="accent1">
                  <a:lumMod val="50000"/>
                  <a:lumOff val="50000"/>
                </a:schemeClr>
              </a:buClr>
              <a:buFont typeface="Arial" pitchFamily="34" charset="0"/>
              <a:buChar char="•"/>
            </a:pPr>
            <a:r>
              <a:rPr lang="en-US" sz="1600" dirty="0" smtClean="0"/>
              <a:t>MGlobal::</a:t>
            </a:r>
            <a:r>
              <a:rPr lang="en-US" sz="1600" dirty="0" err="1" smtClean="0"/>
              <a:t>selectCommand</a:t>
            </a:r>
            <a:r>
              <a:rPr lang="en-US" sz="1600" dirty="0" smtClean="0"/>
              <a:t> ( const MSelectionList &amp;  </a:t>
            </a:r>
            <a:r>
              <a:rPr lang="en-US" sz="1600" dirty="0" err="1" smtClean="0"/>
              <a:t>src</a:t>
            </a:r>
            <a:r>
              <a:rPr lang="en-US" sz="1600" dirty="0" smtClean="0"/>
              <a:t>, MGlobal::</a:t>
            </a:r>
            <a:r>
              <a:rPr lang="en-US" sz="1600" dirty="0" err="1" smtClean="0"/>
              <a:t>ListAdjustment</a:t>
            </a:r>
            <a:r>
              <a:rPr lang="en-US" sz="1600" dirty="0" smtClean="0"/>
              <a:t> )</a:t>
            </a:r>
          </a:p>
          <a:p>
            <a:pPr lvl="2">
              <a:buClr>
                <a:schemeClr val="accent1">
                  <a:lumMod val="50000"/>
                  <a:lumOff val="50000"/>
                </a:schemeClr>
              </a:buClr>
              <a:buNone/>
            </a:pPr>
            <a:r>
              <a:rPr lang="en-US" sz="1600" dirty="0" smtClean="0"/>
              <a:t>		</a:t>
            </a:r>
            <a:r>
              <a:rPr lang="en-CA" sz="1600" dirty="0" smtClean="0"/>
              <a:t>Set the active selection list, by calling the built in Maya select command</a:t>
            </a:r>
            <a:endParaRPr lang="en-US" sz="1600" dirty="0" smtClean="0"/>
          </a:p>
          <a:p>
            <a:pPr>
              <a:buClr>
                <a:schemeClr val="accent1">
                  <a:lumMod val="50000"/>
                  <a:lumOff val="50000"/>
                </a:schemeClr>
              </a:buClr>
            </a:pPr>
            <a:endParaRPr lang="en-US" sz="1600" dirty="0" smtClean="0"/>
          </a:p>
          <a:p>
            <a:pPr>
              <a:buClr>
                <a:schemeClr val="accent1">
                  <a:lumMod val="50000"/>
                  <a:lumOff val="50000"/>
                </a:schemeClr>
              </a:buClr>
            </a:pPr>
            <a:r>
              <a:rPr lang="en-US" sz="1600" dirty="0" err="1" smtClean="0"/>
              <a:t>MStatus</a:t>
            </a:r>
            <a:r>
              <a:rPr lang="en-US" sz="1600" dirty="0" smtClean="0"/>
              <a:t> MGlobal::</a:t>
            </a:r>
            <a:r>
              <a:rPr lang="en-US" sz="1600" dirty="0" err="1" smtClean="0"/>
              <a:t>selectFromScreen</a:t>
            </a:r>
            <a:r>
              <a:rPr lang="en-US" sz="1600" dirty="0" smtClean="0"/>
              <a:t> ( const short &amp;  </a:t>
            </a:r>
            <a:r>
              <a:rPr lang="en-US" sz="1600" dirty="0" err="1" smtClean="0"/>
              <a:t>x_pos</a:t>
            </a:r>
            <a:r>
              <a:rPr lang="en-US" sz="1600" dirty="0" smtClean="0"/>
              <a:t>, const short &amp;  </a:t>
            </a:r>
            <a:r>
              <a:rPr lang="en-US" sz="1600" dirty="0" err="1" smtClean="0"/>
              <a:t>y_pos</a:t>
            </a:r>
            <a:r>
              <a:rPr lang="en-US" sz="1600" dirty="0" smtClean="0"/>
              <a:t>, MGlobal::</a:t>
            </a:r>
            <a:r>
              <a:rPr lang="en-US" sz="1600" dirty="0" err="1" smtClean="0"/>
              <a:t>ListAdjustment</a:t>
            </a:r>
            <a:r>
              <a:rPr lang="en-US" sz="1600" dirty="0" smtClean="0"/>
              <a:t>, MGlobal::</a:t>
            </a:r>
            <a:r>
              <a:rPr lang="en-US" sz="1600" dirty="0" err="1" smtClean="0"/>
              <a:t>SelectionMethod</a:t>
            </a:r>
            <a:r>
              <a:rPr lang="en-US" sz="1600" dirty="0" smtClean="0"/>
              <a:t> )</a:t>
            </a:r>
          </a:p>
          <a:p>
            <a:pPr lvl="2">
              <a:buClr>
                <a:schemeClr val="accent1">
                  <a:lumMod val="50000"/>
                  <a:lumOff val="50000"/>
                </a:schemeClr>
              </a:buClr>
              <a:buNone/>
            </a:pPr>
            <a:r>
              <a:rPr lang="en-CA" sz="1600" dirty="0" smtClean="0"/>
              <a:t>		Perform click-pick type selection. If an object intersects the click point then it is </a:t>
            </a:r>
          </a:p>
          <a:p>
            <a:pPr lvl="2">
              <a:buClr>
                <a:schemeClr val="accent1">
                  <a:lumMod val="50000"/>
                  <a:lumOff val="50000"/>
                </a:schemeClr>
              </a:buClr>
              <a:buNone/>
            </a:pPr>
            <a:r>
              <a:rPr lang="en-CA" sz="1600" dirty="0" smtClean="0"/>
              <a:t>		selected according to </a:t>
            </a:r>
            <a:r>
              <a:rPr lang="en-CA" sz="1600" dirty="0" err="1" smtClean="0"/>
              <a:t>listAdjustment</a:t>
            </a:r>
            <a:r>
              <a:rPr lang="en-CA" sz="1600" dirty="0" smtClean="0"/>
              <a:t>.</a:t>
            </a:r>
            <a:endParaRPr lang="en-US" sz="1600" dirty="0" smtClean="0"/>
          </a:p>
          <a:p>
            <a:endParaRPr lang="en-US" sz="1600" dirty="0" smtClean="0"/>
          </a:p>
          <a:p>
            <a:endParaRPr lang="en-US" sz="1600" dirty="0" smtClean="0"/>
          </a:p>
          <a:p>
            <a:endParaRPr lang="en-US" sz="1600" dirty="0"/>
          </a:p>
        </p:txBody>
      </p:sp>
      <p:sp>
        <p:nvSpPr>
          <p:cNvPr id="4" name="AutoShape 7"/>
          <p:cNvSpPr>
            <a:spLocks noChangeArrowheads="1"/>
          </p:cNvSpPr>
          <p:nvPr/>
        </p:nvSpPr>
        <p:spPr bwMode="auto">
          <a:xfrm>
            <a:off x="609600" y="4495800"/>
            <a:ext cx="24384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
        <p:nvSpPr>
          <p:cNvPr id="5" name="AutoShape 7"/>
          <p:cNvSpPr>
            <a:spLocks noChangeArrowheads="1"/>
          </p:cNvSpPr>
          <p:nvPr/>
        </p:nvSpPr>
        <p:spPr bwMode="auto">
          <a:xfrm>
            <a:off x="609600" y="3200400"/>
            <a:ext cx="3048000" cy="398691"/>
          </a:xfrm>
          <a:prstGeom prst="roundRect">
            <a:avLst>
              <a:gd name="adj" fmla="val 16667"/>
            </a:avLst>
          </a:prstGeom>
          <a:noFill/>
          <a:ln w="28575">
            <a:solidFill>
              <a:schemeClr val="accent2"/>
            </a:solidFill>
            <a:round/>
            <a:headEnd/>
            <a:tailEnd/>
          </a:ln>
          <a:effectLst/>
        </p:spPr>
        <p:txBody>
          <a:bodyPr wrap="square" lIns="82550" tIns="41275" rIns="82550" bIns="41275" anchor="ctr">
            <a:spAutoFit/>
          </a:bodyPr>
          <a:lstStyle/>
          <a:p>
            <a:endParaRPr lang="en-US" dirty="0" smtClean="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MGlobal </a:t>
            </a:r>
            <a:endParaRPr lang="en-US" dirty="0"/>
          </a:p>
        </p:txBody>
      </p:sp>
      <p:sp>
        <p:nvSpPr>
          <p:cNvPr id="3" name="Content Placeholder 2"/>
          <p:cNvSpPr>
            <a:spLocks noGrp="1"/>
          </p:cNvSpPr>
          <p:nvPr>
            <p:ph idx="1"/>
          </p:nvPr>
        </p:nvSpPr>
        <p:spPr/>
        <p:txBody>
          <a:bodyPr/>
          <a:lstStyle/>
          <a:p>
            <a:r>
              <a:rPr lang="en-US" dirty="0" smtClean="0"/>
              <a:t>Display error/warning messages or general information to the user for custom command</a:t>
            </a:r>
          </a:p>
          <a:p>
            <a:endParaRPr lang="en-US" dirty="0"/>
          </a:p>
        </p:txBody>
      </p:sp>
      <p:sp>
        <p:nvSpPr>
          <p:cNvPr id="4" name="TextBox 3"/>
          <p:cNvSpPr txBox="1"/>
          <p:nvPr/>
        </p:nvSpPr>
        <p:spPr>
          <a:xfrm>
            <a:off x="609600" y="2895600"/>
            <a:ext cx="6705600" cy="1754326"/>
          </a:xfrm>
          <a:prstGeom prst="rect">
            <a:avLst/>
          </a:prstGeom>
          <a:noFill/>
        </p:spPr>
        <p:txBody>
          <a:bodyPr wrap="square" rtlCol="0">
            <a:spAutoFit/>
          </a:bodyPr>
          <a:lstStyle/>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displayInfo</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theMessage</a:t>
            </a:r>
            <a:r>
              <a:rPr lang="en-CA" dirty="0" smtClean="0">
                <a:solidFill>
                  <a:schemeClr val="bg1"/>
                </a:solidFill>
              </a:rPr>
              <a:t>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displayWarning</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theWarning</a:t>
            </a:r>
            <a:r>
              <a:rPr lang="en-CA" dirty="0" smtClean="0">
                <a:solidFill>
                  <a:schemeClr val="bg1"/>
                </a:solidFill>
              </a:rPr>
              <a:t>  )  </a:t>
            </a:r>
          </a:p>
          <a:p>
            <a:endParaRPr lang="en-CA" dirty="0" smtClean="0">
              <a:solidFill>
                <a:schemeClr val="bg1"/>
              </a:solidFill>
            </a:endParaRPr>
          </a:p>
          <a:p>
            <a:r>
              <a:rPr lang="en-CA" dirty="0" smtClean="0">
                <a:solidFill>
                  <a:schemeClr val="bg1"/>
                </a:solidFill>
              </a:rPr>
              <a:t>void </a:t>
            </a:r>
            <a:r>
              <a:rPr lang="en-CA" dirty="0" err="1" smtClean="0">
                <a:solidFill>
                  <a:schemeClr val="bg1"/>
                </a:solidFill>
              </a:rPr>
              <a:t>MGlobal</a:t>
            </a:r>
            <a:r>
              <a:rPr lang="en-CA" dirty="0" smtClean="0">
                <a:solidFill>
                  <a:schemeClr val="bg1"/>
                </a:solidFill>
              </a:rPr>
              <a:t>::</a:t>
            </a:r>
            <a:r>
              <a:rPr lang="en-CA" dirty="0" err="1" smtClean="0">
                <a:solidFill>
                  <a:schemeClr val="bg1"/>
                </a:solidFill>
              </a:rPr>
              <a:t>displayError</a:t>
            </a:r>
            <a:r>
              <a:rPr lang="en-CA" dirty="0" smtClean="0">
                <a:solidFill>
                  <a:schemeClr val="bg1"/>
                </a:solidFill>
              </a:rPr>
              <a:t> ( const </a:t>
            </a:r>
            <a:r>
              <a:rPr lang="en-CA" dirty="0" err="1" smtClean="0">
                <a:solidFill>
                  <a:schemeClr val="bg1"/>
                </a:solidFill>
              </a:rPr>
              <a:t>MString</a:t>
            </a:r>
            <a:r>
              <a:rPr lang="en-CA" dirty="0" smtClean="0">
                <a:solidFill>
                  <a:schemeClr val="bg1"/>
                </a:solidFill>
              </a:rPr>
              <a:t> &amp;  </a:t>
            </a:r>
            <a:r>
              <a:rPr lang="en-CA" dirty="0" err="1" smtClean="0">
                <a:solidFill>
                  <a:schemeClr val="bg1"/>
                </a:solidFill>
              </a:rPr>
              <a:t>theError</a:t>
            </a:r>
            <a:r>
              <a:rPr lang="en-CA" dirty="0" smtClean="0">
                <a:solidFill>
                  <a:schemeClr val="bg1"/>
                </a:solidFill>
              </a:rPr>
              <a:t>  ) </a:t>
            </a:r>
            <a:endParaRPr lang="en-US" dirty="0" smtClean="0">
              <a:solidFill>
                <a:schemeClr val="bg1"/>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API: MGlobal</a:t>
            </a:r>
            <a:endParaRPr lang="en-US" dirty="0"/>
          </a:p>
        </p:txBody>
      </p:sp>
      <p:sp>
        <p:nvSpPr>
          <p:cNvPr id="3" name="Content Placeholder 2"/>
          <p:cNvSpPr>
            <a:spLocks noGrp="1"/>
          </p:cNvSpPr>
          <p:nvPr>
            <p:ph idx="1"/>
          </p:nvPr>
        </p:nvSpPr>
        <p:spPr/>
        <p:txBody>
          <a:bodyPr/>
          <a:lstStyle/>
          <a:p>
            <a:r>
              <a:rPr lang="en-US" dirty="0" smtClean="0"/>
              <a:t>Execute MEL script:</a:t>
            </a:r>
          </a:p>
          <a:p>
            <a:pPr lvl="1">
              <a:buNone/>
            </a:pPr>
            <a:r>
              <a:rPr lang="en-US" b="1" i="1" dirty="0" smtClean="0"/>
              <a:t>		</a:t>
            </a:r>
            <a:r>
              <a:rPr lang="en-US" dirty="0" smtClean="0"/>
              <a:t>MGlobal::</a:t>
            </a:r>
            <a:r>
              <a:rPr lang="en-US" dirty="0" err="1" smtClean="0"/>
              <a:t>executeCommand</a:t>
            </a:r>
            <a:r>
              <a:rPr lang="en-US" dirty="0" smtClean="0"/>
              <a:t>(const </a:t>
            </a:r>
            <a:r>
              <a:rPr lang="en-US" dirty="0" err="1" smtClean="0"/>
              <a:t>MString</a:t>
            </a:r>
            <a:r>
              <a:rPr lang="en-US" dirty="0" smtClean="0"/>
              <a:t> &amp;command)</a:t>
            </a:r>
          </a:p>
          <a:p>
            <a:pPr lvl="1">
              <a:buNone/>
            </a:pPr>
            <a:r>
              <a:rPr lang="en-US" dirty="0" smtClean="0"/>
              <a:t>		MGlobal::</a:t>
            </a:r>
            <a:r>
              <a:rPr lang="en-US" dirty="0" err="1" smtClean="0"/>
              <a:t>sourceFile</a:t>
            </a:r>
            <a:endParaRPr lang="en-US" dirty="0" smtClean="0"/>
          </a:p>
          <a:p>
            <a:pPr lvl="1"/>
            <a:endParaRPr lang="en-US" dirty="0" smtClean="0"/>
          </a:p>
          <a:p>
            <a:pPr marL="342900" lvl="1" indent="-342900">
              <a:buClrTx/>
              <a:buSzTx/>
              <a:buFontTx/>
              <a:buChar char="•"/>
            </a:pPr>
            <a:r>
              <a:rPr lang="en-US" sz="2400" dirty="0" smtClean="0"/>
              <a:t>Execute Python Command:</a:t>
            </a:r>
          </a:p>
          <a:p>
            <a:pPr lvl="1">
              <a:buNone/>
            </a:pPr>
            <a:r>
              <a:rPr lang="en-US" dirty="0" smtClean="0"/>
              <a:t>		</a:t>
            </a:r>
            <a:r>
              <a:rPr lang="en-CA" dirty="0" err="1" smtClean="0"/>
              <a:t>MGlobal</a:t>
            </a:r>
            <a:r>
              <a:rPr lang="en-CA" dirty="0" smtClean="0"/>
              <a:t>::</a:t>
            </a:r>
            <a:r>
              <a:rPr lang="en-CA" dirty="0" err="1" smtClean="0"/>
              <a:t>executePythonCommand</a:t>
            </a:r>
            <a:r>
              <a:rPr lang="en-CA" dirty="0" smtClean="0"/>
              <a:t> (const </a:t>
            </a:r>
            <a:r>
              <a:rPr lang="en-CA" dirty="0" err="1" smtClean="0"/>
              <a:t>MString</a:t>
            </a:r>
            <a:r>
              <a:rPr lang="en-CA" dirty="0" smtClean="0"/>
              <a:t> &amp;command)</a:t>
            </a:r>
            <a:endParaRPr lang="en-US" dirty="0" smtClean="0"/>
          </a:p>
          <a:p>
            <a:pPr lvl="2"/>
            <a:endParaRPr lang="en-US" dirty="0"/>
          </a:p>
        </p:txBody>
      </p:sp>
      <p:sp>
        <p:nvSpPr>
          <p:cNvPr id="4" name="TextBox 3"/>
          <p:cNvSpPr txBox="1"/>
          <p:nvPr/>
        </p:nvSpPr>
        <p:spPr>
          <a:xfrm>
            <a:off x="762000" y="4191000"/>
            <a:ext cx="7467600" cy="2092881"/>
          </a:xfrm>
          <a:prstGeom prst="rect">
            <a:avLst/>
          </a:prstGeom>
          <a:noFill/>
        </p:spPr>
        <p:txBody>
          <a:bodyPr wrap="square" rtlCol="0">
            <a:spAutoFit/>
          </a:bodyPr>
          <a:lstStyle/>
          <a:p>
            <a:r>
              <a:rPr lang="en-US" sz="1400" dirty="0" smtClean="0">
                <a:solidFill>
                  <a:srgbClr val="FFFF00"/>
                </a:solidFill>
              </a:rPr>
              <a:t># execute </a:t>
            </a:r>
            <a:r>
              <a:rPr lang="en-US" sz="1400" dirty="0" smtClean="0">
                <a:solidFill>
                  <a:srgbClr val="FFFF00"/>
                </a:solidFill>
              </a:rPr>
              <a:t>MEL </a:t>
            </a:r>
            <a:r>
              <a:rPr lang="en-US" sz="1400" dirty="0" smtClean="0">
                <a:solidFill>
                  <a:srgbClr val="FFFF00"/>
                </a:solidFill>
              </a:rPr>
              <a:t>command to create a </a:t>
            </a:r>
            <a:r>
              <a:rPr lang="en-US" sz="1400" dirty="0" err="1" smtClean="0">
                <a:solidFill>
                  <a:srgbClr val="FFFF00"/>
                </a:solidFill>
              </a:rPr>
              <a:t>nurbs</a:t>
            </a:r>
            <a:r>
              <a:rPr lang="en-US" sz="1400" dirty="0" smtClean="0">
                <a:solidFill>
                  <a:srgbClr val="FFFF00"/>
                </a:solidFill>
              </a:rPr>
              <a:t> sphere</a:t>
            </a:r>
          </a:p>
          <a:p>
            <a:r>
              <a:rPr lang="en-US" sz="1400" dirty="0" err="1" smtClean="0">
                <a:solidFill>
                  <a:srgbClr val="FFFF00"/>
                </a:solidFill>
              </a:rPr>
              <a:t>OpenMaya.Mglobal.executeCommand</a:t>
            </a:r>
            <a:r>
              <a:rPr lang="en-US" sz="1400" dirty="0" smtClean="0">
                <a:solidFill>
                  <a:srgbClr val="FFFF00"/>
                </a:solidFill>
              </a:rPr>
              <a:t>( "sphere" );  </a:t>
            </a:r>
          </a:p>
          <a:p>
            <a:endParaRPr lang="en-US" sz="1400" dirty="0" smtClean="0">
              <a:solidFill>
                <a:srgbClr val="FFFF00"/>
              </a:solidFill>
            </a:endParaRPr>
          </a:p>
          <a:p>
            <a:r>
              <a:rPr lang="en-US" sz="1400" dirty="0" smtClean="0">
                <a:solidFill>
                  <a:srgbClr val="FFFF00"/>
                </a:solidFill>
              </a:rPr>
              <a:t># execute the specified </a:t>
            </a:r>
            <a:r>
              <a:rPr lang="en-US" sz="1400" dirty="0" err="1" smtClean="0">
                <a:solidFill>
                  <a:srgbClr val="FFFF00"/>
                </a:solidFill>
              </a:rPr>
              <a:t>mel</a:t>
            </a:r>
            <a:r>
              <a:rPr lang="en-US" sz="1400" dirty="0" smtClean="0">
                <a:solidFill>
                  <a:srgbClr val="FFFF00"/>
                </a:solidFill>
              </a:rPr>
              <a:t> script </a:t>
            </a:r>
            <a:br>
              <a:rPr lang="en-US" sz="1400" dirty="0" smtClean="0">
                <a:solidFill>
                  <a:srgbClr val="FFFF00"/>
                </a:solidFill>
              </a:rPr>
            </a:br>
            <a:r>
              <a:rPr lang="en-US" sz="1400" dirty="0" err="1" smtClean="0">
                <a:solidFill>
                  <a:srgbClr val="FFFF00"/>
                </a:solidFill>
              </a:rPr>
              <a:t>OpenMaya.MGlobal.sourceFile</a:t>
            </a:r>
            <a:r>
              <a:rPr lang="en-US" sz="1400" dirty="0" smtClean="0">
                <a:solidFill>
                  <a:srgbClr val="FFFF00"/>
                </a:solidFill>
              </a:rPr>
              <a:t>( "C:\\</a:t>
            </a:r>
            <a:r>
              <a:rPr lang="en-US" sz="1400" dirty="0" err="1" smtClean="0">
                <a:solidFill>
                  <a:srgbClr val="FFFF00"/>
                </a:solidFill>
              </a:rPr>
              <a:t>MyScripts</a:t>
            </a:r>
            <a:r>
              <a:rPr lang="en-US" sz="1400" dirty="0" smtClean="0">
                <a:solidFill>
                  <a:srgbClr val="FFFF00"/>
                </a:solidFill>
              </a:rPr>
              <a:t>\\testScript.mel" ); </a:t>
            </a:r>
          </a:p>
          <a:p>
            <a:r>
              <a:rPr lang="en-US" sz="1400" dirty="0" smtClean="0">
                <a:solidFill>
                  <a:srgbClr val="FFFF00"/>
                </a:solidFill>
              </a:rPr>
              <a:t> </a:t>
            </a:r>
          </a:p>
          <a:p>
            <a:r>
              <a:rPr lang="en-US" sz="1400" dirty="0" smtClean="0">
                <a:solidFill>
                  <a:srgbClr val="FFFF00"/>
                </a:solidFill>
              </a:rPr>
              <a:t>#execute python command to create a poly cube</a:t>
            </a:r>
            <a:br>
              <a:rPr lang="en-US" sz="1400" dirty="0" smtClean="0">
                <a:solidFill>
                  <a:srgbClr val="FFFF00"/>
                </a:solidFill>
              </a:rPr>
            </a:br>
            <a:r>
              <a:rPr lang="en-US" sz="1400" dirty="0" err="1" smtClean="0">
                <a:solidFill>
                  <a:srgbClr val="FFFF00"/>
                </a:solidFill>
              </a:rPr>
              <a:t>OpenMaya.MGlobal.executePythonCommand</a:t>
            </a:r>
            <a:r>
              <a:rPr lang="en-US" sz="1400" dirty="0" smtClean="0">
                <a:solidFill>
                  <a:srgbClr val="FFFF00"/>
                </a:solidFill>
              </a:rPr>
              <a:t> </a:t>
            </a:r>
            <a:r>
              <a:rPr lang="en-US" sz="1400" dirty="0" smtClean="0">
                <a:solidFill>
                  <a:srgbClr val="FFFF00"/>
                </a:solidFill>
              </a:rPr>
              <a:t>(“</a:t>
            </a:r>
            <a:r>
              <a:rPr lang="pt-BR" sz="1400" dirty="0" smtClean="0">
                <a:solidFill>
                  <a:srgbClr val="FFFF00"/>
                </a:solidFill>
              </a:rPr>
              <a:t>polyCube( sx=10, sy=15, sz=5, h=20 )”)</a:t>
            </a:r>
            <a:endParaRPr lang="en-US" sz="1400" dirty="0" smtClean="0">
              <a:solidFill>
                <a:srgbClr val="FFFF00"/>
              </a:solidFill>
            </a:endParaRPr>
          </a:p>
          <a:p>
            <a:endParaRPr lang="en-US" dirty="0">
              <a:solidFill>
                <a:srgbClr val="FFFF00"/>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9380</TotalTime>
  <Words>774</Words>
  <Application>Microsoft Office PowerPoint</Application>
  <PresentationFormat>On-screen Show (4:3)</PresentationFormat>
  <Paragraphs>196</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1_blank</vt:lpstr>
      <vt:lpstr>PowerPoint Presentation</vt:lpstr>
      <vt:lpstr>Agenda</vt:lpstr>
      <vt:lpstr>PowerPoint Presentation</vt:lpstr>
      <vt:lpstr>Utilities API: MGlobal</vt:lpstr>
      <vt:lpstr>Utilities API: MGlobal</vt:lpstr>
      <vt:lpstr>MGlobal &amp; Selection List</vt:lpstr>
      <vt:lpstr>MGlobal Selection</vt:lpstr>
      <vt:lpstr>Utilities API: MGlobal </vt:lpstr>
      <vt:lpstr>Utilities API: MGlobal</vt:lpstr>
      <vt:lpstr>PowerPoint Presentation</vt:lpstr>
      <vt:lpstr>Error checking: MStatus</vt:lpstr>
      <vt:lpstr>OpenMaya Status Codes</vt:lpstr>
      <vt:lpstr>PowerPoint Presentation</vt:lpstr>
      <vt:lpstr>DAG (Directed Acyclic Graph)</vt:lpstr>
      <vt:lpstr>DAG Hierarchy</vt:lpstr>
      <vt:lpstr>DAG Hierarchy</vt:lpstr>
      <vt:lpstr>DAG Hierarchy</vt:lpstr>
      <vt:lpstr>Instancing</vt:lpstr>
      <vt:lpstr>Dag Paths</vt:lpstr>
      <vt:lpstr>MObject VS. MDagPath</vt:lpstr>
      <vt:lpstr>Important API methods</vt:lpstr>
      <vt:lpstr>PowerPoint Presentation</vt:lpstr>
      <vt:lpstr>Example: nodeInfoCmd</vt:lpstr>
      <vt:lpstr>Example: dagInfo</vt:lpstr>
      <vt:lpstr>PowerPoint Presentation</vt:lpstr>
    </vt:vector>
  </TitlesOfParts>
  <Manager/>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1198</cp:revision>
  <cp:lastPrinted>2006-08-09T23:46:43Z</cp:lastPrinted>
  <dcterms:created xsi:type="dcterms:W3CDTF">2005-11-04T16:28:13Z</dcterms:created>
  <dcterms:modified xsi:type="dcterms:W3CDTF">2011-10-03T14:32:42Z</dcterms:modified>
</cp:coreProperties>
</file>