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56"/>
  </p:notesMasterIdLst>
  <p:handoutMasterIdLst>
    <p:handoutMasterId r:id="rId57"/>
  </p:handoutMasterIdLst>
  <p:sldIdLst>
    <p:sldId id="361" r:id="rId2"/>
    <p:sldId id="364" r:id="rId3"/>
    <p:sldId id="506" r:id="rId4"/>
    <p:sldId id="505" r:id="rId5"/>
    <p:sldId id="367" r:id="rId6"/>
    <p:sldId id="406" r:id="rId7"/>
    <p:sldId id="507" r:id="rId8"/>
    <p:sldId id="490" r:id="rId9"/>
    <p:sldId id="432" r:id="rId10"/>
    <p:sldId id="423" r:id="rId11"/>
    <p:sldId id="369" r:id="rId12"/>
    <p:sldId id="467" r:id="rId13"/>
    <p:sldId id="484" r:id="rId14"/>
    <p:sldId id="514" r:id="rId15"/>
    <p:sldId id="371" r:id="rId16"/>
    <p:sldId id="372" r:id="rId17"/>
    <p:sldId id="373" r:id="rId18"/>
    <p:sldId id="515" r:id="rId19"/>
    <p:sldId id="376" r:id="rId20"/>
    <p:sldId id="377" r:id="rId21"/>
    <p:sldId id="486" r:id="rId22"/>
    <p:sldId id="487" r:id="rId23"/>
    <p:sldId id="516" r:id="rId24"/>
    <p:sldId id="489" r:id="rId25"/>
    <p:sldId id="508" r:id="rId26"/>
    <p:sldId id="498" r:id="rId27"/>
    <p:sldId id="449" r:id="rId28"/>
    <p:sldId id="450" r:id="rId29"/>
    <p:sldId id="496" r:id="rId30"/>
    <p:sldId id="497" r:id="rId31"/>
    <p:sldId id="509" r:id="rId32"/>
    <p:sldId id="499" r:id="rId33"/>
    <p:sldId id="458" r:id="rId34"/>
    <p:sldId id="459" r:id="rId35"/>
    <p:sldId id="460" r:id="rId36"/>
    <p:sldId id="500" r:id="rId37"/>
    <p:sldId id="501" r:id="rId38"/>
    <p:sldId id="448" r:id="rId39"/>
    <p:sldId id="510" r:id="rId40"/>
    <p:sldId id="453" r:id="rId41"/>
    <p:sldId id="455" r:id="rId42"/>
    <p:sldId id="456" r:id="rId43"/>
    <p:sldId id="436" r:id="rId44"/>
    <p:sldId id="409" r:id="rId45"/>
    <p:sldId id="504" r:id="rId46"/>
    <p:sldId id="412" r:id="rId47"/>
    <p:sldId id="429" r:id="rId48"/>
    <p:sldId id="410" r:id="rId49"/>
    <p:sldId id="511" r:id="rId50"/>
    <p:sldId id="512" r:id="rId51"/>
    <p:sldId id="422" r:id="rId52"/>
    <p:sldId id="517" r:id="rId53"/>
    <p:sldId id="513" r:id="rId54"/>
    <p:sldId id="480" r:id="rId55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B2B2B2"/>
    <a:srgbClr val="FFAA00"/>
    <a:srgbClr val="DDDDDD"/>
    <a:srgbClr val="969696"/>
    <a:srgbClr val="00AADD"/>
    <a:srgbClr val="EE0066"/>
    <a:srgbClr val="993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80" autoAdjust="0"/>
    <p:restoredTop sz="80477" autoAdjust="0"/>
  </p:normalViewPr>
  <p:slideViewPr>
    <p:cSldViewPr snapToObjects="1">
      <p:cViewPr>
        <p:scale>
          <a:sx n="70" d="100"/>
          <a:sy n="70" d="100"/>
        </p:scale>
        <p:origin x="-136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92"/>
    </p:cViewPr>
  </p:sorterViewPr>
  <p:notesViewPr>
    <p:cSldViewPr snapToObjects="1">
      <p:cViewPr varScale="1">
        <p:scale>
          <a:sx n="77" d="100"/>
          <a:sy n="77" d="100"/>
        </p:scale>
        <p:origin x="-2885" y="-96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05809D9-0AF6-41D7-BF36-6F7218B2F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42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2100" y="692150"/>
            <a:ext cx="3905250" cy="269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7B1B51F3-3FA6-4804-B313-F9E964683E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03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4F9FA4-9ECD-44F5-AAB8-C3C8AEE6EA6F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74BD12-C5AC-43CC-B511-A3D9C35163B1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F47568-3E8D-41C9-9DC2-0D1C58DD45C5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630143-5A36-4CDE-ADEA-ED87A914F399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Supposing</a:t>
            </a:r>
            <a:r>
              <a:rPr lang="en-US" baseline="0" dirty="0" smtClean="0"/>
              <a:t> this node class name is </a:t>
            </a:r>
            <a:r>
              <a:rPr lang="en-US" baseline="0" dirty="0" err="1" smtClean="0"/>
              <a:t>simpleNode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charset="0"/>
              </a:rPr>
              <a:t>. 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B05862-F74B-4F63-AF5C-200BB0E5BFE3}" type="slidenum">
              <a:rPr lang="en-US" smtClean="0">
                <a:latin typeface="Arial" charset="0"/>
              </a:rPr>
              <a:pPr/>
              <a:t>27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3738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 complex Maya scene, this is More like what you’ll end up with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dirty="0" smtClean="0"/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BE215E-FB8B-4F31-BADC-2652312A45D6}" type="slidenum">
              <a:rPr lang="en-US" smtClean="0">
                <a:latin typeface="Arial" charset="0"/>
              </a:rPr>
              <a:pPr/>
              <a:t>33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5F46EF-FC41-433C-9B8E-251FD461C7D9}" type="slidenum">
              <a:rPr lang="en-US" smtClean="0">
                <a:latin typeface="Arial" charset="0"/>
              </a:rPr>
              <a:pPr/>
              <a:t>44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5BBA6-BB63-4968-BEF0-057BCD6B68C9}" type="slidenum">
              <a:rPr lang="en-US" smtClean="0">
                <a:latin typeface="Arial" charset="0"/>
              </a:rPr>
              <a:pPr/>
              <a:t>48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A141EF-22E9-4A10-880C-D3972B9AC16B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dirty="0" smtClean="0">
                <a:latin typeface="Arial" charset="0"/>
              </a:rPr>
              <a:t> 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D8503A-A638-4819-88B5-C735DA1F37C8}" type="slidenum">
              <a:rPr lang="en-US" smtClean="0">
                <a:latin typeface="Arial" charset="0"/>
              </a:rPr>
              <a:pPr/>
              <a:t>51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dirty="0" smtClean="0">
                <a:latin typeface="Arial" charset="0"/>
              </a:rPr>
              <a:t> 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D8503A-A638-4819-88B5-C735DA1F37C8}" type="slidenum">
              <a:rPr lang="en-US" smtClean="0">
                <a:latin typeface="Arial" charset="0"/>
              </a:rPr>
              <a:pPr/>
              <a:t>52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aseline="0" dirty="0" smtClean="0">
              <a:latin typeface="Arial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79CB94-F91D-4D2D-8D98-C3CEF5F57ADC}" type="slidenum">
              <a:rPr lang="en-US" smtClean="0">
                <a:latin typeface="Arial" charset="0"/>
              </a:rPr>
              <a:pPr/>
              <a:t>53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6FA0F0-4F47-476A-8245-1D9E19FFB7C8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  <a:latin typeface="Arial" pitchFamily="34" charset="0"/>
              </a:rPr>
              <a:t>© </a:t>
            </a:r>
            <a:r>
              <a:rPr lang="en-US" sz="800" dirty="0" smtClean="0">
                <a:solidFill>
                  <a:srgbClr val="595959"/>
                </a:solidFill>
                <a:latin typeface="Arial" pitchFamily="34" charset="0"/>
              </a:rPr>
              <a:t>2009</a:t>
            </a:r>
            <a:r>
              <a:rPr lang="en-US" sz="800" baseline="0" dirty="0" smtClean="0">
                <a:solidFill>
                  <a:srgbClr val="595959"/>
                </a:solidFill>
                <a:latin typeface="Arial" pitchFamily="34" charset="0"/>
              </a:rPr>
              <a:t> </a:t>
            </a:r>
            <a:r>
              <a:rPr lang="en-US" sz="800" dirty="0" smtClean="0">
                <a:solidFill>
                  <a:srgbClr val="595959"/>
                </a:solidFill>
                <a:latin typeface="Arial" pitchFamily="34" charset="0"/>
              </a:rPr>
              <a:t>Autodesk </a:t>
            </a:r>
            <a:endParaRPr lang="en-US" sz="800" dirty="0">
              <a:solidFill>
                <a:srgbClr val="595959"/>
              </a:solidFill>
              <a:latin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2F7F3C68-C55B-4984-A69D-4A600E837BCA}" type="slidenum">
              <a:rPr lang="en-US" sz="800">
                <a:solidFill>
                  <a:srgbClr val="595959"/>
                </a:solidFill>
                <a:latin typeface="Arial" pitchFamily="34" charset="0"/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  <a:latin typeface="Arial" pitchFamily="34" charset="0"/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  <a:latin typeface="Arial" pitchFamily="34" charset="0"/>
              </a:rPr>
              <a:t>© </a:t>
            </a:r>
            <a:r>
              <a:rPr lang="en-US" sz="800" dirty="0" smtClean="0">
                <a:solidFill>
                  <a:srgbClr val="595959"/>
                </a:solidFill>
                <a:latin typeface="Arial" pitchFamily="34" charset="0"/>
              </a:rPr>
              <a:t>2012 </a:t>
            </a:r>
            <a:r>
              <a:rPr lang="en-US" sz="800" dirty="0">
                <a:solidFill>
                  <a:srgbClr val="595959"/>
                </a:solidFill>
                <a:latin typeface="Arial" pitchFamily="34" charset="0"/>
              </a:rPr>
              <a:t>Autodesk 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A3CE02EE-9F03-4F24-8745-9649D2126A76}" type="slidenum">
              <a:rPr lang="en-US" sz="800">
                <a:solidFill>
                  <a:srgbClr val="595959"/>
                </a:solidFill>
                <a:latin typeface="Arial" pitchFamily="34" charset="0"/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  <a:latin typeface="Arial" pitchFamily="34" charset="0"/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13" descr="bar_only_blac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buChar char="–"/>
        <a:defRPr sz="2000"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buChar char="»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0" descr="ME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Grp="1" noChangeArrowheads="1"/>
          </p:cNvSpPr>
          <p:nvPr/>
        </p:nvSpPr>
        <p:spPr bwMode="auto">
          <a:xfrm>
            <a:off x="319088" y="2933700"/>
            <a:ext cx="76533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 sz="4000">
                <a:solidFill>
                  <a:schemeClr val="bg1"/>
                </a:solidFill>
              </a:rPr>
              <a:t>Dependency Graph and Nodes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076" name="Rectangle 10"/>
          <p:cNvSpPr>
            <a:spLocks noGrp="1" noChangeArrowheads="1"/>
          </p:cNvSpPr>
          <p:nvPr/>
        </p:nvSpPr>
        <p:spPr bwMode="auto">
          <a:xfrm>
            <a:off x="319088" y="3622675"/>
            <a:ext cx="765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/>
            <a:r>
              <a:rPr lang="en-US" sz="2000" b="1" i="1" dirty="0" smtClean="0">
                <a:solidFill>
                  <a:schemeClr val="bg1"/>
                </a:solidFill>
              </a:rPr>
              <a:t>Kristine Middlemiss, </a:t>
            </a:r>
            <a:r>
              <a:rPr lang="en-US" sz="2000" i="1" dirty="0" smtClean="0">
                <a:solidFill>
                  <a:schemeClr val="bg1"/>
                </a:solidFill>
              </a:rPr>
              <a:t>Senior Developer Consultant</a:t>
            </a:r>
          </a:p>
          <a:p>
            <a:pPr eaLnBrk="0" hangingPunct="0"/>
            <a:r>
              <a:rPr lang="en-US" sz="2000" i="1" dirty="0" smtClean="0">
                <a:solidFill>
                  <a:schemeClr val="bg1"/>
                </a:solidFill>
              </a:rPr>
              <a:t>Autodesk Developer Network (ADN)</a:t>
            </a:r>
            <a:endParaRPr lang="en-US" sz="20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indent="-22860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dirty="0" smtClean="0"/>
              <a:t>Attributes are shared among nodes of the same type </a:t>
            </a:r>
            <a:r>
              <a:rPr lang="en-US" b="1" dirty="0" smtClean="0"/>
              <a:t>and</a:t>
            </a:r>
            <a:r>
              <a:rPr lang="en-US" dirty="0" smtClean="0"/>
              <a:t> all derived node types</a:t>
            </a:r>
          </a:p>
          <a:p>
            <a:pPr marL="0" indent="0">
              <a:spcBef>
                <a:spcPct val="30000"/>
              </a:spcBef>
              <a:spcAft>
                <a:spcPct val="0"/>
              </a:spcAft>
              <a:defRPr/>
            </a:pPr>
            <a:endParaRPr lang="en-US" dirty="0" smtClean="0"/>
          </a:p>
          <a:p>
            <a:pPr marL="0" indent="0"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dirty="0" smtClean="0"/>
          </a:p>
        </p:txBody>
      </p:sp>
      <p:sp>
        <p:nvSpPr>
          <p:cNvPr id="12296" name="TextBox 19"/>
          <p:cNvSpPr txBox="1">
            <a:spLocks noChangeArrowheads="1"/>
          </p:cNvSpPr>
          <p:nvPr/>
        </p:nvSpPr>
        <p:spPr bwMode="auto">
          <a:xfrm>
            <a:off x="2446337" y="2717800"/>
            <a:ext cx="1012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Node A</a:t>
            </a:r>
          </a:p>
        </p:txBody>
      </p:sp>
      <p:sp>
        <p:nvSpPr>
          <p:cNvPr id="12297" name="TextBox 20"/>
          <p:cNvSpPr txBox="1">
            <a:spLocks noChangeArrowheads="1"/>
          </p:cNvSpPr>
          <p:nvPr/>
        </p:nvSpPr>
        <p:spPr bwMode="auto">
          <a:xfrm>
            <a:off x="2416175" y="4715668"/>
            <a:ext cx="1012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Node B</a:t>
            </a:r>
          </a:p>
        </p:txBody>
      </p:sp>
      <p:sp>
        <p:nvSpPr>
          <p:cNvPr id="26" name="Line 8"/>
          <p:cNvSpPr>
            <a:spLocks noChangeShapeType="1"/>
          </p:cNvSpPr>
          <p:nvPr/>
        </p:nvSpPr>
        <p:spPr bwMode="auto">
          <a:xfrm flipV="1">
            <a:off x="3500438" y="2954337"/>
            <a:ext cx="1639887" cy="633413"/>
          </a:xfrm>
          <a:prstGeom prst="line">
            <a:avLst/>
          </a:prstGeom>
          <a:noFill/>
          <a:ln w="38100" cap="rnd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214562" y="3128962"/>
            <a:ext cx="1214438" cy="1214438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289175" y="3504403"/>
            <a:ext cx="773113" cy="762000"/>
          </a:xfrm>
          <a:prstGeom prst="smileyFace">
            <a:avLst>
              <a:gd name="adj" fmla="val 4653"/>
            </a:avLst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2214562" y="5110162"/>
            <a:ext cx="1214438" cy="1214438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auto">
          <a:xfrm>
            <a:off x="2255836" y="5449910"/>
            <a:ext cx="773113" cy="762000"/>
          </a:xfrm>
          <a:prstGeom prst="smileyFace">
            <a:avLst>
              <a:gd name="adj" fmla="val 4653"/>
            </a:avLst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5105400" y="2438400"/>
            <a:ext cx="2667000" cy="30908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81600" y="2743200"/>
            <a:ext cx="2590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Smiley Node Attribute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0" y="3528536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Float     “rotation”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Float     “diameter”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Int32     “</a:t>
            </a:r>
            <a:r>
              <a:rPr lang="en-US" dirty="0" err="1" smtClean="0">
                <a:solidFill>
                  <a:schemeClr val="bg1"/>
                </a:solidFill>
              </a:rPr>
              <a:t>numEyes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</a:p>
          <a:p>
            <a:endParaRPr lang="en-US" dirty="0"/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V="1">
            <a:off x="3500438" y="4495800"/>
            <a:ext cx="1604962" cy="1291964"/>
          </a:xfrm>
          <a:prstGeom prst="line">
            <a:avLst/>
          </a:prstGeom>
          <a:noFill/>
          <a:ln w="38100" cap="rnd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and their Attributes</a:t>
            </a:r>
          </a:p>
        </p:txBody>
      </p:sp>
      <p:pic>
        <p:nvPicPr>
          <p:cNvPr id="11267" name="Content Placeholder 3" descr="attrDef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2400" y="1524000"/>
            <a:ext cx="8824913" cy="4108450"/>
          </a:xfrm>
        </p:spPr>
      </p:pic>
      <p:sp>
        <p:nvSpPr>
          <p:cNvPr id="4" name="Rounded Rectangle 3"/>
          <p:cNvSpPr/>
          <p:nvPr/>
        </p:nvSpPr>
        <p:spPr bwMode="auto">
          <a:xfrm>
            <a:off x="326959" y="6171770"/>
            <a:ext cx="833132" cy="344457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Name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994632" y="6238618"/>
            <a:ext cx="1160015" cy="387294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Dat</a:t>
            </a:r>
            <a:r>
              <a:rPr lang="en-US" sz="1600" u="none" dirty="0" smtClean="0"/>
              <a:t>a Type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7905765" y="6141368"/>
            <a:ext cx="1071548" cy="374859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Property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248400" y="6104467"/>
            <a:ext cx="1170157" cy="370635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Structure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52400" y="2743200"/>
            <a:ext cx="708226" cy="2889250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502002" y="2743200"/>
            <a:ext cx="527198" cy="2889250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297467" y="2743200"/>
            <a:ext cx="708226" cy="2889250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Up Arrow 11"/>
          <p:cNvSpPr/>
          <p:nvPr/>
        </p:nvSpPr>
        <p:spPr bwMode="auto">
          <a:xfrm rot="1022102">
            <a:off x="4437629" y="5746272"/>
            <a:ext cx="128746" cy="389995"/>
          </a:xfrm>
          <a:prstGeom prst="upArrow">
            <a:avLst>
              <a:gd name="adj1" fmla="val 30428"/>
              <a:gd name="adj2" fmla="val 69629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Up Arrow 12"/>
          <p:cNvSpPr/>
          <p:nvPr/>
        </p:nvSpPr>
        <p:spPr bwMode="auto">
          <a:xfrm rot="20578123">
            <a:off x="560488" y="5707300"/>
            <a:ext cx="128746" cy="389995"/>
          </a:xfrm>
          <a:prstGeom prst="upArrow">
            <a:avLst>
              <a:gd name="adj1" fmla="val 30428"/>
              <a:gd name="adj2" fmla="val 69629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Up Arrow 13"/>
          <p:cNvSpPr/>
          <p:nvPr/>
        </p:nvSpPr>
        <p:spPr bwMode="auto">
          <a:xfrm rot="1022102">
            <a:off x="7233094" y="5704170"/>
            <a:ext cx="128746" cy="389995"/>
          </a:xfrm>
          <a:prstGeom prst="upArrow">
            <a:avLst>
              <a:gd name="adj1" fmla="val 30428"/>
              <a:gd name="adj2" fmla="val 69629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Up Arrow 14"/>
          <p:cNvSpPr/>
          <p:nvPr/>
        </p:nvSpPr>
        <p:spPr bwMode="auto">
          <a:xfrm rot="19645029">
            <a:off x="7841391" y="5710496"/>
            <a:ext cx="128746" cy="389995"/>
          </a:xfrm>
          <a:prstGeom prst="upArrow">
            <a:avLst>
              <a:gd name="adj1" fmla="val 30428"/>
              <a:gd name="adj2" fmla="val 69629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Define the interface of the node including</a:t>
            </a:r>
          </a:p>
          <a:p>
            <a:pPr marL="914400" lvl="1" indent="-342900">
              <a:buClr>
                <a:schemeClr val="bg1"/>
              </a:buClr>
              <a:buSzTx/>
              <a:buFontTx/>
              <a:buChar char="•"/>
              <a:defRPr/>
            </a:pPr>
            <a:endParaRPr lang="en-US" b="1" dirty="0" smtClean="0"/>
          </a:p>
          <a:p>
            <a:pPr marL="914400" lvl="1" indent="-342900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b="1" dirty="0" smtClean="0"/>
              <a:t>Names</a:t>
            </a:r>
            <a:r>
              <a:rPr lang="en-US" dirty="0" smtClean="0"/>
              <a:t> of the inputs and outputs</a:t>
            </a:r>
          </a:p>
          <a:p>
            <a:pPr marL="914400" lvl="1" indent="-342900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b="1" dirty="0" smtClean="0"/>
              <a:t>Data</a:t>
            </a:r>
            <a:r>
              <a:rPr lang="en-US" dirty="0" smtClean="0"/>
              <a:t> accepted by the inputs and outputs</a:t>
            </a:r>
            <a:endParaRPr lang="en-US" b="1" dirty="0" smtClean="0"/>
          </a:p>
          <a:p>
            <a:pPr marL="914400" lvl="1" indent="-342900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b="1" dirty="0" smtClean="0"/>
              <a:t>Structure</a:t>
            </a:r>
            <a:r>
              <a:rPr lang="en-US" dirty="0" smtClean="0"/>
              <a:t> of the inputs and outputs</a:t>
            </a:r>
          </a:p>
          <a:p>
            <a:pPr marL="914400" lvl="1" indent="-342900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b="1" dirty="0" smtClean="0"/>
              <a:t>Properties </a:t>
            </a:r>
            <a:r>
              <a:rPr lang="en-US" dirty="0" smtClean="0"/>
              <a:t>of the inputs and outputs</a:t>
            </a:r>
          </a:p>
          <a:p>
            <a:pPr marL="342900" lvl="1" indent="-342900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342900" lvl="1" indent="-342900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Data Types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Numeric (float, </a:t>
            </a:r>
            <a:r>
              <a:rPr lang="en-US" dirty="0" err="1" smtClean="0"/>
              <a:t>int,etc</a:t>
            </a:r>
            <a:r>
              <a:rPr lang="en-US" dirty="0" smtClean="0"/>
              <a:t>.)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String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Matrix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Etc.</a:t>
            </a:r>
          </a:p>
          <a:p>
            <a:r>
              <a:rPr lang="en-US" dirty="0" smtClean="0"/>
              <a:t>Complex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Mesh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NurbsSurface</a:t>
            </a: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Generic (accepts more than one type)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Etc.</a:t>
            </a:r>
          </a:p>
          <a:p>
            <a:pPr lvl="1"/>
            <a:endParaRPr lang="en-US" dirty="0" smtClean="0"/>
          </a:p>
          <a:p>
            <a:pPr lvl="2"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Structures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19088" y="1279525"/>
            <a:ext cx="8215312" cy="52562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Attribute Data Types will fit into one of these four: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Compound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Array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Compound Array</a:t>
            </a:r>
          </a:p>
          <a:p>
            <a:pPr marL="676275" indent="0">
              <a:buClr>
                <a:schemeClr val="bg1"/>
              </a:buCl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62717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Structures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19088" y="1279525"/>
            <a:ext cx="8215312" cy="52562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Simple</a:t>
            </a:r>
          </a:p>
          <a:p>
            <a:pPr marL="909638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handles a single piece of data</a:t>
            </a:r>
          </a:p>
          <a:p>
            <a:pPr marL="909638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Example: polySphere1.radius</a:t>
            </a:r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Compound </a:t>
            </a:r>
          </a:p>
          <a:p>
            <a:pPr marL="909638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1 or more attributes grouped under a parent attribute</a:t>
            </a:r>
          </a:p>
          <a:p>
            <a:pPr marL="909638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Example: translate is a compound with children (</a:t>
            </a:r>
            <a:r>
              <a:rPr lang="en-US" dirty="0" err="1" smtClean="0"/>
              <a:t>tx</a:t>
            </a:r>
            <a:r>
              <a:rPr lang="en-US" dirty="0" smtClean="0"/>
              <a:t>, </a:t>
            </a:r>
            <a:r>
              <a:rPr lang="en-US" dirty="0" err="1" smtClean="0"/>
              <a:t>ty</a:t>
            </a:r>
            <a:r>
              <a:rPr lang="en-US" dirty="0" smtClean="0"/>
              <a:t>, </a:t>
            </a:r>
            <a:r>
              <a:rPr lang="en-US" dirty="0" err="1" smtClean="0"/>
              <a:t>tz</a:t>
            </a:r>
            <a:r>
              <a:rPr lang="en-US" dirty="0" smtClean="0"/>
              <a:t>)</a:t>
            </a:r>
          </a:p>
          <a:p>
            <a:pPr marL="909638" indent="-233363">
              <a:buClr>
                <a:schemeClr val="bg1"/>
              </a:buClr>
            </a:pPr>
            <a:endParaRPr lang="en-US" dirty="0" smtClean="0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3878263" y="43053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</a:t>
            </a: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2895600" y="54864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tx</a:t>
            </a: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3810000" y="54864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ty</a:t>
            </a: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4800600" y="54864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tz</a:t>
            </a: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V="1">
            <a:off x="3330575" y="5067300"/>
            <a:ext cx="958850" cy="4191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V="1">
            <a:off x="4213225" y="5067300"/>
            <a:ext cx="46038" cy="4191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H="1" flipV="1">
            <a:off x="4259263" y="5067300"/>
            <a:ext cx="900112" cy="4191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Structures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19088" y="1447800"/>
            <a:ext cx="8215312" cy="5087938"/>
          </a:xfrm>
        </p:spPr>
        <p:txBody>
          <a:bodyPr/>
          <a:lstStyle/>
          <a:p>
            <a:pPr marL="0" indent="0">
              <a:buNone/>
              <a:tabLst>
                <a:tab pos="225425" algn="l"/>
              </a:tabLst>
            </a:pPr>
            <a:r>
              <a:rPr lang="en-US" dirty="0" smtClean="0"/>
              <a:t>3.   Array (also referred to as a Multi)</a:t>
            </a:r>
          </a:p>
          <a:p>
            <a:pPr marL="909638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An array of simple data</a:t>
            </a:r>
          </a:p>
          <a:p>
            <a:pPr marL="909638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Example: pSphereShape1.face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2163763" y="34290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face</a:t>
            </a:r>
            <a:endParaRPr lang="en-US" dirty="0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92363" y="44958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2925763" y="44958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3459163" y="44958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3992563" y="44958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...</a:t>
            </a:r>
          </a:p>
        </p:txBody>
      </p:sp>
      <p:sp>
        <p:nvSpPr>
          <p:cNvPr id="15369" name="Rectangle 10"/>
          <p:cNvSpPr>
            <a:spLocks noChangeArrowheads="1"/>
          </p:cNvSpPr>
          <p:nvPr/>
        </p:nvSpPr>
        <p:spPr bwMode="auto">
          <a:xfrm>
            <a:off x="4525963" y="44958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5059363" y="44958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15371" name="Line 12"/>
          <p:cNvSpPr>
            <a:spLocks noChangeShapeType="1"/>
          </p:cNvSpPr>
          <p:nvPr/>
        </p:nvSpPr>
        <p:spPr bwMode="auto">
          <a:xfrm flipH="1">
            <a:off x="2590800" y="41910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Structures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4.   Compound array</a:t>
            </a:r>
          </a:p>
          <a:p>
            <a:pPr marL="909638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An array of compound data</a:t>
            </a:r>
          </a:p>
          <a:p>
            <a:pPr marL="909638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Example: mesh colors with children (</a:t>
            </a:r>
            <a:r>
              <a:rPr lang="en-US" dirty="0" err="1" smtClean="0"/>
              <a:t>colorR</a:t>
            </a:r>
            <a:r>
              <a:rPr lang="en-US" dirty="0" smtClean="0"/>
              <a:t>, </a:t>
            </a:r>
            <a:r>
              <a:rPr lang="en-US" dirty="0" err="1" smtClean="0"/>
              <a:t>colorG</a:t>
            </a:r>
            <a:r>
              <a:rPr lang="en-US" dirty="0" smtClean="0"/>
              <a:t>, </a:t>
            </a:r>
            <a:r>
              <a:rPr lang="en-US" dirty="0" err="1" smtClean="0"/>
              <a:t>colorB</a:t>
            </a:r>
            <a:r>
              <a:rPr lang="en-US" dirty="0" smtClean="0"/>
              <a:t>, </a:t>
            </a:r>
            <a:r>
              <a:rPr lang="en-US" dirty="0" err="1" smtClean="0"/>
              <a:t>colorA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6388" name="Oval 5"/>
          <p:cNvSpPr>
            <a:spLocks noChangeArrowheads="1"/>
          </p:cNvSpPr>
          <p:nvPr/>
        </p:nvSpPr>
        <p:spPr bwMode="auto">
          <a:xfrm>
            <a:off x="2514600" y="27432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16389" name="Line 12"/>
          <p:cNvSpPr>
            <a:spLocks noChangeShapeType="1"/>
          </p:cNvSpPr>
          <p:nvPr/>
        </p:nvSpPr>
        <p:spPr bwMode="auto">
          <a:xfrm flipH="1">
            <a:off x="2895600" y="35052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590800" y="38100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124200" y="38100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3657600" y="38100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4191000" y="38100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...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4724400" y="38100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5257800" y="38100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16396" name="Oval 13"/>
          <p:cNvSpPr>
            <a:spLocks noChangeArrowheads="1"/>
          </p:cNvSpPr>
          <p:nvPr/>
        </p:nvSpPr>
        <p:spPr bwMode="auto">
          <a:xfrm>
            <a:off x="1524000" y="46482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 smtClean="0"/>
              <a:t>colorR</a:t>
            </a:r>
            <a:endParaRPr lang="en-US" sz="1600" dirty="0"/>
          </a:p>
        </p:txBody>
      </p:sp>
      <p:sp>
        <p:nvSpPr>
          <p:cNvPr id="16397" name="Oval 14"/>
          <p:cNvSpPr>
            <a:spLocks noChangeArrowheads="1"/>
          </p:cNvSpPr>
          <p:nvPr/>
        </p:nvSpPr>
        <p:spPr bwMode="auto">
          <a:xfrm>
            <a:off x="2590800" y="46482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 smtClean="0"/>
              <a:t>colorG</a:t>
            </a:r>
            <a:endParaRPr lang="en-US" sz="1600" dirty="0"/>
          </a:p>
        </p:txBody>
      </p:sp>
      <p:sp>
        <p:nvSpPr>
          <p:cNvPr id="16398" name="Oval 15"/>
          <p:cNvSpPr>
            <a:spLocks noChangeArrowheads="1"/>
          </p:cNvSpPr>
          <p:nvPr/>
        </p:nvSpPr>
        <p:spPr bwMode="auto">
          <a:xfrm>
            <a:off x="3505200" y="46482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 smtClean="0"/>
              <a:t>colorB</a:t>
            </a:r>
            <a:endParaRPr lang="en-US" sz="1600" dirty="0"/>
          </a:p>
        </p:txBody>
      </p:sp>
      <p:sp>
        <p:nvSpPr>
          <p:cNvPr id="16399" name="Line 16"/>
          <p:cNvSpPr>
            <a:spLocks noChangeShapeType="1"/>
          </p:cNvSpPr>
          <p:nvPr/>
        </p:nvSpPr>
        <p:spPr bwMode="auto">
          <a:xfrm flipV="1">
            <a:off x="1905000" y="4267200"/>
            <a:ext cx="990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00" name="Line 17"/>
          <p:cNvSpPr>
            <a:spLocks noChangeShapeType="1"/>
          </p:cNvSpPr>
          <p:nvPr/>
        </p:nvSpPr>
        <p:spPr bwMode="auto">
          <a:xfrm flipV="1">
            <a:off x="2895600" y="42672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01" name="Line 18"/>
          <p:cNvSpPr>
            <a:spLocks noChangeShapeType="1"/>
          </p:cNvSpPr>
          <p:nvPr/>
        </p:nvSpPr>
        <p:spPr bwMode="auto">
          <a:xfrm flipH="1" flipV="1">
            <a:off x="2895600" y="4267200"/>
            <a:ext cx="990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4495800" y="46482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 smtClean="0"/>
              <a:t>colorA</a:t>
            </a:r>
            <a:endParaRPr lang="en-US" sz="1600" dirty="0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 flipV="1">
            <a:off x="2895600" y="4267200"/>
            <a:ext cx="18669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Attribute has Properties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default, attributes are:</a:t>
            </a:r>
          </a:p>
          <a:p>
            <a:pPr lvl="2"/>
            <a:r>
              <a:rPr lang="en-US" sz="1800" dirty="0" smtClean="0"/>
              <a:t>Readable</a:t>
            </a:r>
            <a:r>
              <a:rPr lang="en-US" sz="1800" dirty="0"/>
              <a:t>. </a:t>
            </a:r>
          </a:p>
          <a:p>
            <a:pPr lvl="2"/>
            <a:r>
              <a:rPr lang="en-US" sz="1800" dirty="0"/>
              <a:t>Writable. </a:t>
            </a:r>
          </a:p>
          <a:p>
            <a:pPr lvl="2"/>
            <a:r>
              <a:rPr lang="en-US" sz="1800" dirty="0"/>
              <a:t>Connectable. </a:t>
            </a:r>
          </a:p>
          <a:p>
            <a:pPr lvl="2"/>
            <a:r>
              <a:rPr lang="en-US" sz="1800" dirty="0"/>
              <a:t>Storable. </a:t>
            </a:r>
          </a:p>
          <a:p>
            <a:pPr lvl="2"/>
            <a:r>
              <a:rPr lang="en-US" sz="1800" dirty="0"/>
              <a:t>Cached. </a:t>
            </a:r>
          </a:p>
          <a:p>
            <a:pPr lvl="2"/>
            <a:r>
              <a:rPr lang="en-US" sz="1800" dirty="0"/>
              <a:t>Not arrays. </a:t>
            </a:r>
          </a:p>
          <a:p>
            <a:pPr lvl="2"/>
            <a:r>
              <a:rPr lang="en-US" sz="1800" dirty="0"/>
              <a:t>Have indices that matter. </a:t>
            </a:r>
          </a:p>
          <a:p>
            <a:pPr lvl="2"/>
            <a:r>
              <a:rPr lang="en-US" sz="1800" dirty="0"/>
              <a:t>Do not use an array builder. </a:t>
            </a:r>
          </a:p>
          <a:p>
            <a:pPr lvl="2"/>
            <a:r>
              <a:rPr lang="en-US" sz="1800" dirty="0"/>
              <a:t>Not keyable. </a:t>
            </a:r>
          </a:p>
          <a:p>
            <a:pPr lvl="2"/>
            <a:r>
              <a:rPr lang="en-US" sz="1800" dirty="0"/>
              <a:t>Not hidden. </a:t>
            </a:r>
          </a:p>
          <a:p>
            <a:pPr lvl="2"/>
            <a:r>
              <a:rPr lang="en-US" sz="1800" dirty="0"/>
              <a:t>Not used as colors. </a:t>
            </a:r>
          </a:p>
          <a:p>
            <a:pPr lvl="2"/>
            <a:r>
              <a:rPr lang="en-US" sz="1800" dirty="0"/>
              <a:t>Not </a:t>
            </a:r>
            <a:r>
              <a:rPr lang="en-US" sz="1800" dirty="0" err="1"/>
              <a:t>indeterminant</a:t>
            </a:r>
            <a:r>
              <a:rPr lang="en-US" sz="1800" dirty="0"/>
              <a:t>. </a:t>
            </a:r>
          </a:p>
          <a:p>
            <a:pPr lvl="2"/>
            <a:r>
              <a:rPr lang="en-US" sz="1800" dirty="0"/>
              <a:t>Set to disconnect behavior </a:t>
            </a:r>
            <a:r>
              <a:rPr lang="en-US" sz="1800" dirty="0" err="1"/>
              <a:t>kNothing</a:t>
            </a:r>
            <a:r>
              <a:rPr lang="en-US" sz="1600" dirty="0"/>
              <a:t>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9201907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Properties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Readable</a:t>
            </a:r>
          </a:p>
          <a:p>
            <a:pPr marL="909638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Attribute can be connected as a source</a:t>
            </a:r>
          </a:p>
          <a:p>
            <a:pPr marL="909638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Example: polyCylinder1.output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Writable</a:t>
            </a:r>
          </a:p>
          <a:p>
            <a:pPr marL="909638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Attribute can be connected as a destination</a:t>
            </a:r>
          </a:p>
          <a:p>
            <a:pPr marL="909638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Example: pCylinderShape1.inMesh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 Read/Write</a:t>
            </a:r>
          </a:p>
          <a:p>
            <a:pPr marL="909638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Attribute can be connected as both a source and a destination</a:t>
            </a:r>
          </a:p>
          <a:p>
            <a:pPr marL="909638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Example: pCylinder1.tx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Components of Maya Node and API classes</a:t>
            </a: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Building Maya Custom Node with MPxNode</a:t>
            </a:r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endParaRPr lang="en-US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endParaRPr lang="en-US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endParaRPr lang="en-US" dirty="0" smtClean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Affects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Maya has no concept of input and output attribute</a:t>
            </a:r>
          </a:p>
          <a:p>
            <a:r>
              <a:rPr lang="en-US" dirty="0" smtClean="0"/>
              <a:t>Once attributes are created on a node, an “</a:t>
            </a:r>
            <a:r>
              <a:rPr lang="en-US" dirty="0" err="1" smtClean="0"/>
              <a:t>attributeAffects</a:t>
            </a:r>
            <a:r>
              <a:rPr lang="en-US" dirty="0" smtClean="0"/>
              <a:t>” relationship needs to be setup to denote a dependency (indicating input and outputs)</a:t>
            </a:r>
          </a:p>
          <a:p>
            <a:endParaRPr lang="en-US" dirty="0" smtClean="0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3352800" y="3276600"/>
            <a:ext cx="1930400" cy="189706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3600" dirty="0"/>
              <a:t>D</a:t>
            </a:r>
          </a:p>
        </p:txBody>
      </p:sp>
      <p:sp>
        <p:nvSpPr>
          <p:cNvPr id="20485" name="Line 18"/>
          <p:cNvSpPr>
            <a:spLocks noChangeShapeType="1"/>
          </p:cNvSpPr>
          <p:nvPr/>
        </p:nvSpPr>
        <p:spPr bwMode="auto">
          <a:xfrm>
            <a:off x="1735138" y="4138291"/>
            <a:ext cx="1617662" cy="5270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5380181" y="4267200"/>
            <a:ext cx="116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3"/>
                </a:solidFill>
              </a:rPr>
              <a:t>volume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2032000" y="3648075"/>
            <a:ext cx="101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3"/>
                </a:solidFill>
              </a:rPr>
              <a:t>radius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509588" y="4495800"/>
            <a:ext cx="2538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setAttr D.radius 5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362200" y="5334000"/>
            <a:ext cx="4319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accent3"/>
                </a:solidFill>
              </a:rPr>
              <a:t>attributeAffects</a:t>
            </a:r>
            <a:r>
              <a:rPr lang="en-US" sz="2400" dirty="0">
                <a:solidFill>
                  <a:schemeClr val="accent3"/>
                </a:solidFill>
              </a:rPr>
              <a:t>(</a:t>
            </a:r>
            <a:r>
              <a:rPr lang="en-US" sz="2400" dirty="0" err="1">
                <a:solidFill>
                  <a:schemeClr val="accent3"/>
                </a:solidFill>
              </a:rPr>
              <a:t>radius,volume</a:t>
            </a:r>
            <a:r>
              <a:rPr lang="en-US" sz="2400" dirty="0">
                <a:solidFill>
                  <a:schemeClr val="accent3"/>
                </a:solidFill>
              </a:rPr>
              <a:t>)</a:t>
            </a: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5370021" y="4244340"/>
            <a:ext cx="1401619" cy="45719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defRPr/>
            </a:pPr>
            <a:endParaRPr lang="en-US" u="none">
              <a:solidFill>
                <a:srgbClr val="000000"/>
              </a:solidFill>
              <a:cs typeface="+mn-cs"/>
            </a:endParaRP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5370021" y="4244340"/>
            <a:ext cx="1411779" cy="45719"/>
          </a:xfrm>
          <a:prstGeom prst="line">
            <a:avLst/>
          </a:prstGeom>
          <a:noFill/>
          <a:ln w="28575">
            <a:solidFill>
              <a:srgbClr val="EE55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defRPr/>
            </a:pPr>
            <a:endParaRPr lang="en-US" u="none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485" grpId="0" animBg="1"/>
      <p:bldP spid="8" grpId="0"/>
      <p:bldP spid="9" grpId="0"/>
      <p:bldP spid="10" grpId="0" build="p" autoUpdateAnimBg="0"/>
      <p:bldP spid="11" grpId="0" build="p" autoUpdateAnimBg="0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Classes for Attributes</a:t>
            </a: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618706" y="19812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10800000" flipV="1">
            <a:off x="2514600" y="31242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400" y="517936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MFnAttribute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Classes for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Class: </a:t>
            </a:r>
            <a:r>
              <a:rPr lang="en-US" dirty="0" err="1" smtClean="0"/>
              <a:t>MFnAttribute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Most Common Used Child Classes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MFnNumericAttribute</a:t>
            </a: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MFnCompoundAttribute</a:t>
            </a: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MFnTypedAttribute</a:t>
            </a: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MFnMatrixAttribute</a:t>
            </a: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MFnGenericAttribute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Create an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Define a Python function containing these steps: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dirty="0" smtClean="0"/>
          </a:p>
          <a:p>
            <a:pPr marL="1262062" lvl="3" indent="-457200">
              <a:buFont typeface="+mj-lt"/>
              <a:buAutoNum type="arabicPeriod"/>
            </a:pPr>
            <a:r>
              <a:rPr lang="en-US" sz="2400" dirty="0" smtClean="0"/>
              <a:t>create attribute using MFnAttribute*</a:t>
            </a:r>
          </a:p>
          <a:p>
            <a:pPr marL="1262062" lvl="3" indent="-457200">
              <a:buFont typeface="+mj-lt"/>
              <a:buAutoNum type="arabicPeriod"/>
            </a:pPr>
            <a:endParaRPr lang="en-US" sz="2400" dirty="0" smtClean="0"/>
          </a:p>
          <a:p>
            <a:pPr marL="1262062" lvl="3" indent="-457200">
              <a:buFont typeface="+mj-lt"/>
              <a:buAutoNum type="arabicPeriod"/>
            </a:pPr>
            <a:r>
              <a:rPr lang="en-US" sz="2400" dirty="0" smtClean="0"/>
              <a:t>set the attribute properties</a:t>
            </a:r>
          </a:p>
          <a:p>
            <a:pPr marL="1262062" lvl="3" indent="-457200">
              <a:buFont typeface="+mj-lt"/>
              <a:buAutoNum type="arabicPeriod"/>
            </a:pPr>
            <a:endParaRPr lang="en-US" sz="2400" dirty="0" smtClean="0"/>
          </a:p>
          <a:p>
            <a:pPr marL="1262062" lvl="3" indent="-457200">
              <a:buFont typeface="+mj-lt"/>
              <a:buAutoNum type="arabicPeriod"/>
            </a:pPr>
            <a:r>
              <a:rPr lang="en-US" sz="2400" dirty="0" smtClean="0"/>
              <a:t>add to the node</a:t>
            </a:r>
          </a:p>
          <a:p>
            <a:pPr marL="1262062" lvl="3" indent="-457200">
              <a:buFont typeface="+mj-lt"/>
              <a:buAutoNum type="arabicPeriod"/>
            </a:pPr>
            <a:endParaRPr lang="en-US" sz="2400" dirty="0" smtClean="0"/>
          </a:p>
          <a:p>
            <a:pPr marL="1262062" lvl="3" indent="-457200">
              <a:buFont typeface="+mj-lt"/>
              <a:buAutoNum type="arabicPeriod"/>
            </a:pPr>
            <a:r>
              <a:rPr lang="en-US" sz="2400" dirty="0" smtClean="0"/>
              <a:t>setup any attribute affects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2316687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dirty="0" err="1" smtClean="0"/>
              <a:t>MFnNumericAttribute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set for simple numeric value attribute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2286000"/>
            <a:ext cx="8458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import </a:t>
            </a:r>
            <a:r>
              <a:rPr lang="en-US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maya.OpenMaya</a:t>
            </a:r>
            <a:r>
              <a:rPr lang="en-US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as OpenMaya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….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nAttr</a:t>
            </a:r>
            <a:r>
              <a:rPr lang="en-US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= </a:t>
            </a:r>
            <a:r>
              <a:rPr lang="en-US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OpenMaya.MFnNumericAttribute</a:t>
            </a:r>
            <a:r>
              <a:rPr lang="en-US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()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simpleNode.input</a:t>
            </a:r>
            <a:r>
              <a:rPr lang="en-US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= </a:t>
            </a:r>
            <a:r>
              <a:rPr lang="en-US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nAttr.create</a:t>
            </a:r>
            <a:r>
              <a:rPr lang="en-US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 "input", "in", </a:t>
            </a:r>
            <a:r>
              <a:rPr lang="en-US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OpenMaya.MFnNumericData.kFloat</a:t>
            </a:r>
            <a:r>
              <a:rPr lang="en-US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, 0.0 )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nAttr.setWritable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(1)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nAttr.setStorable</a:t>
            </a:r>
            <a:r>
              <a:rPr lang="en-US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(1)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nAttr.setKeyable</a:t>
            </a:r>
            <a:r>
              <a:rPr lang="en-US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(1)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cs typeface="Courier New" pitchFamily="49" charset="0"/>
            </a:endParaRP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simpleNode</a:t>
            </a:r>
            <a:r>
              <a:rPr lang="en-US" kern="0" dirty="0" err="1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.addAttribute</a:t>
            </a:r>
            <a:r>
              <a:rPr lang="en-US" kern="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simpleNode.input</a:t>
            </a:r>
            <a:r>
              <a:rPr lang="en-US" kern="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simpleNode</a:t>
            </a:r>
            <a:r>
              <a:rPr lang="en-US" kern="0" dirty="0" err="1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.attributeAffects</a:t>
            </a:r>
            <a:r>
              <a:rPr lang="en-US" kern="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simpleNode.input</a:t>
            </a:r>
            <a:r>
              <a:rPr lang="en-US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, </a:t>
            </a:r>
            <a:r>
              <a:rPr lang="en-US" i="1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&lt;output&gt;</a:t>
            </a:r>
            <a:r>
              <a:rPr lang="en-US" kern="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 )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r>
              <a:rPr lang="en-US" sz="2800" dirty="0" smtClean="0">
                <a:latin typeface="+mj-lt"/>
              </a:rPr>
              <a:t>Plugs</a:t>
            </a:r>
            <a:endParaRPr lang="en-US" sz="2800" dirty="0">
              <a:latin typeface="+mj-lt"/>
            </a:endParaRPr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			</a:t>
            </a:r>
          </a:p>
          <a:p>
            <a:pPr>
              <a:buNone/>
            </a:pPr>
            <a:r>
              <a:rPr lang="en-US" sz="2800" b="1" dirty="0" smtClean="0"/>
              <a:t>					</a:t>
            </a:r>
          </a:p>
          <a:p>
            <a:pPr>
              <a:buNone/>
            </a:pPr>
            <a:r>
              <a:rPr lang="en-US" sz="2800" b="1" dirty="0" smtClean="0"/>
              <a:t>					</a:t>
            </a:r>
            <a:endParaRPr lang="en-US" sz="2800" b="1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618706" y="15240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35814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290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Plugs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0800000" flipV="1">
            <a:off x="2514600" y="26670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4000500" y="3581400"/>
            <a:ext cx="685800" cy="1588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4948534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MFnAttribute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Plugs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Pointer to an attribute on a specific node (ie. a specific instance of an attribute)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762000" y="2438400"/>
            <a:ext cx="3429000" cy="35052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>
                <a:solidFill>
                  <a:schemeClr val="bg1"/>
                </a:solidFill>
              </a:rPr>
              <a:t>Node type definition</a:t>
            </a:r>
          </a:p>
        </p:txBody>
      </p:sp>
      <p:sp>
        <p:nvSpPr>
          <p:cNvPr id="25605" name="Oval 6"/>
          <p:cNvSpPr>
            <a:spLocks noChangeArrowheads="1"/>
          </p:cNvSpPr>
          <p:nvPr/>
        </p:nvSpPr>
        <p:spPr bwMode="auto">
          <a:xfrm>
            <a:off x="1447800" y="3276600"/>
            <a:ext cx="1828800" cy="18288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myNode</a:t>
            </a:r>
          </a:p>
        </p:txBody>
      </p:sp>
      <p:sp>
        <p:nvSpPr>
          <p:cNvPr id="25606" name="Oval 8"/>
          <p:cNvSpPr>
            <a:spLocks noChangeArrowheads="1"/>
          </p:cNvSpPr>
          <p:nvPr/>
        </p:nvSpPr>
        <p:spPr bwMode="auto">
          <a:xfrm>
            <a:off x="2895600" y="4800600"/>
            <a:ext cx="304800" cy="3048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Text Box 9"/>
          <p:cNvSpPr txBox="1">
            <a:spLocks noChangeArrowheads="1"/>
          </p:cNvSpPr>
          <p:nvPr/>
        </p:nvSpPr>
        <p:spPr bwMode="auto">
          <a:xfrm>
            <a:off x="2438400" y="53340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myAttr</a:t>
            </a:r>
          </a:p>
        </p:txBody>
      </p:sp>
      <p:sp>
        <p:nvSpPr>
          <p:cNvPr id="25608" name="Line 10"/>
          <p:cNvSpPr>
            <a:spLocks noChangeShapeType="1"/>
          </p:cNvSpPr>
          <p:nvPr/>
        </p:nvSpPr>
        <p:spPr bwMode="auto">
          <a:xfrm flipV="1">
            <a:off x="2895600" y="4953000"/>
            <a:ext cx="152400" cy="381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09" name="Rectangle 5"/>
          <p:cNvSpPr>
            <a:spLocks noChangeArrowheads="1"/>
          </p:cNvSpPr>
          <p:nvPr/>
        </p:nvSpPr>
        <p:spPr bwMode="auto">
          <a:xfrm>
            <a:off x="4191000" y="2438400"/>
            <a:ext cx="3429000" cy="3505200"/>
          </a:xfrm>
          <a:prstGeom prst="rect">
            <a:avLst/>
          </a:prstGeom>
          <a:solidFill>
            <a:srgbClr val="FFAA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>
                <a:solidFill>
                  <a:schemeClr val="bg1"/>
                </a:solidFill>
              </a:rPr>
              <a:t>Actual instance of a node</a:t>
            </a:r>
          </a:p>
        </p:txBody>
      </p:sp>
      <p:sp>
        <p:nvSpPr>
          <p:cNvPr id="25610" name="Oval 7"/>
          <p:cNvSpPr>
            <a:spLocks noChangeArrowheads="1"/>
          </p:cNvSpPr>
          <p:nvPr/>
        </p:nvSpPr>
        <p:spPr bwMode="auto">
          <a:xfrm>
            <a:off x="4419600" y="3048000"/>
            <a:ext cx="13716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myNode1</a:t>
            </a:r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5410200" y="4191000"/>
            <a:ext cx="304800" cy="3048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 flipV="1">
            <a:off x="5410200" y="4343400"/>
            <a:ext cx="152400" cy="4572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4191000" y="4800600"/>
            <a:ext cx="312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myPlug1(myNode1, </a:t>
            </a:r>
            <a:r>
              <a:rPr lang="en-US" dirty="0" err="1">
                <a:solidFill>
                  <a:schemeClr val="bg1"/>
                </a:solidFill>
              </a:rPr>
              <a:t>myAttr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5614" name="Oval 15"/>
          <p:cNvSpPr>
            <a:spLocks noChangeArrowheads="1"/>
          </p:cNvSpPr>
          <p:nvPr/>
        </p:nvSpPr>
        <p:spPr bwMode="auto">
          <a:xfrm>
            <a:off x="6096000" y="3048000"/>
            <a:ext cx="13716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myNode2</a:t>
            </a:r>
          </a:p>
        </p:txBody>
      </p:sp>
      <p:sp>
        <p:nvSpPr>
          <p:cNvPr id="25615" name="Oval 16"/>
          <p:cNvSpPr>
            <a:spLocks noChangeArrowheads="1"/>
          </p:cNvSpPr>
          <p:nvPr/>
        </p:nvSpPr>
        <p:spPr bwMode="auto">
          <a:xfrm>
            <a:off x="7162800" y="4114800"/>
            <a:ext cx="304800" cy="3048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17"/>
          <p:cNvSpPr>
            <a:spLocks noChangeShapeType="1"/>
          </p:cNvSpPr>
          <p:nvPr/>
        </p:nvSpPr>
        <p:spPr bwMode="auto">
          <a:xfrm flipV="1">
            <a:off x="7086600" y="4267200"/>
            <a:ext cx="228600" cy="1143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17" name="Text Box 18"/>
          <p:cNvSpPr txBox="1">
            <a:spLocks noChangeArrowheads="1"/>
          </p:cNvSpPr>
          <p:nvPr/>
        </p:nvSpPr>
        <p:spPr bwMode="auto">
          <a:xfrm>
            <a:off x="4343400" y="5410200"/>
            <a:ext cx="312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myPlug2(myNode2, myAttr)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Plugs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Plugs can be used to: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query a value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set a value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create a connection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remove a connection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query connection(s)</a:t>
            </a:r>
          </a:p>
          <a:p>
            <a:endParaRPr lang="en-US" dirty="0" smtClean="0"/>
          </a:p>
          <a:p>
            <a:r>
              <a:rPr lang="en-US" dirty="0" smtClean="0"/>
              <a:t> Does not store attribute data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Classes for Plugs</a:t>
            </a: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618706" y="19812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29000" y="44958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Plugs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4000500" y="4038600"/>
            <a:ext cx="685800" cy="1588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95700" y="5548699"/>
            <a:ext cx="1370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MPlug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618706" y="19812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10800000" flipV="1">
            <a:off x="2514600" y="31242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517936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MFnAttribute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val 8"/>
          <p:cNvSpPr>
            <a:spLocks noChangeArrowheads="1"/>
          </p:cNvSpPr>
          <p:nvPr/>
        </p:nvSpPr>
        <p:spPr bwMode="auto">
          <a:xfrm>
            <a:off x="1524001" y="2093914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43" name="Oval 9"/>
          <p:cNvSpPr>
            <a:spLocks noChangeArrowheads="1"/>
          </p:cNvSpPr>
          <p:nvPr/>
        </p:nvSpPr>
        <p:spPr bwMode="auto">
          <a:xfrm>
            <a:off x="1558925" y="2659064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44" name="Oval 10"/>
          <p:cNvSpPr>
            <a:spLocks noChangeArrowheads="1"/>
          </p:cNvSpPr>
          <p:nvPr/>
        </p:nvSpPr>
        <p:spPr bwMode="auto">
          <a:xfrm>
            <a:off x="2109788" y="3146425"/>
            <a:ext cx="360362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45" name="Oval 11"/>
          <p:cNvSpPr>
            <a:spLocks noChangeArrowheads="1"/>
          </p:cNvSpPr>
          <p:nvPr/>
        </p:nvSpPr>
        <p:spPr bwMode="auto">
          <a:xfrm>
            <a:off x="2205038" y="2405064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46" name="Oval 12"/>
          <p:cNvSpPr>
            <a:spLocks noChangeArrowheads="1"/>
          </p:cNvSpPr>
          <p:nvPr/>
        </p:nvSpPr>
        <p:spPr bwMode="auto">
          <a:xfrm>
            <a:off x="2703513" y="3548064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47" name="Oval 13"/>
          <p:cNvSpPr>
            <a:spLocks noChangeArrowheads="1"/>
          </p:cNvSpPr>
          <p:nvPr/>
        </p:nvSpPr>
        <p:spPr bwMode="auto">
          <a:xfrm>
            <a:off x="1866900" y="3706814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48" name="Oval 14"/>
          <p:cNvSpPr>
            <a:spLocks noChangeArrowheads="1"/>
          </p:cNvSpPr>
          <p:nvPr/>
        </p:nvSpPr>
        <p:spPr bwMode="auto">
          <a:xfrm>
            <a:off x="2946401" y="2763839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49" name="Oval 15"/>
          <p:cNvSpPr>
            <a:spLocks noChangeArrowheads="1"/>
          </p:cNvSpPr>
          <p:nvPr/>
        </p:nvSpPr>
        <p:spPr bwMode="auto">
          <a:xfrm>
            <a:off x="3762376" y="2320925"/>
            <a:ext cx="360363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0" name="Oval 16"/>
          <p:cNvSpPr>
            <a:spLocks noChangeArrowheads="1"/>
          </p:cNvSpPr>
          <p:nvPr/>
        </p:nvSpPr>
        <p:spPr bwMode="auto">
          <a:xfrm>
            <a:off x="3697288" y="3198814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2" name="Oval 18"/>
          <p:cNvSpPr>
            <a:spLocks noChangeArrowheads="1"/>
          </p:cNvSpPr>
          <p:nvPr/>
        </p:nvSpPr>
        <p:spPr bwMode="auto">
          <a:xfrm>
            <a:off x="4397375" y="2690814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3" name="Oval 19"/>
          <p:cNvSpPr>
            <a:spLocks noChangeArrowheads="1"/>
          </p:cNvSpPr>
          <p:nvPr/>
        </p:nvSpPr>
        <p:spPr bwMode="auto">
          <a:xfrm>
            <a:off x="2449513" y="4341814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4" name="Oval 20"/>
          <p:cNvSpPr>
            <a:spLocks noChangeArrowheads="1"/>
          </p:cNvSpPr>
          <p:nvPr/>
        </p:nvSpPr>
        <p:spPr bwMode="auto">
          <a:xfrm>
            <a:off x="4724400" y="3432175"/>
            <a:ext cx="360363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5" name="Oval 21"/>
          <p:cNvSpPr>
            <a:spLocks noChangeArrowheads="1"/>
          </p:cNvSpPr>
          <p:nvPr/>
        </p:nvSpPr>
        <p:spPr bwMode="auto">
          <a:xfrm>
            <a:off x="1570038" y="4500564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6" name="Oval 22"/>
          <p:cNvSpPr>
            <a:spLocks noChangeArrowheads="1"/>
          </p:cNvSpPr>
          <p:nvPr/>
        </p:nvSpPr>
        <p:spPr bwMode="auto">
          <a:xfrm>
            <a:off x="2279651" y="5421314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7" name="Oval 23"/>
          <p:cNvSpPr>
            <a:spLocks noChangeArrowheads="1"/>
          </p:cNvSpPr>
          <p:nvPr/>
        </p:nvSpPr>
        <p:spPr bwMode="auto">
          <a:xfrm>
            <a:off x="3295650" y="4881564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8" name="Oval 24"/>
          <p:cNvSpPr>
            <a:spLocks noChangeArrowheads="1"/>
          </p:cNvSpPr>
          <p:nvPr/>
        </p:nvSpPr>
        <p:spPr bwMode="auto">
          <a:xfrm>
            <a:off x="4491038" y="4033839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9" name="Oval 25"/>
          <p:cNvSpPr>
            <a:spLocks noChangeArrowheads="1"/>
          </p:cNvSpPr>
          <p:nvPr/>
        </p:nvSpPr>
        <p:spPr bwMode="auto">
          <a:xfrm>
            <a:off x="4121150" y="4838700"/>
            <a:ext cx="360363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0" name="Oval 26"/>
          <p:cNvSpPr>
            <a:spLocks noChangeArrowheads="1"/>
          </p:cNvSpPr>
          <p:nvPr/>
        </p:nvSpPr>
        <p:spPr bwMode="auto">
          <a:xfrm>
            <a:off x="3021013" y="2024064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1" name="Oval 27"/>
          <p:cNvSpPr>
            <a:spLocks noChangeArrowheads="1"/>
          </p:cNvSpPr>
          <p:nvPr/>
        </p:nvSpPr>
        <p:spPr bwMode="auto">
          <a:xfrm>
            <a:off x="4819651" y="1971675"/>
            <a:ext cx="360363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2" name="Oval 28"/>
          <p:cNvSpPr>
            <a:spLocks noChangeArrowheads="1"/>
          </p:cNvSpPr>
          <p:nvPr/>
        </p:nvSpPr>
        <p:spPr bwMode="auto">
          <a:xfrm>
            <a:off x="5370513" y="2649539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3" name="Oval 29"/>
          <p:cNvSpPr>
            <a:spLocks noChangeArrowheads="1"/>
          </p:cNvSpPr>
          <p:nvPr/>
        </p:nvSpPr>
        <p:spPr bwMode="auto">
          <a:xfrm>
            <a:off x="5919788" y="3262314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5" name="Oval 31"/>
          <p:cNvSpPr>
            <a:spLocks noChangeArrowheads="1"/>
          </p:cNvSpPr>
          <p:nvPr/>
        </p:nvSpPr>
        <p:spPr bwMode="auto">
          <a:xfrm>
            <a:off x="5168900" y="4541839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6" name="Oval 32"/>
          <p:cNvSpPr>
            <a:spLocks noChangeArrowheads="1"/>
          </p:cNvSpPr>
          <p:nvPr/>
        </p:nvSpPr>
        <p:spPr bwMode="auto">
          <a:xfrm>
            <a:off x="6046788" y="2098675"/>
            <a:ext cx="360362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7" name="Oval 33"/>
          <p:cNvSpPr>
            <a:spLocks noChangeArrowheads="1"/>
          </p:cNvSpPr>
          <p:nvPr/>
        </p:nvSpPr>
        <p:spPr bwMode="auto">
          <a:xfrm>
            <a:off x="6099176" y="4459289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8" name="Oval 34"/>
          <p:cNvSpPr>
            <a:spLocks noChangeArrowheads="1"/>
          </p:cNvSpPr>
          <p:nvPr/>
        </p:nvSpPr>
        <p:spPr bwMode="auto">
          <a:xfrm>
            <a:off x="4935538" y="5262564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9" name="Oval 35"/>
          <p:cNvSpPr>
            <a:spLocks noChangeArrowheads="1"/>
          </p:cNvSpPr>
          <p:nvPr/>
        </p:nvSpPr>
        <p:spPr bwMode="auto">
          <a:xfrm>
            <a:off x="5803901" y="5040314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0" name="Oval 36"/>
          <p:cNvSpPr>
            <a:spLocks noChangeArrowheads="1"/>
          </p:cNvSpPr>
          <p:nvPr/>
        </p:nvSpPr>
        <p:spPr bwMode="auto">
          <a:xfrm>
            <a:off x="6524625" y="2713039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1" name="Oval 37"/>
          <p:cNvSpPr>
            <a:spLocks noChangeArrowheads="1"/>
          </p:cNvSpPr>
          <p:nvPr/>
        </p:nvSpPr>
        <p:spPr bwMode="auto">
          <a:xfrm>
            <a:off x="6291263" y="3854450"/>
            <a:ext cx="360362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2" name="Oval 38"/>
          <p:cNvSpPr>
            <a:spLocks noChangeArrowheads="1"/>
          </p:cNvSpPr>
          <p:nvPr/>
        </p:nvSpPr>
        <p:spPr bwMode="auto">
          <a:xfrm>
            <a:off x="6978651" y="4437064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3" name="Oval 39"/>
          <p:cNvSpPr>
            <a:spLocks noChangeArrowheads="1"/>
          </p:cNvSpPr>
          <p:nvPr/>
        </p:nvSpPr>
        <p:spPr bwMode="auto">
          <a:xfrm>
            <a:off x="6545263" y="5092700"/>
            <a:ext cx="360362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4" name="Oval 40"/>
          <p:cNvSpPr>
            <a:spLocks noChangeArrowheads="1"/>
          </p:cNvSpPr>
          <p:nvPr/>
        </p:nvSpPr>
        <p:spPr bwMode="auto">
          <a:xfrm>
            <a:off x="6788150" y="3367089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5" name="Line 41"/>
          <p:cNvSpPr>
            <a:spLocks noChangeShapeType="1"/>
          </p:cNvSpPr>
          <p:nvPr/>
        </p:nvSpPr>
        <p:spPr bwMode="auto">
          <a:xfrm>
            <a:off x="1873250" y="2347913"/>
            <a:ext cx="360363" cy="1476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6" name="Line 42"/>
          <p:cNvSpPr>
            <a:spLocks noChangeShapeType="1"/>
          </p:cNvSpPr>
          <p:nvPr/>
        </p:nvSpPr>
        <p:spPr bwMode="auto">
          <a:xfrm>
            <a:off x="1866900" y="2997200"/>
            <a:ext cx="254000" cy="254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7" name="Line 43"/>
          <p:cNvSpPr>
            <a:spLocks noChangeShapeType="1"/>
          </p:cNvSpPr>
          <p:nvPr/>
        </p:nvSpPr>
        <p:spPr bwMode="auto">
          <a:xfrm flipH="1">
            <a:off x="2354263" y="2755900"/>
            <a:ext cx="30162" cy="4000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8" name="Line 44"/>
          <p:cNvSpPr>
            <a:spLocks noChangeShapeType="1"/>
          </p:cNvSpPr>
          <p:nvPr/>
        </p:nvSpPr>
        <p:spPr bwMode="auto">
          <a:xfrm>
            <a:off x="2565401" y="2660650"/>
            <a:ext cx="423863" cy="1365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9" name="Line 45"/>
          <p:cNvSpPr>
            <a:spLocks noChangeShapeType="1"/>
          </p:cNvSpPr>
          <p:nvPr/>
        </p:nvSpPr>
        <p:spPr bwMode="auto">
          <a:xfrm>
            <a:off x="3348038" y="2298700"/>
            <a:ext cx="434975" cy="1365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0" name="Line 46"/>
          <p:cNvSpPr>
            <a:spLocks noChangeShapeType="1"/>
          </p:cNvSpPr>
          <p:nvPr/>
        </p:nvSpPr>
        <p:spPr bwMode="auto">
          <a:xfrm>
            <a:off x="2470150" y="3451225"/>
            <a:ext cx="360363" cy="1476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1" name="Line 47"/>
          <p:cNvSpPr>
            <a:spLocks noChangeShapeType="1"/>
          </p:cNvSpPr>
          <p:nvPr/>
        </p:nvSpPr>
        <p:spPr bwMode="auto">
          <a:xfrm flipH="1">
            <a:off x="3043238" y="3462338"/>
            <a:ext cx="677862" cy="3603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2" name="Line 48"/>
          <p:cNvSpPr>
            <a:spLocks noChangeShapeType="1"/>
          </p:cNvSpPr>
          <p:nvPr/>
        </p:nvSpPr>
        <p:spPr bwMode="auto">
          <a:xfrm>
            <a:off x="2565401" y="2679700"/>
            <a:ext cx="265113" cy="87788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3" name="Line 49"/>
          <p:cNvSpPr>
            <a:spLocks noChangeShapeType="1"/>
          </p:cNvSpPr>
          <p:nvPr/>
        </p:nvSpPr>
        <p:spPr bwMode="auto">
          <a:xfrm flipH="1">
            <a:off x="3879850" y="2690813"/>
            <a:ext cx="82550" cy="508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4" name="Line 50"/>
          <p:cNvSpPr>
            <a:spLocks noChangeShapeType="1"/>
          </p:cNvSpPr>
          <p:nvPr/>
        </p:nvSpPr>
        <p:spPr bwMode="auto">
          <a:xfrm flipV="1">
            <a:off x="3317876" y="2889251"/>
            <a:ext cx="1081088" cy="31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6" name="Line 52"/>
          <p:cNvSpPr>
            <a:spLocks noChangeShapeType="1"/>
          </p:cNvSpPr>
          <p:nvPr/>
        </p:nvSpPr>
        <p:spPr bwMode="auto">
          <a:xfrm flipH="1" flipV="1">
            <a:off x="2811463" y="4562476"/>
            <a:ext cx="2347912" cy="1809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7" name="Line 53"/>
          <p:cNvSpPr>
            <a:spLocks noChangeShapeType="1"/>
          </p:cNvSpPr>
          <p:nvPr/>
        </p:nvSpPr>
        <p:spPr bwMode="auto">
          <a:xfrm flipH="1" flipV="1">
            <a:off x="2174875" y="4024314"/>
            <a:ext cx="347663" cy="3714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8" name="Line 54"/>
          <p:cNvSpPr>
            <a:spLocks noChangeShapeType="1"/>
          </p:cNvSpPr>
          <p:nvPr/>
        </p:nvSpPr>
        <p:spPr bwMode="auto">
          <a:xfrm flipV="1">
            <a:off x="1931989" y="4573588"/>
            <a:ext cx="517525" cy="1063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9" name="Line 55"/>
          <p:cNvSpPr>
            <a:spLocks noChangeShapeType="1"/>
          </p:cNvSpPr>
          <p:nvPr/>
        </p:nvSpPr>
        <p:spPr bwMode="auto">
          <a:xfrm flipH="1" flipV="1">
            <a:off x="1846263" y="4859339"/>
            <a:ext cx="455612" cy="6572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0" name="Line 56"/>
          <p:cNvSpPr>
            <a:spLocks noChangeShapeType="1"/>
          </p:cNvSpPr>
          <p:nvPr/>
        </p:nvSpPr>
        <p:spPr bwMode="auto">
          <a:xfrm>
            <a:off x="4629150" y="3070226"/>
            <a:ext cx="242888" cy="381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1" name="Line 57"/>
          <p:cNvSpPr>
            <a:spLocks noChangeShapeType="1"/>
          </p:cNvSpPr>
          <p:nvPr/>
        </p:nvSpPr>
        <p:spPr bwMode="auto">
          <a:xfrm flipV="1">
            <a:off x="4651376" y="2330450"/>
            <a:ext cx="265113" cy="381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4" name="Line 60"/>
          <p:cNvSpPr>
            <a:spLocks noChangeShapeType="1"/>
          </p:cNvSpPr>
          <p:nvPr/>
        </p:nvSpPr>
        <p:spPr bwMode="auto">
          <a:xfrm flipH="1" flipV="1">
            <a:off x="4821239" y="4329113"/>
            <a:ext cx="390525" cy="2873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5" name="Line 61"/>
          <p:cNvSpPr>
            <a:spLocks noChangeShapeType="1"/>
          </p:cNvSpPr>
          <p:nvPr/>
        </p:nvSpPr>
        <p:spPr bwMode="auto">
          <a:xfrm flipV="1">
            <a:off x="2617788" y="5133975"/>
            <a:ext cx="709612" cy="4032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6" name="Line 62"/>
          <p:cNvSpPr>
            <a:spLocks noChangeShapeType="1"/>
          </p:cNvSpPr>
          <p:nvPr/>
        </p:nvSpPr>
        <p:spPr bwMode="auto">
          <a:xfrm flipV="1">
            <a:off x="5730875" y="2890839"/>
            <a:ext cx="827088" cy="15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7" name="Line 63"/>
          <p:cNvSpPr>
            <a:spLocks noChangeShapeType="1"/>
          </p:cNvSpPr>
          <p:nvPr/>
        </p:nvSpPr>
        <p:spPr bwMode="auto">
          <a:xfrm flipV="1">
            <a:off x="5676901" y="2414588"/>
            <a:ext cx="423863" cy="3079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8" name="Line 64"/>
          <p:cNvSpPr>
            <a:spLocks noChangeShapeType="1"/>
          </p:cNvSpPr>
          <p:nvPr/>
        </p:nvSpPr>
        <p:spPr bwMode="auto">
          <a:xfrm flipV="1">
            <a:off x="4492625" y="4775201"/>
            <a:ext cx="646113" cy="2651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9" name="Line 65"/>
          <p:cNvSpPr>
            <a:spLocks noChangeShapeType="1"/>
          </p:cNvSpPr>
          <p:nvPr/>
        </p:nvSpPr>
        <p:spPr bwMode="auto">
          <a:xfrm>
            <a:off x="4449763" y="5167314"/>
            <a:ext cx="487362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0" name="Line 66"/>
          <p:cNvSpPr>
            <a:spLocks noChangeShapeType="1"/>
          </p:cNvSpPr>
          <p:nvPr/>
        </p:nvSpPr>
        <p:spPr bwMode="auto">
          <a:xfrm>
            <a:off x="5497513" y="4849813"/>
            <a:ext cx="328612" cy="2841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1" name="Line 67"/>
          <p:cNvSpPr>
            <a:spLocks noChangeShapeType="1"/>
          </p:cNvSpPr>
          <p:nvPr/>
        </p:nvSpPr>
        <p:spPr bwMode="auto">
          <a:xfrm>
            <a:off x="6153151" y="5219701"/>
            <a:ext cx="403225" cy="73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2" name="Line 68"/>
          <p:cNvSpPr>
            <a:spLocks noChangeShapeType="1"/>
          </p:cNvSpPr>
          <p:nvPr/>
        </p:nvSpPr>
        <p:spPr bwMode="auto">
          <a:xfrm flipH="1" flipV="1">
            <a:off x="6364288" y="4838701"/>
            <a:ext cx="254000" cy="3286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3" name="Line 69"/>
          <p:cNvSpPr>
            <a:spLocks noChangeShapeType="1"/>
          </p:cNvSpPr>
          <p:nvPr/>
        </p:nvSpPr>
        <p:spPr bwMode="auto">
          <a:xfrm flipV="1">
            <a:off x="6851650" y="4786313"/>
            <a:ext cx="223838" cy="3492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4" name="Line 70"/>
          <p:cNvSpPr>
            <a:spLocks noChangeShapeType="1"/>
          </p:cNvSpPr>
          <p:nvPr/>
        </p:nvSpPr>
        <p:spPr bwMode="auto">
          <a:xfrm flipV="1">
            <a:off x="6248401" y="4225926"/>
            <a:ext cx="201613" cy="2333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5" name="Line 71"/>
          <p:cNvSpPr>
            <a:spLocks noChangeShapeType="1"/>
          </p:cNvSpPr>
          <p:nvPr/>
        </p:nvSpPr>
        <p:spPr bwMode="auto">
          <a:xfrm flipH="1" flipV="1">
            <a:off x="6597650" y="4170364"/>
            <a:ext cx="433388" cy="3190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6" name="Line 72"/>
          <p:cNvSpPr>
            <a:spLocks noChangeShapeType="1"/>
          </p:cNvSpPr>
          <p:nvPr/>
        </p:nvSpPr>
        <p:spPr bwMode="auto">
          <a:xfrm flipV="1">
            <a:off x="6619876" y="3716338"/>
            <a:ext cx="233363" cy="2111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7" name="Line 73"/>
          <p:cNvSpPr>
            <a:spLocks noChangeShapeType="1"/>
          </p:cNvSpPr>
          <p:nvPr/>
        </p:nvSpPr>
        <p:spPr bwMode="auto">
          <a:xfrm flipH="1" flipV="1">
            <a:off x="6248400" y="3443289"/>
            <a:ext cx="539750" cy="841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9" name="Line 75"/>
          <p:cNvSpPr>
            <a:spLocks noChangeShapeType="1"/>
          </p:cNvSpPr>
          <p:nvPr/>
        </p:nvSpPr>
        <p:spPr bwMode="auto">
          <a:xfrm>
            <a:off x="5073650" y="2309814"/>
            <a:ext cx="349250" cy="3698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10" name="Line 76"/>
          <p:cNvSpPr>
            <a:spLocks noChangeShapeType="1"/>
          </p:cNvSpPr>
          <p:nvPr/>
        </p:nvSpPr>
        <p:spPr bwMode="auto">
          <a:xfrm flipV="1">
            <a:off x="5495926" y="4086225"/>
            <a:ext cx="804863" cy="5413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72" name="Line 58"/>
          <p:cNvSpPr>
            <a:spLocks noChangeShapeType="1"/>
          </p:cNvSpPr>
          <p:nvPr/>
        </p:nvSpPr>
        <p:spPr bwMode="auto">
          <a:xfrm>
            <a:off x="5062538" y="3717924"/>
            <a:ext cx="233362" cy="855664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67" name="Title 1"/>
          <p:cNvSpPr txBox="1">
            <a:spLocks/>
          </p:cNvSpPr>
          <p:nvPr/>
        </p:nvSpPr>
        <p:spPr>
          <a:xfrm>
            <a:off x="379785" y="208511"/>
            <a:ext cx="8229719" cy="1143000"/>
          </a:xfrm>
          <a:prstGeom prst="rect">
            <a:avLst/>
          </a:prstGeom>
        </p:spPr>
        <p:txBody>
          <a:bodyPr vert="horz" lIns="38396" tIns="19198" rIns="38396" bIns="19198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Dependency Graph</a:t>
            </a:r>
            <a:endParaRPr lang="en-US" sz="4000" dirty="0">
              <a:solidFill>
                <a:schemeClr val="bg1"/>
              </a:solidFill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Class for Plug: </a:t>
            </a:r>
            <a:r>
              <a:rPr lang="en-US" dirty="0" err="1" smtClean="0"/>
              <a:t>MPlug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Attribute and Node Operations:</a:t>
            </a:r>
          </a:p>
          <a:p>
            <a:pPr>
              <a:buNone/>
            </a:pP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&amp;node, 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&amp;attribute)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::attribute (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* 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ReturnStatus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)  </a:t>
            </a:r>
          </a:p>
          <a:p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::node (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* 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ReturnStatus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) </a:t>
            </a:r>
          </a:p>
          <a:p>
            <a:pPr>
              <a:buNone/>
            </a:pPr>
            <a:endParaRPr lang="en-CA" sz="2000" dirty="0" smtClean="0">
              <a:latin typeface="Calibri" pitchFamily="34" charset="0"/>
            </a:endParaRPr>
          </a:p>
          <a:p>
            <a:pPr>
              <a:buNone/>
            </a:pPr>
            <a:r>
              <a:rPr lang="en-CA" sz="2000" dirty="0" smtClean="0">
                <a:latin typeface="Calibri" pitchFamily="34" charset="0"/>
              </a:rPr>
              <a:t>Operations for Compound Attribute and Connections: </a:t>
            </a:r>
          </a:p>
          <a:p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::parent (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* 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ReturnStatus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::child (unsigned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int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index,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*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ReturnStatus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pPr>
              <a:buNone/>
            </a:pPr>
            <a:endParaRPr lang="en-CA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bool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connectedTo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(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MPlugArray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&amp;  array,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bool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 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asDst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bool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 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asSrc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* 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ReturnStatus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= NULL   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Manipulation of Data</a:t>
            </a:r>
          </a:p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getValue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 double &amp; 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val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MDGContext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&amp; 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ctx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setValue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 double 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val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 )  </a:t>
            </a:r>
          </a:p>
          <a:p>
            <a:endParaRPr 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676400" y="2057400"/>
            <a:ext cx="18288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505200" y="2057400"/>
            <a:ext cx="19812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r>
              <a:rPr lang="en-US" sz="2800" dirty="0" err="1" smtClean="0">
                <a:latin typeface="+mj-lt"/>
              </a:rPr>
              <a:t>Datablocks</a:t>
            </a:r>
            <a:endParaRPr lang="en-US" sz="2800" dirty="0">
              <a:latin typeface="+mj-lt"/>
            </a:endParaRPr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</a:t>
            </a:r>
            <a:endParaRPr lang="en-US" sz="28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429000" y="44958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Plugs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4000500" y="4038600"/>
            <a:ext cx="685800" cy="1588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95700" y="5548699"/>
            <a:ext cx="1370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MPlug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618706" y="19812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10800000" flipV="1">
            <a:off x="2514600" y="31242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517936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MFnAttribute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19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err="1" smtClean="0">
                <a:solidFill>
                  <a:schemeClr val="tx1"/>
                </a:solidFill>
              </a:rPr>
              <a:t>Datablock</a:t>
            </a:r>
            <a:r>
              <a:rPr lang="en-US" sz="2000" b="1" dirty="0" smtClean="0">
                <a:solidFill>
                  <a:schemeClr val="tx1"/>
                </a:solidFill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</a:rPr>
              <a:t>Datahandle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257800" y="3124200"/>
            <a:ext cx="990600" cy="685801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Datablocks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093913" y="3190874"/>
            <a:ext cx="4591050" cy="2319337"/>
            <a:chOff x="833" y="1665"/>
            <a:chExt cx="2892" cy="1461"/>
          </a:xfrm>
        </p:grpSpPr>
        <p:sp>
          <p:nvSpPr>
            <p:cNvPr id="45" name="Oval 4"/>
            <p:cNvSpPr>
              <a:spLocks noChangeArrowheads="1"/>
            </p:cNvSpPr>
            <p:nvPr/>
          </p:nvSpPr>
          <p:spPr bwMode="auto">
            <a:xfrm>
              <a:off x="839" y="1665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Rectangle 5"/>
            <p:cNvSpPr>
              <a:spLocks noChangeArrowheads="1"/>
            </p:cNvSpPr>
            <p:nvPr/>
          </p:nvSpPr>
          <p:spPr bwMode="auto">
            <a:xfrm>
              <a:off x="836" y="2403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2773" y="1713"/>
              <a:ext cx="951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2770" y="1947"/>
              <a:ext cx="954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37" name="Line 17"/>
            <p:cNvSpPr>
              <a:spLocks noChangeShapeType="1"/>
            </p:cNvSpPr>
            <p:nvPr/>
          </p:nvSpPr>
          <p:spPr bwMode="auto">
            <a:xfrm>
              <a:off x="833" y="2573"/>
              <a:ext cx="7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" name="Line 18"/>
            <p:cNvSpPr>
              <a:spLocks noChangeShapeType="1"/>
            </p:cNvSpPr>
            <p:nvPr/>
          </p:nvSpPr>
          <p:spPr bwMode="auto">
            <a:xfrm>
              <a:off x="835" y="2735"/>
              <a:ext cx="7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12"/>
            <p:cNvSpPr>
              <a:spLocks noChangeArrowheads="1"/>
            </p:cNvSpPr>
            <p:nvPr/>
          </p:nvSpPr>
          <p:spPr bwMode="auto">
            <a:xfrm>
              <a:off x="2771" y="2180"/>
              <a:ext cx="954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2774" y="2416"/>
              <a:ext cx="950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2773" y="2647"/>
              <a:ext cx="951" cy="24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Rectangle 28"/>
            <p:cNvSpPr>
              <a:spLocks noChangeArrowheads="1"/>
            </p:cNvSpPr>
            <p:nvPr/>
          </p:nvSpPr>
          <p:spPr bwMode="auto">
            <a:xfrm>
              <a:off x="2771" y="2892"/>
              <a:ext cx="954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43" name="Line 20"/>
            <p:cNvSpPr>
              <a:spLocks noChangeShapeType="1"/>
            </p:cNvSpPr>
            <p:nvPr/>
          </p:nvSpPr>
          <p:spPr bwMode="auto">
            <a:xfrm>
              <a:off x="1097" y="2568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Line 21"/>
            <p:cNvSpPr>
              <a:spLocks noChangeShapeType="1"/>
            </p:cNvSpPr>
            <p:nvPr/>
          </p:nvSpPr>
          <p:spPr bwMode="auto">
            <a:xfrm>
              <a:off x="1396" y="2575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Line 22"/>
            <p:cNvSpPr>
              <a:spLocks noChangeShapeType="1"/>
            </p:cNvSpPr>
            <p:nvPr/>
          </p:nvSpPr>
          <p:spPr bwMode="auto">
            <a:xfrm rot="10800000" flipH="1">
              <a:off x="1193" y="1793"/>
              <a:ext cx="1747" cy="6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Line 23"/>
            <p:cNvSpPr>
              <a:spLocks noChangeShapeType="1"/>
            </p:cNvSpPr>
            <p:nvPr/>
          </p:nvSpPr>
          <p:spPr bwMode="auto">
            <a:xfrm flipV="1">
              <a:off x="947" y="2027"/>
              <a:ext cx="1980" cy="62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7" name="Line 24"/>
            <p:cNvSpPr>
              <a:spLocks noChangeShapeType="1"/>
            </p:cNvSpPr>
            <p:nvPr/>
          </p:nvSpPr>
          <p:spPr bwMode="auto">
            <a:xfrm flipV="1">
              <a:off x="1253" y="2293"/>
              <a:ext cx="1660" cy="36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8" name="Line 25"/>
            <p:cNvSpPr>
              <a:spLocks noChangeShapeType="1"/>
            </p:cNvSpPr>
            <p:nvPr/>
          </p:nvSpPr>
          <p:spPr bwMode="auto">
            <a:xfrm flipV="1">
              <a:off x="1493" y="2533"/>
              <a:ext cx="1400" cy="12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9" name="Line 26"/>
            <p:cNvSpPr>
              <a:spLocks noChangeShapeType="1"/>
            </p:cNvSpPr>
            <p:nvPr/>
          </p:nvSpPr>
          <p:spPr bwMode="auto">
            <a:xfrm flipV="1">
              <a:off x="1040" y="2760"/>
              <a:ext cx="1847" cy="6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0" name="Line 27"/>
            <p:cNvSpPr>
              <a:spLocks noChangeShapeType="1"/>
            </p:cNvSpPr>
            <p:nvPr/>
          </p:nvSpPr>
          <p:spPr bwMode="auto">
            <a:xfrm>
              <a:off x="1400" y="2813"/>
              <a:ext cx="1480" cy="1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1" name="Line 29"/>
            <p:cNvSpPr>
              <a:spLocks noChangeShapeType="1"/>
            </p:cNvSpPr>
            <p:nvPr/>
          </p:nvSpPr>
          <p:spPr bwMode="auto">
            <a:xfrm>
              <a:off x="1252" y="2743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32" name="Content Placeholder 2"/>
          <p:cNvSpPr>
            <a:spLocks noGrp="1"/>
          </p:cNvSpPr>
          <p:nvPr>
            <p:ph idx="1"/>
          </p:nvPr>
        </p:nvSpPr>
        <p:spPr>
          <a:xfrm>
            <a:off x="319088" y="1200150"/>
            <a:ext cx="8215312" cy="704850"/>
          </a:xfrm>
        </p:spPr>
        <p:txBody>
          <a:bodyPr/>
          <a:lstStyle/>
          <a:p>
            <a:r>
              <a:rPr lang="en-US" dirty="0" smtClean="0"/>
              <a:t>Node stores data for every attribute (arrays are special, more details later)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12863" y="2603241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7250" y="5791200"/>
            <a:ext cx="141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Datablock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53200" y="2246867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Attribute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 flipH="1">
            <a:off x="6553200" y="2616199"/>
            <a:ext cx="300036" cy="43660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>
            <a:off x="1836738" y="2972573"/>
            <a:ext cx="257175" cy="294501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 flipV="1">
            <a:off x="1800224" y="5345904"/>
            <a:ext cx="293689" cy="445296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 animBg="1"/>
      <p:bldP spid="28" grpId="0" animBg="1"/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Datablocks</a:t>
            </a:r>
            <a:r>
              <a:rPr lang="en-US" dirty="0" smtClean="0"/>
              <a:t> &amp; </a:t>
            </a:r>
            <a:r>
              <a:rPr lang="en-US" dirty="0" err="1" smtClean="0"/>
              <a:t>Datahandles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Datablock</a:t>
            </a:r>
            <a:r>
              <a:rPr lang="en-US" dirty="0" smtClean="0"/>
              <a:t> is the actual storage for the input and output data of a node</a:t>
            </a:r>
          </a:p>
          <a:p>
            <a:endParaRPr lang="en-US" dirty="0" smtClean="0"/>
          </a:p>
          <a:p>
            <a:r>
              <a:rPr lang="en-US" dirty="0" smtClean="0"/>
              <a:t>For every non-array attribute, </a:t>
            </a:r>
            <a:r>
              <a:rPr lang="en-US" dirty="0" err="1" smtClean="0"/>
              <a:t>datablock</a:t>
            </a:r>
            <a:r>
              <a:rPr lang="en-US" dirty="0" smtClean="0"/>
              <a:t> stores: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Data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Dirty/clean status</a:t>
            </a:r>
          </a:p>
          <a:p>
            <a:pPr marL="342900" lvl="2" indent="-342900">
              <a:buClrTx/>
              <a:buSzTx/>
              <a:buFontTx/>
              <a:buChar char="•"/>
            </a:pPr>
            <a:endParaRPr lang="en-US" dirty="0" smtClean="0"/>
          </a:p>
          <a:p>
            <a:pPr marL="342900" lvl="2" indent="-342900">
              <a:buClrTx/>
              <a:buSzTx/>
              <a:buFontTx/>
              <a:buChar char="•"/>
            </a:pPr>
            <a:r>
              <a:rPr lang="en-US" sz="2400" dirty="0" smtClean="0"/>
              <a:t>Data handles are lightweight pointers into the data in the </a:t>
            </a:r>
            <a:r>
              <a:rPr lang="en-US" sz="2400" dirty="0" err="1" smtClean="0"/>
              <a:t>datablock</a:t>
            </a:r>
            <a:endParaRPr lang="en-US" sz="2400" dirty="0" smtClean="0"/>
          </a:p>
          <a:p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Datablocks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Nodes hold an array of </a:t>
            </a:r>
            <a:r>
              <a:rPr lang="en-US" dirty="0" err="1" smtClean="0"/>
              <a:t>datablocks</a:t>
            </a:r>
            <a:endParaRPr lang="en-US" dirty="0" smtClean="0"/>
          </a:p>
          <a:p>
            <a:pPr marL="909638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One </a:t>
            </a:r>
            <a:r>
              <a:rPr lang="en-US" dirty="0" err="1" smtClean="0"/>
              <a:t>datablock</a:t>
            </a:r>
            <a:r>
              <a:rPr lang="en-US" dirty="0" smtClean="0"/>
              <a:t> for a normal evaluation (using current time)</a:t>
            </a:r>
          </a:p>
          <a:p>
            <a:pPr marL="909638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More </a:t>
            </a:r>
            <a:r>
              <a:rPr lang="en-US" dirty="0" err="1" smtClean="0"/>
              <a:t>datablocks</a:t>
            </a:r>
            <a:r>
              <a:rPr lang="en-US" dirty="0" smtClean="0"/>
              <a:t> for timed contexts (specified times)</a:t>
            </a: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23556" name="Line 5"/>
          <p:cNvSpPr>
            <a:spLocks noChangeShapeType="1"/>
          </p:cNvSpPr>
          <p:nvPr/>
        </p:nvSpPr>
        <p:spPr bwMode="auto">
          <a:xfrm>
            <a:off x="3849688" y="3922713"/>
            <a:ext cx="36512" cy="4968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276600" y="2743200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58" name="Line 10"/>
          <p:cNvSpPr>
            <a:spLocks noChangeShapeType="1"/>
          </p:cNvSpPr>
          <p:nvPr/>
        </p:nvSpPr>
        <p:spPr bwMode="auto">
          <a:xfrm flipH="1">
            <a:off x="2514600" y="3905250"/>
            <a:ext cx="1349375" cy="5143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905000" y="4419600"/>
            <a:ext cx="1238250" cy="8048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60" name="Line 15"/>
          <p:cNvSpPr>
            <a:spLocks noChangeShapeType="1"/>
          </p:cNvSpPr>
          <p:nvPr/>
        </p:nvSpPr>
        <p:spPr bwMode="auto">
          <a:xfrm>
            <a:off x="1900238" y="4689475"/>
            <a:ext cx="1249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Line 16"/>
          <p:cNvSpPr>
            <a:spLocks noChangeShapeType="1"/>
          </p:cNvSpPr>
          <p:nvPr/>
        </p:nvSpPr>
        <p:spPr bwMode="auto">
          <a:xfrm>
            <a:off x="1903413" y="4946650"/>
            <a:ext cx="1249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17"/>
          <p:cNvSpPr>
            <a:spLocks noChangeShapeType="1"/>
          </p:cNvSpPr>
          <p:nvPr/>
        </p:nvSpPr>
        <p:spPr bwMode="auto">
          <a:xfrm>
            <a:off x="2319338" y="4681538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8"/>
          <p:cNvSpPr>
            <a:spLocks noChangeShapeType="1"/>
          </p:cNvSpPr>
          <p:nvPr/>
        </p:nvSpPr>
        <p:spPr bwMode="auto">
          <a:xfrm>
            <a:off x="2794000" y="469265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9"/>
          <p:cNvSpPr>
            <a:spLocks noChangeShapeType="1"/>
          </p:cNvSpPr>
          <p:nvPr/>
        </p:nvSpPr>
        <p:spPr bwMode="auto">
          <a:xfrm>
            <a:off x="2565400" y="495935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3276600" y="4419600"/>
            <a:ext cx="1238250" cy="8048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66" name="Line 21"/>
          <p:cNvSpPr>
            <a:spLocks noChangeShapeType="1"/>
          </p:cNvSpPr>
          <p:nvPr/>
        </p:nvSpPr>
        <p:spPr bwMode="auto">
          <a:xfrm>
            <a:off x="3271838" y="4689475"/>
            <a:ext cx="1249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22"/>
          <p:cNvSpPr>
            <a:spLocks noChangeShapeType="1"/>
          </p:cNvSpPr>
          <p:nvPr/>
        </p:nvSpPr>
        <p:spPr bwMode="auto">
          <a:xfrm>
            <a:off x="3275013" y="4946650"/>
            <a:ext cx="1249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Line 23"/>
          <p:cNvSpPr>
            <a:spLocks noChangeShapeType="1"/>
          </p:cNvSpPr>
          <p:nvPr/>
        </p:nvSpPr>
        <p:spPr bwMode="auto">
          <a:xfrm>
            <a:off x="3690938" y="4681538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Line 24"/>
          <p:cNvSpPr>
            <a:spLocks noChangeShapeType="1"/>
          </p:cNvSpPr>
          <p:nvPr/>
        </p:nvSpPr>
        <p:spPr bwMode="auto">
          <a:xfrm>
            <a:off x="4165600" y="469265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Line 25"/>
          <p:cNvSpPr>
            <a:spLocks noChangeShapeType="1"/>
          </p:cNvSpPr>
          <p:nvPr/>
        </p:nvSpPr>
        <p:spPr bwMode="auto">
          <a:xfrm>
            <a:off x="3937000" y="495935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auto">
          <a:xfrm>
            <a:off x="4648200" y="4419600"/>
            <a:ext cx="1238250" cy="8048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72" name="Line 27"/>
          <p:cNvSpPr>
            <a:spLocks noChangeShapeType="1"/>
          </p:cNvSpPr>
          <p:nvPr/>
        </p:nvSpPr>
        <p:spPr bwMode="auto">
          <a:xfrm>
            <a:off x="4643438" y="4689475"/>
            <a:ext cx="1249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Line 28"/>
          <p:cNvSpPr>
            <a:spLocks noChangeShapeType="1"/>
          </p:cNvSpPr>
          <p:nvPr/>
        </p:nvSpPr>
        <p:spPr bwMode="auto">
          <a:xfrm>
            <a:off x="4646613" y="4946650"/>
            <a:ext cx="1249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Line 29"/>
          <p:cNvSpPr>
            <a:spLocks noChangeShapeType="1"/>
          </p:cNvSpPr>
          <p:nvPr/>
        </p:nvSpPr>
        <p:spPr bwMode="auto">
          <a:xfrm>
            <a:off x="5062538" y="4681538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Line 30"/>
          <p:cNvSpPr>
            <a:spLocks noChangeShapeType="1"/>
          </p:cNvSpPr>
          <p:nvPr/>
        </p:nvSpPr>
        <p:spPr bwMode="auto">
          <a:xfrm>
            <a:off x="5537200" y="469265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Line 31"/>
          <p:cNvSpPr>
            <a:spLocks noChangeShapeType="1"/>
          </p:cNvSpPr>
          <p:nvPr/>
        </p:nvSpPr>
        <p:spPr bwMode="auto">
          <a:xfrm>
            <a:off x="5308600" y="495935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Text Box 4"/>
          <p:cNvSpPr txBox="1">
            <a:spLocks noChangeArrowheads="1"/>
          </p:cNvSpPr>
          <p:nvPr/>
        </p:nvSpPr>
        <p:spPr bwMode="auto">
          <a:xfrm>
            <a:off x="3581400" y="5257800"/>
            <a:ext cx="61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t=4</a:t>
            </a:r>
          </a:p>
        </p:txBody>
      </p:sp>
      <p:sp>
        <p:nvSpPr>
          <p:cNvPr id="23578" name="Text Box 6"/>
          <p:cNvSpPr txBox="1">
            <a:spLocks noChangeArrowheads="1"/>
          </p:cNvSpPr>
          <p:nvPr/>
        </p:nvSpPr>
        <p:spPr bwMode="auto">
          <a:xfrm>
            <a:off x="4876800" y="5257800"/>
            <a:ext cx="785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t=12</a:t>
            </a:r>
          </a:p>
        </p:txBody>
      </p:sp>
      <p:sp>
        <p:nvSpPr>
          <p:cNvPr id="23579" name="Text Box 9"/>
          <p:cNvSpPr txBox="1">
            <a:spLocks noChangeArrowheads="1"/>
          </p:cNvSpPr>
          <p:nvPr/>
        </p:nvSpPr>
        <p:spPr bwMode="auto">
          <a:xfrm>
            <a:off x="1981200" y="5257800"/>
            <a:ext cx="116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Normal</a:t>
            </a:r>
          </a:p>
        </p:txBody>
      </p:sp>
      <p:sp>
        <p:nvSpPr>
          <p:cNvPr id="23581" name="Line 7"/>
          <p:cNvSpPr>
            <a:spLocks noChangeShapeType="1"/>
          </p:cNvSpPr>
          <p:nvPr/>
        </p:nvSpPr>
        <p:spPr bwMode="auto">
          <a:xfrm>
            <a:off x="3863975" y="3916363"/>
            <a:ext cx="1393825" cy="5032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Node Structure: API Classes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19800" y="5179367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MDataBlock</a:t>
            </a:r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400" dirty="0" err="1" smtClean="0">
                <a:solidFill>
                  <a:srgbClr val="FFFF00"/>
                </a:solidFill>
              </a:rPr>
              <a:t>MDataHandle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29000" y="44958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Plugs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5700" y="5548699"/>
            <a:ext cx="1370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MPlug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3618706" y="19812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85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0800000" flipV="1">
            <a:off x="2514600" y="31242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" y="517936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MFnAttribute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019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err="1" smtClean="0">
                <a:solidFill>
                  <a:schemeClr val="tx1"/>
                </a:solidFill>
              </a:rPr>
              <a:t>Datablock</a:t>
            </a:r>
            <a:r>
              <a:rPr lang="en-US" sz="2000" b="1" dirty="0" smtClean="0">
                <a:solidFill>
                  <a:schemeClr val="tx1"/>
                </a:solidFill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</a:rPr>
              <a:t>Datahandle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5257800" y="3124200"/>
            <a:ext cx="990600" cy="685801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000500" y="4038600"/>
            <a:ext cx="685800" cy="1588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Classes for </a:t>
            </a:r>
            <a:r>
              <a:rPr lang="en-US" dirty="0" err="1" smtClean="0"/>
              <a:t>Datablock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MDatablock</a:t>
            </a:r>
            <a:endParaRPr lang="en-US" dirty="0" smtClean="0"/>
          </a:p>
          <a:p>
            <a:pPr marL="623888" lvl="1" defTabSz="628650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only valid during compute()</a:t>
            </a:r>
          </a:p>
          <a:p>
            <a:pPr marL="623888" lvl="1" defTabSz="628650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Pointers to data block should not be retained after compute()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MDataHandle</a:t>
            </a: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a smart pointer for information contained in data block</a:t>
            </a:r>
          </a:p>
          <a:p>
            <a:pPr lvl="2"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double &amp;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MDataHandle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asDouble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(  ) </a:t>
            </a:r>
          </a:p>
          <a:p>
            <a:pPr lvl="2"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void 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MDataHandle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setDouble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( double ) 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667000"/>
            <a:ext cx="7543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MPxNode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::compute(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const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MPlug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&amp; plug,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MDataBlock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&amp;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dataBlock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  <a:cs typeface="Arial" charset="0"/>
            </a:endParaRPr>
          </a:p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MDataHandle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MDataBlock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inputValue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(const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MPlug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&amp; plug,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MStatus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* 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ReturnStatus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  <a:cs typeface="Arial" charset="0"/>
            </a:endParaRPr>
          </a:p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MDataHandle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MDataBlock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outputValue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( const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MPlug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&amp;  plug,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MStatus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* 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ReturnStatus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  <a:cs typeface="Arial" charset="0"/>
            </a:endParaRPr>
          </a:p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MDGContext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 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MDataBlock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setContext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(const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MDGContext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&amp;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ctx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)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029200" y="2667000"/>
            <a:ext cx="20574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Node Structure: API Classes</a:t>
            </a: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618706" y="19812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29000" y="44958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Plugs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19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err="1" smtClean="0">
                <a:solidFill>
                  <a:schemeClr val="tx1"/>
                </a:solidFill>
              </a:rPr>
              <a:t>Datablock</a:t>
            </a:r>
            <a:r>
              <a:rPr lang="en-US" sz="2000" b="1" dirty="0" smtClean="0">
                <a:solidFill>
                  <a:schemeClr val="tx1"/>
                </a:solidFill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</a:rPr>
              <a:t>Datahandle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 flipV="1">
            <a:off x="2514600" y="31242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57800" y="3124200"/>
            <a:ext cx="990600" cy="685801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4000500" y="4038600"/>
            <a:ext cx="685800" cy="1588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18706" y="151035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MPxNode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517936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MFnAttribute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95700" y="5548699"/>
            <a:ext cx="1370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MPlug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9800" y="5179367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MDataBlock</a:t>
            </a:r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400" dirty="0" err="1" smtClean="0">
                <a:solidFill>
                  <a:srgbClr val="FFFF00"/>
                </a:solidFill>
              </a:rPr>
              <a:t>MDataHandle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r>
              <a:rPr lang="en-US" sz="2800" dirty="0" smtClean="0">
                <a:latin typeface="+mj-lt"/>
              </a:rPr>
              <a:t>Custom Node Implementation</a:t>
            </a:r>
            <a:endParaRPr lang="en-US" sz="2800" dirty="0">
              <a:latin typeface="+mj-lt"/>
            </a:endParaRPr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a node do?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Know its own attributes</a:t>
            </a:r>
          </a:p>
          <a:p>
            <a:r>
              <a:rPr lang="en-US" dirty="0" smtClean="0"/>
              <a:t>Store data efficiently in “</a:t>
            </a:r>
            <a:r>
              <a:rPr lang="en-US" dirty="0" err="1" smtClean="0"/>
              <a:t>datablocks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Accept input, compute, generate output</a:t>
            </a:r>
          </a:p>
          <a:p>
            <a:r>
              <a:rPr lang="en-US" dirty="0" smtClean="0"/>
              <a:t>Connect with other nodes through connections</a:t>
            </a:r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40469" y="2866345"/>
            <a:ext cx="5860331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DG Nodes in Maya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Entirely new operations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MPxNode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Extend existing Maya nodes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MPxDeformerNode</a:t>
            </a: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MPxFieldNode</a:t>
            </a: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MPxEmitterNode</a:t>
            </a: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MPxSpringNode</a:t>
            </a: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MPxIkSolverNode</a:t>
            </a: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MPxHwShaderNode</a:t>
            </a: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 Registration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Every node requires a unique identifier.</a:t>
            </a:r>
          </a:p>
          <a:p>
            <a:pPr lvl="1">
              <a:buNone/>
            </a:pPr>
            <a:r>
              <a:rPr lang="en-US" noProof="1" smtClean="0">
                <a:solidFill>
                  <a:srgbClr val="FFFF00"/>
                </a:solidFill>
              </a:rPr>
              <a:t>	  MTypeId </a:t>
            </a:r>
            <a:r>
              <a:rPr lang="en-US" dirty="0" err="1" smtClean="0">
                <a:solidFill>
                  <a:srgbClr val="FFFF00"/>
                </a:solidFill>
              </a:rPr>
              <a:t>myNode</a:t>
            </a:r>
            <a:r>
              <a:rPr lang="en-US" noProof="1" smtClean="0">
                <a:solidFill>
                  <a:srgbClr val="FFFF00"/>
                </a:solidFill>
              </a:rPr>
              <a:t>::id( 0x80000 );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plug-ins that you intend to share between sites</a:t>
            </a:r>
          </a:p>
          <a:p>
            <a:pPr marL="909638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Will require a globally unique ID issued to you by Autodesk.</a:t>
            </a:r>
          </a:p>
          <a:p>
            <a:pPr marL="909638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IDs are allocated in blocks of 64/128/256/512.</a:t>
            </a:r>
          </a:p>
          <a:p>
            <a:pPr marL="909638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Contact ADN M&amp;E for unique global IDs.</a:t>
            </a:r>
          </a:p>
          <a:p>
            <a:endParaRPr lang="en-US" dirty="0" smtClean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19088" y="2587625"/>
            <a:ext cx="2819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0 – 0x7ffff (524288 ids)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138488" y="2587625"/>
            <a:ext cx="2667000" cy="685800"/>
          </a:xfrm>
          <a:prstGeom prst="rect">
            <a:avLst/>
          </a:prstGeom>
          <a:solidFill>
            <a:srgbClr val="99CC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0x80000 – 0xfffff</a:t>
            </a:r>
          </a:p>
        </p:txBody>
      </p:sp>
      <p:sp>
        <p:nvSpPr>
          <p:cNvPr id="30726" name="AutoShape 8"/>
          <p:cNvSpPr>
            <a:spLocks/>
          </p:cNvSpPr>
          <p:nvPr/>
        </p:nvSpPr>
        <p:spPr bwMode="auto">
          <a:xfrm rot="-5400000">
            <a:off x="1525588" y="2089150"/>
            <a:ext cx="254000" cy="2667000"/>
          </a:xfrm>
          <a:prstGeom prst="leftBrace">
            <a:avLst>
              <a:gd name="adj1" fmla="val 121722"/>
              <a:gd name="adj2" fmla="val 52884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990600" y="3549650"/>
            <a:ext cx="1671638" cy="3667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Internal Use</a:t>
            </a:r>
          </a:p>
        </p:txBody>
      </p:sp>
      <p:sp>
        <p:nvSpPr>
          <p:cNvPr id="30728" name="AutoShape 11"/>
          <p:cNvSpPr>
            <a:spLocks/>
          </p:cNvSpPr>
          <p:nvPr/>
        </p:nvSpPr>
        <p:spPr bwMode="auto">
          <a:xfrm rot="-5400000">
            <a:off x="4268788" y="2165350"/>
            <a:ext cx="254000" cy="2514600"/>
          </a:xfrm>
          <a:prstGeom prst="leftBrace">
            <a:avLst>
              <a:gd name="adj1" fmla="val 121733"/>
              <a:gd name="adj2" fmla="val 52884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Text Box 12"/>
          <p:cNvSpPr txBox="1">
            <a:spLocks noChangeArrowheads="1"/>
          </p:cNvSpPr>
          <p:nvPr/>
        </p:nvSpPr>
        <p:spPr bwMode="auto">
          <a:xfrm>
            <a:off x="3733800" y="3549650"/>
            <a:ext cx="1576388" cy="6413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DevKit Examples</a:t>
            </a:r>
          </a:p>
        </p:txBody>
      </p:sp>
      <p:sp>
        <p:nvSpPr>
          <p:cNvPr id="30730" name="Rectangle 13"/>
          <p:cNvSpPr>
            <a:spLocks noChangeArrowheads="1"/>
          </p:cNvSpPr>
          <p:nvPr/>
        </p:nvSpPr>
        <p:spPr bwMode="auto">
          <a:xfrm>
            <a:off x="5805488" y="2587625"/>
            <a:ext cx="2667000" cy="685800"/>
          </a:xfrm>
          <a:prstGeom prst="rect">
            <a:avLst/>
          </a:prstGeom>
          <a:solidFill>
            <a:srgbClr val="003366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0x100fff – 0xffffff</a:t>
            </a:r>
          </a:p>
        </p:txBody>
      </p:sp>
      <p:sp>
        <p:nvSpPr>
          <p:cNvPr id="30731" name="AutoShape 15"/>
          <p:cNvSpPr>
            <a:spLocks/>
          </p:cNvSpPr>
          <p:nvPr/>
        </p:nvSpPr>
        <p:spPr bwMode="auto">
          <a:xfrm rot="-5400000">
            <a:off x="6935788" y="2165350"/>
            <a:ext cx="254000" cy="2514600"/>
          </a:xfrm>
          <a:prstGeom prst="leftBrace">
            <a:avLst>
              <a:gd name="adj1" fmla="val 121733"/>
              <a:gd name="adj2" fmla="val 52884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Text Box 16"/>
          <p:cNvSpPr txBox="1">
            <a:spLocks noChangeArrowheads="1"/>
          </p:cNvSpPr>
          <p:nvPr/>
        </p:nvSpPr>
        <p:spPr bwMode="auto">
          <a:xfrm>
            <a:off x="6400800" y="3549650"/>
            <a:ext cx="1576388" cy="3667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Global IDs</a:t>
            </a: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 flipV="1">
            <a:off x="6781800" y="4191000"/>
            <a:ext cx="293689" cy="445296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25" grpId="0" animBg="1"/>
      <p:bldP spid="30726" grpId="0" animBg="1"/>
      <p:bldP spid="30727" grpId="0" animBg="1"/>
      <p:bldP spid="30728" grpId="0" animBg="1"/>
      <p:bldP spid="30729" grpId="0" animBg="1"/>
      <p:bldP spid="30730" grpId="0" animBg="1"/>
      <p:bldP spid="30731" grpId="0" animBg="1"/>
      <p:bldP spid="30732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MPxNode</a:t>
            </a:r>
            <a:r>
              <a:rPr lang="en-US" dirty="0" smtClean="0"/>
              <a:t>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register your node in Maya: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 deregister your node</a:t>
            </a:r>
          </a:p>
          <a:p>
            <a:pPr lvl="1"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0" y="1905749"/>
            <a:ext cx="8153400" cy="2057400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kPluginNodeTypeName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= 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simpleNode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"</a:t>
            </a:r>
          </a:p>
          <a:p>
            <a:pPr lvl="0">
              <a:defRPr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simpleNodeId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OpenMaya.MTypeId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(0x80001)</a:t>
            </a:r>
          </a:p>
          <a:p>
            <a:pPr lvl="0">
              <a:defRPr/>
            </a:pPr>
            <a:endParaRPr lang="en-US" sz="1400" dirty="0" smtClean="0">
              <a:solidFill>
                <a:srgbClr val="FFFF00"/>
              </a:solidFill>
              <a:latin typeface="Calibri" pitchFamily="34" charset="0"/>
              <a:cs typeface="Arial" charset="0"/>
            </a:endParaRPr>
          </a:p>
          <a:p>
            <a:pPr lvl="0"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initializePlugin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):</a:t>
            </a:r>
          </a:p>
          <a:p>
            <a:pPr lvl="0"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mplugin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OpenMayaMPx.MFnPlugin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pPr lvl="0"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try:</a:t>
            </a:r>
          </a:p>
          <a:p>
            <a:pPr lvl="0"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     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mplugin.registerNode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kPluginNodeTypeName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simpleNodeId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nodeCreator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nodeInitializer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)</a:t>
            </a:r>
          </a:p>
          <a:p>
            <a:pPr lvl="0"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except:</a:t>
            </a:r>
          </a:p>
          <a:p>
            <a:pPr lvl="0"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      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sys.stderr.write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 "Failed to register node: %s" %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kPluginNodeTypeName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)</a:t>
            </a:r>
          </a:p>
          <a:p>
            <a:pPr lvl="0"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           raise</a:t>
            </a: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85800" y="4859338"/>
            <a:ext cx="7620000" cy="1676400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def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uninitializePlugin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mobject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):</a:t>
            </a:r>
          </a:p>
          <a:p>
            <a:pPr lvl="0">
              <a:defRPr/>
            </a:pP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mplugin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=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OpenMayaMPx.MFnPlugin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mobject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pPr lvl="0">
              <a:defRPr/>
            </a:pP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try:</a:t>
            </a:r>
          </a:p>
          <a:p>
            <a:pPr lvl="0">
              <a:defRPr/>
            </a:pP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               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mplugin.deregisterNode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simpleNodeId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)</a:t>
            </a:r>
          </a:p>
          <a:p>
            <a:pPr lvl="0">
              <a:defRPr/>
            </a:pP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except:</a:t>
            </a:r>
          </a:p>
          <a:p>
            <a:pPr lvl="0">
              <a:defRPr/>
            </a:pP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               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sys.stderr.write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 "Failed to deregister node: %s" %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kPluginNodeTypeName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)</a:t>
            </a:r>
          </a:p>
          <a:p>
            <a:pPr lvl="0">
              <a:defRPr/>
            </a:pP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                raise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581400" y="3255441"/>
            <a:ext cx="1676400" cy="26248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000" dirty="0" smtClean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334000" y="3255441"/>
            <a:ext cx="1066800" cy="26248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000" dirty="0" smtClean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400800" y="3255441"/>
            <a:ext cx="990600" cy="26248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000" dirty="0" smtClean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391400" y="3255441"/>
            <a:ext cx="1143000" cy="26248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0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MPxNode Creator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Tx/>
              <a:buNone/>
              <a:defRPr/>
            </a:pPr>
            <a:r>
              <a:rPr lang="en-US" dirty="0" smtClean="0"/>
              <a:t>The creator method is called to return a new instance of the node</a:t>
            </a:r>
          </a:p>
          <a:p>
            <a:pPr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CA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24840" y="2057400"/>
            <a:ext cx="6233159" cy="10972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nodeCreator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():</a:t>
            </a:r>
          </a:p>
          <a:p>
            <a:pPr>
              <a:defRPr/>
            </a:pP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	return 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OpenMayaMPx.asMPxPtr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simpleNode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() )</a:t>
            </a:r>
            <a:endParaRPr lang="en-US" sz="1600" u="none" dirty="0">
              <a:solidFill>
                <a:srgbClr val="FFFF00"/>
              </a:solidFill>
              <a:latin typeface="Calibri" pitchFamily="34" charset="0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MPxNode initialize Function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lvl="1" indent="4763">
              <a:buFont typeface="Wingdings" pitchFamily="2" charset="2"/>
              <a:buNone/>
              <a:tabLst>
                <a:tab pos="53975" algn="l"/>
              </a:tabLst>
            </a:pPr>
            <a:r>
              <a:rPr lang="en-CA" dirty="0" smtClean="0"/>
              <a:t>Reminder || Override this method to define the attribute interface for your node:</a:t>
            </a:r>
            <a:endParaRPr lang="en-US" dirty="0" smtClean="0"/>
          </a:p>
          <a:p>
            <a:pPr marL="919163" lvl="2" indent="-45720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dirty="0" smtClean="0"/>
              <a:t>create the attribute</a:t>
            </a:r>
          </a:p>
          <a:p>
            <a:pPr marL="919163" lvl="2" indent="-45720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dirty="0" smtClean="0"/>
              <a:t>set the attribute’s flags</a:t>
            </a:r>
          </a:p>
          <a:p>
            <a:pPr marL="919163" lvl="2" indent="-45720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dirty="0" smtClean="0"/>
              <a:t>add the attribute to the node</a:t>
            </a:r>
          </a:p>
          <a:p>
            <a:pPr marL="919163" lvl="2" indent="-45720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dirty="0" smtClean="0"/>
              <a:t>define attribute relationships</a:t>
            </a:r>
          </a:p>
          <a:p>
            <a:pPr marL="919163" lvl="2" indent="-45720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dirty="0" smtClean="0"/>
              <a:t>Inherit attributes if necessary</a:t>
            </a:r>
          </a:p>
          <a:p>
            <a:pPr lvl="1">
              <a:buFont typeface="Wingdings" pitchFamily="2" charset="2"/>
              <a:buNone/>
            </a:pPr>
            <a:endParaRPr lang="en-US" dirty="0" smtClean="0">
              <a:latin typeface="Courier New" pitchFamily="49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MStatus</a:t>
            </a:r>
            <a:r>
              <a:rPr lang="en-US" dirty="0" smtClean="0"/>
              <a:t> </a:t>
            </a:r>
            <a:r>
              <a:rPr lang="en-US" dirty="0" err="1" smtClean="0"/>
              <a:t>MPxNode</a:t>
            </a:r>
            <a:r>
              <a:rPr lang="en-US" dirty="0" smtClean="0"/>
              <a:t>::</a:t>
            </a:r>
            <a:r>
              <a:rPr lang="en-US" dirty="0" err="1" smtClean="0"/>
              <a:t>addAttribute</a:t>
            </a:r>
            <a:r>
              <a:rPr lang="en-US" dirty="0" smtClean="0"/>
              <a:t> ( const </a:t>
            </a:r>
            <a:r>
              <a:rPr lang="en-US" dirty="0" err="1" smtClean="0"/>
              <a:t>MObject</a:t>
            </a:r>
            <a:r>
              <a:rPr lang="en-US" dirty="0" smtClean="0"/>
              <a:t> &amp;  </a:t>
            </a:r>
            <a:r>
              <a:rPr lang="en-US" dirty="0" err="1" smtClean="0"/>
              <a:t>attr</a:t>
            </a:r>
            <a:r>
              <a:rPr lang="en-US" dirty="0" smtClean="0"/>
              <a:t>  ) </a:t>
            </a:r>
          </a:p>
          <a:p>
            <a:endParaRPr lang="en-US" dirty="0" smtClean="0"/>
          </a:p>
          <a:p>
            <a:r>
              <a:rPr lang="en-CA" dirty="0" err="1" smtClean="0"/>
              <a:t>MStatus</a:t>
            </a:r>
            <a:r>
              <a:rPr lang="en-CA" dirty="0" smtClean="0"/>
              <a:t> </a:t>
            </a:r>
            <a:r>
              <a:rPr lang="en-CA" dirty="0" err="1" smtClean="0"/>
              <a:t>MPxNode</a:t>
            </a:r>
            <a:r>
              <a:rPr lang="en-CA" dirty="0" smtClean="0"/>
              <a:t>::</a:t>
            </a:r>
            <a:r>
              <a:rPr lang="en-CA" dirty="0" err="1" smtClean="0"/>
              <a:t>attributeAffects</a:t>
            </a:r>
            <a:r>
              <a:rPr lang="en-CA" dirty="0" smtClean="0"/>
              <a:t> ( const </a:t>
            </a:r>
            <a:r>
              <a:rPr lang="en-CA" dirty="0" err="1" smtClean="0"/>
              <a:t>MObject</a:t>
            </a:r>
            <a:r>
              <a:rPr lang="en-CA" dirty="0" smtClean="0"/>
              <a:t> &amp;  </a:t>
            </a:r>
            <a:r>
              <a:rPr lang="en-CA" dirty="0" err="1" smtClean="0"/>
              <a:t>whenChanges</a:t>
            </a:r>
            <a:r>
              <a:rPr lang="en-CA" dirty="0" smtClean="0"/>
              <a:t>, const </a:t>
            </a:r>
            <a:r>
              <a:rPr lang="en-CA" dirty="0" err="1" smtClean="0"/>
              <a:t>MObject</a:t>
            </a:r>
            <a:r>
              <a:rPr lang="en-CA" dirty="0" smtClean="0"/>
              <a:t> &amp;  </a:t>
            </a:r>
            <a:r>
              <a:rPr lang="en-CA" dirty="0" err="1" smtClean="0"/>
              <a:t>isAffected</a:t>
            </a:r>
            <a:r>
              <a:rPr lang="en-CA" dirty="0" smtClean="0"/>
              <a:t>   )</a:t>
            </a:r>
          </a:p>
          <a:p>
            <a:endParaRPr lang="en-CA" dirty="0" smtClean="0"/>
          </a:p>
          <a:p>
            <a:r>
              <a:rPr lang="en-US" dirty="0" err="1" smtClean="0"/>
              <a:t>MStatus</a:t>
            </a:r>
            <a:r>
              <a:rPr lang="en-US" dirty="0" smtClean="0"/>
              <a:t> </a:t>
            </a:r>
            <a:r>
              <a:rPr lang="en-US" dirty="0" err="1" smtClean="0"/>
              <a:t>MPxNode</a:t>
            </a:r>
            <a:r>
              <a:rPr lang="en-US" dirty="0" smtClean="0"/>
              <a:t>::</a:t>
            </a:r>
            <a:r>
              <a:rPr lang="en-US" dirty="0" err="1" smtClean="0"/>
              <a:t>inheritAttributesFrom</a:t>
            </a:r>
            <a:r>
              <a:rPr lang="en-US" dirty="0" smtClean="0"/>
              <a:t> ( const </a:t>
            </a:r>
            <a:r>
              <a:rPr lang="en-US" dirty="0" err="1" smtClean="0"/>
              <a:t>MString</a:t>
            </a:r>
            <a:r>
              <a:rPr lang="en-US" dirty="0" smtClean="0"/>
              <a:t> &amp;  </a:t>
            </a:r>
            <a:r>
              <a:rPr lang="en-US" dirty="0" err="1" smtClean="0"/>
              <a:t>parentClassName</a:t>
            </a:r>
            <a:r>
              <a:rPr lang="en-US" dirty="0" smtClean="0"/>
              <a:t>) 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43300" y="563880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Custom Node A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543300" y="6315869"/>
            <a:ext cx="1828800" cy="439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Custom Node B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7" idx="0"/>
            <a:endCxn id="6" idx="2"/>
          </p:cNvCxnSpPr>
          <p:nvPr/>
        </p:nvCxnSpPr>
        <p:spPr>
          <a:xfrm rot="5400000" flipH="1" flipV="1">
            <a:off x="4347766" y="6205935"/>
            <a:ext cx="219869" cy="158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544095" y="496173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MPxNode</a:t>
            </a:r>
            <a:endParaRPr lang="en-US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 flipH="1" flipV="1">
            <a:off x="4346178" y="5528071"/>
            <a:ext cx="219869" cy="158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MPxNode</a:t>
            </a:r>
            <a:r>
              <a:rPr lang="en-US" dirty="0" smtClean="0"/>
              <a:t>::initialize()</a:t>
            </a:r>
            <a:endParaRPr lang="en-US" dirty="0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86739" y="2072640"/>
            <a:ext cx="8170969" cy="44630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nodeInitializer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():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nAttr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OpenMaya.MFnNumericAttribute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()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 dirty="0" smtClean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simpleNode.myInputAttr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nAttr.create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 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myInput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", “mi",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OpenMaya.MFnNumericData.kFloat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, 1.0 )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kern="1200" dirty="0" err="1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nAttr.setStorable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(1)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</a:p>
          <a:p>
            <a:pPr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kern="1200" dirty="0" err="1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simpleNode.myOutputAttr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=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nAttr.create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(“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myOutput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”, “mo”,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OpenMaya.MFnNumericData.kFloat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, 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1.0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)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kern="1200" dirty="0" err="1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nAttr.setStorable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(1)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 dirty="0" smtClean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simpleNode.myOutputAttrTwo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nAttr.create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(“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myOutputTwo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”, “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motwo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”,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OpenMaya.MFnNumericData.kFloat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, 1.0)</a:t>
            </a: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nAttr.setStorable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(1) 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simpleNode.addAttribute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simpleNode.input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)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kern="1200" dirty="0" err="1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simpleNode.addAttribute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 </a:t>
            </a:r>
            <a:r>
              <a:rPr lang="en-US" sz="1400" kern="1200" dirty="0" err="1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simpleNode.myOutputAttr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simpleNode.addAttribute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simpleNode.myOutputAttrTwo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kern="1200" dirty="0" err="1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simpleNode.attributeAffects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</a:t>
            </a:r>
            <a:r>
              <a:rPr lang="en-US" sz="1400" kern="1200" dirty="0" err="1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simpleNode.myInputAttr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, </a:t>
            </a:r>
            <a:r>
              <a:rPr lang="en-US" sz="1400" kern="1200" dirty="0" err="1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simpleNode.myOutputAttr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);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 rot="15519708">
            <a:off x="4711687" y="4482297"/>
            <a:ext cx="128690" cy="701250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132465" y="4585162"/>
            <a:ext cx="2476500" cy="49552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MPxNode</a:t>
            </a: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::</a:t>
            </a: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addAttribute</a:t>
            </a: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()</a:t>
            </a:r>
          </a:p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14856488">
            <a:off x="5600462" y="5176432"/>
            <a:ext cx="128690" cy="701250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6013507" y="5080682"/>
            <a:ext cx="2476500" cy="49552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MPxNode</a:t>
            </a: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::</a:t>
            </a: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attributeAffects</a:t>
            </a: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()</a:t>
            </a:r>
          </a:p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6553200" y="989965"/>
            <a:ext cx="1179739" cy="108267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+mn-lt"/>
              </a:rPr>
              <a:t>myNode</a:t>
            </a:r>
            <a:endParaRPr lang="en-US" sz="1400" dirty="0">
              <a:latin typeface="+mn-lt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867400" y="1197604"/>
            <a:ext cx="68480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myInput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177908" y="1148707"/>
            <a:ext cx="64785" cy="685800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7696200" y="990600"/>
            <a:ext cx="79380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myOutput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8" name="Down Arrow 17"/>
          <p:cNvSpPr/>
          <p:nvPr/>
        </p:nvSpPr>
        <p:spPr bwMode="auto">
          <a:xfrm rot="16200000">
            <a:off x="7968610" y="898525"/>
            <a:ext cx="64786" cy="761999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7696200" y="1524000"/>
            <a:ext cx="106150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myOutputTwo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6200000">
            <a:off x="7968609" y="1437003"/>
            <a:ext cx="64786" cy="761999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/>
      <p:bldP spid="16" grpId="0" animBg="1"/>
      <p:bldP spid="17" grpId="0"/>
      <p:bldP spid="18" grpId="0" animBg="1"/>
      <p:bldP spid="19" grpId="0"/>
      <p:bldP spid="2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319088" y="1279525"/>
            <a:ext cx="8215312" cy="5119688"/>
          </a:xfrm>
        </p:spPr>
        <p:txBody>
          <a:bodyPr/>
          <a:lstStyle/>
          <a:p>
            <a:r>
              <a:rPr lang="en-CA" dirty="0" err="1" smtClean="0">
                <a:solidFill>
                  <a:srgbClr val="FFFFFF"/>
                </a:solidFill>
              </a:rPr>
              <a:t>MPxNode</a:t>
            </a:r>
            <a:r>
              <a:rPr lang="en-CA" dirty="0" smtClean="0">
                <a:solidFill>
                  <a:srgbClr val="FFFFFF"/>
                </a:solidFill>
              </a:rPr>
              <a:t>::compute()</a:t>
            </a:r>
          </a:p>
          <a:p>
            <a:pPr>
              <a:buNone/>
            </a:pPr>
            <a:r>
              <a:rPr lang="en-CA" dirty="0" smtClean="0"/>
              <a:t>	called when the node is asked to evaluate an output</a:t>
            </a:r>
            <a:endParaRPr lang="en-CA" dirty="0" smtClean="0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362200" y="2426742"/>
            <a:ext cx="9906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  <p:sp>
        <p:nvSpPr>
          <p:cNvPr id="35844" name="TextBox 3"/>
          <p:cNvSpPr txBox="1">
            <a:spLocks noChangeArrowheads="1"/>
          </p:cNvSpPr>
          <p:nvPr/>
        </p:nvSpPr>
        <p:spPr bwMode="auto">
          <a:xfrm>
            <a:off x="533402" y="2426742"/>
            <a:ext cx="6858000" cy="351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def compute( self, plug,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dataBlock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):</a:t>
            </a:r>
          </a:p>
          <a:p>
            <a:pPr>
              <a:defRPr/>
            </a:pPr>
            <a:endParaRPr lang="en-US" sz="1400" dirty="0" smtClean="0">
              <a:solidFill>
                <a:srgbClr val="FFFF00"/>
              </a:solidFill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     if ( plug == </a:t>
            </a:r>
            <a:r>
              <a:rPr kumimoji="1" lang="en-US" sz="1400" dirty="0" err="1" smtClean="0">
                <a:solidFill>
                  <a:srgbClr val="FFFF00"/>
                </a:solidFill>
                <a:latin typeface="Calibri" pitchFamily="34" charset="0"/>
              </a:rPr>
              <a:t>simpleNode.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myOutputAttr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):  </a:t>
            </a: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     </a:t>
            </a: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                  # your </a:t>
            </a:r>
            <a:r>
              <a:rPr kumimoji="1" lang="en-US" sz="1400" dirty="0">
                <a:solidFill>
                  <a:srgbClr val="FFFF00"/>
                </a:solidFill>
                <a:latin typeface="Calibri" pitchFamily="34" charset="0"/>
              </a:rPr>
              <a:t>compute 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algorithm for output1</a:t>
            </a: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    </a:t>
            </a: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     if </a:t>
            </a:r>
            <a:r>
              <a:rPr kumimoji="1" lang="en-US" sz="1400" dirty="0">
                <a:solidFill>
                  <a:srgbClr val="FFFF00"/>
                </a:solidFill>
                <a:latin typeface="Calibri" pitchFamily="34" charset="0"/>
              </a:rPr>
              <a:t>(plug = = </a:t>
            </a:r>
            <a:r>
              <a:rPr kumimoji="1" lang="en-US" sz="1400" dirty="0" err="1" smtClean="0">
                <a:solidFill>
                  <a:srgbClr val="FFFF00"/>
                </a:solidFill>
                <a:latin typeface="Calibri" pitchFamily="34" charset="0"/>
              </a:rPr>
              <a:t>simpleNode.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myOutputAttrTwo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):</a:t>
            </a: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      </a:t>
            </a: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# your </a:t>
            </a:r>
            <a:r>
              <a:rPr kumimoji="1" lang="en-US" sz="1400" dirty="0">
                <a:solidFill>
                  <a:srgbClr val="FFFF00"/>
                </a:solidFill>
                <a:latin typeface="Calibri" pitchFamily="34" charset="0"/>
              </a:rPr>
              <a:t>compute 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algorithm for output2</a:t>
            </a: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       </a:t>
            </a:r>
            <a:endParaRPr lang="en-US" sz="1400" dirty="0" smtClean="0">
              <a:solidFill>
                <a:srgbClr val="FFFF00"/>
              </a:solidFill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    </a:t>
            </a:r>
          </a:p>
          <a:p>
            <a:pPr>
              <a:defRPr/>
            </a:pPr>
            <a:endParaRPr lang="en-US" sz="1400" dirty="0" smtClean="0">
              <a:solidFill>
                <a:srgbClr val="FFFF00"/>
              </a:solidFill>
              <a:latin typeface="Calibri" pitchFamily="34" charset="0"/>
              <a:cs typeface="Arial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400" dirty="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6324600" y="3870325"/>
            <a:ext cx="1179739" cy="108267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+mn-lt"/>
              </a:rPr>
              <a:t>myNode</a:t>
            </a:r>
            <a:endParaRPr lang="en-US" sz="1400" dirty="0">
              <a:latin typeface="+mn-lt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638800" y="4077964"/>
            <a:ext cx="68480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myInput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0" name="Down Arrow 9"/>
          <p:cNvSpPr/>
          <p:nvPr/>
        </p:nvSpPr>
        <p:spPr bwMode="auto">
          <a:xfrm rot="16200000">
            <a:off x="5949308" y="4029067"/>
            <a:ext cx="64785" cy="685800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7467600" y="3870960"/>
            <a:ext cx="79380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myOutput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2" name="Down Arrow 11"/>
          <p:cNvSpPr/>
          <p:nvPr/>
        </p:nvSpPr>
        <p:spPr bwMode="auto">
          <a:xfrm rot="16200000">
            <a:off x="7740010" y="3778885"/>
            <a:ext cx="64786" cy="761999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467600" y="4404360"/>
            <a:ext cx="106150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myOutputTwo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4" name="Down Arrow 13"/>
          <p:cNvSpPr/>
          <p:nvPr/>
        </p:nvSpPr>
        <p:spPr bwMode="auto">
          <a:xfrm rot="16200000">
            <a:off x="7740009" y="4317363"/>
            <a:ext cx="64786" cy="761999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086602" y="3483605"/>
            <a:ext cx="205739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rgbClr val="FFFF00"/>
                </a:solidFill>
              </a:rPr>
              <a:t>getAttr</a:t>
            </a:r>
            <a:r>
              <a:rPr lang="en-US" sz="1100" dirty="0" smtClean="0">
                <a:solidFill>
                  <a:srgbClr val="FFFF00"/>
                </a:solidFill>
              </a:rPr>
              <a:t> myNode1.myOutput;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828800" y="2426743"/>
            <a:ext cx="5334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5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MPxNode</a:t>
            </a:r>
            <a:r>
              <a:rPr lang="en-CA" dirty="0" smtClean="0"/>
              <a:t>::compute()</a:t>
            </a:r>
          </a:p>
          <a:p>
            <a:pPr lvl="1">
              <a:buFont typeface="Wingdings" pitchFamily="2" charset="2"/>
              <a:buNone/>
            </a:pPr>
            <a:r>
              <a:rPr lang="en-CA" dirty="0" smtClean="0"/>
              <a:t>   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5013" y="2286000"/>
            <a:ext cx="73914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def compute(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self,plug,dataBlock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):</a:t>
            </a:r>
            <a:endParaRPr lang="en-US" sz="1400" kern="1200" dirty="0" smtClean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# …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if( plug ==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simpleNode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.</a:t>
            </a:r>
            <a:r>
              <a:rPr lang="en-US" sz="1400" kern="1200" dirty="0" err="1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myOutputAttr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):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</a:t>
            </a: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inputData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dataBlock.inputValue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simpleNode.myInputAttr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)     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     </a:t>
            </a:r>
            <a:r>
              <a:rPr lang="en-US" sz="1400" kern="1200" dirty="0" err="1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inputValue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inputData.asFloat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()</a:t>
            </a:r>
            <a:endParaRPr lang="en-US" sz="1400" dirty="0">
              <a:solidFill>
                <a:srgbClr val="FFFF00"/>
              </a:solidFill>
              <a:latin typeface="Calibri" pitchFamily="34" charset="0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outputHandle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dataBlock.outputValue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simpleNode.myOutputAttr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)     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outputHandle.setFloat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US" sz="1400" kern="1200" dirty="0" err="1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inputValue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* 2 );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 </a:t>
            </a:r>
          </a:p>
          <a:p>
            <a:pPr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dataBlock.setClean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 plug )</a:t>
            </a:r>
            <a:endParaRPr lang="en-US" sz="1400" kern="1200" dirty="0" smtClean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    return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OpenMaya.MStatus.kSuccess</a:t>
            </a:r>
            <a:endParaRPr lang="en-US" sz="1400" kern="1200" dirty="0" smtClean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endParaRPr kumimoji="1"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if (plug = = </a:t>
            </a:r>
            <a:r>
              <a:rPr kumimoji="1" lang="en-US" sz="1400" dirty="0" err="1" smtClean="0">
                <a:solidFill>
                  <a:srgbClr val="FFFF00"/>
                </a:solidFill>
                <a:latin typeface="Calibri" pitchFamily="34" charset="0"/>
              </a:rPr>
              <a:t>simpleNode.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myOutputAttrTwo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: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#…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	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return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OpenMaya.MStatus.kUnknownParameter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6101293" y="3962400"/>
            <a:ext cx="2895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 err="1" smtClean="0">
                <a:solidFill>
                  <a:schemeClr val="bg1"/>
                </a:solidFill>
              </a:rPr>
              <a:t>myOutput</a:t>
            </a:r>
            <a:r>
              <a:rPr lang="en-US" sz="1400" dirty="0" smtClean="0">
                <a:solidFill>
                  <a:schemeClr val="bg1"/>
                </a:solidFill>
              </a:rPr>
              <a:t> = </a:t>
            </a:r>
            <a:r>
              <a:rPr lang="en-US" sz="1400" dirty="0" err="1" smtClean="0">
                <a:solidFill>
                  <a:schemeClr val="bg1"/>
                </a:solidFill>
              </a:rPr>
              <a:t>myInput</a:t>
            </a:r>
            <a:r>
              <a:rPr lang="en-US" sz="1400" dirty="0" smtClean="0">
                <a:solidFill>
                  <a:schemeClr val="bg1"/>
                </a:solidFill>
              </a:rPr>
              <a:t> * 2;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6482291" y="4479925"/>
            <a:ext cx="1179739" cy="108267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+mn-lt"/>
              </a:rPr>
              <a:t>myNode</a:t>
            </a:r>
            <a:endParaRPr lang="en-US" sz="1400" dirty="0">
              <a:latin typeface="+mn-lt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796491" y="4687564"/>
            <a:ext cx="68480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myInput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9" name="Down Arrow 8"/>
          <p:cNvSpPr/>
          <p:nvPr/>
        </p:nvSpPr>
        <p:spPr bwMode="auto">
          <a:xfrm rot="16200000">
            <a:off x="6106999" y="4638667"/>
            <a:ext cx="64785" cy="685800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7625291" y="4480560"/>
            <a:ext cx="79380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myOutput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16200000">
            <a:off x="7897701" y="4388485"/>
            <a:ext cx="64786" cy="761999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7625291" y="5013960"/>
            <a:ext cx="106150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myOutputTwo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3" name="Down Arrow 12"/>
          <p:cNvSpPr/>
          <p:nvPr/>
        </p:nvSpPr>
        <p:spPr bwMode="auto">
          <a:xfrm rot="16200000">
            <a:off x="7897700" y="4926963"/>
            <a:ext cx="64786" cy="761999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OpenMaya.kUnknownParameter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gotcha with MStatus codes as exceptions</a:t>
            </a:r>
          </a:p>
          <a:p>
            <a:r>
              <a:rPr lang="en-US" dirty="0" smtClean="0"/>
              <a:t>Some DG routines return MStatus::</a:t>
            </a:r>
            <a:r>
              <a:rPr lang="en-US" dirty="0" err="1" smtClean="0"/>
              <a:t>kUnknownParameter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(e.g. compute)</a:t>
            </a:r>
          </a:p>
          <a:p>
            <a:r>
              <a:rPr lang="en-US" dirty="0" smtClean="0"/>
              <a:t>In Python, this DOES NOT map to an exception</a:t>
            </a:r>
          </a:p>
          <a:p>
            <a:r>
              <a:rPr lang="en-US" dirty="0" smtClean="0"/>
              <a:t>MStatus::</a:t>
            </a:r>
            <a:r>
              <a:rPr lang="en-US" dirty="0" err="1" smtClean="0"/>
              <a:t>kUnknownParameter</a:t>
            </a:r>
            <a:r>
              <a:rPr lang="en-US" dirty="0" smtClean="0"/>
              <a:t> maps to the Python constant </a:t>
            </a:r>
            <a:r>
              <a:rPr lang="en-US" dirty="0" err="1" smtClean="0"/>
              <a:t>maya.OpenMaya.kUnknownParameter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175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1981200" y="3078559"/>
            <a:ext cx="2398712" cy="238998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3600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a node do?</a:t>
            </a:r>
          </a:p>
        </p:txBody>
      </p:sp>
      <p:sp>
        <p:nvSpPr>
          <p:cNvPr id="7173" name="Down Arrow 25"/>
          <p:cNvSpPr>
            <a:spLocks noChangeArrowheads="1"/>
          </p:cNvSpPr>
          <p:nvPr/>
        </p:nvSpPr>
        <p:spPr bwMode="auto">
          <a:xfrm>
            <a:off x="5424488" y="2089150"/>
            <a:ext cx="263525" cy="4187825"/>
          </a:xfrm>
          <a:prstGeom prst="downArrow">
            <a:avLst>
              <a:gd name="adj1" fmla="val 50000"/>
              <a:gd name="adj2" fmla="val 50176"/>
            </a:avLst>
          </a:prstGeom>
          <a:solidFill>
            <a:srgbClr val="99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5-Point Star 28"/>
          <p:cNvSpPr/>
          <p:nvPr/>
        </p:nvSpPr>
        <p:spPr bwMode="auto">
          <a:xfrm>
            <a:off x="2249488" y="3641725"/>
            <a:ext cx="531812" cy="485775"/>
          </a:xfrm>
          <a:prstGeom prst="star5">
            <a:avLst/>
          </a:prstGeom>
          <a:solidFill>
            <a:srgbClr val="C2FF98"/>
          </a:solidFill>
          <a:ln>
            <a:solidFill>
              <a:srgbClr val="75BB0C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5-Point Star 29"/>
          <p:cNvSpPr/>
          <p:nvPr/>
        </p:nvSpPr>
        <p:spPr bwMode="auto">
          <a:xfrm>
            <a:off x="3319097" y="3352888"/>
            <a:ext cx="541020" cy="482346"/>
          </a:xfrm>
          <a:prstGeom prst="star5">
            <a:avLst/>
          </a:prstGeom>
          <a:solidFill>
            <a:srgbClr val="DA8600"/>
          </a:solidFill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5-Point Star 30"/>
          <p:cNvSpPr/>
          <p:nvPr/>
        </p:nvSpPr>
        <p:spPr bwMode="auto">
          <a:xfrm>
            <a:off x="2518997" y="4467694"/>
            <a:ext cx="518160" cy="464820"/>
          </a:xfrm>
          <a:prstGeom prst="star5">
            <a:avLst/>
          </a:prstGeom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ound Diagonal Corner Rectangle 31"/>
          <p:cNvSpPr/>
          <p:nvPr/>
        </p:nvSpPr>
        <p:spPr bwMode="auto">
          <a:xfrm>
            <a:off x="3381375" y="4424363"/>
            <a:ext cx="606425" cy="352425"/>
          </a:xfrm>
          <a:prstGeom prst="round2DiagRect">
            <a:avLst/>
          </a:prstGeom>
          <a:gradFill>
            <a:gsLst>
              <a:gs pos="0">
                <a:srgbClr val="A9E2E2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loud 32"/>
          <p:cNvSpPr/>
          <p:nvPr/>
        </p:nvSpPr>
        <p:spPr bwMode="auto">
          <a:xfrm>
            <a:off x="2940050" y="3940175"/>
            <a:ext cx="527050" cy="333375"/>
          </a:xfrm>
          <a:prstGeom prst="cloud">
            <a:avLst/>
          </a:prstGeom>
          <a:solidFill>
            <a:srgbClr val="AAB7DF"/>
          </a:solidFill>
          <a:ln>
            <a:solidFill>
              <a:srgbClr val="4082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77962"/>
            <a:ext cx="8215312" cy="39687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Accept input data, compute output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26594" y="5669279"/>
            <a:ext cx="185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solidFill>
                  <a:srgbClr val="FFFFFF"/>
                </a:solidFill>
                <a:latin typeface="Arial" charset="0"/>
                <a:ea typeface="+mn-ea"/>
                <a:cs typeface="Arial" charset="0"/>
              </a:rPr>
              <a:t>output attributes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84345" y="2539464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solidFill>
                  <a:srgbClr val="FFFFFF"/>
                </a:solidFill>
                <a:latin typeface="Arial" charset="0"/>
                <a:ea typeface="+mn-ea"/>
                <a:cs typeface="Arial" charset="0"/>
              </a:rPr>
              <a:t>input attributes</a:t>
            </a:r>
          </a:p>
        </p:txBody>
      </p:sp>
      <p:sp>
        <p:nvSpPr>
          <p:cNvPr id="19" name="Down Arrow 25"/>
          <p:cNvSpPr>
            <a:spLocks noChangeArrowheads="1"/>
          </p:cNvSpPr>
          <p:nvPr/>
        </p:nvSpPr>
        <p:spPr bwMode="auto">
          <a:xfrm>
            <a:off x="3435773" y="2381674"/>
            <a:ext cx="84586" cy="669009"/>
          </a:xfrm>
          <a:prstGeom prst="downArrow">
            <a:avLst>
              <a:gd name="adj1" fmla="val 43015"/>
              <a:gd name="adj2" fmla="val 110540"/>
            </a:avLst>
          </a:prstGeom>
          <a:solidFill>
            <a:srgbClr val="99CC00"/>
          </a:solidFill>
          <a:ln w="9525" algn="ctr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u="sng" kern="1200">
              <a:solidFill>
                <a:srgbClr val="FFFFFF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" name="Down Arrow 25"/>
          <p:cNvSpPr>
            <a:spLocks noChangeArrowheads="1"/>
          </p:cNvSpPr>
          <p:nvPr/>
        </p:nvSpPr>
        <p:spPr bwMode="auto">
          <a:xfrm>
            <a:off x="3412913" y="5498254"/>
            <a:ext cx="84586" cy="669009"/>
          </a:xfrm>
          <a:prstGeom prst="downArrow">
            <a:avLst>
              <a:gd name="adj1" fmla="val 43015"/>
              <a:gd name="adj2" fmla="val 110540"/>
            </a:avLst>
          </a:prstGeom>
          <a:solidFill>
            <a:srgbClr val="99CC00"/>
          </a:solidFill>
          <a:ln w="9525" algn="ctr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u="sng" kern="1200">
              <a:solidFill>
                <a:srgbClr val="FFFFFF"/>
              </a:solidFill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"/>
                                            </p:cond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9" grpId="2" animBg="1"/>
      <p:bldP spid="32" grpId="0" animBg="1"/>
      <p:bldP spid="32" grpId="1" animBg="1"/>
      <p:bldP spid="33" grpId="0" animBg="1"/>
      <p:bldP spid="33" grpId="1" animBg="1"/>
      <p:bldP spid="33" grpId="2" animBg="1"/>
      <p:bldP spid="17" grpId="0"/>
      <p:bldP spid="18" grpId="0"/>
      <p:bldP spid="19" grpId="0" animBg="1"/>
      <p:bldP spid="2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r>
              <a:rPr lang="en-US" sz="2800" dirty="0" smtClean="0">
                <a:latin typeface="+mj-lt"/>
              </a:rPr>
              <a:t>Workshop Session</a:t>
            </a:r>
            <a:endParaRPr lang="en-US" sz="2800" dirty="0">
              <a:latin typeface="+mj-lt"/>
            </a:endParaRPr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630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simpleNode</a:t>
            </a:r>
            <a:endParaRPr lang="en-US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sz="2400" dirty="0" smtClean="0"/>
              <a:t>   In this example, we implement a custom node with two attributes: “input”, ”output”. Whenever the “input” attribute value changes, the “output” attribute will always be the input value multiplied by 2.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sinNode</a:t>
            </a:r>
            <a:endParaRPr lang="en-US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sz="2400" dirty="0" smtClean="0"/>
              <a:t>   In this example, we implement a custom node with two attributes: “input”, ”output”. Whenever the “input” attribute value changes, the “output” attribute will </a:t>
            </a:r>
            <a:r>
              <a:rPr lang="en-US" sz="2400" dirty="0" smtClean="0"/>
              <a:t>calculate the sin of the number.</a:t>
            </a:r>
          </a:p>
          <a:p>
            <a:pPr lvl="1">
              <a:buNone/>
            </a:pPr>
            <a:endParaRPr lang="en-US" sz="2400" dirty="0"/>
          </a:p>
          <a:p>
            <a:pPr marL="460375" lvl="2"/>
            <a:r>
              <a:rPr lang="en-US" sz="1600" dirty="0" smtClean="0"/>
              <a:t>Don’t forget to import the math module</a:t>
            </a:r>
            <a:endParaRPr lang="en-US" sz="16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204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transCircleNode</a:t>
            </a:r>
            <a:r>
              <a:rPr lang="en-US" dirty="0" smtClean="0"/>
              <a:t>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 	In this example, we implement a custom node </a:t>
            </a:r>
            <a:r>
              <a:rPr lang="en-US" dirty="0" err="1" smtClean="0"/>
              <a:t>transCircleNode</a:t>
            </a:r>
            <a:r>
              <a:rPr lang="en-US" dirty="0" smtClean="0"/>
              <a:t>, it  takes in a compound input translate attribute “</a:t>
            </a:r>
            <a:r>
              <a:rPr lang="en-US" dirty="0" err="1" smtClean="0"/>
              <a:t>inputTranslate</a:t>
            </a:r>
            <a:r>
              <a:rPr lang="en-US" dirty="0" smtClean="0"/>
              <a:t>”, and output a compound translate attribute “</a:t>
            </a:r>
            <a:r>
              <a:rPr lang="en-US" dirty="0" err="1" smtClean="0"/>
              <a:t>outputTranslate</a:t>
            </a:r>
            <a:r>
              <a:rPr lang="en-US" dirty="0" smtClean="0"/>
              <a:t>”, the value of </a:t>
            </a:r>
            <a:r>
              <a:rPr lang="en-US" dirty="0" err="1" smtClean="0"/>
              <a:t>outputTranslate</a:t>
            </a:r>
            <a:r>
              <a:rPr lang="en-US" dirty="0" smtClean="0"/>
              <a:t> is the value of </a:t>
            </a:r>
            <a:r>
              <a:rPr lang="en-US" dirty="0" err="1" smtClean="0"/>
              <a:t>inputTranslate</a:t>
            </a:r>
            <a:r>
              <a:rPr lang="en-US" dirty="0" smtClean="0"/>
              <a:t> plus the value of a circular movement based on current time frame. </a:t>
            </a:r>
          </a:p>
          <a:p>
            <a:pPr>
              <a:buFontTx/>
              <a:buNone/>
            </a:pPr>
            <a:endParaRPr lang="en-US" sz="2000" dirty="0"/>
          </a:p>
          <a:p>
            <a:pPr lvl="1"/>
            <a:r>
              <a:rPr lang="en-US" sz="1600" dirty="0" smtClean="0"/>
              <a:t>Use the MEL script </a:t>
            </a:r>
            <a:r>
              <a:rPr lang="en-US" sz="1600" dirty="0"/>
              <a:t>provided “</a:t>
            </a:r>
            <a:r>
              <a:rPr lang="en-US" sz="1600" dirty="0" err="1" smtClean="0"/>
              <a:t>transCircleNode.mel</a:t>
            </a:r>
            <a:r>
              <a:rPr lang="en-US" sz="1600" dirty="0" smtClean="0"/>
              <a:t>” to set and test your new node</a:t>
            </a:r>
          </a:p>
          <a:p>
            <a:pPr lvl="1"/>
            <a:endParaRPr lang="en-US" sz="16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13094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65150" y="2855913"/>
            <a:ext cx="80835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Autodesk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Node Structure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4">
              <a:buSzPct val="100000"/>
              <a:buFont typeface="Arial" charset="0"/>
              <a:buChar char="•"/>
            </a:pPr>
            <a:endParaRPr lang="en-US" sz="2400" dirty="0" smtClean="0"/>
          </a:p>
          <a:p>
            <a:pPr lvl="4">
              <a:buSzPct val="100000"/>
              <a:buNone/>
            </a:pPr>
            <a:endParaRPr lang="en-US" sz="2400" dirty="0" smtClean="0"/>
          </a:p>
          <a:p>
            <a:pPr lvl="4">
              <a:buSzPct val="100000"/>
              <a:buFont typeface="Arial" charset="0"/>
              <a:buChar char="•"/>
            </a:pPr>
            <a:endParaRPr lang="en-US" sz="2400" dirty="0" smtClean="0"/>
          </a:p>
          <a:p>
            <a:pPr lvl="1">
              <a:buClr>
                <a:schemeClr val="bg1"/>
              </a:buClr>
              <a:buSzPct val="100000"/>
              <a:buFont typeface="Arial" charset="0"/>
              <a:buChar char="•"/>
            </a:pPr>
            <a:endParaRPr lang="en-US" sz="2400" dirty="0" smtClean="0"/>
          </a:p>
          <a:p>
            <a:pPr lvl="4">
              <a:buSzPct val="100000"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618706" y="15240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35814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290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Plugs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19800" y="35814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err="1" smtClean="0">
                <a:solidFill>
                  <a:schemeClr val="tx1"/>
                </a:solidFill>
              </a:rPr>
              <a:t>DataBlock</a:t>
            </a:r>
            <a:r>
              <a:rPr lang="en-US" sz="2000" b="1" dirty="0" smtClean="0">
                <a:solidFill>
                  <a:schemeClr val="tx1"/>
                </a:solidFill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</a:rPr>
              <a:t>DataHandle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10800000" flipV="1">
            <a:off x="2514600" y="26670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57800" y="2667000"/>
            <a:ext cx="990600" cy="685801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4000500" y="3581400"/>
            <a:ext cx="685800" cy="1588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r>
              <a:rPr lang="en-US" sz="2800" dirty="0" smtClean="0">
                <a:latin typeface="+mj-lt"/>
              </a:rPr>
              <a:t>Attributes</a:t>
            </a:r>
            <a:endParaRPr lang="en-US" sz="2800" dirty="0">
              <a:latin typeface="+mj-lt"/>
            </a:endParaRPr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5"/>
            <a:r>
              <a:rPr lang="en-US" dirty="0" smtClean="0"/>
              <a:t>		</a:t>
            </a:r>
            <a:endParaRPr lang="en-US" sz="2800" b="1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618706" y="15240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35814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10800000" flipV="1">
            <a:off x="2514600" y="26670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data that belongs to nodes of a given type</a:t>
            </a:r>
          </a:p>
          <a:p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362200" y="2438400"/>
            <a:ext cx="2667000" cy="30908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2743200"/>
            <a:ext cx="2590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Smiley Node Attribute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3528536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Float     “rotation”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Float     “diameter”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Int32     “</a:t>
            </a:r>
            <a:r>
              <a:rPr lang="en-US" dirty="0" err="1" smtClean="0">
                <a:solidFill>
                  <a:schemeClr val="bg1"/>
                </a:solidFill>
              </a:rPr>
              <a:t>numEyes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MacHD:Applications:Microsoft Office 2004:Templates:Presentations:Designs:Blank Presentation</Template>
  <TotalTime>9231</TotalTime>
  <Words>1429</Words>
  <Application>Microsoft Office PowerPoint</Application>
  <PresentationFormat>On-screen Show (4:3)</PresentationFormat>
  <Paragraphs>554</Paragraphs>
  <Slides>54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1_blank</vt:lpstr>
      <vt:lpstr>PowerPoint Presentation</vt:lpstr>
      <vt:lpstr>Agenda</vt:lpstr>
      <vt:lpstr>PowerPoint Presentation</vt:lpstr>
      <vt:lpstr>What does a node do?</vt:lpstr>
      <vt:lpstr>What does a node do?</vt:lpstr>
      <vt:lpstr>Maya Node Structure</vt:lpstr>
      <vt:lpstr>PowerPoint Presentation</vt:lpstr>
      <vt:lpstr>Attributes</vt:lpstr>
      <vt:lpstr>Attributes</vt:lpstr>
      <vt:lpstr>Attributes</vt:lpstr>
      <vt:lpstr>Node and their Attributes</vt:lpstr>
      <vt:lpstr>Attributes</vt:lpstr>
      <vt:lpstr>Attribute Data Types</vt:lpstr>
      <vt:lpstr>Attribute Structures</vt:lpstr>
      <vt:lpstr>Attribute Structures</vt:lpstr>
      <vt:lpstr>Attribute Structures</vt:lpstr>
      <vt:lpstr>Attribute Structures</vt:lpstr>
      <vt:lpstr>Each Attribute has Properties</vt:lpstr>
      <vt:lpstr>Attribute Properties</vt:lpstr>
      <vt:lpstr>Attribute Affects</vt:lpstr>
      <vt:lpstr>API Classes for Attributes</vt:lpstr>
      <vt:lpstr>API Classes for Attributes</vt:lpstr>
      <vt:lpstr>Steps to Create an Attribute</vt:lpstr>
      <vt:lpstr>MFnNumericAttribute</vt:lpstr>
      <vt:lpstr>PowerPoint Presentation</vt:lpstr>
      <vt:lpstr>Plugs</vt:lpstr>
      <vt:lpstr>Plugs</vt:lpstr>
      <vt:lpstr>Plugs</vt:lpstr>
      <vt:lpstr>API Classes for Plugs</vt:lpstr>
      <vt:lpstr>API Class for Plug: MPlug</vt:lpstr>
      <vt:lpstr>PowerPoint Presentation</vt:lpstr>
      <vt:lpstr>Datablocks</vt:lpstr>
      <vt:lpstr>Datablocks</vt:lpstr>
      <vt:lpstr>Datablocks &amp; Datahandles</vt:lpstr>
      <vt:lpstr>Datablocks</vt:lpstr>
      <vt:lpstr>Maya Node Structure: API Classes</vt:lpstr>
      <vt:lpstr>API Classes for Datablock</vt:lpstr>
      <vt:lpstr>Maya Node Structure: API Classes</vt:lpstr>
      <vt:lpstr>PowerPoint Presentation</vt:lpstr>
      <vt:lpstr>Custom DG Nodes in Maya</vt:lpstr>
      <vt:lpstr>MPxNode Registration</vt:lpstr>
      <vt:lpstr>MPxNode Registration</vt:lpstr>
      <vt:lpstr>MPxNode Creator Function</vt:lpstr>
      <vt:lpstr>MPxNode initialize Function</vt:lpstr>
      <vt:lpstr>Attribute Operations</vt:lpstr>
      <vt:lpstr>MPxNode</vt:lpstr>
      <vt:lpstr>MPxNode</vt:lpstr>
      <vt:lpstr>MPxNode</vt:lpstr>
      <vt:lpstr>OpenMaya.kUnknownParameter</vt:lpstr>
      <vt:lpstr>PowerPoint Presentation</vt:lpstr>
      <vt:lpstr>Example: simpleNode</vt:lpstr>
      <vt:lpstr>Example: sinNode</vt:lpstr>
      <vt:lpstr>Example: transCircleNode </vt:lpstr>
      <vt:lpstr>PowerPoint Presentation</vt:lpstr>
    </vt:vector>
  </TitlesOfParts>
  <Manager/>
  <Company>Autodesk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Entertainment Title Slide Maya Logo Image</dc:title>
  <dc:creator/>
  <cp:lastModifiedBy>middlek</cp:lastModifiedBy>
  <cp:revision>1226</cp:revision>
  <cp:lastPrinted>2006-08-09T23:46:43Z</cp:lastPrinted>
  <dcterms:created xsi:type="dcterms:W3CDTF">2005-11-04T16:28:13Z</dcterms:created>
  <dcterms:modified xsi:type="dcterms:W3CDTF">2011-10-03T17:53:15Z</dcterms:modified>
</cp:coreProperties>
</file>