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361" r:id="rId2"/>
    <p:sldId id="512" r:id="rId3"/>
    <p:sldId id="531" r:id="rId4"/>
    <p:sldId id="525" r:id="rId5"/>
    <p:sldId id="526" r:id="rId6"/>
    <p:sldId id="528" r:id="rId7"/>
    <p:sldId id="509" r:id="rId8"/>
    <p:sldId id="505" r:id="rId9"/>
    <p:sldId id="506" r:id="rId10"/>
    <p:sldId id="507" r:id="rId11"/>
    <p:sldId id="523" r:id="rId12"/>
    <p:sldId id="514" r:id="rId13"/>
    <p:sldId id="508" r:id="rId14"/>
    <p:sldId id="504" r:id="rId15"/>
    <p:sldId id="513" r:id="rId16"/>
    <p:sldId id="515" r:id="rId17"/>
    <p:sldId id="511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33" r:id="rId33"/>
    <p:sldId id="534" r:id="rId34"/>
    <p:sldId id="535" r:id="rId35"/>
    <p:sldId id="536" r:id="rId36"/>
    <p:sldId id="537" r:id="rId37"/>
    <p:sldId id="532" r:id="rId38"/>
    <p:sldId id="529" r:id="rId39"/>
    <p:sldId id="480" r:id="rId4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2628" autoAdjust="0"/>
    <p:restoredTop sz="90333" autoAdjust="0"/>
  </p:normalViewPr>
  <p:slideViewPr>
    <p:cSldViewPr snapToObjects="1">
      <p:cViewPr varScale="1">
        <p:scale>
          <a:sx n="85" d="100"/>
          <a:sy n="85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7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47D4E-CB52-4E2E-864C-BEF7F453CA5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8991-3B77-4F5B-8DC9-7176017CE7A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94466-73A3-46F7-A631-ED8794A05F2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59A93-B966-4BB7-9F30-05BB05318778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1" dirty="0" smtClean="0"/>
          </a:p>
          <a:p>
            <a:endParaRPr lang="en-CA" b="1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CB94-F91D-4D2D-8D98-C3CEF5F57ADC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453312" cy="1936750"/>
          </a:xfrm>
        </p:spPr>
        <p:txBody>
          <a:bodyPr/>
          <a:lstStyle/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OpenMaya.MFnTypedAttribute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"description string for current node"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dStr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OpenMaya.MFnData.kString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1035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a string Attribute: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2666999"/>
            <a:ext cx="2286000" cy="43274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MFnTypeAttribute</a:t>
            </a:r>
            <a:r>
              <a:rPr lang="en-US" dirty="0" smtClean="0"/>
              <a:t> with </a:t>
            </a:r>
            <a:r>
              <a:rPr lang="en-US" dirty="0" err="1" smtClean="0"/>
              <a:t>MFnData</a:t>
            </a:r>
            <a:r>
              <a:rPr lang="en-US" dirty="0" smtClean="0"/>
              <a:t>::</a:t>
            </a:r>
            <a:r>
              <a:rPr lang="en-US" dirty="0" err="1" smtClean="0"/>
              <a:t>kNumeric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OpenMaya.MFnTypedAttribute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(OpenMaya.MFnNumericData.k3Float)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fnNumericData.setData3Float(1.5, 2.5, 3.5)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OpenMaya.MFnData.kNumeric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MEL: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addAttr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numAttr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–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dataType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float3;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err="1" smtClean="0"/>
              <a:t>MFnNumericAttribute</a:t>
            </a:r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input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lvl="0">
              <a:buNone/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MEL: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singleNum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attributeType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float;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Tx/>
              <a:buSzTx/>
              <a:buNone/>
            </a:pPr>
            <a:r>
              <a:rPr lang="en-CA" sz="2400" dirty="0" smtClean="0"/>
              <a:t>How to create a dynamic attribute in Maya:</a:t>
            </a:r>
          </a:p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457200" lvl="2" indent="-457200"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CA" dirty="0" smtClean="0"/>
              <a:t>Attribute Editor</a:t>
            </a:r>
          </a:p>
          <a:p>
            <a:pPr marL="457200" lvl="2" indent="-457200">
              <a:buClr>
                <a:schemeClr val="bg1"/>
              </a:buClr>
              <a:buSzTx/>
              <a:buFont typeface="+mj-lt"/>
              <a:buAutoNum type="arabicPeriod"/>
            </a:pPr>
            <a:endParaRPr lang="en-CA" dirty="0" smtClean="0"/>
          </a:p>
          <a:p>
            <a:pPr marL="457200" lvl="2" indent="-457200"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CA" dirty="0" smtClean="0"/>
              <a:t>MEL Command: addAttr</a:t>
            </a:r>
          </a:p>
          <a:p>
            <a:pPr marL="457200" lvl="2" indent="-457200">
              <a:buClr>
                <a:schemeClr val="bg1"/>
              </a:buClr>
              <a:buSzTx/>
              <a:buNone/>
            </a:pPr>
            <a:r>
              <a:rPr lang="en-CA" dirty="0" smtClean="0"/>
              <a:t>		addAttr -longName </a:t>
            </a:r>
            <a:r>
              <a:rPr lang="en-CA" dirty="0" err="1" smtClean="0"/>
              <a:t>oneAttr</a:t>
            </a:r>
            <a:r>
              <a:rPr lang="en-CA" dirty="0" smtClean="0"/>
              <a:t> -at double;</a:t>
            </a:r>
          </a:p>
          <a:p>
            <a:pPr marL="457200" lvl="2" indent="-457200">
              <a:buClr>
                <a:schemeClr val="bg1"/>
              </a:buClr>
              <a:buSzTx/>
              <a:buNone/>
            </a:pPr>
            <a:endParaRPr lang="en-CA" dirty="0" smtClean="0"/>
          </a:p>
          <a:p>
            <a:pPr marL="457200" lvl="2" indent="-457200">
              <a:buClr>
                <a:schemeClr val="bg1"/>
              </a:buClr>
              <a:buSzTx/>
              <a:buNone/>
            </a:pPr>
            <a:r>
              <a:rPr lang="en-CA" dirty="0" smtClean="0"/>
              <a:t>3.    Any code outside of MPxNode::initialize() to create an attribute</a:t>
            </a:r>
          </a:p>
          <a:p>
            <a:pPr marL="342900" lvl="2" indent="-342900">
              <a:buClrTx/>
              <a:buSzTx/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attributes belong to the node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4400" y="2354371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A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4167720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B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2057398" y="2709860"/>
            <a:ext cx="1641476" cy="71913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438399" y="4648201"/>
            <a:ext cx="1246187" cy="4419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913" y="2303226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2" y="4167720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98874" y="2672558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773487" y="3047999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913313" y="2743199"/>
            <a:ext cx="1106487" cy="480219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657600" y="453705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98874" y="487680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4872039" y="4267200"/>
            <a:ext cx="1147761" cy="910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198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postConstructor</a:t>
            </a:r>
            <a:r>
              <a:rPr lang="en-US" dirty="0" smtClean="0"/>
              <a:t>()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postConstructor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nAttr.setKeyable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OpenMaya.MFnDependencyNode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depNode.addAttribute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MPxNode::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Handle dynamic attribute as well as non-dynamic attribute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More flexible relationship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Do not perform any DG computation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dynNode.aOutput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# Non-dynamic attribute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aOutput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 </a:t>
            </a:r>
          </a:p>
          <a:p>
            <a:pPr marL="344488" indent="0"/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dirtyPlug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if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dirtyPlug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try: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plug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dynNode.aOutput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plugArray.append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(plug) 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except: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pass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OpenMayaMPx.MPxNode.setDependentsDirty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dirtyPlug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843213"/>
            <a:ext cx="4602163" cy="3117850"/>
            <a:chOff x="1344" y="1968"/>
            <a:chExt cx="3328" cy="2255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344" y="1968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pSphere1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347" y="3263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pCone1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93" y="2544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set1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271" y="2575"/>
              <a:ext cx="1020" cy="3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2284" y="3072"/>
              <a:ext cx="980" cy="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6" y="2327"/>
              <a:ext cx="1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724" y="3648"/>
              <a:ext cx="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ctr"/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689" y="2095"/>
              <a:ext cx="1983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r>
                <a:rPr lang="en-US" sz="2400">
                  <a:solidFill>
                    <a:srgbClr val="EE5500"/>
                  </a:solidFill>
                </a:rPr>
                <a:t>message attributes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2880" y="2352"/>
              <a:ext cx="288" cy="432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1008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lIns="82550" tIns="41275" rIns="82550" bIns="41275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606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Indicate membership in a grouping</a:t>
            </a: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/>
              <a:t>No data is actually stored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144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Exploring MFnAttribute in Depth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Setting up Customer User Interfaces </a:t>
            </a:r>
            <a:r>
              <a:rPr lang="en-US" smtClean="0"/>
              <a:t>for MPxNode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 </a:t>
            </a:r>
            <a:r>
              <a:rPr lang="en-US" sz="2800" b="1" dirty="0" smtClean="0"/>
              <a:t>Array Attribute (Multi)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3357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 (Multi)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238125"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marL="463550" indent="-238125">
              <a:buFont typeface="Arial" pitchFamily="34" charset="0"/>
              <a:buChar char="•"/>
            </a:pPr>
            <a:r>
              <a:rPr lang="en-CA" dirty="0" smtClean="0"/>
              <a:t>The data type of each element is defined to be the type specified by the attribute</a:t>
            </a:r>
            <a:endParaRPr lang="en-US" dirty="0" smtClean="0"/>
          </a:p>
          <a:p>
            <a:pPr marL="463550" indent="-238125">
              <a:buFont typeface="Arial" pitchFamily="34" charset="0"/>
              <a:buChar char="•"/>
            </a:pPr>
            <a:r>
              <a:rPr lang="en-US" dirty="0" smtClean="0"/>
              <a:t>Each element plug can contains its own value</a:t>
            </a:r>
          </a:p>
          <a:p>
            <a:pPr marL="463550" indent="-238125">
              <a:buFont typeface="Arial" pitchFamily="34" charset="0"/>
              <a:buChar char="•"/>
            </a:pPr>
            <a:r>
              <a:rPr lang="en-US" dirty="0" smtClean="0"/>
              <a:t>Each element plug can have its own connection</a:t>
            </a:r>
          </a:p>
          <a:p>
            <a:r>
              <a:rPr lang="en-US" sz="2000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blendShape1.weight[0]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63763" y="3962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257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925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259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59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90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6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can be sparse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Logical index </a:t>
            </a:r>
            <a:r>
              <a:rPr lang="en-US" sz="2400" dirty="0" err="1" smtClean="0"/>
              <a:t>v.s</a:t>
            </a:r>
            <a:r>
              <a:rPr lang="en-US" sz="2400" dirty="0" smtClean="0"/>
              <a:t>. Physical index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Logical indexes are sparse and used by 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elementByLogicalIndex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CA" dirty="0" smtClean="0"/>
              <a:t>	</a:t>
            </a:r>
            <a:r>
              <a:rPr lang="en-US" dirty="0" smtClean="0"/>
              <a:t>When try to retrieve element plug value, element plug will be created if does not exist already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Physical indexes are not sparse</a:t>
            </a:r>
            <a:r>
              <a:rPr lang="en-CA" dirty="0" smtClean="0"/>
              <a:t>, it is guaranteed that the physical indexes will range from 0 to </a:t>
            </a:r>
            <a:r>
              <a:rPr lang="en-CA" dirty="0" err="1" smtClean="0"/>
              <a:t>numElements</a:t>
            </a:r>
            <a:r>
              <a:rPr lang="en-CA" dirty="0" smtClean="0"/>
              <a:t>() – 1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elementByPhysicalIndex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 Attribute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separately in sub-</a:t>
            </a:r>
            <a:r>
              <a:rPr lang="en-US" dirty="0" err="1" smtClean="0"/>
              <a:t>datablocks</a:t>
            </a:r>
            <a:r>
              <a:rPr lang="en-US" dirty="0" smtClean="0"/>
              <a:t>, and accessed through array data handles</a:t>
            </a:r>
          </a:p>
          <a:p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433763"/>
            <a:ext cx="1252538" cy="1976437"/>
            <a:chOff x="833" y="1665"/>
            <a:chExt cx="789" cy="124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1240" y="273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36863" y="3467100"/>
            <a:ext cx="3130550" cy="1535113"/>
            <a:chOff x="940" y="1686"/>
            <a:chExt cx="1972" cy="967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32" y="1686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940" y="1713"/>
              <a:ext cx="1193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97288" y="4889500"/>
            <a:ext cx="2316162" cy="496888"/>
            <a:chOff x="1482" y="2582"/>
            <a:chExt cx="1459" cy="313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2161" y="2582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1482" y="2662"/>
              <a:ext cx="674" cy="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71650" y="2667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62" y="5879068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66936" y="2970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853406" y="5486399"/>
            <a:ext cx="432594" cy="39266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81800" y="298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Sub-</a:t>
            </a:r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6172200" y="3265488"/>
            <a:ext cx="609600" cy="3643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172200" y="3417887"/>
            <a:ext cx="76200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9748"/>
      </p:ext>
    </p:extLst>
  </p:cSld>
  <p:clrMapOvr>
    <a:masterClrMapping/>
  </p:clrMapOvr>
  <p:transition advTm="7968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19250" y="2860675"/>
            <a:ext cx="2667000" cy="1873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770063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MArrayDataHandle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28775" y="32194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25600" y="35496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22425" y="3903663"/>
            <a:ext cx="2667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19250" y="4287838"/>
            <a:ext cx="2644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4638" y="2309813"/>
            <a:ext cx="0" cy="1365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41538" y="4721225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Datablock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6388" y="1738313"/>
            <a:ext cx="3646487" cy="3367087"/>
            <a:chOff x="2200" y="1246"/>
            <a:chExt cx="2297" cy="2121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776" y="1969"/>
              <a:ext cx="1680" cy="11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008" y="1246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MDataHandle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773" y="2177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771" y="2385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776" y="2607"/>
              <a:ext cx="16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2767" y="2850"/>
              <a:ext cx="16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689" y="1595"/>
              <a:ext cx="0" cy="11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200" y="2505"/>
              <a:ext cx="573" cy="22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125" y="3134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Array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969885"/>
      </p:ext>
    </p:extLst>
  </p:cSld>
  <p:clrMapOvr>
    <a:masterClrMapping/>
  </p:clrMapOvr>
  <p:transition spd="med" advTm="50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Multi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4451350"/>
          </a:xfrm>
          <a:ln>
            <a:noFill/>
          </a:ln>
        </p:spPr>
        <p:txBody>
          <a:bodyPr/>
          <a:lstStyle/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nodeInitializer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ai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ao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nAttr.setWritable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(0)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return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3810000"/>
            <a:ext cx="2133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00885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if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outArrayPlug.elementByLogicalIndex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else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0072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compute(self, plug,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if plug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  <a:r>
              <a:rPr lang="en-CA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dataBlock.inputArrayValue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inputArrayHandle.inputValue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inputElementHandle.asFloat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95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10196512" cy="5119688"/>
          </a:xfrm>
        </p:spPr>
        <p:txBody>
          <a:bodyPr/>
          <a:lstStyle/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dataBlock.outputArrayValue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outputArrayHandle.outputValue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outputElementHandle.setFloat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OpenMaya.Mstatus.kUnknownParameter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5796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blendShape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retrieveWeight</a:t>
            </a:r>
            <a:r>
              <a:rPr lang="en-US" dirty="0" smtClean="0"/>
              <a:t> : In this example, we will create a custom command “</a:t>
            </a:r>
            <a:r>
              <a:rPr lang="en-US" dirty="0" err="1" smtClean="0"/>
              <a:t>retrieveWeight</a:t>
            </a:r>
            <a:r>
              <a:rPr lang="en-US" dirty="0" smtClean="0"/>
              <a:t>”, it searches attribute “weight” on </a:t>
            </a:r>
            <a:r>
              <a:rPr lang="en-US" dirty="0" err="1" smtClean="0"/>
              <a:t>blendShape</a:t>
            </a:r>
            <a:r>
              <a:rPr lang="en-US" dirty="0" smtClean="0"/>
              <a:t> node and since it is a multi attribute, it prints out the number of elements in this array attribute and traverse the array to print out plug data on every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9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Types of Attributes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r>
              <a:rPr kumimoji="1" lang="en-US" sz="2000" dirty="0" smtClean="0"/>
              <a:t>  </a:t>
            </a:r>
            <a:r>
              <a:rPr kumimoji="1" lang="en-US" dirty="0" smtClean="0"/>
              <a:t>Array Attributes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endParaRPr kumimoji="1" lang="en-US" sz="2000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Tx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MFnAttribute</a:t>
            </a:r>
            <a:r>
              <a:rPr kumimoji="1" lang="en-US" dirty="0" smtClean="0"/>
              <a:t>::</a:t>
            </a:r>
            <a:r>
              <a:rPr kumimoji="1" lang="en-US" dirty="0" err="1" smtClean="0"/>
              <a:t>setArray</a:t>
            </a:r>
            <a:r>
              <a:rPr kumimoji="1" lang="en-US" dirty="0" smtClean="0"/>
              <a:t>(true)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kumimoji="1" lang="en-US" dirty="0" smtClean="0"/>
              <a:t>the elements of the array are accessible through MEL by using: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None/>
            </a:pPr>
            <a:r>
              <a:rPr kumimoji="1" lang="en-US" dirty="0" smtClean="0"/>
              <a:t>		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node.attribute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[element];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None/>
            </a:pPr>
            <a:r>
              <a:rPr kumimoji="1" lang="en-US" b="1" dirty="0" smtClean="0">
                <a:latin typeface="Courier New" pitchFamily="49" charset="0"/>
              </a:rPr>
              <a:t>  </a:t>
            </a:r>
            <a:r>
              <a:rPr kumimoji="1" lang="en-US" dirty="0" smtClean="0"/>
              <a:t>(also available in the attribute editor)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kumimoji="1" lang="en-US" dirty="0" smtClean="0"/>
              <a:t>not very effective for large arrays in terms of memory usage and speed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kumimoji="1" lang="en-US" dirty="0" smtClean="0"/>
              <a:t>no array elements defined at creation time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allows access to individual element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Char char="–"/>
            </a:pPr>
            <a:endParaRPr kumimoji="1" lang="en-US" i="1" dirty="0" smtClean="0">
              <a:solidFill>
                <a:srgbClr val="CBCBCB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882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smtClean="0"/>
              <a:t>Array Data</a:t>
            </a:r>
          </a:p>
          <a:p>
            <a:endParaRPr kumimoji="1"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Pct val="120000"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MFnTypedAttribute</a:t>
            </a:r>
            <a:r>
              <a:rPr kumimoji="1" lang="en-US" dirty="0" smtClean="0"/>
              <a:t> to create a </a:t>
            </a:r>
            <a:r>
              <a:rPr kumimoji="1" lang="en-US" dirty="0" err="1" smtClean="0"/>
              <a:t>kDoubleArray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the array elements are not accessible through MEL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effective for large arrays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can be constructed with a default value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Easier to handle as data “chunk”</a:t>
            </a:r>
          </a:p>
          <a:p>
            <a:endParaRPr kumimoji="1" lang="en-US" dirty="0" smtClean="0">
              <a:solidFill>
                <a:srgbClr val="CBCBC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98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Creating Custom Attribute Editor UI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5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created a new node type, you can create your node via:</a:t>
            </a:r>
          </a:p>
          <a:p>
            <a:pPr lvl="1">
              <a:buFont typeface="Wingdings" pitchFamily="2" charset="2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MEL: `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`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Python: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  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maya.cmds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cmds.createNode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 More typically, create a command to setup the node (connections, attribute values) and insert it into the scene.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278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MPxNode</a:t>
            </a:r>
            <a:r>
              <a:rPr lang="en-US" sz="2000" dirty="0" smtClean="0"/>
              <a:t> in Attribute Editor and Channel Box</a:t>
            </a:r>
          </a:p>
          <a:p>
            <a:endParaRPr lang="en-US" sz="20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Attribute editor</a:t>
            </a:r>
            <a:r>
              <a:rPr lang="en-US" sz="1800" b="1" dirty="0" smtClean="0"/>
              <a:t> </a:t>
            </a:r>
          </a:p>
          <a:p>
            <a:pPr lvl="1">
              <a:buClr>
                <a:schemeClr val="bg1"/>
              </a:buClr>
            </a:pPr>
            <a:endParaRPr lang="en-US" sz="1800" b="1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AENodeNameTemplate.mel defines how the attributes from the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</a:t>
            </a:r>
            <a:r>
              <a:rPr lang="en-US" sz="1600" dirty="0" err="1" smtClean="0"/>
              <a:t>MPxNode</a:t>
            </a:r>
            <a:r>
              <a:rPr lang="en-US" sz="1600" dirty="0" smtClean="0"/>
              <a:t>, with the name </a:t>
            </a:r>
            <a:r>
              <a:rPr lang="en-US" sz="1600" dirty="0" err="1" smtClean="0"/>
              <a:t>NodeName</a:t>
            </a:r>
            <a:r>
              <a:rPr lang="en-US" sz="1600" dirty="0" smtClean="0"/>
              <a:t>, are to display in the attribute editor. 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600" dirty="0" smtClean="0"/>
              <a:t>		Node Name: </a:t>
            </a:r>
            <a:r>
              <a:rPr lang="en-US" sz="1600" dirty="0" err="1" smtClean="0"/>
              <a:t>transCircle</a:t>
            </a:r>
            <a:endParaRPr lang="en-US" sz="1600" dirty="0" smtClean="0"/>
          </a:p>
          <a:p>
            <a:pPr lvl="2">
              <a:buClr>
                <a:schemeClr val="bg1"/>
              </a:buClr>
              <a:buNone/>
            </a:pPr>
            <a:r>
              <a:rPr lang="en-US" sz="1600" dirty="0" smtClean="0"/>
              <a:t>		AE template name: AEtransCircleTemplate.mel</a:t>
            </a:r>
          </a:p>
          <a:p>
            <a:endParaRPr lang="en-US" sz="1600" dirty="0" smtClean="0">
              <a:solidFill>
                <a:srgbClr val="CC0000"/>
              </a:solidFill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Channel Box</a:t>
            </a:r>
          </a:p>
          <a:p>
            <a:pPr lvl="1"/>
            <a:endParaRPr lang="en-US" sz="1800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The channel box only shows certain simple data types and they need to be either </a:t>
            </a:r>
            <a:r>
              <a:rPr lang="en-US" sz="1600" dirty="0" err="1" smtClean="0"/>
              <a:t>setKeyable</a:t>
            </a:r>
            <a:r>
              <a:rPr lang="en-US" sz="1600" dirty="0" smtClean="0"/>
              <a:t>(true) or </a:t>
            </a:r>
            <a:r>
              <a:rPr lang="en-US" sz="1600" dirty="0" err="1" smtClean="0"/>
              <a:t>setChannelBox</a:t>
            </a:r>
            <a:r>
              <a:rPr lang="en-US" sz="1600" dirty="0" smtClean="0"/>
              <a:t>(true).</a:t>
            </a:r>
          </a:p>
          <a:p>
            <a:endParaRPr lang="en-US" dirty="0" smtClean="0">
              <a:solidFill>
                <a:srgbClr val="CC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98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205912" cy="1143000"/>
          </a:xfrm>
        </p:spPr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AENodeNameTemplate.mel: 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CA" dirty="0" smtClean="0"/>
              <a:t>The global procedure name should be the same as file name </a:t>
            </a:r>
            <a:endParaRPr lang="en-US" dirty="0" smtClean="0"/>
          </a:p>
          <a:p>
            <a:pPr lvl="1">
              <a:buClr>
                <a:schemeClr val="bg1"/>
              </a:buClr>
              <a:buNone/>
            </a:pPr>
            <a:r>
              <a:rPr lang="en-US" dirty="0" smtClean="0"/>
              <a:t>		global proc </a:t>
            </a:r>
            <a:r>
              <a:rPr lang="en-US" dirty="0" err="1" smtClean="0"/>
              <a:t>AEtransCircleTemplate</a:t>
            </a:r>
            <a:r>
              <a:rPr lang="en-US" dirty="0" smtClean="0"/>
              <a:t>( string $</a:t>
            </a:r>
            <a:r>
              <a:rPr lang="en-US" dirty="0" err="1" smtClean="0"/>
              <a:t>nodeName</a:t>
            </a:r>
            <a:r>
              <a:rPr lang="en-US" dirty="0" smtClean="0"/>
              <a:t> ) { …. }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addControl</a:t>
            </a:r>
            <a:r>
              <a:rPr lang="en-US" dirty="0" smtClean="0"/>
              <a:t>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-suppress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beginLayout</a:t>
            </a:r>
            <a:r>
              <a:rPr lang="en-US" dirty="0" smtClean="0"/>
              <a:t>;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endLayout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sz="2000" dirty="0" err="1" smtClean="0"/>
              <a:t>editorTemplate</a:t>
            </a:r>
            <a:r>
              <a:rPr lang="en-US" sz="2000" dirty="0" smtClean="0"/>
              <a:t> -</a:t>
            </a:r>
            <a:r>
              <a:rPr lang="en-US" sz="2000" dirty="0" err="1" smtClean="0"/>
              <a:t>callCustom</a:t>
            </a:r>
            <a:r>
              <a:rPr lang="en-US" sz="2000" dirty="0" smtClean="0"/>
              <a:t> “</a:t>
            </a:r>
            <a:r>
              <a:rPr lang="en-US" sz="2000" dirty="0" err="1" smtClean="0"/>
              <a:t>proc_for_new_created_node</a:t>
            </a:r>
            <a:r>
              <a:rPr lang="en-US" sz="2000" dirty="0" smtClean="0"/>
              <a:t>“ “</a:t>
            </a:r>
            <a:r>
              <a:rPr lang="en-US" sz="2000" dirty="0" err="1" smtClean="0"/>
              <a:t>proc_for_replace_node</a:t>
            </a:r>
            <a:r>
              <a:rPr lang="en-US" sz="2000" dirty="0" smtClean="0"/>
              <a:t>” “</a:t>
            </a:r>
            <a:r>
              <a:rPr lang="en-US" sz="2000" dirty="0" err="1" smtClean="0"/>
              <a:t>attributeName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86200" y="5240109"/>
            <a:ext cx="3429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5562600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43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71755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editorTemplate</a:t>
            </a:r>
            <a:r>
              <a:rPr lang="en-US" sz="1400" dirty="0" smtClean="0">
                <a:solidFill>
                  <a:srgbClr val="FFFF00"/>
                </a:solidFill>
              </a:rPr>
              <a:t> -</a:t>
            </a:r>
            <a:r>
              <a:rPr lang="en-US" sz="1400" dirty="0" err="1" smtClean="0">
                <a:solidFill>
                  <a:srgbClr val="FFFF00"/>
                </a:solidFill>
              </a:rPr>
              <a:t>callCustom</a:t>
            </a:r>
            <a:r>
              <a:rPr lang="en-US" sz="1400" dirty="0" smtClean="0">
                <a:solidFill>
                  <a:srgbClr val="FFFF00"/>
                </a:solidFill>
              </a:rPr>
              <a:t>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US" sz="1400" dirty="0" smtClean="0">
                <a:solidFill>
                  <a:srgbClr val="FFFF00"/>
                </a:solidFill>
              </a:rPr>
              <a:t>“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“ "scale";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</a:rPr>
              <a:t>global proc </a:t>
            </a:r>
            <a:r>
              <a:rPr lang="en-CA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CA" sz="1400" dirty="0" smtClean="0">
                <a:solidFill>
                  <a:srgbClr val="FFFF00"/>
                </a:solidFill>
              </a:rPr>
              <a:t>( string $</a:t>
            </a:r>
            <a:r>
              <a:rPr lang="en-CA" sz="1400" dirty="0" err="1" smtClean="0">
                <a:solidFill>
                  <a:srgbClr val="FFFF00"/>
                </a:solidFill>
              </a:rPr>
              <a:t>attrName</a:t>
            </a:r>
            <a:r>
              <a:rPr lang="en-CA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	// build the "quick set" control for the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radioButtonGrp</a:t>
            </a:r>
            <a:r>
              <a:rPr lang="en-US" sz="1400" dirty="0" smtClean="0">
                <a:solidFill>
                  <a:srgbClr val="FFFF00"/>
                </a:solidFill>
              </a:rPr>
              <a:t>  -label "Quick Scale“  -</a:t>
            </a:r>
            <a:r>
              <a:rPr lang="en-US" sz="1400" dirty="0" err="1" smtClean="0">
                <a:solidFill>
                  <a:srgbClr val="FFFF00"/>
                </a:solidFill>
              </a:rPr>
              <a:t>numberOfRadioButtons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-label1 "Five“  -data1 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-label2 "Ten“   -data2 10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-label3 "Fifteen“  -data3 15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global proc 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( string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   // Install the connection between the </a:t>
            </a:r>
            <a:r>
              <a:rPr lang="en-CA" sz="1400" dirty="0" err="1" smtClean="0">
                <a:solidFill>
                  <a:srgbClr val="FFFF00"/>
                </a:solidFill>
              </a:rPr>
              <a:t>radioButtonGrp</a:t>
            </a:r>
            <a:r>
              <a:rPr lang="en-CA" sz="1400" dirty="0" smtClean="0">
                <a:solidFill>
                  <a:srgbClr val="FFFF00"/>
                </a:solidFill>
              </a:rPr>
              <a:t> and the</a:t>
            </a:r>
            <a:r>
              <a:rPr lang="en-US" sz="1400" dirty="0" smtClean="0">
                <a:solidFill>
                  <a:srgbClr val="FFFF00"/>
                </a:solidFill>
              </a:rPr>
              <a:t> actual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621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Workshop Session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5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r>
              <a:rPr lang="en-US" dirty="0" smtClean="0"/>
              <a:t> - with Typed </a:t>
            </a:r>
            <a:r>
              <a:rPr lang="en-US" dirty="0" err="1" smtClean="0"/>
              <a:t>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In this exercise, we add a special type of attribute: string attribute onto </a:t>
            </a:r>
            <a:r>
              <a:rPr lang="en-US" dirty="0" err="1" smtClean="0"/>
              <a:t>simpleNode</a:t>
            </a:r>
            <a:r>
              <a:rPr lang="en-US" dirty="0" smtClean="0"/>
              <a:t> from the </a:t>
            </a:r>
            <a:r>
              <a:rPr lang="en-US" smtClean="0"/>
              <a:t>previous workshop.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MFnCompoundAttribute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OpenMaya.MFnCompoundAttribute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inputTranslate","it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transCircleNode</a:t>
            </a:r>
            <a:r>
              <a:rPr lang="en-US" dirty="0" smtClean="0"/>
              <a:t>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	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Basic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Complex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CA" dirty="0" smtClean="0"/>
              <a:t>Function set for typed attributes, a typed attribute accepts exactly one type of data ( vs. </a:t>
            </a:r>
            <a:r>
              <a:rPr lang="en-CA" dirty="0" err="1" smtClean="0"/>
              <a:t>MFnGenericAttribute</a:t>
            </a:r>
            <a:r>
              <a:rPr lang="en-CA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1600" dirty="0" smtClean="0"/>
              <a:t>	</a:t>
            </a:r>
            <a:r>
              <a:rPr lang="en-CA" sz="1600" dirty="0" err="1" smtClean="0"/>
              <a:t>MFnTypedAttribute</a:t>
            </a:r>
            <a:r>
              <a:rPr lang="en-CA" sz="1600" dirty="0" smtClean="0"/>
              <a:t>::create (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full,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brief,                                 , </a:t>
            </a:r>
            <a:r>
              <a:rPr lang="en-CA" sz="1600" dirty="0" err="1" smtClean="0"/>
              <a:t>MObject</a:t>
            </a:r>
            <a:r>
              <a:rPr lang="en-CA" sz="1600" dirty="0" smtClean="0"/>
              <a:t>  </a:t>
            </a:r>
            <a:r>
              <a:rPr lang="en-CA" sz="1600" dirty="0" err="1" smtClean="0"/>
              <a:t>defaultData</a:t>
            </a:r>
            <a:r>
              <a:rPr lang="en-CA" sz="1600" dirty="0" smtClean="0"/>
              <a:t>, </a:t>
            </a:r>
            <a:r>
              <a:rPr lang="en-CA" sz="1600" dirty="0" err="1" smtClean="0"/>
              <a:t>MStatus</a:t>
            </a:r>
            <a:r>
              <a:rPr lang="en-CA" sz="1600" dirty="0" smtClean="0"/>
              <a:t> *  </a:t>
            </a:r>
            <a:r>
              <a:rPr lang="en-CA" sz="1600" dirty="0" err="1" smtClean="0"/>
              <a:t>ReturnStatus</a:t>
            </a:r>
            <a:r>
              <a:rPr lang="en-CA" sz="1600" dirty="0" smtClean="0"/>
              <a:t>)</a:t>
            </a:r>
          </a:p>
          <a:p>
            <a:endParaRPr lang="en-CA" dirty="0" smtClean="0"/>
          </a:p>
          <a:p>
            <a:r>
              <a:rPr lang="en-CA" dirty="0" err="1" smtClean="0"/>
              <a:t>MFnData</a:t>
            </a:r>
            <a:r>
              <a:rPr lang="en-CA" dirty="0" smtClean="0"/>
              <a:t>::Type</a:t>
            </a:r>
          </a:p>
          <a:p>
            <a:pPr lvl="3">
              <a:buNone/>
            </a:pPr>
            <a:r>
              <a:rPr lang="en-CA" dirty="0" err="1" smtClean="0"/>
              <a:t>kNumeric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kString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kMatrix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kIntArry</a:t>
            </a:r>
            <a:r>
              <a:rPr lang="en-CA" dirty="0" smtClean="0"/>
              <a:t>, </a:t>
            </a:r>
            <a:r>
              <a:rPr lang="en-CA" dirty="0" err="1" smtClean="0"/>
              <a:t>kDoubleArray</a:t>
            </a:r>
            <a:r>
              <a:rPr lang="en-CA" dirty="0" smtClean="0"/>
              <a:t>, </a:t>
            </a:r>
            <a:r>
              <a:rPr lang="en-CA" dirty="0" err="1" smtClean="0"/>
              <a:t>kPointArray</a:t>
            </a:r>
            <a:r>
              <a:rPr lang="en-CA" dirty="0" smtClean="0"/>
              <a:t>…</a:t>
            </a:r>
          </a:p>
          <a:p>
            <a:pPr lvl="3">
              <a:buNone/>
            </a:pPr>
            <a:r>
              <a:rPr lang="en-CA" dirty="0" err="1" smtClean="0"/>
              <a:t>kMesh</a:t>
            </a:r>
            <a:r>
              <a:rPr lang="en-CA" dirty="0" smtClean="0"/>
              <a:t>, </a:t>
            </a:r>
            <a:r>
              <a:rPr lang="en-US" dirty="0" err="1" smtClean="0"/>
              <a:t>kNurbsSurface</a:t>
            </a:r>
            <a:r>
              <a:rPr lang="en-US" dirty="0" smtClean="0"/>
              <a:t>….</a:t>
            </a:r>
          </a:p>
          <a:p>
            <a:pPr lvl="3">
              <a:buNone/>
            </a:pPr>
            <a:r>
              <a:rPr lang="en-US" dirty="0" smtClean="0"/>
              <a:t>Etc.</a:t>
            </a:r>
            <a:endParaRPr lang="en-CA" dirty="0" smtClean="0"/>
          </a:p>
          <a:p>
            <a:pPr lvl="3">
              <a:buNone/>
            </a:pPr>
            <a:endParaRPr lang="en-CA" dirty="0" smtClean="0"/>
          </a:p>
        </p:txBody>
      </p:sp>
      <p:sp>
        <p:nvSpPr>
          <p:cNvPr id="5" name="Down Arrow 4"/>
          <p:cNvSpPr/>
          <p:nvPr/>
        </p:nvSpPr>
        <p:spPr bwMode="auto">
          <a:xfrm rot="4202960">
            <a:off x="6326266" y="2552268"/>
            <a:ext cx="128690" cy="223650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6437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</a:rPr>
              <a:t>::Type </a:t>
            </a:r>
            <a:r>
              <a:rPr lang="en-US" sz="1600" dirty="0" err="1" smtClean="0">
                <a:solidFill>
                  <a:srgbClr val="FFFF00"/>
                </a:solidFill>
              </a:rPr>
              <a:t>type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866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" y="2866345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9317</TotalTime>
  <Words>1025</Words>
  <Application>Microsoft Office PowerPoint</Application>
  <PresentationFormat>On-screen Show (4:3)</PresentationFormat>
  <Paragraphs>423</Paragraphs>
  <Slides>39</Slides>
  <Notes>39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1_blank</vt:lpstr>
      <vt:lpstr>PowerPoint Presentation</vt:lpstr>
      <vt:lpstr>Agenda</vt:lpstr>
      <vt:lpstr>PowerPoint Presentation</vt:lpstr>
      <vt:lpstr>API Classes for Attributes</vt:lpstr>
      <vt:lpstr>MFnCompoundAttribute</vt:lpstr>
      <vt:lpstr>Example: transCircleNode </vt:lpstr>
      <vt:lpstr>Attribute Data Types</vt:lpstr>
      <vt:lpstr>MFnTypedAttribute</vt:lpstr>
      <vt:lpstr>Data Creation: MFnData</vt:lpstr>
      <vt:lpstr>MFnTypedAttribute</vt:lpstr>
      <vt:lpstr>Data Creation: MFnData</vt:lpstr>
      <vt:lpstr>MFnTypedAttribute</vt:lpstr>
      <vt:lpstr>Dynamic Attributes</vt:lpstr>
      <vt:lpstr>Dynamic Attributes</vt:lpstr>
      <vt:lpstr>Dynamic Attribute</vt:lpstr>
      <vt:lpstr>Attribute Relationship</vt:lpstr>
      <vt:lpstr>MPxNode::setDependentsDirty()</vt:lpstr>
      <vt:lpstr>Message Attribute</vt:lpstr>
      <vt:lpstr>Message Attribute</vt:lpstr>
      <vt:lpstr>PowerPoint Presentation</vt:lpstr>
      <vt:lpstr>Array Attribute (Multi)</vt:lpstr>
      <vt:lpstr>Array Attribute</vt:lpstr>
      <vt:lpstr>Multi Attribute &amp; DataBlock</vt:lpstr>
      <vt:lpstr>MultiAttribute &amp; DataBlock</vt:lpstr>
      <vt:lpstr>Initialization of Multi Attribute</vt:lpstr>
      <vt:lpstr>Attribute Relationship</vt:lpstr>
      <vt:lpstr>Compute Array Attribute</vt:lpstr>
      <vt:lpstr>Compute Array Attribute</vt:lpstr>
      <vt:lpstr>Example</vt:lpstr>
      <vt:lpstr>Array Attributes vs. Array Data</vt:lpstr>
      <vt:lpstr>Array Attributes vs. Array Data</vt:lpstr>
      <vt:lpstr>PowerPoint Presentation</vt:lpstr>
      <vt:lpstr>MPxNode -- UI </vt:lpstr>
      <vt:lpstr>MPxNode -- UI</vt:lpstr>
      <vt:lpstr>Attribute Editor</vt:lpstr>
      <vt:lpstr>Attribute Editor</vt:lpstr>
      <vt:lpstr>PowerPoint Presentation</vt:lpstr>
      <vt:lpstr>Example: simpleNode - with Typed Attr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1280</cp:revision>
  <cp:lastPrinted>2006-08-09T23:46:43Z</cp:lastPrinted>
  <dcterms:created xsi:type="dcterms:W3CDTF">2005-11-04T16:28:13Z</dcterms:created>
  <dcterms:modified xsi:type="dcterms:W3CDTF">2011-10-03T18:02:54Z</dcterms:modified>
</cp:coreProperties>
</file>