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42"/>
  </p:notesMasterIdLst>
  <p:handoutMasterIdLst>
    <p:handoutMasterId r:id="rId43"/>
  </p:handoutMasterIdLst>
  <p:sldIdLst>
    <p:sldId id="361" r:id="rId3"/>
    <p:sldId id="400" r:id="rId4"/>
    <p:sldId id="489" r:id="rId5"/>
    <p:sldId id="408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87" r:id="rId26"/>
    <p:sldId id="488" r:id="rId27"/>
    <p:sldId id="478" r:id="rId28"/>
    <p:sldId id="473" r:id="rId29"/>
    <p:sldId id="474" r:id="rId30"/>
    <p:sldId id="475" r:id="rId31"/>
    <p:sldId id="394" r:id="rId32"/>
    <p:sldId id="371" r:id="rId33"/>
    <p:sldId id="372" r:id="rId34"/>
    <p:sldId id="373" r:id="rId35"/>
    <p:sldId id="490" r:id="rId36"/>
    <p:sldId id="406" r:id="rId37"/>
    <p:sldId id="403" r:id="rId38"/>
    <p:sldId id="375" r:id="rId39"/>
    <p:sldId id="381" r:id="rId40"/>
    <p:sldId id="486" r:id="rId4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33FF"/>
    <a:srgbClr val="FF9900"/>
    <a:srgbClr val="FFAA00"/>
    <a:srgbClr val="003264"/>
    <a:srgbClr val="00AADD"/>
    <a:srgbClr val="DDDDDD"/>
    <a:srgbClr val="969696"/>
    <a:srgbClr val="B2B2B2"/>
    <a:srgbClr val="EE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1" autoAdjust="0"/>
    <p:restoredTop sz="81497" autoAdjust="0"/>
  </p:normalViewPr>
  <p:slideViewPr>
    <p:cSldViewPr snapToObjects="1">
      <p:cViewPr varScale="1">
        <p:scale>
          <a:sx n="68" d="100"/>
          <a:sy n="68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9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79C0DF2-A30C-4072-A9BB-0A7143C232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38AF66-B8DE-4C00-B587-5365520A9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8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D501-69CC-4888-B255-19026B60C08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95039-111B-46C5-846F-CB320F4AD474}" type="slidenum">
              <a:rPr lang="en-US"/>
              <a:pPr/>
              <a:t>24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302" tIns="46151" rIns="92302" bIns="46151"/>
          <a:lstStyle/>
          <a:p>
            <a:r>
              <a:rPr lang="en-US"/>
              <a:t>Simplest cycle example of two plugs set to each other</a:t>
            </a:r>
          </a:p>
          <a:p>
            <a:endParaRPr lang="en-US"/>
          </a:p>
          <a:p>
            <a:r>
              <a:rPr lang="en-US"/>
              <a:t>Not a constraint system!  How it would be handled if it were...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DDF6E-B722-4C8D-91B0-DD3AE9E08A28}" type="slidenum">
              <a:rPr lang="en-US"/>
              <a:pPr/>
              <a:t>25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302" tIns="46151" rIns="92302" bIns="46151"/>
          <a:lstStyle/>
          <a:p>
            <a:r>
              <a:rPr lang="en-US"/>
              <a:t>Commands in file format are well known so assumptions can be made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61C0F80-2F42-4160-ADF3-D0C2F62AEE2D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7F3C68-C55B-4984-A69D-4A600E837BCA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2012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2B5727FC-D935-4431-90EF-B0900C82CB99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CE02EE-9F03-4F24-8745-9649D2126A76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8672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A Closer Look at Dependency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</a:t>
            </a:r>
            <a:endParaRPr lang="en-US" sz="2400" dirty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 smtClean="0"/>
              <a:t>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9088" y="6535738"/>
            <a:ext cx="4113212" cy="231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Autodesk Media &amp; Entertainment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Flow: Cycles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416050"/>
            <a:ext cx="7681912" cy="10985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0"/>
              <a:t> Cycles are detected and avoided</a:t>
            </a:r>
          </a:p>
          <a:p>
            <a:pPr>
              <a:buFontTx/>
              <a:buChar char="•"/>
            </a:pPr>
            <a:r>
              <a:rPr lang="en-US" b="0"/>
              <a:t> A.a may follow B.b, or vice versa, but not usually both; result is not guaranteed to be consistent</a:t>
            </a:r>
          </a:p>
        </p:txBody>
      </p:sp>
      <p:sp>
        <p:nvSpPr>
          <p:cNvPr id="431109" name="Oval 5"/>
          <p:cNvSpPr>
            <a:spLocks noChangeArrowheads="1"/>
          </p:cNvSpPr>
          <p:nvPr/>
        </p:nvSpPr>
        <p:spPr bwMode="auto">
          <a:xfrm>
            <a:off x="1371600" y="37433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31110" name="Oval 6"/>
          <p:cNvSpPr>
            <a:spLocks noChangeArrowheads="1"/>
          </p:cNvSpPr>
          <p:nvPr/>
        </p:nvSpPr>
        <p:spPr bwMode="auto">
          <a:xfrm>
            <a:off x="6283325" y="38068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31111" name="Freeform 7"/>
          <p:cNvSpPr>
            <a:spLocks/>
          </p:cNvSpPr>
          <p:nvPr/>
        </p:nvSpPr>
        <p:spPr bwMode="auto">
          <a:xfrm>
            <a:off x="2581275" y="3200400"/>
            <a:ext cx="3736975" cy="1084263"/>
          </a:xfrm>
          <a:custGeom>
            <a:avLst/>
            <a:gdLst/>
            <a:ahLst/>
            <a:cxnLst>
              <a:cxn ang="0">
                <a:pos x="0" y="410"/>
              </a:cxn>
              <a:cxn ang="0">
                <a:pos x="840" y="4"/>
              </a:cxn>
              <a:cxn ang="0">
                <a:pos x="1767" y="384"/>
              </a:cxn>
            </a:cxnLst>
            <a:rect l="0" t="0" r="r" b="b"/>
            <a:pathLst>
              <a:path w="1767" h="410">
                <a:moveTo>
                  <a:pt x="0" y="410"/>
                </a:moveTo>
                <a:cubicBezTo>
                  <a:pt x="273" y="209"/>
                  <a:pt x="546" y="8"/>
                  <a:pt x="840" y="4"/>
                </a:cubicBezTo>
                <a:cubicBezTo>
                  <a:pt x="1134" y="0"/>
                  <a:pt x="1450" y="192"/>
                  <a:pt x="1767" y="384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1112" name="Freeform 8"/>
          <p:cNvSpPr>
            <a:spLocks/>
          </p:cNvSpPr>
          <p:nvPr/>
        </p:nvSpPr>
        <p:spPr bwMode="auto">
          <a:xfrm>
            <a:off x="2592388" y="4316413"/>
            <a:ext cx="3671887" cy="808037"/>
          </a:xfrm>
          <a:custGeom>
            <a:avLst/>
            <a:gdLst/>
            <a:ahLst/>
            <a:cxnLst>
              <a:cxn ang="0">
                <a:pos x="2006" y="14"/>
              </a:cxn>
              <a:cxn ang="0">
                <a:pos x="1046" y="507"/>
              </a:cxn>
              <a:cxn ang="0">
                <a:pos x="0" y="0"/>
              </a:cxn>
            </a:cxnLst>
            <a:rect l="0" t="0" r="r" b="b"/>
            <a:pathLst>
              <a:path w="2006" h="509">
                <a:moveTo>
                  <a:pt x="2006" y="14"/>
                </a:moveTo>
                <a:cubicBezTo>
                  <a:pt x="1693" y="261"/>
                  <a:pt x="1380" y="509"/>
                  <a:pt x="1046" y="507"/>
                </a:cubicBezTo>
                <a:cubicBezTo>
                  <a:pt x="712" y="505"/>
                  <a:pt x="356" y="252"/>
                  <a:pt x="0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1776413" y="4084638"/>
            <a:ext cx="73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A.a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6330950" y="4089400"/>
            <a:ext cx="73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B.b</a:t>
            </a:r>
          </a:p>
        </p:txBody>
      </p:sp>
    </p:spTree>
    <p:extLst>
      <p:ext uri="{BB962C8B-B14F-4D97-AF65-F5344CB8AC3E}">
        <p14:creationId xmlns:p14="http://schemas.microsoft.com/office/powerpoint/2010/main" val="961396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9088" y="6535738"/>
            <a:ext cx="4113212" cy="231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Autodesk Media &amp; Entertainment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 File Open changes data flow</a:t>
            </a:r>
          </a:p>
          <a:p>
            <a:endParaRPr lang="en-US"/>
          </a:p>
          <a:p>
            <a:pPr lvl="1"/>
            <a:r>
              <a:rPr lang="en-US"/>
              <a:t>No dirty message propagation</a:t>
            </a:r>
          </a:p>
          <a:p>
            <a:pPr lvl="1"/>
            <a:r>
              <a:rPr lang="en-US"/>
              <a:t>No node evaluation until refresh</a:t>
            </a:r>
          </a:p>
          <a:p>
            <a:pPr lvl="1"/>
            <a:r>
              <a:rPr lang="en-US"/>
              <a:t>All connections assumed dirty</a:t>
            </a:r>
          </a:p>
          <a:p>
            <a:pPr lvl="1"/>
            <a:r>
              <a:rPr lang="en-US"/>
              <a:t>All setAttr values assumed clean</a:t>
            </a:r>
          </a:p>
          <a:p>
            <a:pPr lvl="1"/>
            <a:r>
              <a:rPr lang="en-US"/>
              <a:t>Unmentioned inputs are default (and clean)</a:t>
            </a:r>
          </a:p>
          <a:p>
            <a:pPr lvl="1"/>
            <a:r>
              <a:rPr lang="en-US"/>
              <a:t>Computed outputs are default (and dirty)</a:t>
            </a:r>
          </a:p>
          <a:p>
            <a:pPr lvl="1"/>
            <a:endParaRPr lang="en-US"/>
          </a:p>
          <a:p>
            <a:pPr>
              <a:buFontTx/>
              <a:buChar char="•"/>
            </a:pPr>
            <a:r>
              <a:rPr lang="en-US"/>
              <a:t> File Save forces evaluation when required</a:t>
            </a:r>
          </a:p>
        </p:txBody>
      </p:sp>
    </p:spTree>
    <p:extLst>
      <p:ext uri="{BB962C8B-B14F-4D97-AF65-F5344CB8AC3E}">
        <p14:creationId xmlns:p14="http://schemas.microsoft.com/office/powerpoint/2010/main" val="3251864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dirty="0" smtClean="0"/>
              <a:t>        Black Box Rule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set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buClr>
                <a:schemeClr val="bg1"/>
              </a:buClr>
              <a:defRPr/>
            </a:pPr>
            <a:endParaRPr lang="en-CA" dirty="0" smtClean="0"/>
          </a:p>
          <a:p>
            <a:pPr>
              <a:buClr>
                <a:schemeClr val="bg1"/>
              </a:buCl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buClr>
                <a:schemeClr val="bg1"/>
              </a:buClr>
              <a:defRPr/>
            </a:pPr>
            <a:endParaRPr lang="en-CA" dirty="0" smtClean="0"/>
          </a:p>
          <a:p>
            <a:pPr>
              <a:buClr>
                <a:schemeClr val="bg1"/>
              </a:buCl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800" dirty="0" smtClean="0"/>
              <a:t>Dependency Graph Push-Pull Mechanism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839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800" dirty="0" smtClean="0"/>
              <a:t>Data Access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284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r>
              <a:rPr lang="en-US" dirty="0" smtClean="0"/>
              <a:t>      main functionality is to query/set a value on a node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Difference: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API </a:t>
            </a:r>
            <a:r>
              <a:rPr lang="en-US" dirty="0" smtClean="0"/>
              <a:t>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no API access, use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Dirty Propagation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 Uses dirty system to denote elements that require updating: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pPr>
              <a:buClr>
                <a:schemeClr val="bg1"/>
              </a:buClr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MEL Commands: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925</Words>
  <Application>Microsoft Office PowerPoint</Application>
  <PresentationFormat>On-screen Show (4:3)</PresentationFormat>
  <Paragraphs>322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1_blank</vt:lpstr>
      <vt:lpstr>2_blank</vt:lpstr>
      <vt:lpstr>PowerPoint Presentation</vt:lpstr>
      <vt:lpstr>Agenda</vt:lpstr>
      <vt:lpstr>PowerPoint Presentation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Data Flow: Cycles</vt:lpstr>
      <vt:lpstr>File Operations</vt:lpstr>
      <vt:lpstr>PowerPoint Presentation</vt:lpstr>
      <vt:lpstr>MPxNode::compute() Tips</vt:lpstr>
      <vt:lpstr>MPxNode::compute()</vt:lpstr>
      <vt:lpstr>PowerPoint Presentation</vt:lpstr>
      <vt:lpstr>Data Caching</vt:lpstr>
      <vt:lpstr>Data Caching</vt:lpstr>
      <vt:lpstr>Light Data</vt:lpstr>
      <vt:lpstr>Heavy Data</vt:lpstr>
      <vt:lpstr>PowerPoint Presentation</vt:lpstr>
      <vt:lpstr>Data Access</vt:lpstr>
      <vt:lpstr>Data Access</vt:lpstr>
      <vt:lpstr>Data Access</vt:lpstr>
      <vt:lpstr>Summary of API DG Classes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1414</cp:revision>
  <cp:lastPrinted>2006-08-09T23:46:43Z</cp:lastPrinted>
  <dcterms:created xsi:type="dcterms:W3CDTF">2005-11-04T16:28:13Z</dcterms:created>
  <dcterms:modified xsi:type="dcterms:W3CDTF">2011-10-03T18:05:42Z</dcterms:modified>
</cp:coreProperties>
</file>