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4"/>
  </p:notesMasterIdLst>
  <p:handoutMasterIdLst>
    <p:handoutMasterId r:id="rId35"/>
  </p:handoutMasterIdLst>
  <p:sldIdLst>
    <p:sldId id="361" r:id="rId2"/>
    <p:sldId id="362" r:id="rId3"/>
    <p:sldId id="392" r:id="rId4"/>
    <p:sldId id="406" r:id="rId5"/>
    <p:sldId id="393" r:id="rId6"/>
    <p:sldId id="394" r:id="rId7"/>
    <p:sldId id="395" r:id="rId8"/>
    <p:sldId id="363" r:id="rId9"/>
    <p:sldId id="364" r:id="rId10"/>
    <p:sldId id="365" r:id="rId11"/>
    <p:sldId id="366" r:id="rId12"/>
    <p:sldId id="401" r:id="rId13"/>
    <p:sldId id="367" r:id="rId14"/>
    <p:sldId id="368" r:id="rId15"/>
    <p:sldId id="370" r:id="rId16"/>
    <p:sldId id="369" r:id="rId17"/>
    <p:sldId id="402" r:id="rId18"/>
    <p:sldId id="372" r:id="rId19"/>
    <p:sldId id="373" r:id="rId20"/>
    <p:sldId id="376" r:id="rId21"/>
    <p:sldId id="374" r:id="rId22"/>
    <p:sldId id="375" r:id="rId23"/>
    <p:sldId id="378" r:id="rId24"/>
    <p:sldId id="396" r:id="rId25"/>
    <p:sldId id="397" r:id="rId26"/>
    <p:sldId id="400" r:id="rId27"/>
    <p:sldId id="398" r:id="rId28"/>
    <p:sldId id="399" r:id="rId29"/>
    <p:sldId id="384" r:id="rId30"/>
    <p:sldId id="403" r:id="rId31"/>
    <p:sldId id="385" r:id="rId32"/>
    <p:sldId id="405" r:id="rId33"/>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DDDDDD"/>
    <a:srgbClr val="969696"/>
    <a:srgbClr val="B2B2B2"/>
    <a:srgbClr val="00AADD"/>
    <a:srgbClr val="993388"/>
    <a:srgbClr val="000D1A"/>
    <a:srgbClr val="FFA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7" autoAdjust="0"/>
    <p:restoredTop sz="70995" autoAdjust="0"/>
  </p:normalViewPr>
  <p:slideViewPr>
    <p:cSldViewPr snapToObjects="1">
      <p:cViewPr varScale="1">
        <p:scale>
          <a:sx n="58" d="100"/>
          <a:sy n="58" d="100"/>
        </p:scale>
        <p:origin x="-18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2" d="100"/>
          <a:sy n="82" d="100"/>
        </p:scale>
        <p:origin x="-1950"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fld id="{F817B9F5-9905-4F79-930D-D3DBD710C561}" type="slidenum">
              <a:rPr lang="en-US"/>
              <a:pPr/>
              <a:t>‹#›</a:t>
            </a:fld>
            <a:endParaRPr lang="en-US"/>
          </a:p>
        </p:txBody>
      </p:sp>
    </p:spTree>
    <p:extLst>
      <p:ext uri="{BB962C8B-B14F-4D97-AF65-F5344CB8AC3E}">
        <p14:creationId xmlns:p14="http://schemas.microsoft.com/office/powerpoint/2010/main" val="2609076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endParaRPr lang="en-US"/>
          </a:p>
        </p:txBody>
      </p:sp>
      <p:sp>
        <p:nvSpPr>
          <p:cNvPr id="227332"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a:effectLst/>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fld id="{006AC6EA-6649-4FC7-BE07-46CC16EA9484}" type="slidenum">
              <a:rPr lang="en-US"/>
              <a:pPr/>
              <a:t>‹#›</a:t>
            </a:fld>
            <a:endParaRPr lang="en-US"/>
          </a:p>
        </p:txBody>
      </p:sp>
    </p:spTree>
    <p:extLst>
      <p:ext uri="{BB962C8B-B14F-4D97-AF65-F5344CB8AC3E}">
        <p14:creationId xmlns:p14="http://schemas.microsoft.com/office/powerpoint/2010/main" val="22976630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69949-9404-4E96-A2C6-DC9936880CEE}" type="slidenum">
              <a:rPr lang="en-US"/>
              <a:pPr/>
              <a:t>1</a:t>
            </a:fld>
            <a:endParaRPr lang="en-US"/>
          </a:p>
        </p:txBody>
      </p:sp>
      <p:sp>
        <p:nvSpPr>
          <p:cNvPr id="606210" name="Rectangle 2"/>
          <p:cNvSpPr>
            <a:spLocks noGrp="1" noRot="1" noChangeAspect="1" noChangeArrowheads="1" noTextEdit="1"/>
          </p:cNvSpPr>
          <p:nvPr>
            <p:ph type="sldImg"/>
          </p:nvPr>
        </p:nvSpPr>
        <p:spPr>
          <a:xfrm>
            <a:off x="1716088" y="692150"/>
            <a:ext cx="3597275" cy="2698750"/>
          </a:xfrm>
          <a:ln/>
        </p:spPr>
      </p:sp>
      <p:sp>
        <p:nvSpPr>
          <p:cNvPr id="6062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1"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06AC6EA-6649-4FC7-BE07-46CC16EA948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err="1" smtClean="0"/>
              <a:t>sceneMsgCmd</a:t>
            </a:r>
            <a:r>
              <a:rPr lang="en-US" dirty="0" smtClean="0"/>
              <a:t>: checked three </a:t>
            </a:r>
            <a:r>
              <a:rPr lang="en-US" dirty="0" err="1" smtClean="0"/>
              <a:t>msgs</a:t>
            </a:r>
            <a:r>
              <a:rPr lang="en-US" dirty="0" smtClean="0"/>
              <a:t>:</a:t>
            </a:r>
          </a:p>
          <a:p>
            <a:endParaRPr lang="en-US" dirty="0" smtClean="0"/>
          </a:p>
          <a:p>
            <a:r>
              <a:rPr lang="en-US" dirty="0" err="1" smtClean="0"/>
              <a:t>MSceneMessage</a:t>
            </a:r>
            <a:r>
              <a:rPr lang="en-US" dirty="0" smtClean="0"/>
              <a:t>::</a:t>
            </a:r>
            <a:r>
              <a:rPr lang="en-US" dirty="0" err="1" smtClean="0"/>
              <a:t>kBeforeOpen</a:t>
            </a:r>
            <a:endParaRPr lang="en-US" dirty="0" smtClean="0"/>
          </a:p>
          <a:p>
            <a:r>
              <a:rPr lang="en-US" dirty="0" err="1" smtClean="0"/>
              <a:t>MSceneMessage</a:t>
            </a:r>
            <a:r>
              <a:rPr lang="en-US" dirty="0" smtClean="0"/>
              <a:t>::</a:t>
            </a:r>
            <a:r>
              <a:rPr lang="en-US" dirty="0" err="1" smtClean="0"/>
              <a:t>kAfterNew</a:t>
            </a:r>
            <a:endParaRPr lang="en-US" dirty="0" smtClean="0"/>
          </a:p>
          <a:p>
            <a:r>
              <a:rPr lang="en-US" dirty="0" err="1" smtClean="0"/>
              <a:t>MSceneMessage</a:t>
            </a:r>
            <a:r>
              <a:rPr lang="en-US" dirty="0" smtClean="0"/>
              <a:t>::</a:t>
            </a:r>
            <a:r>
              <a:rPr lang="en-US" dirty="0" err="1" smtClean="0"/>
              <a:t>kBeforeSaveCheck</a:t>
            </a:r>
            <a:endParaRPr lang="en-US" dirty="0" smtClean="0"/>
          </a:p>
          <a:p>
            <a:endParaRPr lang="en-US" dirty="0" smtClean="0"/>
          </a:p>
          <a:p>
            <a:r>
              <a:rPr lang="en-US" dirty="0" smtClean="0"/>
              <a:t>Use two </a:t>
            </a:r>
            <a:r>
              <a:rPr lang="en-US" dirty="0" err="1" smtClean="0"/>
              <a:t>MSceneMessage</a:t>
            </a:r>
            <a:r>
              <a:rPr lang="en-US" dirty="0" smtClean="0"/>
              <a:t>::</a:t>
            </a:r>
            <a:r>
              <a:rPr lang="en-US" dirty="0" err="1" smtClean="0"/>
              <a:t>addCallback</a:t>
            </a:r>
            <a:r>
              <a:rPr lang="en-US" dirty="0" smtClean="0"/>
              <a:t>, </a:t>
            </a:r>
            <a:r>
              <a:rPr lang="en-US" dirty="0" err="1" smtClean="0"/>
              <a:t>MSceneMessage</a:t>
            </a:r>
            <a:r>
              <a:rPr lang="en-US" dirty="0" smtClean="0"/>
              <a:t>::</a:t>
            </a:r>
            <a:r>
              <a:rPr lang="en-US" dirty="0" err="1" smtClean="0"/>
              <a:t>addCheckCallback</a:t>
            </a:r>
            <a:endParaRPr lang="en-US" dirty="0" smtClean="0"/>
          </a:p>
          <a:p>
            <a:endParaRPr lang="en-US" dirty="0" smtClean="0"/>
          </a:p>
          <a:p>
            <a:r>
              <a:rPr lang="en-US" dirty="0" smtClean="0"/>
              <a:t>Where callback for </a:t>
            </a:r>
            <a:r>
              <a:rPr lang="en-US" dirty="0" err="1" smtClean="0"/>
              <a:t>kBeforeSaveCheck</a:t>
            </a:r>
            <a:r>
              <a:rPr lang="en-US" dirty="0" smtClean="0"/>
              <a:t> abort the save operations </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dirty="0" smtClean="0"/>
              <a:t>Basically anything that can be selected using the 'select' command can be added to an </a:t>
            </a:r>
            <a:r>
              <a:rPr lang="en-CA" dirty="0" err="1" smtClean="0"/>
              <a:t>objectSet</a:t>
            </a:r>
            <a:r>
              <a:rPr lang="en-CA" dirty="0" smtClean="0"/>
              <a:t>. </a:t>
            </a:r>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CA" dirty="0" smtClean="0"/>
              <a:t>during the rendering process</a:t>
            </a:r>
            <a:r>
              <a:rPr lang="en-US" dirty="0" smtClean="0"/>
              <a:t>, </a:t>
            </a:r>
            <a:r>
              <a:rPr lang="en-CA" dirty="0" smtClean="0"/>
              <a:t>renderer just walk around and work with these different groups</a:t>
            </a:r>
          </a:p>
          <a:p>
            <a:endParaRPr lang="en-CA" dirty="0" smtClean="0"/>
          </a:p>
          <a:p>
            <a:r>
              <a:rPr lang="en-CA" dirty="0" smtClean="0"/>
              <a:t>Those input attribute values have already pre-computed per sample, if you need its value, you just request it from the </a:t>
            </a:r>
            <a:r>
              <a:rPr lang="en-CA" dirty="0" err="1" smtClean="0"/>
              <a:t>datablock</a:t>
            </a:r>
            <a:r>
              <a:rPr lang="en-CA" dirty="0" smtClean="0"/>
              <a:t>.</a:t>
            </a:r>
            <a:endParaRPr lang="en-US" sz="1200" kern="120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baseline="0"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a:p>
            <a:endParaRPr lang="en-CA"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Easy to learn and you can use them right away</a:t>
            </a:r>
          </a:p>
          <a:p>
            <a:endParaRPr lang="en-US" dirty="0" smtClean="0"/>
          </a:p>
          <a:p>
            <a:r>
              <a:rPr lang="en-US" dirty="0" smtClean="0"/>
              <a:t>This session is a “quick start” to write some tools that may be useful</a:t>
            </a:r>
          </a:p>
          <a:p>
            <a:r>
              <a:rPr lang="en-US" dirty="0" smtClean="0"/>
              <a:t>We are not going to show full versions of code here, but just to give you an idea if you want to implement any of these, what functions you should be using.</a:t>
            </a:r>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This section is just a brief overview of this class, just to let you aware what functions you need to implement, but wont’ go into details… Because writing a completely working translator is whole lot more code than we can cover today.. Just show your skeleton…./ structure</a:t>
            </a:r>
          </a:p>
          <a:p>
            <a:endParaRPr lang="en-US" dirty="0" smtClean="0"/>
          </a:p>
          <a:p>
            <a:r>
              <a:rPr lang="en-US" dirty="0" smtClean="0"/>
              <a:t>You need to sit with your animators to talk about what they want to export, otherwise you will end up wasting a lot of time doing a lot of work with them unhappy (grumpy) at what they got when using your translator.</a:t>
            </a:r>
          </a:p>
          <a:p>
            <a:r>
              <a:rPr lang="en-US" dirty="0" smtClean="0"/>
              <a:t>It will cause a lot of frustrations between you and your artists.</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CA"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DAG Modifier works the same way</a:t>
            </a:r>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716088" y="692150"/>
            <a:ext cx="3597275" cy="2698750"/>
          </a:xfrm>
          <a:ln/>
        </p:spPr>
      </p:sp>
      <p:sp>
        <p:nvSpPr>
          <p:cNvPr id="53251" name="Notes Placeholder 2"/>
          <p:cNvSpPr>
            <a:spLocks noGrp="1"/>
          </p:cNvSpPr>
          <p:nvPr>
            <p:ph type="body" idx="1"/>
          </p:nvPr>
        </p:nvSpPr>
        <p:spPr>
          <a:noFill/>
          <a:ln/>
        </p:spPr>
        <p:txBody>
          <a:bodyPr/>
          <a:lstStyle/>
          <a:p>
            <a:endParaRPr lang="en-CA" dirty="0" smtClean="0"/>
          </a:p>
          <a:p>
            <a:endParaRPr lang="en-US" dirty="0" smtClean="0"/>
          </a:p>
          <a:p>
            <a:endParaRPr lang="en-US" baseline="0" dirty="0" smtClean="0"/>
          </a:p>
        </p:txBody>
      </p:sp>
      <p:sp>
        <p:nvSpPr>
          <p:cNvPr id="53252" name="Slide Number Placeholder 3"/>
          <p:cNvSpPr>
            <a:spLocks noGrp="1"/>
          </p:cNvSpPr>
          <p:nvPr>
            <p:ph type="sldNum" sz="quarter" idx="5"/>
          </p:nvPr>
        </p:nvSpPr>
        <p:spPr>
          <a:noFill/>
        </p:spPr>
        <p:txBody>
          <a:bodyPr/>
          <a:lstStyle/>
          <a:p>
            <a:fld id="{F9FED000-D602-437B-9DA7-11F1D8A40B60}"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716088" y="692150"/>
            <a:ext cx="3597275" cy="2698750"/>
          </a:xfrm>
          <a:ln/>
        </p:spPr>
      </p:sp>
      <p:sp>
        <p:nvSpPr>
          <p:cNvPr id="54275"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All callbacks that are registered by a plug-in must be removed by that plug-in when it is unloaded. Failure to do so will result in a fatal error. </a:t>
            </a:r>
          </a:p>
        </p:txBody>
      </p:sp>
      <p:sp>
        <p:nvSpPr>
          <p:cNvPr id="54276" name="Slide Number Placeholder 3"/>
          <p:cNvSpPr>
            <a:spLocks noGrp="1"/>
          </p:cNvSpPr>
          <p:nvPr>
            <p:ph type="sldNum" sz="quarter" idx="5"/>
          </p:nvPr>
        </p:nvSpPr>
        <p:spPr>
          <a:noFill/>
        </p:spPr>
        <p:txBody>
          <a:bodyPr/>
          <a:lstStyle/>
          <a:p>
            <a:fld id="{06FA600D-2F55-42BF-B422-1C45355F8306}"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
        <p:nvSpPr>
          <p:cNvPr id="621573"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r>
              <a:rPr lang="en-US" sz="800">
                <a:solidFill>
                  <a:srgbClr val="595959"/>
                </a:solidFill>
              </a:rPr>
              <a:t>© 2006 Autodesk </a:t>
            </a:r>
          </a:p>
        </p:txBody>
      </p:sp>
      <p:sp>
        <p:nvSpPr>
          <p:cNvPr id="621574"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fld id="{CE217851-B1A3-454D-B462-5422CC84C4A3}" type="slidenum">
              <a:rPr lang="en-US" sz="800">
                <a:solidFill>
                  <a:srgbClr val="595959"/>
                </a:solidFill>
              </a:rPr>
              <a:pPr eaLnBrk="0" hangingPunct="0"/>
              <a:t>‹#›</a:t>
            </a:fld>
            <a:endParaRPr lang="en-US" sz="800">
              <a:solidFill>
                <a:srgbClr val="595959"/>
              </a:solidFill>
            </a:endParaRPr>
          </a:p>
        </p:txBody>
      </p:sp>
      <p:pic>
        <p:nvPicPr>
          <p:cNvPr id="621577"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r>
              <a:rPr lang="en-US" sz="800" dirty="0">
                <a:solidFill>
                  <a:srgbClr val="595959"/>
                </a:solidFill>
              </a:rPr>
              <a:t>© </a:t>
            </a:r>
            <a:r>
              <a:rPr lang="en-US" sz="800" dirty="0" smtClean="0">
                <a:solidFill>
                  <a:srgbClr val="595959"/>
                </a:solidFill>
              </a:rPr>
              <a:t>2012 </a:t>
            </a:r>
            <a:r>
              <a:rPr lang="en-US" sz="800" dirty="0">
                <a:solidFill>
                  <a:srgbClr val="595959"/>
                </a:solidFill>
              </a:rPr>
              <a:t>Autodesk </a:t>
            </a:r>
          </a:p>
        </p:txBody>
      </p:sp>
      <p:sp>
        <p:nvSpPr>
          <p:cNvPr id="620548"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fld id="{5F258887-42E7-48D7-8F3E-9B9FF4FB80B5}" type="slidenum">
              <a:rPr lang="en-US" sz="800">
                <a:solidFill>
                  <a:srgbClr val="595959"/>
                </a:solidFill>
              </a:rPr>
              <a:pPr eaLnBrk="0" hangingPunct="0"/>
              <a:t>‹#›</a:t>
            </a:fld>
            <a:endParaRPr lang="en-US" sz="800">
              <a:solidFill>
                <a:srgbClr val="595959"/>
              </a:solidFill>
            </a:endParaRPr>
          </a:p>
        </p:txBody>
      </p:sp>
      <p:sp>
        <p:nvSpPr>
          <p:cNvPr id="620555"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20557"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txStyles>
    <p:titleStyle>
      <a:lvl1pPr algn="l" rtl="0" fontAlgn="base">
        <a:lnSpc>
          <a:spcPct val="95000"/>
        </a:lnSpc>
        <a:spcBef>
          <a:spcPct val="0"/>
        </a:spcBef>
        <a:spcAft>
          <a:spcPct val="0"/>
        </a:spcAft>
        <a:defRPr sz="4000">
          <a:solidFill>
            <a:schemeClr val="bg1"/>
          </a:solidFill>
          <a:latin typeface="+mj-lt"/>
          <a:ea typeface="+mj-ea"/>
          <a:cs typeface="+mj-cs"/>
        </a:defRPr>
      </a:lvl1pPr>
      <a:lvl2pPr algn="l" rtl="0" fontAlgn="base">
        <a:lnSpc>
          <a:spcPct val="95000"/>
        </a:lnSpc>
        <a:spcBef>
          <a:spcPct val="0"/>
        </a:spcBef>
        <a:spcAft>
          <a:spcPct val="0"/>
        </a:spcAft>
        <a:defRPr sz="4000">
          <a:solidFill>
            <a:schemeClr val="bg1"/>
          </a:solidFill>
          <a:latin typeface="Arial" charset="0"/>
        </a:defRPr>
      </a:lvl2pPr>
      <a:lvl3pPr algn="l" rtl="0" fontAlgn="base">
        <a:lnSpc>
          <a:spcPct val="95000"/>
        </a:lnSpc>
        <a:spcBef>
          <a:spcPct val="0"/>
        </a:spcBef>
        <a:spcAft>
          <a:spcPct val="0"/>
        </a:spcAft>
        <a:defRPr sz="4000">
          <a:solidFill>
            <a:schemeClr val="bg1"/>
          </a:solidFill>
          <a:latin typeface="Arial" charset="0"/>
        </a:defRPr>
      </a:lvl3pPr>
      <a:lvl4pPr algn="l" rtl="0" fontAlgn="base">
        <a:lnSpc>
          <a:spcPct val="95000"/>
        </a:lnSpc>
        <a:spcBef>
          <a:spcPct val="0"/>
        </a:spcBef>
        <a:spcAft>
          <a:spcPct val="0"/>
        </a:spcAft>
        <a:defRPr sz="4000">
          <a:solidFill>
            <a:schemeClr val="bg1"/>
          </a:solidFill>
          <a:latin typeface="Arial" charset="0"/>
        </a:defRPr>
      </a:lvl4pPr>
      <a:lvl5pPr algn="l" rtl="0" fontAlgn="base">
        <a:lnSpc>
          <a:spcPct val="95000"/>
        </a:lnSpc>
        <a:spcBef>
          <a:spcPct val="0"/>
        </a:spcBef>
        <a:spcAft>
          <a:spcPct val="0"/>
        </a:spcAft>
        <a:defRPr sz="4000">
          <a:solidFill>
            <a:schemeClr val="bg1"/>
          </a:solidFill>
          <a:latin typeface="Arial" charset="0"/>
        </a:defRPr>
      </a:lvl5pPr>
      <a:lvl6pPr marL="457200" algn="l" rtl="0" fontAlgn="base">
        <a:lnSpc>
          <a:spcPct val="95000"/>
        </a:lnSpc>
        <a:spcBef>
          <a:spcPct val="0"/>
        </a:spcBef>
        <a:spcAft>
          <a:spcPct val="0"/>
        </a:spcAft>
        <a:defRPr sz="4000">
          <a:solidFill>
            <a:schemeClr val="bg1"/>
          </a:solidFill>
          <a:latin typeface="Arial" charset="0"/>
        </a:defRPr>
      </a:lvl6pPr>
      <a:lvl7pPr marL="914400" algn="l" rtl="0" fontAlgn="base">
        <a:lnSpc>
          <a:spcPct val="95000"/>
        </a:lnSpc>
        <a:spcBef>
          <a:spcPct val="0"/>
        </a:spcBef>
        <a:spcAft>
          <a:spcPct val="0"/>
        </a:spcAft>
        <a:defRPr sz="4000">
          <a:solidFill>
            <a:schemeClr val="bg1"/>
          </a:solidFill>
          <a:latin typeface="Arial" charset="0"/>
        </a:defRPr>
      </a:lvl7pPr>
      <a:lvl8pPr marL="1371600" algn="l" rtl="0" fontAlgn="base">
        <a:lnSpc>
          <a:spcPct val="95000"/>
        </a:lnSpc>
        <a:spcBef>
          <a:spcPct val="0"/>
        </a:spcBef>
        <a:spcAft>
          <a:spcPct val="0"/>
        </a:spcAft>
        <a:defRPr sz="4000">
          <a:solidFill>
            <a:schemeClr val="bg1"/>
          </a:solidFill>
          <a:latin typeface="Arial" charset="0"/>
        </a:defRPr>
      </a:lvl8pPr>
      <a:lvl9pPr marL="1828800" algn="l" rtl="0" fontAlgn="base">
        <a:lnSpc>
          <a:spcPct val="95000"/>
        </a:lnSpc>
        <a:spcBef>
          <a:spcPct val="0"/>
        </a:spcBef>
        <a:spcAft>
          <a:spcPct val="0"/>
        </a:spcAft>
        <a:defRPr sz="4000">
          <a:solidFill>
            <a:schemeClr val="bg1"/>
          </a:solidFill>
          <a:latin typeface="Arial" charset="0"/>
        </a:defRPr>
      </a:lvl9pPr>
    </p:titleStyle>
    <p:bodyStyle>
      <a:lvl1pPr algn="l" rtl="0" fontAlgn="base">
        <a:spcBef>
          <a:spcPct val="15000"/>
        </a:spcBef>
        <a:spcAft>
          <a:spcPct val="15000"/>
        </a:spcAft>
        <a:defRPr sz="2400">
          <a:solidFill>
            <a:schemeClr val="bg1"/>
          </a:solidFill>
          <a:latin typeface="+mn-lt"/>
          <a:ea typeface="+mn-ea"/>
          <a:cs typeface="+mn-cs"/>
        </a:defRPr>
      </a:lvl1pPr>
      <a:lvl2pPr marL="347663" indent="-233363" algn="l" rtl="0" fontAlgn="base">
        <a:spcBef>
          <a:spcPct val="15000"/>
        </a:spcBef>
        <a:spcAft>
          <a:spcPct val="15000"/>
        </a:spcAft>
        <a:buClr>
          <a:srgbClr val="00AADD"/>
        </a:buClr>
        <a:buSzPct val="80000"/>
        <a:buFont typeface="Wingdings" pitchFamily="1" charset="2"/>
        <a:buChar char="§"/>
        <a:defRPr sz="2000">
          <a:solidFill>
            <a:schemeClr val="bg1"/>
          </a:solidFill>
          <a:latin typeface="+mn-lt"/>
        </a:defRPr>
      </a:lvl2pPr>
      <a:lvl3pPr marL="690563" indent="-228600" algn="l" rtl="0" fontAlgn="base">
        <a:spcBef>
          <a:spcPct val="15000"/>
        </a:spcBef>
        <a:spcAft>
          <a:spcPct val="15000"/>
        </a:spcAft>
        <a:buClr>
          <a:srgbClr val="00AADD"/>
        </a:buClr>
        <a:buSzPct val="80000"/>
        <a:buFont typeface="Wingdings" pitchFamily="1" charset="2"/>
        <a:buChar char="§"/>
        <a:defRPr sz="2000">
          <a:solidFill>
            <a:schemeClr val="bg1"/>
          </a:solidFill>
          <a:latin typeface="+mn-lt"/>
        </a:defRPr>
      </a:lvl3pPr>
      <a:lvl4pPr marL="977900" indent="-173038" algn="l" rtl="0" fontAlgn="base">
        <a:spcBef>
          <a:spcPct val="0"/>
        </a:spcBef>
        <a:spcAft>
          <a:spcPct val="5000"/>
        </a:spcAft>
        <a:buClr>
          <a:schemeClr val="bg1"/>
        </a:buClr>
        <a:buSzPct val="80000"/>
        <a:buFont typeface="Wingdings" pitchFamily="1" charset="2"/>
        <a:defRPr>
          <a:solidFill>
            <a:schemeClr val="bg1"/>
          </a:solidFill>
          <a:latin typeface="+mn-lt"/>
        </a:defRPr>
      </a:lvl4pPr>
      <a:lvl5pPr marL="17145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22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p:spPr>
      </p:pic>
      <p:sp>
        <p:nvSpPr>
          <p:cNvPr id="605193" name="Rectangle 9"/>
          <p:cNvSpPr>
            <a:spLocks noGrp="1" noChangeArrowheads="1"/>
          </p:cNvSpPr>
          <p:nvPr/>
        </p:nvSpPr>
        <p:spPr bwMode="auto">
          <a:xfrm>
            <a:off x="319088" y="2933700"/>
            <a:ext cx="7653337" cy="952500"/>
          </a:xfrm>
          <a:prstGeom prst="rect">
            <a:avLst/>
          </a:prstGeom>
          <a:noFill/>
          <a:ln w="9525">
            <a:noFill/>
            <a:miter lim="800000"/>
            <a:headEnd/>
            <a:tailEnd/>
          </a:ln>
          <a:effectLst/>
        </p:spPr>
        <p:txBody>
          <a:bodyPr lIns="0" tIns="0" rIns="0" bIns="0"/>
          <a:lstStyle/>
          <a:p>
            <a:pPr eaLnBrk="0" hangingPunct="0"/>
            <a:r>
              <a:rPr lang="en-US" sz="4000" dirty="0" smtClean="0">
                <a:solidFill>
                  <a:schemeClr val="bg1"/>
                </a:solidFill>
              </a:rPr>
              <a:t>Miscellaneous Classes and Tools</a:t>
            </a:r>
            <a:endParaRPr lang="en-US" dirty="0">
              <a:solidFill>
                <a:schemeClr val="bg1"/>
              </a:solidFill>
            </a:endParaRPr>
          </a:p>
        </p:txBody>
      </p:sp>
      <p:sp>
        <p:nvSpPr>
          <p:cNvPr id="605194" name="Rectangle 10"/>
          <p:cNvSpPr>
            <a:spLocks noGrp="1" noChangeArrowheads="1"/>
          </p:cNvSpPr>
          <p:nvPr/>
        </p:nvSpPr>
        <p:spPr bwMode="auto">
          <a:xfrm>
            <a:off x="319088" y="3622675"/>
            <a:ext cx="7653337" cy="960438"/>
          </a:xfrm>
          <a:prstGeom prst="rect">
            <a:avLst/>
          </a:prstGeom>
          <a:noFill/>
          <a:ln w="9525">
            <a:noFill/>
            <a:miter lim="800000"/>
            <a:headEnd/>
            <a:tailEnd/>
          </a:ln>
          <a:effectLst/>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Developer Consultant</a:t>
            </a:r>
          </a:p>
          <a:p>
            <a:pPr eaLnBrk="0" hangingPunct="0"/>
            <a:r>
              <a:rPr lang="en-US" sz="2000" i="1"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err="1" smtClean="0"/>
              <a:t>MMessage</a:t>
            </a:r>
            <a:r>
              <a:rPr lang="en-US" dirty="0" smtClean="0"/>
              <a:t> and Callback Functions</a:t>
            </a:r>
          </a:p>
        </p:txBody>
      </p:sp>
      <p:sp>
        <p:nvSpPr>
          <p:cNvPr id="8196" name="Text Box 4"/>
          <p:cNvSpPr txBox="1">
            <a:spLocks noChangeArrowheads="1"/>
          </p:cNvSpPr>
          <p:nvPr/>
        </p:nvSpPr>
        <p:spPr bwMode="auto">
          <a:xfrm>
            <a:off x="319088" y="2322493"/>
            <a:ext cx="8824912" cy="2133600"/>
          </a:xfrm>
          <a:prstGeom prst="rect">
            <a:avLst/>
          </a:prstGeom>
          <a:noFill/>
          <a:ln w="9525">
            <a:solidFill>
              <a:schemeClr val="tx1"/>
            </a:solidFill>
            <a:miter lim="800000"/>
            <a:headEnd/>
            <a:tailEnd/>
          </a:ln>
        </p:spPr>
        <p:txBody>
          <a:bodyPr/>
          <a:lstStyle/>
          <a:p>
            <a:endParaRPr lang="en-CA" sz="1400" b="1" dirty="0" smtClean="0">
              <a:solidFill>
                <a:srgbClr val="FFFF00"/>
              </a:solidFill>
              <a:latin typeface="Courier New" pitchFamily="49"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clientData</a:t>
            </a:r>
            <a:r>
              <a:rPr lang="en-CA" sz="1400" dirty="0" smtClean="0">
                <a:solidFill>
                  <a:srgbClr val="FFFF00"/>
                </a:solidFill>
                <a:latin typeface="Calibri" pitchFamily="34" charset="0"/>
              </a:rPr>
              <a:t>):</a:t>
            </a:r>
            <a:endParaRPr lang="en-CA" sz="1400" dirty="0">
              <a:solidFill>
                <a:srgbClr val="FFFF00"/>
              </a:solidFill>
              <a:latin typeface="Calibri" pitchFamily="34" charset="0"/>
            </a:endParaRPr>
          </a:p>
          <a:p>
            <a:r>
              <a:rPr lang="en-CA" sz="1400" dirty="0" smtClean="0">
                <a:solidFill>
                  <a:srgbClr val="FFFF00"/>
                </a:solidFill>
                <a:latin typeface="Calibri" pitchFamily="34" charset="0"/>
              </a:rPr>
              <a:t>     print “Come to this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 function\n”</a:t>
            </a:r>
            <a:endParaRPr lang="en-CA" sz="1400" dirty="0">
              <a:solidFill>
                <a:srgbClr val="FFFF00"/>
              </a:solidFill>
              <a:latin typeface="Calibri" pitchFamily="34" charset="0"/>
            </a:endParaRPr>
          </a:p>
          <a:p>
            <a:endParaRPr lang="en-CA" sz="1400" dirty="0">
              <a:solidFill>
                <a:srgbClr val="FFFF00"/>
              </a:solidFill>
              <a:latin typeface="Calibri" pitchFamily="34"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MyCmd_addCallback</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OpenMaya.MSceneMessage.addCallback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OpenMaya.MSceneMessage.kAfterOpen</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a:t>
            </a:r>
          </a:p>
          <a:p>
            <a:endParaRPr lang="en-CA" sz="1400" dirty="0" smtClean="0">
              <a:solidFill>
                <a:srgbClr val="FFFF00"/>
              </a:solidFill>
              <a:latin typeface="Calibri" pitchFamily="34" charset="0"/>
            </a:endParaRPr>
          </a:p>
        </p:txBody>
      </p:sp>
      <p:sp>
        <p:nvSpPr>
          <p:cNvPr id="5" name="TextBox 4"/>
          <p:cNvSpPr txBox="1"/>
          <p:nvPr/>
        </p:nvSpPr>
        <p:spPr>
          <a:xfrm>
            <a:off x="319088" y="2168604"/>
            <a:ext cx="2743200" cy="307777"/>
          </a:xfrm>
          <a:prstGeom prst="rect">
            <a:avLst/>
          </a:prstGeom>
          <a:noFill/>
        </p:spPr>
        <p:txBody>
          <a:bodyPr wrap="square" rtlCol="0">
            <a:spAutoFit/>
          </a:bodyPr>
          <a:lstStyle/>
          <a:p>
            <a:r>
              <a:rPr lang="en-CA" sz="1400" dirty="0" smtClean="0">
                <a:solidFill>
                  <a:srgbClr val="FFFF00"/>
                </a:solidFill>
                <a:latin typeface="Calibri" pitchFamily="34" charset="0"/>
              </a:rPr>
              <a:t>Id = </a:t>
            </a:r>
            <a:r>
              <a:rPr lang="en-CA" sz="1400" dirty="0" err="1" smtClean="0">
                <a:solidFill>
                  <a:srgbClr val="FFFF00"/>
                </a:solidFill>
                <a:latin typeface="Calibri" pitchFamily="34" charset="0"/>
              </a:rPr>
              <a:t>OpenMaya.MCallbackId</a:t>
            </a:r>
            <a:r>
              <a:rPr lang="en-CA" sz="1400" dirty="0" smtClean="0">
                <a:solidFill>
                  <a:srgbClr val="FFFF00"/>
                </a:solidFill>
                <a:latin typeface="Calibri" pitchFamily="34" charset="0"/>
              </a:rPr>
              <a:t>()</a:t>
            </a:r>
          </a:p>
        </p:txBody>
      </p:sp>
      <p:sp>
        <p:nvSpPr>
          <p:cNvPr id="6" name="TextBox 5"/>
          <p:cNvSpPr txBox="1"/>
          <p:nvPr/>
        </p:nvSpPr>
        <p:spPr>
          <a:xfrm>
            <a:off x="495300" y="3200400"/>
            <a:ext cx="533400" cy="523220"/>
          </a:xfrm>
          <a:prstGeom prst="rect">
            <a:avLst/>
          </a:prstGeom>
          <a:noFill/>
        </p:spPr>
        <p:txBody>
          <a:bodyPr wrap="square" rtlCol="0">
            <a:spAutoFit/>
          </a:bodyPr>
          <a:lstStyle/>
          <a:p>
            <a:endParaRPr lang="en-CA" sz="1400" b="1" dirty="0" smtClean="0">
              <a:solidFill>
                <a:srgbClr val="FFFF00"/>
              </a:solidFill>
              <a:latin typeface="Courier New" pitchFamily="49" charset="0"/>
            </a:endParaRPr>
          </a:p>
          <a:p>
            <a:r>
              <a:rPr lang="en-CA" sz="1400" dirty="0" smtClean="0">
                <a:solidFill>
                  <a:srgbClr val="FFFF00"/>
                </a:solidFill>
                <a:latin typeface="Calibri" pitchFamily="34" charset="0"/>
              </a:rPr>
              <a:t>id =</a:t>
            </a:r>
            <a:endParaRPr lang="en-US" dirty="0">
              <a:solidFill>
                <a:srgbClr val="FFFF00"/>
              </a:solidFill>
              <a:latin typeface="Calibri" pitchFamily="34" charset="0"/>
            </a:endParaRPr>
          </a:p>
        </p:txBody>
      </p:sp>
      <p:sp>
        <p:nvSpPr>
          <p:cNvPr id="7" name="TextBox 6"/>
          <p:cNvSpPr txBox="1"/>
          <p:nvPr/>
        </p:nvSpPr>
        <p:spPr>
          <a:xfrm>
            <a:off x="319088" y="5218093"/>
            <a:ext cx="4710112" cy="738664"/>
          </a:xfrm>
          <a:prstGeom prst="rect">
            <a:avLst/>
          </a:prstGeom>
          <a:noFill/>
        </p:spPr>
        <p:txBody>
          <a:bodyPr wrap="square" rtlCol="0">
            <a:spAutoFit/>
          </a:bodyPr>
          <a:lstStyle/>
          <a:p>
            <a:pPr lvl="0"/>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MyCmd_removeCallback</a:t>
            </a:r>
            <a:r>
              <a:rPr lang="en-CA" sz="1400" dirty="0" smtClean="0">
                <a:solidFill>
                  <a:srgbClr val="FFFF00"/>
                </a:solidFill>
                <a:latin typeface="Calibri" pitchFamily="34" charset="0"/>
              </a:rPr>
              <a:t>():</a:t>
            </a:r>
          </a:p>
          <a:p>
            <a:pPr lvl="0"/>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OpenMaya.MMessage.removeCallback</a:t>
            </a:r>
            <a:r>
              <a:rPr lang="en-CA" sz="1400" dirty="0" smtClean="0">
                <a:solidFill>
                  <a:srgbClr val="FFFF00"/>
                </a:solidFill>
                <a:latin typeface="Calibri" pitchFamily="34" charset="0"/>
              </a:rPr>
              <a:t>( id )</a:t>
            </a:r>
          </a:p>
          <a:p>
            <a:pPr lvl="0"/>
            <a:endParaRPr lang="en-US" sz="1400" dirty="0" smtClean="0">
              <a:solidFill>
                <a:srgbClr val="FFFF00"/>
              </a:solidFill>
              <a:latin typeface="Calibri" pitchFamily="34" charset="0"/>
            </a:endParaRPr>
          </a:p>
        </p:txBody>
      </p:sp>
      <p:sp>
        <p:nvSpPr>
          <p:cNvPr id="8" name="TextBox 7"/>
          <p:cNvSpPr txBox="1"/>
          <p:nvPr/>
        </p:nvSpPr>
        <p:spPr>
          <a:xfrm>
            <a:off x="152400" y="1103698"/>
            <a:ext cx="8824912" cy="584775"/>
          </a:xfrm>
          <a:prstGeom prst="rect">
            <a:avLst/>
          </a:prstGeom>
          <a:noFill/>
        </p:spPr>
        <p:txBody>
          <a:bodyPr wrap="square" rtlCol="0">
            <a:spAutoFit/>
          </a:bodyPr>
          <a:lstStyle/>
          <a:p>
            <a:pPr lvl="0">
              <a:spcBef>
                <a:spcPct val="15000"/>
              </a:spcBef>
              <a:spcAft>
                <a:spcPct val="15000"/>
              </a:spcAft>
            </a:pPr>
            <a:r>
              <a:rPr lang="en-US" sz="1600" kern="0" dirty="0" err="1" smtClean="0">
                <a:solidFill>
                  <a:schemeClr val="bg1"/>
                </a:solidFill>
                <a:latin typeface="Arial"/>
              </a:rPr>
              <a:t>OpenMaya.MSceneMessage.addCallback</a:t>
            </a:r>
            <a:r>
              <a:rPr lang="en-US" sz="1600" kern="0" dirty="0" smtClean="0">
                <a:solidFill>
                  <a:schemeClr val="bg1"/>
                </a:solidFill>
                <a:latin typeface="Arial"/>
              </a:rPr>
              <a:t> ( </a:t>
            </a:r>
            <a:r>
              <a:rPr lang="en-US" sz="1600" kern="0" dirty="0" err="1" smtClean="0">
                <a:solidFill>
                  <a:schemeClr val="bg1"/>
                </a:solidFill>
                <a:latin typeface="Arial"/>
              </a:rPr>
              <a:t>OpenMaya.MSceneMessage</a:t>
            </a:r>
            <a:r>
              <a:rPr lang="en-US" sz="1600" kern="0" dirty="0" smtClean="0">
                <a:solidFill>
                  <a:schemeClr val="bg1"/>
                </a:solidFill>
                <a:latin typeface="Arial"/>
              </a:rPr>
              <a:t>, </a:t>
            </a:r>
            <a:r>
              <a:rPr lang="en-US" sz="1600" dirty="0" err="1" smtClean="0">
                <a:solidFill>
                  <a:schemeClr val="bg1"/>
                </a:solidFill>
              </a:rPr>
              <a:t>Mmessage_MBasicFunction</a:t>
            </a:r>
            <a:r>
              <a:rPr lang="en-US" sz="1600" dirty="0" smtClean="0">
                <a:solidFill>
                  <a:schemeClr val="bg1"/>
                </a:solidFill>
              </a:rPr>
              <a:t> ,</a:t>
            </a:r>
            <a:r>
              <a:rPr lang="en-US" sz="1600" kern="0" dirty="0" smtClean="0">
                <a:solidFill>
                  <a:schemeClr val="bg1"/>
                </a:solidFill>
                <a:latin typeface="Arial"/>
              </a:rPr>
              <a:t> </a:t>
            </a:r>
            <a:r>
              <a:rPr lang="en-US" sz="1600" kern="0" dirty="0" err="1" smtClean="0">
                <a:solidFill>
                  <a:schemeClr val="bg1"/>
                </a:solidFill>
                <a:latin typeface="Arial"/>
              </a:rPr>
              <a:t>clientData</a:t>
            </a:r>
            <a:r>
              <a:rPr lang="en-US" sz="1600" kern="0" dirty="0" smtClean="0">
                <a:solidFill>
                  <a:schemeClr val="bg1"/>
                </a:solidFill>
                <a:latin typeface="Arial"/>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 operations</a:t>
            </a:r>
            <a:endParaRPr lang="en-US" dirty="0"/>
          </a:p>
        </p:txBody>
      </p:sp>
      <p:sp>
        <p:nvSpPr>
          <p:cNvPr id="3" name="Content Placeholder 2"/>
          <p:cNvSpPr>
            <a:spLocks noGrp="1"/>
          </p:cNvSpPr>
          <p:nvPr>
            <p:ph idx="1"/>
          </p:nvPr>
        </p:nvSpPr>
        <p:spPr/>
        <p:txBody>
          <a:bodyPr/>
          <a:lstStyle/>
          <a:p>
            <a:r>
              <a:rPr lang="en-US" sz="1600" dirty="0" err="1" smtClean="0"/>
              <a:t>OpenMaya.MCallbackId</a:t>
            </a:r>
            <a:r>
              <a:rPr lang="en-US" sz="1600" dirty="0" smtClean="0"/>
              <a:t> </a:t>
            </a:r>
            <a:r>
              <a:rPr lang="en-US" sz="1600" dirty="0" err="1" smtClean="0"/>
              <a:t>OpenMaya.MSceneMessage.addCheckCallback</a:t>
            </a:r>
            <a:r>
              <a:rPr lang="en-US" sz="1600" dirty="0" smtClean="0"/>
              <a:t> ( </a:t>
            </a:r>
            <a:r>
              <a:rPr lang="en-US" sz="1600" dirty="0" err="1" smtClean="0"/>
              <a:t>OpenMaya.MSceneMessage</a:t>
            </a:r>
            <a:r>
              <a:rPr lang="en-US" sz="1600" dirty="0" smtClean="0"/>
              <a:t>, </a:t>
            </a:r>
            <a:r>
              <a:rPr lang="en-US" sz="1600" dirty="0" err="1" smtClean="0"/>
              <a:t>MMessage_MCheckFunction</a:t>
            </a:r>
            <a:r>
              <a:rPr lang="en-US" sz="1600" dirty="0" smtClean="0"/>
              <a:t>, </a:t>
            </a:r>
            <a:r>
              <a:rPr lang="en-US" sz="1600" dirty="0" err="1" smtClean="0"/>
              <a:t>clientData</a:t>
            </a:r>
            <a:r>
              <a:rPr lang="en-US" sz="1600" dirty="0" smtClean="0"/>
              <a:t>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err="1" smtClean="0"/>
              <a:t>retCode</a:t>
            </a:r>
            <a:r>
              <a:rPr lang="en-US" sz="1800" dirty="0" smtClean="0"/>
              <a:t>:  Result of the function. Provide programmer with options to abort current operations by return false through this variable. </a:t>
            </a:r>
          </a:p>
          <a:p>
            <a:r>
              <a:rPr lang="en-US" sz="1800" dirty="0" smtClean="0"/>
              <a:t>In Python use </a:t>
            </a:r>
            <a:r>
              <a:rPr lang="en-US" sz="1800" dirty="0" err="1" smtClean="0"/>
              <a:t>OpenMaya.MScriptUtil.setBool</a:t>
            </a:r>
            <a:r>
              <a:rPr lang="en-US" sz="1800" dirty="0" smtClean="0"/>
              <a:t>(</a:t>
            </a:r>
            <a:r>
              <a:rPr lang="en-US" sz="1800" dirty="0" err="1" smtClean="0"/>
              <a:t>retCode</a:t>
            </a:r>
            <a:r>
              <a:rPr lang="en-US" sz="1800" dirty="0" smtClean="0"/>
              <a:t>, True) since python can’t handle pointer or reference.</a:t>
            </a:r>
            <a:br>
              <a:rPr lang="en-US" sz="1800" dirty="0" smtClean="0"/>
            </a:br>
            <a:r>
              <a:rPr lang="en-US" sz="1800" dirty="0" smtClean="0"/>
              <a:t/>
            </a:r>
            <a:br>
              <a:rPr lang="en-US" sz="1800" dirty="0" smtClean="0"/>
            </a:br>
            <a:endParaRPr lang="en-US" sz="1800" dirty="0" smtClean="0"/>
          </a:p>
          <a:p>
            <a:endParaRPr lang="en-US" sz="1800" dirty="0"/>
          </a:p>
        </p:txBody>
      </p:sp>
      <p:sp>
        <p:nvSpPr>
          <p:cNvPr id="5" name="AutoShape 7"/>
          <p:cNvSpPr>
            <a:spLocks noChangeArrowheads="1"/>
          </p:cNvSpPr>
          <p:nvPr/>
        </p:nvSpPr>
        <p:spPr bwMode="auto">
          <a:xfrm>
            <a:off x="5181600" y="1277710"/>
            <a:ext cx="1828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6" name="Line 3079"/>
          <p:cNvSpPr>
            <a:spLocks noChangeShapeType="1"/>
          </p:cNvSpPr>
          <p:nvPr/>
        </p:nvSpPr>
        <p:spPr bwMode="auto">
          <a:xfrm flipH="1">
            <a:off x="5791200" y="1676401"/>
            <a:ext cx="228600" cy="83820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7" name="TextBox 6"/>
          <p:cNvSpPr txBox="1"/>
          <p:nvPr/>
        </p:nvSpPr>
        <p:spPr>
          <a:xfrm>
            <a:off x="4572000" y="2514601"/>
            <a:ext cx="4419600" cy="338554"/>
          </a:xfrm>
          <a:prstGeom prst="rect">
            <a:avLst/>
          </a:prstGeom>
          <a:noFill/>
        </p:spPr>
        <p:txBody>
          <a:bodyPr wrap="square" rtlCol="0">
            <a:spAutoFit/>
          </a:bodyPr>
          <a:lstStyle/>
          <a:p>
            <a:r>
              <a:rPr lang="en-CA" sz="1600" dirty="0" err="1" smtClean="0">
                <a:solidFill>
                  <a:srgbClr val="FFFF00"/>
                </a:solidFill>
                <a:latin typeface="Calibri" pitchFamily="34" charset="0"/>
              </a:rPr>
              <a:t>OpenMaya.MSceneMessage.kBeforeOpenCheck</a:t>
            </a:r>
            <a:r>
              <a:rPr lang="en-CA" sz="1600" dirty="0" smtClean="0">
                <a:solidFill>
                  <a:srgbClr val="FFFF00"/>
                </a:solidFill>
                <a:latin typeface="Calibri" pitchFamily="34" charset="0"/>
              </a:rPr>
              <a:t> </a:t>
            </a:r>
            <a:endParaRPr lang="en-US" sz="1600" dirty="0"/>
          </a:p>
        </p:txBody>
      </p:sp>
      <p:sp>
        <p:nvSpPr>
          <p:cNvPr id="8" name="Line 3079"/>
          <p:cNvSpPr>
            <a:spLocks noChangeShapeType="1"/>
          </p:cNvSpPr>
          <p:nvPr/>
        </p:nvSpPr>
        <p:spPr bwMode="auto">
          <a:xfrm>
            <a:off x="1950719" y="1940572"/>
            <a:ext cx="411481" cy="1412227"/>
          </a:xfrm>
          <a:prstGeom prst="line">
            <a:avLst/>
          </a:prstGeom>
          <a:noFill/>
          <a:ln w="28575">
            <a:solidFill>
              <a:srgbClr val="FFFF00"/>
            </a:solidFill>
            <a:round/>
            <a:headEnd/>
            <a:tailEnd type="triangle" w="med" len="med"/>
          </a:ln>
          <a:effectLst/>
        </p:spPr>
        <p:txBody>
          <a:bodyPr wrap="none" anchor="ctr"/>
          <a:lstStyle/>
          <a:p>
            <a:endParaRPr lang="en-US"/>
          </a:p>
        </p:txBody>
      </p:sp>
      <p:sp>
        <p:nvSpPr>
          <p:cNvPr id="9" name="TextBox 8"/>
          <p:cNvSpPr txBox="1"/>
          <p:nvPr/>
        </p:nvSpPr>
        <p:spPr>
          <a:xfrm>
            <a:off x="609600" y="3352800"/>
            <a:ext cx="6705600" cy="338554"/>
          </a:xfrm>
          <a:prstGeom prst="rect">
            <a:avLst/>
          </a:prstGeom>
          <a:noFill/>
        </p:spPr>
        <p:txBody>
          <a:bodyPr wrap="square" rtlCol="0">
            <a:spAutoFit/>
          </a:bodyPr>
          <a:lstStyle/>
          <a:p>
            <a:r>
              <a:rPr lang="en-CA" sz="1600" dirty="0" smtClean="0">
                <a:solidFill>
                  <a:srgbClr val="FFFF00"/>
                </a:solidFill>
                <a:latin typeface="Calibri" pitchFamily="34" charset="0"/>
              </a:rPr>
              <a:t>def </a:t>
            </a:r>
            <a:r>
              <a:rPr lang="en-CA" sz="1600" dirty="0" err="1" smtClean="0">
                <a:solidFill>
                  <a:srgbClr val="FFFF00"/>
                </a:solidFill>
                <a:latin typeface="Calibri" pitchFamily="34" charset="0"/>
              </a:rPr>
              <a:t>MMessage_MCheckFunction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retCode</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clientData</a:t>
            </a:r>
            <a:r>
              <a:rPr lang="en-CA" sz="1600" dirty="0" smtClean="0">
                <a:solidFill>
                  <a:srgbClr val="FFFF00"/>
                </a:solidFill>
                <a:latin typeface="Calibri" pitchFamily="34" charset="0"/>
              </a:rPr>
              <a:t>)</a:t>
            </a:r>
            <a:endParaRPr lang="en-US" sz="1600" dirty="0"/>
          </a:p>
        </p:txBody>
      </p:sp>
      <p:sp>
        <p:nvSpPr>
          <p:cNvPr id="10" name="AutoShape 7"/>
          <p:cNvSpPr>
            <a:spLocks noChangeArrowheads="1"/>
          </p:cNvSpPr>
          <p:nvPr/>
        </p:nvSpPr>
        <p:spPr bwMode="auto">
          <a:xfrm>
            <a:off x="3429000" y="3292663"/>
            <a:ext cx="8382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 Operations</a:t>
            </a:r>
            <a:endParaRPr lang="en-US" dirty="0"/>
          </a:p>
        </p:txBody>
      </p:sp>
      <p:sp>
        <p:nvSpPr>
          <p:cNvPr id="4" name="Content Placeholder 3"/>
          <p:cNvSpPr txBox="1">
            <a:spLocks noGrp="1"/>
          </p:cNvSpPr>
          <p:nvPr>
            <p:ph idx="1"/>
          </p:nvPr>
        </p:nvSpPr>
        <p:spPr>
          <a:xfrm>
            <a:off x="319088" y="1455018"/>
            <a:ext cx="8824912" cy="2111347"/>
          </a:xfrm>
          <a:prstGeom prst="rect">
            <a:avLst/>
          </a:prstGeom>
          <a:noFill/>
        </p:spPr>
        <p:txBody>
          <a:bodyPr wrap="square" rtlCol="0">
            <a:spAutoFit/>
          </a:bodyPr>
          <a:lstStyle/>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beforeOpenCheckCallback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retCode</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clientData</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#Do custom operations, for example, check file versions...   </a:t>
            </a:r>
          </a:p>
          <a:p>
            <a:r>
              <a:rPr lang="en-CA" sz="1400" dirty="0" smtClean="0">
                <a:solidFill>
                  <a:srgbClr val="FFFF00"/>
                </a:solidFill>
                <a:latin typeface="Calibri" pitchFamily="34" charset="0"/>
              </a:rPr>
              <a:t>    print “Error: file version is not correct, abort opening operations\n”</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OpenMaya.MScriptUtil.setBool</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retCode</a:t>
            </a:r>
            <a:r>
              <a:rPr lang="en-US" sz="1400" dirty="0" smtClean="0">
                <a:solidFill>
                  <a:srgbClr val="FFFF00"/>
                </a:solidFill>
                <a:latin typeface="Calibri" pitchFamily="34" charset="0"/>
              </a:rPr>
              <a:t>, False)</a:t>
            </a:r>
            <a:endParaRPr lang="en-CA" sz="1400" dirty="0" smtClean="0">
              <a:solidFill>
                <a:srgbClr val="FFFF00"/>
              </a:solidFill>
              <a:latin typeface="Calibri" pitchFamily="34" charset="0"/>
            </a:endParaRPr>
          </a:p>
          <a:p>
            <a:endParaRPr lang="en-CA" sz="1400" dirty="0" smtClean="0">
              <a:solidFill>
                <a:srgbClr val="FFFF00"/>
              </a:solidFill>
              <a:latin typeface="Calibri" pitchFamily="34"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MyCmd_addCallback</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OpenMaya.MSceneMessage.addCheckCallback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OpenMaya.MSceneMessage.kBeforeOpenCheck</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beforeOpenCheckCallback</a:t>
            </a:r>
            <a:r>
              <a:rPr lang="en-CA" sz="14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linds(horizontal)">
                                      <p:cBhvr>
                                        <p:cTn id="10" dur="500"/>
                                        <p:tgtEl>
                                          <p:spTgt spid="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linds(horizontal)">
                                      <p:cBhvr>
                                        <p:cTn id="18" dur="500"/>
                                        <p:tgtEl>
                                          <p:spTgt spid="4">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linds(horizontal)">
                                      <p:cBhvr>
                                        <p:cTn id="21" dur="500"/>
                                        <p:tgtEl>
                                          <p:spTgt spid="4">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linds(horizontal)">
                                      <p:cBhvr>
                                        <p:cTn id="2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Example: </a:t>
            </a:r>
            <a:r>
              <a:rPr lang="en-US" dirty="0" err="1" smtClean="0"/>
              <a:t>sceneMsgCmd</a:t>
            </a:r>
            <a:endParaRPr lang="en-US" dirty="0" smtClean="0"/>
          </a:p>
        </p:txBody>
      </p:sp>
      <p:sp>
        <p:nvSpPr>
          <p:cNvPr id="9219" name="Content Placeholder 2"/>
          <p:cNvSpPr>
            <a:spLocks noGrp="1"/>
          </p:cNvSpPr>
          <p:nvPr>
            <p:ph idx="1"/>
          </p:nvPr>
        </p:nvSpPr>
        <p:spPr/>
        <p:txBody>
          <a:bodyPr/>
          <a:lstStyle/>
          <a:p>
            <a:r>
              <a:rPr lang="en-US" dirty="0" err="1" smtClean="0"/>
              <a:t>sceneMsgCmd</a:t>
            </a:r>
            <a:r>
              <a:rPr lang="en-US" dirty="0" smtClean="0"/>
              <a:t>: this example register several callbacks for scene messages such as </a:t>
            </a:r>
            <a:r>
              <a:rPr lang="en-US" dirty="0" err="1" smtClean="0"/>
              <a:t>MSceneMessage</a:t>
            </a:r>
            <a:r>
              <a:rPr lang="en-US" dirty="0" smtClean="0"/>
              <a:t>::</a:t>
            </a:r>
            <a:r>
              <a:rPr lang="en-US" dirty="0" err="1" smtClean="0"/>
              <a:t>kBeforeOpen</a:t>
            </a:r>
            <a:r>
              <a:rPr lang="en-US" dirty="0" smtClean="0"/>
              <a:t> and</a:t>
            </a:r>
            <a:r>
              <a:rPr lang="en-US" kern="1200" dirty="0" smtClean="0">
                <a:latin typeface="Arial" charset="0"/>
              </a:rPr>
              <a:t> </a:t>
            </a:r>
            <a:r>
              <a:rPr lang="en-US" kern="1200" dirty="0" err="1" smtClean="0">
                <a:latin typeface="Arial" charset="0"/>
              </a:rPr>
              <a:t>MSceneMessage</a:t>
            </a:r>
            <a:r>
              <a:rPr lang="en-US" kern="1200" dirty="0" smtClean="0">
                <a:latin typeface="Arial" charset="0"/>
              </a:rPr>
              <a:t>::</a:t>
            </a:r>
            <a:r>
              <a:rPr lang="en-US" kern="1200" dirty="0" err="1" smtClean="0">
                <a:latin typeface="Arial" charset="0"/>
              </a:rPr>
              <a:t>kAfterNew</a:t>
            </a:r>
            <a:r>
              <a:rPr lang="en-US" kern="1200" dirty="0" smtClean="0">
                <a:latin typeface="Arial" charset="0"/>
              </a:rPr>
              <a:t>, it also shows how to abort the operation by setting </a:t>
            </a:r>
            <a:r>
              <a:rPr lang="en-US" kern="1200" dirty="0" err="1" smtClean="0">
                <a:latin typeface="Arial" charset="0"/>
              </a:rPr>
              <a:t>retCode</a:t>
            </a:r>
            <a:r>
              <a:rPr lang="en-US" kern="1200" dirty="0" smtClean="0">
                <a:latin typeface="Arial" charset="0"/>
              </a:rPr>
              <a:t>.</a:t>
            </a:r>
          </a:p>
          <a:p>
            <a:endParaRPr lang="en-US" dirty="0" smtClean="0"/>
          </a:p>
          <a:p>
            <a:endParaRPr lang="en-US" dirty="0" smtClean="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9129712" cy="1143000"/>
          </a:xfrm>
        </p:spPr>
        <p:txBody>
          <a:bodyPr>
            <a:normAutofit/>
          </a:bodyPr>
          <a:lstStyle/>
          <a:p>
            <a:r>
              <a:rPr lang="en-US" dirty="0" smtClean="0"/>
              <a:t>Shading Network and Software Shader</a:t>
            </a:r>
            <a:endParaRPr lang="en-US" dirty="0"/>
          </a:p>
        </p:txBody>
      </p:sp>
      <p:sp>
        <p:nvSpPr>
          <p:cNvPr id="3" name="Content Placeholder 2"/>
          <p:cNvSpPr>
            <a:spLocks noGrp="1"/>
          </p:cNvSpPr>
          <p:nvPr>
            <p:ph idx="1"/>
          </p:nvPr>
        </p:nvSpPr>
        <p:spPr/>
        <p:txBody>
          <a:bodyPr/>
          <a:lstStyle/>
          <a:p>
            <a:endParaRPr lang="en-US" dirty="0" smtClean="0"/>
          </a:p>
          <a:p>
            <a:pPr>
              <a:buFont typeface="Arial" pitchFamily="34" charset="0"/>
              <a:buChar char="•"/>
            </a:pPr>
            <a:r>
              <a:rPr lang="en-US" dirty="0" smtClean="0"/>
              <a:t>  Different types of software </a:t>
            </a:r>
            <a:r>
              <a:rPr lang="en-US" dirty="0" err="1" smtClean="0"/>
              <a:t>shaders</a:t>
            </a:r>
            <a:endParaRPr lang="en-US" dirty="0" smtClean="0"/>
          </a:p>
          <a:p>
            <a:pPr>
              <a:buFont typeface="Arial" pitchFamily="34" charset="0"/>
              <a:buChar char="•"/>
            </a:pPr>
            <a:endParaRPr lang="en-US" dirty="0" smtClean="0"/>
          </a:p>
          <a:p>
            <a:pPr>
              <a:buFont typeface="Arial" pitchFamily="34" charset="0"/>
              <a:buChar char="•"/>
            </a:pPr>
            <a:r>
              <a:rPr lang="en-US" dirty="0" smtClean="0"/>
              <a:t>  Shading group</a:t>
            </a:r>
          </a:p>
          <a:p>
            <a:pPr>
              <a:buFont typeface="Arial" pitchFamily="34" charset="0"/>
              <a:buChar char="•"/>
            </a:pPr>
            <a:endParaRPr lang="en-US" dirty="0" smtClean="0"/>
          </a:p>
          <a:p>
            <a:pPr>
              <a:buFont typeface="Arial" pitchFamily="34" charset="0"/>
              <a:buChar char="•"/>
            </a:pPr>
            <a:r>
              <a:rPr lang="en-US" dirty="0" smtClean="0"/>
              <a:t>  Custom Software </a:t>
            </a:r>
            <a:r>
              <a:rPr lang="en-US" dirty="0" err="1" smtClean="0"/>
              <a:t>Shader</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Shading Node</a:t>
            </a:r>
            <a:endParaRPr lang="en-US" dirty="0"/>
          </a:p>
        </p:txBody>
      </p:sp>
      <p:sp>
        <p:nvSpPr>
          <p:cNvPr id="3" name="Content Placeholder 2"/>
          <p:cNvSpPr>
            <a:spLocks noGrp="1"/>
          </p:cNvSpPr>
          <p:nvPr>
            <p:ph idx="1"/>
          </p:nvPr>
        </p:nvSpPr>
        <p:spPr/>
        <p:txBody>
          <a:bodyPr/>
          <a:lstStyle/>
          <a:p>
            <a:r>
              <a:rPr lang="en-US" dirty="0" smtClean="0"/>
              <a:t>DG Nodes to form Shading Networks</a:t>
            </a:r>
          </a:p>
          <a:p>
            <a:endParaRPr lang="en-US" dirty="0" smtClean="0"/>
          </a:p>
          <a:p>
            <a:r>
              <a:rPr lang="en-US" dirty="0" smtClean="0"/>
              <a:t>Different Types of Software Shading Nodes: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457793941"/>
              </p:ext>
            </p:extLst>
          </p:nvPr>
        </p:nvGraphicFramePr>
        <p:xfrm>
          <a:off x="1143000" y="3025458"/>
          <a:ext cx="3886200" cy="3510280"/>
        </p:xfrm>
        <a:graphic>
          <a:graphicData uri="http://schemas.openxmlformats.org/drawingml/2006/table">
            <a:tbl>
              <a:tblPr firstRow="1" bandRow="1">
                <a:tableStyleId>{5C22544A-7EE6-4342-B048-85BDC9FD1C3A}</a:tableStyleId>
              </a:tblPr>
              <a:tblGrid>
                <a:gridCol w="1371600"/>
                <a:gridCol w="2514600"/>
              </a:tblGrid>
              <a:tr h="370840">
                <a:tc>
                  <a:txBody>
                    <a:bodyPr/>
                    <a:lstStyle/>
                    <a:p>
                      <a:r>
                        <a:rPr lang="en-US" dirty="0" smtClean="0"/>
                        <a:t>   Type  </a:t>
                      </a:r>
                      <a:endParaRPr lang="en-US" b="0" dirty="0">
                        <a:solidFill>
                          <a:schemeClr val="tx1"/>
                        </a:solidFill>
                      </a:endParaRPr>
                    </a:p>
                  </a:txBody>
                  <a:tcPr/>
                </a:tc>
                <a:tc>
                  <a:txBody>
                    <a:bodyPr/>
                    <a:lstStyle/>
                    <a:p>
                      <a:r>
                        <a:rPr lang="en-US" dirty="0" smtClean="0"/>
                        <a:t>            Frame</a:t>
                      </a:r>
                      <a:endParaRPr lang="en-US" b="0" dirty="0">
                        <a:solidFill>
                          <a:schemeClr val="tx1"/>
                        </a:solidFill>
                      </a:endParaRPr>
                    </a:p>
                  </a:txBody>
                  <a:tcPr/>
                </a:tc>
              </a:tr>
              <a:tr h="370840">
                <a:tc>
                  <a:txBody>
                    <a:bodyPr/>
                    <a:lstStyle/>
                    <a:p>
                      <a:r>
                        <a:rPr lang="en-US" dirty="0" smtClean="0"/>
                        <a:t>Textures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2D Textures,</a:t>
                      </a:r>
                      <a:r>
                        <a:rPr lang="fr-FR"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3D Textures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smtClean="0"/>
                        <a:t>Environment</a:t>
                      </a:r>
                      <a:r>
                        <a:rPr lang="fr-FR" sz="1400" dirty="0" smtClean="0"/>
                        <a:t> Textures</a:t>
                      </a:r>
                    </a:p>
                  </a:txBody>
                  <a:tcPr/>
                </a:tc>
              </a:tr>
              <a:tr h="370840">
                <a:tc>
                  <a:txBody>
                    <a:bodyPr/>
                    <a:lstStyle/>
                    <a:p>
                      <a:r>
                        <a:rPr lang="en-US" dirty="0" smtClean="0"/>
                        <a:t>Materials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Surface Materials,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Volumetric Materials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Displacement Materials </a:t>
                      </a:r>
                    </a:p>
                  </a:txBody>
                  <a:tcPr/>
                </a:tc>
              </a:tr>
              <a:tr h="370840">
                <a:tc>
                  <a:txBody>
                    <a:bodyPr/>
                    <a:lstStyle/>
                    <a:p>
                      <a:r>
                        <a:rPr lang="en-US" dirty="0" smtClean="0"/>
                        <a:t>Lights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Lights</a:t>
                      </a:r>
                    </a:p>
                    <a:p>
                      <a:endParaRPr lang="en-US" sz="1400" dirty="0"/>
                    </a:p>
                  </a:txBody>
                  <a:tcPr/>
                </a:tc>
              </a:tr>
              <a:tr h="370840">
                <a:tc>
                  <a:txBody>
                    <a:bodyPr/>
                    <a:lstStyle/>
                    <a:p>
                      <a:r>
                        <a:rPr lang="en-US" dirty="0" smtClean="0"/>
                        <a:t>Utilities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General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Color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Particle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Image Planes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Glow</a:t>
                      </a:r>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Shading Nodes List</a:t>
            </a:r>
            <a:endParaRPr lang="en-US" dirty="0"/>
          </a:p>
        </p:txBody>
      </p:sp>
      <p:sp>
        <p:nvSpPr>
          <p:cNvPr id="3" name="Content Placeholder 2"/>
          <p:cNvSpPr>
            <a:spLocks noGrp="1"/>
          </p:cNvSpPr>
          <p:nvPr>
            <p:ph idx="1"/>
          </p:nvPr>
        </p:nvSpPr>
        <p:spPr/>
        <p:txBody>
          <a:bodyPr/>
          <a:lstStyle/>
          <a:p>
            <a:r>
              <a:rPr lang="en-US" dirty="0" smtClean="0"/>
              <a:t>Developer Resources -- API Guide -- Appendices – Appendix B: Dependency Graph rendering Nodes</a:t>
            </a:r>
          </a:p>
          <a:p>
            <a:endParaRPr lang="en-US" dirty="0"/>
          </a:p>
        </p:txBody>
      </p:sp>
      <p:pic>
        <p:nvPicPr>
          <p:cNvPr id="4" name="Picture 3" descr="shadingNodeLists.JPG"/>
          <p:cNvPicPr>
            <a:picLocks noChangeAspect="1"/>
          </p:cNvPicPr>
          <p:nvPr/>
        </p:nvPicPr>
        <p:blipFill>
          <a:blip r:embed="rId3" cstate="print"/>
          <a:stretch>
            <a:fillRect/>
          </a:stretch>
        </p:blipFill>
        <p:spPr>
          <a:xfrm>
            <a:off x="319088" y="2319114"/>
            <a:ext cx="8001000" cy="4216624"/>
          </a:xfrm>
          <a:prstGeom prst="rect">
            <a:avLst/>
          </a:prstGeom>
        </p:spPr>
      </p:pic>
      <p:sp>
        <p:nvSpPr>
          <p:cNvPr id="6" name="AutoShape 5"/>
          <p:cNvSpPr>
            <a:spLocks noChangeArrowheads="1"/>
          </p:cNvSpPr>
          <p:nvPr/>
        </p:nvSpPr>
        <p:spPr bwMode="auto">
          <a:xfrm>
            <a:off x="685800" y="5334000"/>
            <a:ext cx="2286000" cy="152400"/>
          </a:xfrm>
          <a:prstGeom prst="roundRect">
            <a:avLst>
              <a:gd name="adj" fmla="val 16667"/>
            </a:avLst>
          </a:prstGeom>
          <a:noFill/>
          <a:ln w="28575">
            <a:solidFill>
              <a:srgbClr val="CC0000"/>
            </a:solidFill>
            <a:round/>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Shading Group</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An Object Set</a:t>
            </a:r>
          </a:p>
          <a:p>
            <a:pPr lvl="2">
              <a:buSzPct val="100000"/>
              <a:buFont typeface="Arial" pitchFamily="34" charset="0"/>
              <a:buChar char="•"/>
            </a:pPr>
            <a:r>
              <a:rPr lang="en-US" dirty="0" smtClean="0"/>
              <a:t>A logical grouping of an arbitrary collection of objects, attributes or component of objects </a:t>
            </a:r>
          </a:p>
          <a:p>
            <a:pPr lvl="2">
              <a:buSzPct val="100000"/>
              <a:buFont typeface="Arial" pitchFamily="34" charset="0"/>
              <a:buChar char="•"/>
            </a:pPr>
            <a:r>
              <a:rPr lang="en-US" dirty="0" smtClean="0"/>
              <a:t>Membership is defined by connections:</a:t>
            </a:r>
          </a:p>
          <a:p>
            <a:pPr lvl="2">
              <a:buNone/>
            </a:pPr>
            <a:r>
              <a:rPr lang="en-US" dirty="0" smtClean="0"/>
              <a:t>		whole object is in set: </a:t>
            </a:r>
          </a:p>
          <a:p>
            <a:pPr lvl="2">
              <a:buNone/>
            </a:pPr>
            <a:r>
              <a:rPr lang="en-US" dirty="0" smtClean="0"/>
              <a:t>			 </a:t>
            </a:r>
            <a:r>
              <a:rPr lang="en-US" dirty="0" err="1" smtClean="0"/>
              <a:t>node.instObjGroups</a:t>
            </a:r>
            <a:r>
              <a:rPr lang="en-US" dirty="0" smtClean="0"/>
              <a:t> </a:t>
            </a:r>
            <a:r>
              <a:rPr lang="en-US" dirty="0" smtClean="0">
                <a:sym typeface="Wingdings" pitchFamily="2" charset="2"/>
              </a:rPr>
              <a:t> </a:t>
            </a:r>
            <a:r>
              <a:rPr lang="en-US" dirty="0" err="1" smtClean="0"/>
              <a:t>objectSet.dagSetMembers</a:t>
            </a:r>
            <a:endParaRPr lang="en-US" dirty="0" smtClean="0"/>
          </a:p>
          <a:p>
            <a:pPr lvl="2">
              <a:buNone/>
            </a:pPr>
            <a:r>
              <a:rPr lang="en-US" dirty="0" smtClean="0"/>
              <a:t>		A part of components are in set: </a:t>
            </a:r>
          </a:p>
          <a:p>
            <a:pPr lvl="4"/>
            <a:r>
              <a:rPr lang="en-US" dirty="0" smtClean="0"/>
              <a:t>      </a:t>
            </a:r>
            <a:r>
              <a:rPr lang="en-US" dirty="0" err="1" smtClean="0"/>
              <a:t>node.objectGroups</a:t>
            </a:r>
            <a:r>
              <a:rPr lang="en-US" dirty="0" smtClean="0"/>
              <a:t> </a:t>
            </a:r>
            <a:r>
              <a:rPr lang="en-US" dirty="0" smtClean="0">
                <a:sym typeface="Wingdings" pitchFamily="2" charset="2"/>
              </a:rPr>
              <a:t> </a:t>
            </a:r>
            <a:r>
              <a:rPr lang="en-US" dirty="0" err="1" smtClean="0"/>
              <a:t>objectSet.dagSetMembers</a:t>
            </a:r>
            <a:endParaRPr lang="en-US" dirty="0" smtClean="0"/>
          </a:p>
          <a:p>
            <a:pPr>
              <a:buFont typeface="Arial" pitchFamily="34" charset="0"/>
              <a:buChar char="•"/>
            </a:pPr>
            <a:endParaRPr lang="en-US" dirty="0" smtClean="0"/>
          </a:p>
          <a:p>
            <a:pPr>
              <a:buFont typeface="Arial" pitchFamily="34" charset="0"/>
              <a:buChar char="•"/>
            </a:pPr>
            <a:r>
              <a:rPr lang="en-US" dirty="0" smtClean="0"/>
              <a:t>  MEL command for “</a:t>
            </a:r>
            <a:r>
              <a:rPr lang="en-US" dirty="0" err="1" smtClean="0"/>
              <a:t>objectSet</a:t>
            </a:r>
            <a:r>
              <a:rPr lang="en-US" dirty="0" smtClean="0"/>
              <a:t>” node</a:t>
            </a:r>
          </a:p>
          <a:p>
            <a:r>
              <a:rPr lang="en-US" dirty="0" smtClean="0"/>
              <a:t> 	</a:t>
            </a:r>
            <a:r>
              <a:rPr lang="en-US" sz="1600" dirty="0" smtClean="0">
                <a:solidFill>
                  <a:srgbClr val="FFFF00"/>
                </a:solidFill>
                <a:latin typeface="Calibri" pitchFamily="34" charset="0"/>
              </a:rPr>
              <a:t>sets -e -add blinn1SG pCubeShape2;</a:t>
            </a:r>
          </a:p>
          <a:p>
            <a:r>
              <a:rPr lang="en-US" sz="1600" dirty="0" smtClean="0">
                <a:solidFill>
                  <a:srgbClr val="FFFF00"/>
                </a:solidFill>
                <a:latin typeface="Calibri" pitchFamily="34" charset="0"/>
              </a:rPr>
              <a:t>	sets –q  -size blinn1SG;</a:t>
            </a:r>
          </a:p>
          <a:p>
            <a:pPr>
              <a:buFont typeface="Arial" pitchFamily="34" charset="0"/>
              <a:buChar char="•"/>
            </a:pPr>
            <a:endParaRPr lang="en-US" dirty="0" smtClean="0"/>
          </a:p>
          <a:p>
            <a:pPr lvl="4"/>
            <a:endParaRPr lang="en-US" dirty="0" smtClean="0"/>
          </a:p>
          <a:p>
            <a:pPr>
              <a:buFont typeface="Arial" pitchFamily="34" charset="0"/>
              <a:buChar char="•"/>
            </a:pPr>
            <a:endParaRPr lang="en-US" sz="2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Shading Group (</a:t>
            </a:r>
            <a:r>
              <a:rPr lang="en-US" dirty="0" err="1" smtClean="0"/>
              <a:t>Renderable</a:t>
            </a:r>
            <a:r>
              <a:rPr lang="en-US" dirty="0" smtClean="0"/>
              <a:t> Sets)</a:t>
            </a:r>
            <a:endParaRPr lang="en-US" dirty="0"/>
          </a:p>
        </p:txBody>
      </p:sp>
      <p:sp>
        <p:nvSpPr>
          <p:cNvPr id="3" name="Content Placeholder 2"/>
          <p:cNvSpPr>
            <a:spLocks noGrp="1"/>
          </p:cNvSpPr>
          <p:nvPr>
            <p:ph idx="1"/>
          </p:nvPr>
        </p:nvSpPr>
        <p:spPr>
          <a:xfrm>
            <a:off x="319088" y="1416050"/>
            <a:ext cx="8520112" cy="5119688"/>
          </a:xfrm>
        </p:spPr>
        <p:txBody>
          <a:bodyPr>
            <a:normAutofit/>
          </a:bodyPr>
          <a:lstStyle/>
          <a:p>
            <a:pPr>
              <a:buFont typeface="Arial" pitchFamily="34" charset="0"/>
              <a:buChar char="•"/>
            </a:pPr>
            <a:r>
              <a:rPr lang="en-US" dirty="0" smtClean="0"/>
              <a:t> Only </a:t>
            </a:r>
            <a:r>
              <a:rPr lang="en-US" dirty="0" err="1" smtClean="0"/>
              <a:t>renderable</a:t>
            </a:r>
            <a:r>
              <a:rPr lang="en-US" dirty="0" smtClean="0"/>
              <a:t> elements can be added into Shading Group</a:t>
            </a:r>
          </a:p>
          <a:p>
            <a:r>
              <a:rPr lang="en-US" dirty="0" smtClean="0"/>
              <a:t> 	</a:t>
            </a:r>
            <a:r>
              <a:rPr lang="en-US" sz="1600" dirty="0" smtClean="0">
                <a:solidFill>
                  <a:srgbClr val="FFFF00"/>
                </a:solidFill>
                <a:latin typeface="Calibri" pitchFamily="34" charset="0"/>
              </a:rPr>
              <a:t>sets –q –</a:t>
            </a:r>
            <a:r>
              <a:rPr lang="en-US" sz="1600" dirty="0" err="1" smtClean="0">
                <a:solidFill>
                  <a:srgbClr val="FFFF00"/>
                </a:solidFill>
                <a:latin typeface="Calibri" pitchFamily="34" charset="0"/>
              </a:rPr>
              <a:t>renderable</a:t>
            </a:r>
            <a:r>
              <a:rPr lang="en-US" sz="1600" dirty="0" smtClean="0">
                <a:solidFill>
                  <a:srgbClr val="FFFF00"/>
                </a:solidFill>
                <a:latin typeface="Calibri" pitchFamily="34" charset="0"/>
              </a:rPr>
              <a:t> blinn1SG; //always return true</a:t>
            </a:r>
          </a:p>
          <a:p>
            <a:pPr>
              <a:buFont typeface="Arial" pitchFamily="34" charset="0"/>
              <a:buChar char="•"/>
            </a:pPr>
            <a:r>
              <a:rPr lang="en-US" dirty="0" smtClean="0"/>
              <a:t> Every </a:t>
            </a:r>
            <a:r>
              <a:rPr lang="en-US" dirty="0" err="1" smtClean="0"/>
              <a:t>shader</a:t>
            </a:r>
            <a:r>
              <a:rPr lang="en-US" dirty="0" smtClean="0"/>
              <a:t> has to be connected with a shading group</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Connection point between geometry and </a:t>
            </a:r>
            <a:r>
              <a:rPr lang="en-US" dirty="0" err="1" smtClean="0"/>
              <a:t>shader</a:t>
            </a:r>
            <a:endParaRPr lang="en-US" dirty="0"/>
          </a:p>
        </p:txBody>
      </p:sp>
      <p:sp>
        <p:nvSpPr>
          <p:cNvPr id="4" name="TextBox 3"/>
          <p:cNvSpPr txBox="1"/>
          <p:nvPr/>
        </p:nvSpPr>
        <p:spPr>
          <a:xfrm>
            <a:off x="457200" y="3124200"/>
            <a:ext cx="6553200" cy="1569660"/>
          </a:xfrm>
          <a:prstGeom prst="rect">
            <a:avLst/>
          </a:prstGeom>
          <a:noFill/>
        </p:spPr>
        <p:txBody>
          <a:bodyPr wrap="square" rtlCol="0">
            <a:spAutoFit/>
          </a:bodyPr>
          <a:lstStyle/>
          <a:p>
            <a:r>
              <a:rPr lang="en-US" sz="1600" dirty="0" err="1" smtClean="0">
                <a:solidFill>
                  <a:srgbClr val="FFFF00"/>
                </a:solidFill>
                <a:latin typeface="Calibri" pitchFamily="34" charset="0"/>
              </a:rPr>
              <a:t>shadingNode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asShader</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blinn</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Result: blinn1 // </a:t>
            </a:r>
          </a:p>
          <a:p>
            <a:r>
              <a:rPr lang="en-US" sz="1600" dirty="0" smtClean="0">
                <a:solidFill>
                  <a:srgbClr val="FFFF00"/>
                </a:solidFill>
                <a:latin typeface="Calibri" pitchFamily="34" charset="0"/>
              </a:rPr>
              <a:t>sets -</a:t>
            </a:r>
            <a:r>
              <a:rPr lang="en-US" sz="1600" dirty="0" err="1" smtClean="0">
                <a:solidFill>
                  <a:srgbClr val="FFFF00"/>
                </a:solidFill>
                <a:latin typeface="Calibri" pitchFamily="34" charset="0"/>
              </a:rPr>
              <a:t>renderable</a:t>
            </a:r>
            <a:r>
              <a:rPr lang="en-US" sz="1600" dirty="0" smtClean="0">
                <a:solidFill>
                  <a:srgbClr val="FFFF00"/>
                </a:solidFill>
                <a:latin typeface="Calibri" pitchFamily="34" charset="0"/>
              </a:rPr>
              <a:t> true -</a:t>
            </a:r>
            <a:r>
              <a:rPr lang="en-US" sz="1600" dirty="0" err="1" smtClean="0">
                <a:solidFill>
                  <a:srgbClr val="FFFF00"/>
                </a:solidFill>
                <a:latin typeface="Calibri" pitchFamily="34" charset="0"/>
              </a:rPr>
              <a:t>noSurfaceShader</a:t>
            </a:r>
            <a:r>
              <a:rPr lang="en-US" sz="1600" dirty="0" smtClean="0">
                <a:solidFill>
                  <a:srgbClr val="FFFF00"/>
                </a:solidFill>
                <a:latin typeface="Calibri" pitchFamily="34" charset="0"/>
              </a:rPr>
              <a:t> true -empty -name blinn1SG;</a:t>
            </a:r>
          </a:p>
          <a:p>
            <a:r>
              <a:rPr lang="en-US" sz="1600" dirty="0" smtClean="0">
                <a:solidFill>
                  <a:srgbClr val="FFFF00"/>
                </a:solidFill>
                <a:latin typeface="Calibri" pitchFamily="34" charset="0"/>
              </a:rPr>
              <a:t>// Result: blinn1SG // </a:t>
            </a:r>
          </a:p>
          <a:p>
            <a:r>
              <a:rPr lang="en-US" sz="1600" dirty="0" err="1" smtClean="0">
                <a:solidFill>
                  <a:srgbClr val="FFFF00"/>
                </a:solidFill>
                <a:latin typeface="Calibri" pitchFamily="34" charset="0"/>
              </a:rPr>
              <a:t>connectAttr</a:t>
            </a:r>
            <a:r>
              <a:rPr lang="en-US" sz="1600" dirty="0" smtClean="0">
                <a:solidFill>
                  <a:srgbClr val="FFFF00"/>
                </a:solidFill>
                <a:latin typeface="Calibri" pitchFamily="34" charset="0"/>
              </a:rPr>
              <a:t> -f blinn1.outColor blinn1SG.surfaceShader;</a:t>
            </a:r>
          </a:p>
          <a:p>
            <a:r>
              <a:rPr lang="en-US" sz="1600" dirty="0" smtClean="0">
                <a:solidFill>
                  <a:srgbClr val="FFFF00"/>
                </a:solidFill>
                <a:latin typeface="Calibri" pitchFamily="34" charset="0"/>
              </a:rPr>
              <a:t>// Result: Connected blinn1.outColor to blinn1SG.surfaceShader.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Network</a:t>
            </a:r>
            <a:endParaRPr lang="en-US" dirty="0"/>
          </a:p>
        </p:txBody>
      </p:sp>
      <p:sp>
        <p:nvSpPr>
          <p:cNvPr id="4" name="Oval 3"/>
          <p:cNvSpPr/>
          <p:nvPr/>
        </p:nvSpPr>
        <p:spPr>
          <a:xfrm>
            <a:off x="5410200" y="2286000"/>
            <a:ext cx="1676400" cy="914400"/>
          </a:xfrm>
          <a:prstGeom prst="ellipse">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renderer</a:t>
            </a:r>
            <a:endParaRPr lang="en-US" dirty="0">
              <a:solidFill>
                <a:schemeClr val="tx1"/>
              </a:solidFill>
            </a:endParaRPr>
          </a:p>
        </p:txBody>
      </p:sp>
      <p:sp>
        <p:nvSpPr>
          <p:cNvPr id="5" name="Oval 4"/>
          <p:cNvSpPr/>
          <p:nvPr/>
        </p:nvSpPr>
        <p:spPr>
          <a:xfrm>
            <a:off x="1066800" y="3048000"/>
            <a:ext cx="17526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Shader</a:t>
            </a:r>
            <a:endParaRPr lang="en-US" dirty="0">
              <a:solidFill>
                <a:schemeClr val="tx1"/>
              </a:solidFill>
            </a:endParaRPr>
          </a:p>
        </p:txBody>
      </p:sp>
      <p:sp>
        <p:nvSpPr>
          <p:cNvPr id="7" name="Oval 6"/>
          <p:cNvSpPr/>
          <p:nvPr/>
        </p:nvSpPr>
        <p:spPr>
          <a:xfrm>
            <a:off x="3657600" y="3886200"/>
            <a:ext cx="1752600" cy="876300"/>
          </a:xfrm>
          <a:prstGeom prst="ellips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Shading Group</a:t>
            </a:r>
            <a:endParaRPr lang="en-US" dirty="0">
              <a:solidFill>
                <a:schemeClr val="tx1"/>
              </a:solidFill>
            </a:endParaRPr>
          </a:p>
        </p:txBody>
      </p:sp>
      <p:sp>
        <p:nvSpPr>
          <p:cNvPr id="8" name="Oval 7"/>
          <p:cNvSpPr/>
          <p:nvPr/>
        </p:nvSpPr>
        <p:spPr>
          <a:xfrm>
            <a:off x="1143000" y="4572000"/>
            <a:ext cx="1676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geometry</a:t>
            </a:r>
            <a:endParaRPr lang="en-US" dirty="0">
              <a:solidFill>
                <a:schemeClr val="tx1"/>
              </a:solidFill>
            </a:endParaRPr>
          </a:p>
        </p:txBody>
      </p:sp>
      <p:sp>
        <p:nvSpPr>
          <p:cNvPr id="10" name="Line 3079"/>
          <p:cNvSpPr>
            <a:spLocks noChangeShapeType="1"/>
          </p:cNvSpPr>
          <p:nvPr/>
        </p:nvSpPr>
        <p:spPr bwMode="auto">
          <a:xfrm>
            <a:off x="2743200" y="3505200"/>
            <a:ext cx="1143000" cy="533400"/>
          </a:xfrm>
          <a:prstGeom prst="line">
            <a:avLst/>
          </a:prstGeom>
          <a:noFill/>
          <a:ln w="28575">
            <a:solidFill>
              <a:schemeClr val="bg1"/>
            </a:solidFill>
            <a:round/>
            <a:headEnd/>
            <a:tailEnd type="triangle" w="med" len="med"/>
          </a:ln>
          <a:effectLst/>
        </p:spPr>
        <p:txBody>
          <a:bodyPr wrap="none" anchor="ctr"/>
          <a:lstStyle/>
          <a:p>
            <a:endParaRPr lang="en-US"/>
          </a:p>
        </p:txBody>
      </p:sp>
      <p:sp>
        <p:nvSpPr>
          <p:cNvPr id="11" name="TextBox 10"/>
          <p:cNvSpPr txBox="1"/>
          <p:nvPr/>
        </p:nvSpPr>
        <p:spPr>
          <a:xfrm>
            <a:off x="2933700" y="3210580"/>
            <a:ext cx="2476500" cy="523220"/>
          </a:xfrm>
          <a:prstGeom prst="rect">
            <a:avLst/>
          </a:prstGeom>
          <a:noFill/>
        </p:spPr>
        <p:txBody>
          <a:bodyPr wrap="square" rtlCol="0">
            <a:spAutoFit/>
          </a:bodyPr>
          <a:lstStyle/>
          <a:p>
            <a:r>
              <a:rPr lang="en-US" sz="1400" dirty="0" smtClean="0">
                <a:solidFill>
                  <a:schemeClr val="bg1"/>
                </a:solidFill>
              </a:rPr>
              <a:t>Output attribute requested by shading group</a:t>
            </a:r>
            <a:endParaRPr lang="en-US" sz="1400" dirty="0">
              <a:solidFill>
                <a:schemeClr val="bg1"/>
              </a:solidFill>
            </a:endParaRPr>
          </a:p>
        </p:txBody>
      </p:sp>
      <p:sp>
        <p:nvSpPr>
          <p:cNvPr id="12" name="Freeform 13"/>
          <p:cNvSpPr>
            <a:spLocks/>
          </p:cNvSpPr>
          <p:nvPr/>
        </p:nvSpPr>
        <p:spPr bwMode="auto">
          <a:xfrm>
            <a:off x="1790700" y="1524000"/>
            <a:ext cx="3733800" cy="1524000"/>
          </a:xfrm>
          <a:custGeom>
            <a:avLst/>
            <a:gdLst>
              <a:gd name="T0" fmla="*/ 0 w 1840"/>
              <a:gd name="T1" fmla="*/ 2147483647 h 1208"/>
              <a:gd name="T2" fmla="*/ 2147483647 w 1840"/>
              <a:gd name="T3" fmla="*/ 2147483647 h 1208"/>
              <a:gd name="T4" fmla="*/ 2147483647 w 1840"/>
              <a:gd name="T5" fmla="*/ 2147483647 h 1208"/>
              <a:gd name="T6" fmla="*/ 0 60000 65536"/>
              <a:gd name="T7" fmla="*/ 0 60000 65536"/>
              <a:gd name="T8" fmla="*/ 0 60000 65536"/>
              <a:gd name="T9" fmla="*/ 0 w 1840"/>
              <a:gd name="T10" fmla="*/ 0 h 1208"/>
              <a:gd name="T11" fmla="*/ 1840 w 1840"/>
              <a:gd name="T12" fmla="*/ 1208 h 1208"/>
            </a:gdLst>
            <a:ahLst/>
            <a:cxnLst>
              <a:cxn ang="T6">
                <a:pos x="T0" y="T1"/>
              </a:cxn>
              <a:cxn ang="T7">
                <a:pos x="T2" y="T3"/>
              </a:cxn>
              <a:cxn ang="T8">
                <a:pos x="T4" y="T5"/>
              </a:cxn>
            </a:cxnLst>
            <a:rect l="T9" t="T10" r="T11" b="T12"/>
            <a:pathLst>
              <a:path w="1840" h="1208">
                <a:moveTo>
                  <a:pt x="0" y="1208"/>
                </a:moveTo>
                <a:cubicBezTo>
                  <a:pt x="366" y="665"/>
                  <a:pt x="733" y="122"/>
                  <a:pt x="1040" y="61"/>
                </a:cubicBezTo>
                <a:cubicBezTo>
                  <a:pt x="1347" y="0"/>
                  <a:pt x="1707" y="712"/>
                  <a:pt x="1840" y="841"/>
                </a:cubicBezTo>
              </a:path>
            </a:pathLst>
          </a:custGeom>
          <a:noFill/>
          <a:ln w="28575" cap="rnd">
            <a:solidFill>
              <a:srgbClr val="92D050"/>
            </a:solidFill>
            <a:prstDash val="dash"/>
            <a:round/>
            <a:headEnd type="triangle" w="med" len="med"/>
            <a:tailEnd/>
          </a:ln>
        </p:spPr>
        <p:txBody>
          <a:bodyPr wrap="none" anchor="ctr"/>
          <a:lstStyle/>
          <a:p>
            <a:endParaRPr lang="en-US"/>
          </a:p>
        </p:txBody>
      </p:sp>
      <p:sp>
        <p:nvSpPr>
          <p:cNvPr id="13" name="TextBox 12"/>
          <p:cNvSpPr txBox="1"/>
          <p:nvPr/>
        </p:nvSpPr>
        <p:spPr>
          <a:xfrm>
            <a:off x="2743200" y="2070556"/>
            <a:ext cx="2438400" cy="307777"/>
          </a:xfrm>
          <a:prstGeom prst="rect">
            <a:avLst/>
          </a:prstGeom>
          <a:noFill/>
        </p:spPr>
        <p:txBody>
          <a:bodyPr wrap="square" rtlCol="0">
            <a:spAutoFit/>
          </a:bodyPr>
          <a:lstStyle/>
          <a:p>
            <a:r>
              <a:rPr lang="en-US" sz="1400" dirty="0" smtClean="0">
                <a:solidFill>
                  <a:srgbClr val="99CC00"/>
                </a:solidFill>
              </a:rPr>
              <a:t>Pre-computed Input attribute</a:t>
            </a:r>
            <a:endParaRPr lang="en-US" sz="1400" dirty="0">
              <a:solidFill>
                <a:srgbClr val="99CC00"/>
              </a:solidFill>
            </a:endParaRPr>
          </a:p>
        </p:txBody>
      </p:sp>
      <p:sp>
        <p:nvSpPr>
          <p:cNvPr id="14" name="Line 3079"/>
          <p:cNvSpPr>
            <a:spLocks noChangeShapeType="1"/>
          </p:cNvSpPr>
          <p:nvPr/>
        </p:nvSpPr>
        <p:spPr bwMode="auto">
          <a:xfrm flipV="1">
            <a:off x="2819400" y="4591050"/>
            <a:ext cx="990600" cy="342900"/>
          </a:xfrm>
          <a:prstGeom prst="line">
            <a:avLst/>
          </a:prstGeom>
          <a:noFill/>
          <a:ln w="28575">
            <a:solidFill>
              <a:schemeClr val="bg1"/>
            </a:solidFill>
            <a:round/>
            <a:headEnd/>
            <a:tailEnd type="triangle" w="med" len="med"/>
          </a:ln>
          <a:effectLst/>
        </p:spPr>
        <p:txBody>
          <a:bodyPr wrap="none" anchor="ctr"/>
          <a:lstStyle/>
          <a:p>
            <a:endParaRPr lang="en-US"/>
          </a:p>
        </p:txBody>
      </p:sp>
      <p:sp>
        <p:nvSpPr>
          <p:cNvPr id="15" name="TextBox 14"/>
          <p:cNvSpPr txBox="1"/>
          <p:nvPr/>
        </p:nvSpPr>
        <p:spPr>
          <a:xfrm>
            <a:off x="2895600" y="4933950"/>
            <a:ext cx="1981200" cy="307777"/>
          </a:xfrm>
          <a:prstGeom prst="rect">
            <a:avLst/>
          </a:prstGeom>
          <a:noFill/>
        </p:spPr>
        <p:txBody>
          <a:bodyPr wrap="square" rtlCol="0">
            <a:spAutoFit/>
          </a:bodyPr>
          <a:lstStyle/>
          <a:p>
            <a:r>
              <a:rPr lang="en-US" sz="1400" dirty="0" smtClean="0">
                <a:solidFill>
                  <a:schemeClr val="bg1"/>
                </a:solidFill>
              </a:rPr>
              <a:t>Geometry information</a:t>
            </a:r>
            <a:endParaRPr lang="en-US" sz="1400" dirty="0">
              <a:solidFill>
                <a:schemeClr val="bg1"/>
              </a:solidFill>
            </a:endParaRPr>
          </a:p>
        </p:txBody>
      </p:sp>
      <p:sp>
        <p:nvSpPr>
          <p:cNvPr id="16" name="Line 3079"/>
          <p:cNvSpPr>
            <a:spLocks noChangeShapeType="1"/>
          </p:cNvSpPr>
          <p:nvPr/>
        </p:nvSpPr>
        <p:spPr bwMode="auto">
          <a:xfrm flipV="1">
            <a:off x="5181600" y="3174798"/>
            <a:ext cx="685800" cy="863802"/>
          </a:xfrm>
          <a:prstGeom prst="line">
            <a:avLst/>
          </a:prstGeom>
          <a:noFill/>
          <a:ln w="28575">
            <a:solidFill>
              <a:srgbClr val="99CC00"/>
            </a:solidFill>
            <a:prstDash val="dash"/>
            <a:round/>
            <a:headEnd/>
            <a:tailEnd type="triangle" w="med" len="med"/>
          </a:ln>
          <a:effectLst/>
        </p:spPr>
        <p:txBody>
          <a:bodyPr wrap="none" anchor="ctr"/>
          <a:lstStyle/>
          <a:p>
            <a:endParaRPr lang="en-US"/>
          </a:p>
        </p:txBody>
      </p:sp>
      <p:sp>
        <p:nvSpPr>
          <p:cNvPr id="17" name="Line 3079"/>
          <p:cNvSpPr>
            <a:spLocks noChangeShapeType="1"/>
          </p:cNvSpPr>
          <p:nvPr/>
        </p:nvSpPr>
        <p:spPr bwMode="auto">
          <a:xfrm flipH="1">
            <a:off x="5410200" y="3200400"/>
            <a:ext cx="762000" cy="990600"/>
          </a:xfrm>
          <a:prstGeom prst="line">
            <a:avLst/>
          </a:prstGeom>
          <a:noFill/>
          <a:ln w="28575">
            <a:solidFill>
              <a:srgbClr val="99CC00"/>
            </a:solidFill>
            <a:prstDash val="dash"/>
            <a:round/>
            <a:headEnd/>
            <a:tailEnd type="triangle" w="med" len="med"/>
          </a:ln>
          <a:effectLst/>
        </p:spPr>
        <p:txBody>
          <a:bodyPr wrap="none" anchor="ctr"/>
          <a:lstStyle/>
          <a:p>
            <a:endParaRPr lang="en-US"/>
          </a:p>
        </p:txBody>
      </p:sp>
      <p:sp>
        <p:nvSpPr>
          <p:cNvPr id="23" name="Freeform 22"/>
          <p:cNvSpPr/>
          <p:nvPr/>
        </p:nvSpPr>
        <p:spPr>
          <a:xfrm>
            <a:off x="1994170" y="3174798"/>
            <a:ext cx="4620639" cy="2574373"/>
          </a:xfrm>
          <a:custGeom>
            <a:avLst/>
            <a:gdLst>
              <a:gd name="connsiteX0" fmla="*/ 4163439 w 4163439"/>
              <a:gd name="connsiteY0" fmla="*/ 0 h 2462719"/>
              <a:gd name="connsiteX1" fmla="*/ 3307404 w 4163439"/>
              <a:gd name="connsiteY1" fmla="*/ 1605064 h 2462719"/>
              <a:gd name="connsiteX2" fmla="*/ 2023353 w 4163439"/>
              <a:gd name="connsiteY2" fmla="*/ 2373549 h 2462719"/>
              <a:gd name="connsiteX3" fmla="*/ 107004 w 4163439"/>
              <a:gd name="connsiteY3" fmla="*/ 2140085 h 2462719"/>
              <a:gd name="connsiteX0" fmla="*/ 4163439 w 4163439"/>
              <a:gd name="connsiteY0" fmla="*/ 0 h 2399219"/>
              <a:gd name="connsiteX1" fmla="*/ 3459804 w 4163439"/>
              <a:gd name="connsiteY1" fmla="*/ 1986064 h 2399219"/>
              <a:gd name="connsiteX2" fmla="*/ 2023353 w 4163439"/>
              <a:gd name="connsiteY2" fmla="*/ 2373549 h 2399219"/>
              <a:gd name="connsiteX3" fmla="*/ 107004 w 4163439"/>
              <a:gd name="connsiteY3" fmla="*/ 2140085 h 2399219"/>
              <a:gd name="connsiteX0" fmla="*/ 4163439 w 4163439"/>
              <a:gd name="connsiteY0" fmla="*/ 0 h 2262694"/>
              <a:gd name="connsiteX1" fmla="*/ 3459804 w 4163439"/>
              <a:gd name="connsiteY1" fmla="*/ 1849539 h 2262694"/>
              <a:gd name="connsiteX2" fmla="*/ 2023353 w 4163439"/>
              <a:gd name="connsiteY2" fmla="*/ 2237024 h 2262694"/>
              <a:gd name="connsiteX3" fmla="*/ 107004 w 4163439"/>
              <a:gd name="connsiteY3" fmla="*/ 2003560 h 2262694"/>
              <a:gd name="connsiteX0" fmla="*/ 4163439 w 4163439"/>
              <a:gd name="connsiteY0" fmla="*/ 0 h 2262694"/>
              <a:gd name="connsiteX1" fmla="*/ 3459804 w 4163439"/>
              <a:gd name="connsiteY1" fmla="*/ 1849539 h 2262694"/>
              <a:gd name="connsiteX2" fmla="*/ 2023353 w 4163439"/>
              <a:gd name="connsiteY2" fmla="*/ 2237024 h 2262694"/>
              <a:gd name="connsiteX3" fmla="*/ 107004 w 4163439"/>
              <a:gd name="connsiteY3" fmla="*/ 2003560 h 2262694"/>
              <a:gd name="connsiteX0" fmla="*/ 4163439 w 4163439"/>
              <a:gd name="connsiteY0" fmla="*/ 0 h 2415094"/>
              <a:gd name="connsiteX1" fmla="*/ 3459804 w 4163439"/>
              <a:gd name="connsiteY1" fmla="*/ 2001939 h 2415094"/>
              <a:gd name="connsiteX2" fmla="*/ 2023353 w 4163439"/>
              <a:gd name="connsiteY2" fmla="*/ 2389424 h 2415094"/>
              <a:gd name="connsiteX3" fmla="*/ 107004 w 4163439"/>
              <a:gd name="connsiteY3" fmla="*/ 2155960 h 2415094"/>
              <a:gd name="connsiteX0" fmla="*/ 4163439 w 4163439"/>
              <a:gd name="connsiteY0" fmla="*/ 0 h 2551619"/>
              <a:gd name="connsiteX1" fmla="*/ 3459804 w 4163439"/>
              <a:gd name="connsiteY1" fmla="*/ 2001939 h 2551619"/>
              <a:gd name="connsiteX2" fmla="*/ 2023353 w 4163439"/>
              <a:gd name="connsiteY2" fmla="*/ 2525949 h 2551619"/>
              <a:gd name="connsiteX3" fmla="*/ 107004 w 4163439"/>
              <a:gd name="connsiteY3" fmla="*/ 2155960 h 2551619"/>
              <a:gd name="connsiteX0" fmla="*/ 4620639 w 4620639"/>
              <a:gd name="connsiteY0" fmla="*/ 0 h 2574373"/>
              <a:gd name="connsiteX1" fmla="*/ 3917004 w 4620639"/>
              <a:gd name="connsiteY1" fmla="*/ 2001939 h 2574373"/>
              <a:gd name="connsiteX2" fmla="*/ 2480553 w 4620639"/>
              <a:gd name="connsiteY2" fmla="*/ 2525949 h 2574373"/>
              <a:gd name="connsiteX3" fmla="*/ 107004 w 4620639"/>
              <a:gd name="connsiteY3" fmla="*/ 2292485 h 2574373"/>
            </a:gdLst>
            <a:ahLst/>
            <a:cxnLst>
              <a:cxn ang="0">
                <a:pos x="connsiteX0" y="connsiteY0"/>
              </a:cxn>
              <a:cxn ang="0">
                <a:pos x="connsiteX1" y="connsiteY1"/>
              </a:cxn>
              <a:cxn ang="0">
                <a:pos x="connsiteX2" y="connsiteY2"/>
              </a:cxn>
              <a:cxn ang="0">
                <a:pos x="connsiteX3" y="connsiteY3"/>
              </a:cxn>
            </a:cxnLst>
            <a:rect l="l" t="t" r="r" b="b"/>
            <a:pathLst>
              <a:path w="4620639" h="2574373">
                <a:moveTo>
                  <a:pt x="4620639" y="0"/>
                </a:moveTo>
                <a:cubicBezTo>
                  <a:pt x="4583349" y="697149"/>
                  <a:pt x="4273685" y="1580948"/>
                  <a:pt x="3917004" y="2001939"/>
                </a:cubicBezTo>
                <a:cubicBezTo>
                  <a:pt x="3560323" y="2422930"/>
                  <a:pt x="3115553" y="2477525"/>
                  <a:pt x="2480553" y="2525949"/>
                </a:cubicBezTo>
                <a:cubicBezTo>
                  <a:pt x="1845553" y="2574373"/>
                  <a:pt x="0" y="2397868"/>
                  <a:pt x="107004" y="2292485"/>
                </a:cubicBezTo>
              </a:path>
            </a:pathLst>
          </a:cu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Clr>
                <a:schemeClr val="bg1"/>
              </a:buClr>
              <a:buFont typeface="Arial" pitchFamily="34" charset="0"/>
              <a:buChar char="•"/>
            </a:pPr>
            <a:r>
              <a:rPr lang="en-US" dirty="0" smtClean="0"/>
              <a:t>  DG / DAG Operations</a:t>
            </a:r>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  Maya Callback System</a:t>
            </a:r>
          </a:p>
          <a:p>
            <a:pPr>
              <a:buClr>
                <a:schemeClr val="bg1"/>
              </a:buClr>
              <a:buFont typeface="Arial" pitchFamily="34" charset="0"/>
              <a:buChar char="•"/>
            </a:pPr>
            <a:endParaRPr lang="en-US" dirty="0"/>
          </a:p>
          <a:p>
            <a:pPr>
              <a:buClr>
                <a:schemeClr val="bg1"/>
              </a:buClr>
              <a:buFont typeface="Arial" pitchFamily="34" charset="0"/>
              <a:buChar char="•"/>
            </a:pPr>
            <a:r>
              <a:rPr lang="en-US" dirty="0" smtClean="0"/>
              <a:t>  Software </a:t>
            </a:r>
            <a:r>
              <a:rPr lang="en-US" dirty="0" err="1" smtClean="0"/>
              <a:t>Shader</a:t>
            </a:r>
            <a:endParaRPr lang="en-US" dirty="0" smtClean="0"/>
          </a:p>
          <a:p>
            <a:pPr>
              <a:buClr>
                <a:schemeClr val="bg1"/>
              </a:buClr>
              <a:buFont typeface="Arial" pitchFamily="34" charset="0"/>
              <a:buChar char="•"/>
            </a:pPr>
            <a:endParaRPr lang="en-US" dirty="0"/>
          </a:p>
          <a:p>
            <a:pPr>
              <a:buClr>
                <a:schemeClr val="bg1"/>
              </a:buClr>
              <a:buFont typeface="Arial" pitchFamily="34" charset="0"/>
              <a:buChar char="•"/>
            </a:pPr>
            <a:r>
              <a:rPr lang="en-US" dirty="0" smtClean="0"/>
              <a:t>  Custom Translator</a:t>
            </a:r>
          </a:p>
          <a:p>
            <a:endParaRPr lang="en-US" dirty="0"/>
          </a:p>
          <a:p>
            <a:endParaRPr lang="en-US" dirty="0"/>
          </a:p>
          <a:p>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Shading Node</a:t>
            </a:r>
            <a:endParaRPr lang="en-US" dirty="0"/>
          </a:p>
        </p:txBody>
      </p:sp>
      <p:sp>
        <p:nvSpPr>
          <p:cNvPr id="3" name="Content Placeholder 2"/>
          <p:cNvSpPr>
            <a:spLocks noGrp="1"/>
          </p:cNvSpPr>
          <p:nvPr>
            <p:ph idx="1"/>
          </p:nvPr>
        </p:nvSpPr>
        <p:spPr>
          <a:xfrm>
            <a:off x="319088" y="1416050"/>
            <a:ext cx="8977312" cy="5119688"/>
          </a:xfrm>
        </p:spPr>
        <p:txBody>
          <a:bodyPr/>
          <a:lstStyle/>
          <a:p>
            <a:r>
              <a:rPr lang="en-US" dirty="0" smtClean="0"/>
              <a:t>Registration:</a:t>
            </a:r>
          </a:p>
          <a:p>
            <a:r>
              <a:rPr lang="en-US" sz="1400" dirty="0" err="1" smtClean="0">
                <a:solidFill>
                  <a:srgbClr val="FFFF00"/>
                </a:solidFill>
                <a:latin typeface="Calibri" pitchFamily="34" charset="0"/>
              </a:rPr>
              <a:t>MFnPlugin</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registerNode</a:t>
            </a:r>
            <a:r>
              <a:rPr lang="en-US" sz="1400" dirty="0" smtClean="0">
                <a:solidFill>
                  <a:srgbClr val="FFFF00"/>
                </a:solidFill>
                <a:latin typeface="Calibri" pitchFamily="34" charset="0"/>
              </a:rPr>
              <a:t> ( const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&amp;  </a:t>
            </a:r>
            <a:r>
              <a:rPr lang="en-US" sz="1400" dirty="0" err="1" smtClean="0">
                <a:solidFill>
                  <a:srgbClr val="FFFF00"/>
                </a:solidFill>
                <a:latin typeface="Calibri" pitchFamily="34" charset="0"/>
              </a:rPr>
              <a:t>typeName</a:t>
            </a:r>
            <a:r>
              <a:rPr lang="en-US" sz="1400" dirty="0" smtClean="0">
                <a:solidFill>
                  <a:srgbClr val="FFFF00"/>
                </a:solidFill>
                <a:latin typeface="Calibri" pitchFamily="34" charset="0"/>
              </a:rPr>
              <a:t>, const </a:t>
            </a:r>
            <a:r>
              <a:rPr lang="en-US" sz="1400" dirty="0" err="1" smtClean="0">
                <a:solidFill>
                  <a:srgbClr val="FFFF00"/>
                </a:solidFill>
                <a:latin typeface="Calibri" pitchFamily="34" charset="0"/>
              </a:rPr>
              <a:t>MTypeId</a:t>
            </a:r>
            <a:r>
              <a:rPr lang="en-US" sz="1400" dirty="0" smtClean="0">
                <a:solidFill>
                  <a:srgbClr val="FFFF00"/>
                </a:solidFill>
                <a:latin typeface="Calibri" pitchFamily="34" charset="0"/>
              </a:rPr>
              <a:t> &amp;  </a:t>
            </a:r>
            <a:r>
              <a:rPr lang="en-US" sz="1400" dirty="0" err="1" smtClean="0">
                <a:solidFill>
                  <a:srgbClr val="FFFF00"/>
                </a:solidFill>
                <a:latin typeface="Calibri" pitchFamily="34" charset="0"/>
              </a:rPr>
              <a:t>typeId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MCreatorFunction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creatorFunction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MInitializeFunction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initFunction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::Type </a:t>
            </a:r>
            <a:r>
              <a:rPr lang="en-US" sz="1400" dirty="0" err="1" smtClean="0">
                <a:solidFill>
                  <a:srgbClr val="FFFF00"/>
                </a:solidFill>
                <a:latin typeface="Calibri" pitchFamily="34" charset="0"/>
              </a:rPr>
              <a:t>type</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kDependNode</a:t>
            </a:r>
            <a:r>
              <a:rPr lang="en-US" sz="1400" dirty="0" smtClean="0">
                <a:solidFill>
                  <a:srgbClr val="FFFF00"/>
                </a:solidFill>
                <a:latin typeface="Calibri" pitchFamily="34" charset="0"/>
              </a:rPr>
              <a:t>,                                                           )</a:t>
            </a:r>
            <a:endParaRPr lang="en-US" sz="1400" dirty="0"/>
          </a:p>
        </p:txBody>
      </p:sp>
      <p:sp>
        <p:nvSpPr>
          <p:cNvPr id="4" name="TextBox 3"/>
          <p:cNvSpPr txBox="1"/>
          <p:nvPr/>
        </p:nvSpPr>
        <p:spPr>
          <a:xfrm>
            <a:off x="6324600" y="1828800"/>
            <a:ext cx="2438400" cy="523220"/>
          </a:xfrm>
          <a:prstGeom prst="rect">
            <a:avLst/>
          </a:prstGeom>
          <a:noFill/>
        </p:spPr>
        <p:txBody>
          <a:bodyPr wrap="square" rtlCol="0">
            <a:spAutoFit/>
          </a:bodyPr>
          <a:lstStyle/>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const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  classification </a:t>
            </a:r>
          </a:p>
        </p:txBody>
      </p:sp>
      <p:graphicFrame>
        <p:nvGraphicFramePr>
          <p:cNvPr id="5" name="Table 4"/>
          <p:cNvGraphicFramePr>
            <a:graphicFrameLocks noGrp="1"/>
          </p:cNvGraphicFramePr>
          <p:nvPr>
            <p:extLst>
              <p:ext uri="{D42A27DB-BD31-4B8C-83A1-F6EECF244321}">
                <p14:modId xmlns:p14="http://schemas.microsoft.com/office/powerpoint/2010/main" val="2403044214"/>
              </p:ext>
            </p:extLst>
          </p:nvPr>
        </p:nvGraphicFramePr>
        <p:xfrm>
          <a:off x="533400" y="2895600"/>
          <a:ext cx="7391400" cy="3510280"/>
        </p:xfrm>
        <a:graphic>
          <a:graphicData uri="http://schemas.openxmlformats.org/drawingml/2006/table">
            <a:tbl>
              <a:tblPr firstRow="1" bandRow="1">
                <a:tableStyleId>{5C22544A-7EE6-4342-B048-85BDC9FD1C3A}</a:tableStyleId>
              </a:tblPr>
              <a:tblGrid>
                <a:gridCol w="1371600"/>
                <a:gridCol w="2514600"/>
                <a:gridCol w="3505200"/>
              </a:tblGrid>
              <a:tr h="370840">
                <a:tc>
                  <a:txBody>
                    <a:bodyPr/>
                    <a:lstStyle/>
                    <a:p>
                      <a:r>
                        <a:rPr lang="en-US" dirty="0" smtClean="0"/>
                        <a:t>  Type  </a:t>
                      </a:r>
                      <a:endParaRPr lang="en-US" b="0" dirty="0">
                        <a:solidFill>
                          <a:schemeClr val="tx1"/>
                        </a:solidFill>
                      </a:endParaRPr>
                    </a:p>
                  </a:txBody>
                  <a:tcPr/>
                </a:tc>
                <a:tc>
                  <a:txBody>
                    <a:bodyPr/>
                    <a:lstStyle/>
                    <a:p>
                      <a:r>
                        <a:rPr lang="en-US" dirty="0" smtClean="0"/>
                        <a:t>            Frame</a:t>
                      </a:r>
                      <a:endParaRPr lang="en-US" b="0" dirty="0">
                        <a:solidFill>
                          <a:schemeClr val="tx1"/>
                        </a:solidFill>
                      </a:endParaRPr>
                    </a:p>
                  </a:txBody>
                  <a:tcPr/>
                </a:tc>
                <a:tc>
                  <a:txBody>
                    <a:bodyPr/>
                    <a:lstStyle/>
                    <a:p>
                      <a:r>
                        <a:rPr lang="en-US" dirty="0" smtClean="0"/>
                        <a:t>         Classification String</a:t>
                      </a:r>
                      <a:endParaRPr lang="en-US" b="0" dirty="0">
                        <a:solidFill>
                          <a:schemeClr val="tx1"/>
                        </a:solidFill>
                      </a:endParaRPr>
                    </a:p>
                  </a:txBody>
                  <a:tcPr/>
                </a:tc>
              </a:tr>
              <a:tr h="370840">
                <a:tc>
                  <a:txBody>
                    <a:bodyPr/>
                    <a:lstStyle/>
                    <a:p>
                      <a:r>
                        <a:rPr lang="en-US" dirty="0" smtClean="0"/>
                        <a:t>Textures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2D Textures,</a:t>
                      </a:r>
                      <a:r>
                        <a:rPr lang="fr-FR"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3D Textures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smtClean="0"/>
                        <a:t>Environment</a:t>
                      </a:r>
                      <a:r>
                        <a:rPr lang="fr-FR" sz="1400" dirty="0" smtClean="0"/>
                        <a:t> Textures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“texture/2d”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“texture/3d”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a:t>
                      </a:r>
                      <a:r>
                        <a:rPr lang="fr-FR" sz="1400" dirty="0" err="1" smtClean="0"/>
                        <a:t>environment</a:t>
                      </a:r>
                      <a:r>
                        <a:rPr lang="fr-FR" sz="1400" dirty="0" smtClean="0"/>
                        <a:t>”</a:t>
                      </a:r>
                    </a:p>
                  </a:txBody>
                  <a:tcPr/>
                </a:tc>
              </a:tr>
              <a:tr h="370840">
                <a:tc>
                  <a:txBody>
                    <a:bodyPr/>
                    <a:lstStyle/>
                    <a:p>
                      <a:r>
                        <a:rPr lang="en-US" dirty="0" smtClean="0"/>
                        <a:t>Materials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Surface Materials,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Volumetric Materials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Displacement Materials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/surface”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/volume”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/displacement”</a:t>
                      </a:r>
                    </a:p>
                  </a:txBody>
                  <a:tcPr/>
                </a:tc>
              </a:tr>
              <a:tr h="370840">
                <a:tc>
                  <a:txBody>
                    <a:bodyPr/>
                    <a:lstStyle/>
                    <a:p>
                      <a:r>
                        <a:rPr lang="en-US" dirty="0" smtClean="0"/>
                        <a:t>Lights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Lights</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a:t>
                      </a:r>
                    </a:p>
                    <a:p>
                      <a:endParaRPr lang="en-US" sz="1400" dirty="0"/>
                    </a:p>
                  </a:txBody>
                  <a:tcPr/>
                </a:tc>
              </a:tr>
              <a:tr h="370840">
                <a:tc>
                  <a:txBody>
                    <a:bodyPr/>
                    <a:lstStyle/>
                    <a:p>
                      <a:r>
                        <a:rPr lang="en-US" dirty="0" smtClean="0"/>
                        <a:t>Utilities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General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Color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Particle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Image Planes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“utility/general”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“utility/color”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“utility/particle”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imageplane</a:t>
                      </a:r>
                      <a:r>
                        <a:rPr lang="en-CA"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postprocess</a:t>
                      </a:r>
                      <a:r>
                        <a:rPr lang="en-CA" sz="1400" dirty="0" smtClean="0"/>
                        <a:t>/</a:t>
                      </a:r>
                      <a:r>
                        <a:rPr lang="en-CA" sz="1400" dirty="0" err="1" smtClean="0"/>
                        <a:t>opticalFX</a:t>
                      </a:r>
                      <a:r>
                        <a:rPr lang="en-CA" sz="1400" dirty="0" smtClean="0"/>
                        <a:t>” </a:t>
                      </a:r>
                    </a:p>
                  </a:txBody>
                  <a:tcPr/>
                </a:tc>
              </a:tr>
            </a:tbl>
          </a:graphicData>
        </a:graphic>
      </p:graphicFrame>
      <p:sp>
        <p:nvSpPr>
          <p:cNvPr id="6" name="Line 3079"/>
          <p:cNvSpPr>
            <a:spLocks noChangeShapeType="1"/>
          </p:cNvSpPr>
          <p:nvPr/>
        </p:nvSpPr>
        <p:spPr bwMode="auto">
          <a:xfrm flipH="1">
            <a:off x="7239000" y="2352020"/>
            <a:ext cx="533400" cy="543580"/>
          </a:xfrm>
          <a:prstGeom prst="line">
            <a:avLst/>
          </a:prstGeom>
          <a:noFill/>
          <a:ln w="28575">
            <a:solidFill>
              <a:schemeClr val="bg1"/>
            </a:solidFill>
            <a:round/>
            <a:headEnd/>
            <a:tailEnd type="triangle" w="med" len="med"/>
          </a:ln>
          <a:effectLst/>
        </p:spPr>
        <p:txBody>
          <a:bodyPr wrap="none" anchor="ctr"/>
          <a:lstStyle/>
          <a:p>
            <a:endParaRPr lang="en-US"/>
          </a:p>
        </p:txBody>
      </p:sp>
      <p:sp>
        <p:nvSpPr>
          <p:cNvPr id="7" name="AutoShape 7"/>
          <p:cNvSpPr>
            <a:spLocks noChangeArrowheads="1"/>
          </p:cNvSpPr>
          <p:nvPr/>
        </p:nvSpPr>
        <p:spPr bwMode="auto">
          <a:xfrm>
            <a:off x="6324600" y="2055485"/>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Shading Node </a:t>
            </a:r>
            <a:endParaRPr lang="en-US" dirty="0"/>
          </a:p>
        </p:txBody>
      </p:sp>
      <p:sp>
        <p:nvSpPr>
          <p:cNvPr id="3" name="Content Placeholder 2"/>
          <p:cNvSpPr>
            <a:spLocks noGrp="1"/>
          </p:cNvSpPr>
          <p:nvPr>
            <p:ph idx="1"/>
          </p:nvPr>
        </p:nvSpPr>
        <p:spPr/>
        <p:txBody>
          <a:bodyPr/>
          <a:lstStyle/>
          <a:p>
            <a:r>
              <a:rPr lang="en-US" dirty="0" smtClean="0"/>
              <a:t>Code Structure: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685800" y="1981200"/>
            <a:ext cx="6005512" cy="3754874"/>
          </a:xfrm>
          <a:prstGeom prst="rect">
            <a:avLst/>
          </a:prstGeom>
          <a:noFill/>
        </p:spPr>
        <p:txBody>
          <a:bodyPr wrap="square" rtlCol="0">
            <a:spAutoFit/>
          </a:bodyPr>
          <a:lstStyle/>
          <a:p>
            <a:r>
              <a:rPr lang="en-US" sz="1400" dirty="0" err="1" smtClean="0">
                <a:solidFill>
                  <a:srgbClr val="FFFF00"/>
                </a:solidFill>
                <a:latin typeface="Calibri" pitchFamily="34" charset="0"/>
              </a:rPr>
              <a:t>myShaderId</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OpenMaya.MTypeId</a:t>
            </a:r>
            <a:r>
              <a:rPr lang="en-US" sz="1400" dirty="0" smtClean="0">
                <a:solidFill>
                  <a:srgbClr val="FFFF00"/>
                </a:solidFill>
                <a:latin typeface="Calibri" pitchFamily="34" charset="0"/>
              </a:rPr>
              <a:t>(0x00001)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class </a:t>
            </a:r>
            <a:r>
              <a:rPr lang="en-US" sz="1400" dirty="0" err="1" smtClean="0">
                <a:solidFill>
                  <a:srgbClr val="FFFF00"/>
                </a:solidFill>
                <a:latin typeface="Calibri" pitchFamily="34" charset="0"/>
              </a:rPr>
              <a:t>myShader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__init__(self):</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OpenMayaMPx.MPxNode.__init</a:t>
            </a:r>
            <a:r>
              <a:rPr lang="en-US" sz="1400" dirty="0" smtClean="0">
                <a:solidFill>
                  <a:srgbClr val="FFFF00"/>
                </a:solidFill>
                <a:latin typeface="Calibri" pitchFamily="34" charset="0"/>
              </a:rPr>
              <a:t>__(self)</a:t>
            </a:r>
          </a:p>
          <a:p>
            <a:endParaRPr lang="en-US" sz="1400" dirty="0" smtClean="0">
              <a:solidFill>
                <a:srgbClr val="FFFF00"/>
              </a:solidFill>
              <a:latin typeface="Calibri" pitchFamily="34" charset="0"/>
            </a:endParaRPr>
          </a:p>
          <a:p>
            <a:r>
              <a:rPr lang="en-CA" sz="1400" dirty="0" smtClean="0">
                <a:solidFill>
                  <a:srgbClr val="FFFF00"/>
                </a:solidFill>
                <a:latin typeface="Calibri" pitchFamily="34" charset="0"/>
              </a:rPr>
              <a:t>    def compute(</a:t>
            </a:r>
            <a:r>
              <a:rPr lang="en-CA" sz="1400" dirty="0" err="1" smtClean="0">
                <a:solidFill>
                  <a:srgbClr val="FFFF00"/>
                </a:solidFill>
                <a:latin typeface="Calibri" pitchFamily="34" charset="0"/>
              </a:rPr>
              <a:t>self,plug,data</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 code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myShader_creator</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return </a:t>
            </a:r>
            <a:r>
              <a:rPr lang="en-US" sz="1400" dirty="0" err="1" smtClean="0">
                <a:solidFill>
                  <a:srgbClr val="FFFF00"/>
                </a:solidFill>
                <a:latin typeface="Calibri" pitchFamily="34" charset="0"/>
              </a:rPr>
              <a:t>OpenMayaMPx.asMPxPtr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myShader</a:t>
            </a:r>
            <a:r>
              <a:rPr lang="en-US" sz="1400" dirty="0" smtClean="0">
                <a:solidFill>
                  <a:srgbClr val="FFFF00"/>
                </a:solidFill>
                <a:latin typeface="Calibri" pitchFamily="34" charset="0"/>
              </a:rPr>
              <a:t>()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myShader_initialize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#Input attributes </a:t>
            </a:r>
          </a:p>
          <a:p>
            <a:r>
              <a:rPr lang="en-US" sz="1400" dirty="0" smtClean="0">
                <a:solidFill>
                  <a:srgbClr val="FFFF00"/>
                </a:solidFill>
                <a:latin typeface="Calibri" pitchFamily="34" charset="0"/>
              </a:rPr>
              <a:t>     # …….	</a:t>
            </a:r>
          </a:p>
          <a:p>
            <a:r>
              <a:rPr lang="en-US" sz="1400" dirty="0" smtClean="0">
                <a:solidFill>
                  <a:srgbClr val="FFFF00"/>
                </a:solidFill>
                <a:latin typeface="Calibri" pitchFamily="34" charset="0"/>
              </a:rPr>
              <a:t>     #Output attributes</a:t>
            </a:r>
          </a:p>
          <a:p>
            <a:r>
              <a:rPr lang="en-US" sz="1400" dirty="0" smtClean="0">
                <a:solidFill>
                  <a:srgbClr val="FFFF00"/>
                </a:solidFill>
                <a:latin typeface="Calibri" pitchFamily="34" charset="0"/>
              </a:rPr>
              <a:t>     # …….	</a:t>
            </a:r>
          </a:p>
        </p:txBody>
      </p:sp>
      <p:sp>
        <p:nvSpPr>
          <p:cNvPr id="6" name="AutoShape 7"/>
          <p:cNvSpPr>
            <a:spLocks noChangeArrowheads="1"/>
          </p:cNvSpPr>
          <p:nvPr/>
        </p:nvSpPr>
        <p:spPr bwMode="auto">
          <a:xfrm>
            <a:off x="990600" y="4808865"/>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7" name="AutoShape 7"/>
          <p:cNvSpPr>
            <a:spLocks noChangeArrowheads="1"/>
          </p:cNvSpPr>
          <p:nvPr/>
        </p:nvSpPr>
        <p:spPr bwMode="auto">
          <a:xfrm>
            <a:off x="990600" y="5181600"/>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Shading Node</a:t>
            </a:r>
            <a:endParaRPr lang="en-US" dirty="0"/>
          </a:p>
        </p:txBody>
      </p:sp>
      <p:sp>
        <p:nvSpPr>
          <p:cNvPr id="3" name="Content Placeholder 2"/>
          <p:cNvSpPr>
            <a:spLocks noGrp="1"/>
          </p:cNvSpPr>
          <p:nvPr>
            <p:ph idx="1"/>
          </p:nvPr>
        </p:nvSpPr>
        <p:spPr/>
        <p:txBody>
          <a:bodyPr/>
          <a:lstStyle/>
          <a:p>
            <a:r>
              <a:rPr lang="en-US" dirty="0" smtClean="0"/>
              <a:t>Rendering Attributes</a:t>
            </a:r>
          </a:p>
          <a:p>
            <a:endParaRPr lang="en-US" dirty="0"/>
          </a:p>
        </p:txBody>
      </p:sp>
      <p:pic>
        <p:nvPicPr>
          <p:cNvPr id="4" name="Picture 3" descr="renderingAttr.JPG"/>
          <p:cNvPicPr>
            <a:picLocks noChangeAspect="1"/>
          </p:cNvPicPr>
          <p:nvPr/>
        </p:nvPicPr>
        <p:blipFill>
          <a:blip r:embed="rId3" cstate="print"/>
          <a:stretch>
            <a:fillRect/>
          </a:stretch>
        </p:blipFill>
        <p:spPr>
          <a:xfrm>
            <a:off x="319088" y="1981200"/>
            <a:ext cx="7928861" cy="4139618"/>
          </a:xfrm>
          <a:prstGeom prst="rect">
            <a:avLst/>
          </a:prstGeom>
        </p:spPr>
      </p:pic>
      <p:sp>
        <p:nvSpPr>
          <p:cNvPr id="5" name="AutoShape 5"/>
          <p:cNvSpPr>
            <a:spLocks noChangeArrowheads="1"/>
          </p:cNvSpPr>
          <p:nvPr/>
        </p:nvSpPr>
        <p:spPr bwMode="auto">
          <a:xfrm>
            <a:off x="609600" y="4876800"/>
            <a:ext cx="2286000" cy="152400"/>
          </a:xfrm>
          <a:prstGeom prst="roundRect">
            <a:avLst>
              <a:gd name="adj" fmla="val 16667"/>
            </a:avLst>
          </a:prstGeom>
          <a:noFill/>
          <a:ln w="28575">
            <a:solidFill>
              <a:srgbClr val="CC0000"/>
            </a:solidFill>
            <a:round/>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Shading node icons for </a:t>
            </a:r>
            <a:r>
              <a:rPr lang="en-CA" dirty="0" err="1" smtClean="0"/>
              <a:t>Hypershade</a:t>
            </a:r>
            <a:endParaRPr lang="en-US" dirty="0"/>
          </a:p>
        </p:txBody>
      </p:sp>
      <p:sp>
        <p:nvSpPr>
          <p:cNvPr id="3" name="Content Placeholder 2"/>
          <p:cNvSpPr>
            <a:spLocks noGrp="1"/>
          </p:cNvSpPr>
          <p:nvPr>
            <p:ph idx="1"/>
          </p:nvPr>
        </p:nvSpPr>
        <p:spPr/>
        <p:txBody>
          <a:bodyPr/>
          <a:lstStyle/>
          <a:p>
            <a:r>
              <a:rPr lang="en-CA" dirty="0" smtClean="0"/>
              <a:t>XPM format: 32x32 </a:t>
            </a:r>
          </a:p>
          <a:p>
            <a:endParaRPr lang="en-CA" dirty="0" smtClean="0"/>
          </a:p>
          <a:p>
            <a:r>
              <a:rPr lang="en-CA" dirty="0" smtClean="0"/>
              <a:t>Icon name: preface "render_". </a:t>
            </a:r>
          </a:p>
          <a:p>
            <a:r>
              <a:rPr lang="en-CA" dirty="0" smtClean="0"/>
              <a:t>	lambertShader.mll:  render_lambertShader.xpm </a:t>
            </a:r>
          </a:p>
          <a:p>
            <a:endParaRPr lang="en-CA" dirty="0" smtClean="0"/>
          </a:p>
          <a:p>
            <a:r>
              <a:rPr lang="en-CA" dirty="0" smtClean="0"/>
              <a:t>XBMLANGPATH: Put the icons in one of the directories specified in your XBMLANGPATH. </a:t>
            </a:r>
            <a:endParaRPr 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Translator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Transmitting data in your production pipeline  </a:t>
            </a:r>
          </a:p>
          <a:p>
            <a:pPr>
              <a:buFont typeface="Arial" pitchFamily="34" charset="0"/>
              <a:buChar char="•"/>
            </a:pPr>
            <a:endParaRPr lang="en-US" dirty="0" smtClean="0"/>
          </a:p>
          <a:p>
            <a:pPr>
              <a:buFont typeface="Arial" pitchFamily="34" charset="0"/>
              <a:buChar char="•"/>
            </a:pPr>
            <a:r>
              <a:rPr lang="en-US" dirty="0" smtClean="0"/>
              <a:t>  Define custom file format</a:t>
            </a:r>
          </a:p>
          <a:p>
            <a:endParaRPr lang="en-US" dirty="0" smtClean="0"/>
          </a:p>
          <a:p>
            <a:pPr>
              <a:buFont typeface="Arial" pitchFamily="34" charset="0"/>
              <a:buChar char="•"/>
            </a:pPr>
            <a:r>
              <a:rPr lang="en-US" dirty="0" smtClean="0"/>
              <a:t>  Decide what contents you want to export</a:t>
            </a:r>
          </a:p>
          <a:p>
            <a:pPr>
              <a:buFont typeface="Arial" pitchFamily="34" charset="0"/>
              <a:buChar char="•"/>
            </a:pPr>
            <a:endParaRPr lang="en-US" dirty="0" smtClean="0"/>
          </a:p>
          <a:p>
            <a:pPr>
              <a:buFont typeface="Arial" pitchFamily="34" charset="0"/>
              <a:buChar char="•"/>
            </a:pPr>
            <a:r>
              <a:rPr lang="en-US" dirty="0" smtClean="0"/>
              <a:t>  Plug-in vs. Standalone Application</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Translator Plug-in</a:t>
            </a:r>
            <a:endParaRPr lang="en-US" dirty="0"/>
          </a:p>
        </p:txBody>
      </p:sp>
      <p:sp>
        <p:nvSpPr>
          <p:cNvPr id="3" name="Content Placeholder 2"/>
          <p:cNvSpPr>
            <a:spLocks noGrp="1"/>
          </p:cNvSpPr>
          <p:nvPr>
            <p:ph idx="1"/>
          </p:nvPr>
        </p:nvSpPr>
        <p:spPr/>
        <p:txBody>
          <a:bodyPr>
            <a:normAutofit/>
          </a:bodyPr>
          <a:lstStyle/>
          <a:p>
            <a:r>
              <a:rPr lang="en-CA" dirty="0" smtClean="0"/>
              <a:t>Derived from </a:t>
            </a:r>
            <a:r>
              <a:rPr lang="en-CA" dirty="0" err="1" smtClean="0"/>
              <a:t>MPxFileTranslator</a:t>
            </a:r>
            <a:r>
              <a:rPr lang="en-CA" dirty="0" smtClean="0"/>
              <a:t> :</a:t>
            </a:r>
          </a:p>
          <a:p>
            <a:pPr lvl="1">
              <a:buFont typeface="Arial" pitchFamily="34" charset="0"/>
              <a:buChar char="•"/>
            </a:pPr>
            <a:r>
              <a:rPr lang="en-CA" dirty="0" smtClean="0"/>
              <a:t>Maya consistent UI (File-&gt;Export, File-&gt;Import)</a:t>
            </a:r>
          </a:p>
          <a:p>
            <a:pPr lvl="1">
              <a:buFont typeface="Arial" pitchFamily="34" charset="0"/>
              <a:buChar char="•"/>
            </a:pPr>
            <a:r>
              <a:rPr lang="en-CA" dirty="0" smtClean="0"/>
              <a:t>register your extension with Maya</a:t>
            </a:r>
          </a:p>
          <a:p>
            <a:pPr lvl="1">
              <a:buFont typeface="Arial" pitchFamily="34" charset="0"/>
              <a:buChar char="•"/>
            </a:pPr>
            <a:r>
              <a:rPr lang="en-CA" dirty="0" smtClean="0"/>
              <a:t>implement a reader and writer in the same plug-in</a:t>
            </a:r>
          </a:p>
          <a:p>
            <a:endParaRPr lang="en-CA" dirty="0" smtClean="0"/>
          </a:p>
          <a:p>
            <a:r>
              <a:rPr lang="en-CA" dirty="0" smtClean="0"/>
              <a:t>Register </a:t>
            </a:r>
            <a:r>
              <a:rPr lang="en-CA" dirty="0" err="1" smtClean="0"/>
              <a:t>MSceneMessage</a:t>
            </a:r>
            <a:r>
              <a:rPr lang="en-CA" dirty="0" smtClean="0"/>
              <a:t> </a:t>
            </a:r>
            <a:r>
              <a:rPr lang="en-CA" dirty="0" err="1" smtClean="0"/>
              <a:t>callbacks</a:t>
            </a:r>
            <a:r>
              <a:rPr lang="en-CA" dirty="0" smtClean="0"/>
              <a:t> to execute operations before/after import/export</a:t>
            </a:r>
          </a:p>
          <a:p>
            <a:pPr lvl="1">
              <a:buFont typeface="Arial" pitchFamily="34" charset="0"/>
              <a:buChar char="•"/>
            </a:pPr>
            <a:r>
              <a:rPr lang="en-CA" dirty="0" err="1" smtClean="0"/>
              <a:t>MSceneMessage</a:t>
            </a:r>
            <a:r>
              <a:rPr lang="en-CA" dirty="0" smtClean="0"/>
              <a:t>::</a:t>
            </a:r>
            <a:r>
              <a:rPr lang="en-US" dirty="0" err="1" smtClean="0"/>
              <a:t>kBeforeExport</a:t>
            </a:r>
            <a:r>
              <a:rPr lang="en-US" dirty="0" smtClean="0"/>
              <a:t> </a:t>
            </a:r>
          </a:p>
          <a:p>
            <a:pPr lvl="1">
              <a:buFont typeface="Arial" pitchFamily="34" charset="0"/>
              <a:buChar char="•"/>
            </a:pPr>
            <a:r>
              <a:rPr lang="en-US" dirty="0" err="1" smtClean="0"/>
              <a:t>MSceneMesage</a:t>
            </a:r>
            <a:r>
              <a:rPr lang="en-US" dirty="0" smtClean="0"/>
              <a:t>::</a:t>
            </a:r>
            <a:r>
              <a:rPr lang="en-US" dirty="0" err="1" smtClean="0"/>
              <a:t>kAfterExport</a:t>
            </a:r>
            <a:endParaRPr lang="en-US" dirty="0" smtClean="0"/>
          </a:p>
          <a:p>
            <a:pPr lvl="1">
              <a:buFont typeface="Arial" pitchFamily="34" charset="0"/>
              <a:buChar char="•"/>
            </a:pPr>
            <a:r>
              <a:rPr lang="en-US" dirty="0" err="1" smtClean="0"/>
              <a:t>MSceneMessage</a:t>
            </a:r>
            <a:r>
              <a:rPr lang="en-US" dirty="0" smtClean="0"/>
              <a:t>::</a:t>
            </a:r>
            <a:r>
              <a:rPr lang="en-US" dirty="0" err="1" smtClean="0"/>
              <a:t>kBeforeImport</a:t>
            </a:r>
            <a:endParaRPr lang="en-US" dirty="0" smtClean="0"/>
          </a:p>
          <a:p>
            <a:pPr lvl="1">
              <a:buFont typeface="Arial" pitchFamily="34" charset="0"/>
              <a:buChar char="•"/>
            </a:pPr>
            <a:r>
              <a:rPr lang="en-US" dirty="0" err="1" smtClean="0"/>
              <a:t>MSceneMessage</a:t>
            </a:r>
            <a:r>
              <a:rPr lang="en-US" dirty="0" smtClean="0"/>
              <a:t>::</a:t>
            </a:r>
            <a:r>
              <a:rPr lang="en-US" dirty="0" err="1" smtClean="0"/>
              <a:t>kAfterImport</a:t>
            </a:r>
            <a:endParaRPr lang="en-CA" dirty="0" smtClean="0"/>
          </a:p>
          <a:p>
            <a:endParaRPr lang="en-CA" dirty="0" smtClean="0"/>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Devkit Example: </a:t>
            </a:r>
            <a:r>
              <a:rPr lang="en-US" dirty="0" err="1" smtClean="0"/>
              <a:t>lepTranslator</a:t>
            </a:r>
            <a:r>
              <a:rPr lang="en-US" dirty="0" smtClean="0"/>
              <a:t> (C++)</a:t>
            </a:r>
            <a:endParaRPr lang="en-US" dirty="0"/>
          </a:p>
        </p:txBody>
      </p:sp>
      <p:sp>
        <p:nvSpPr>
          <p:cNvPr id="3" name="Content Placeholder 2"/>
          <p:cNvSpPr>
            <a:spLocks noGrp="1"/>
          </p:cNvSpPr>
          <p:nvPr>
            <p:ph idx="1"/>
          </p:nvPr>
        </p:nvSpPr>
        <p:spPr/>
        <p:txBody>
          <a:bodyPr/>
          <a:lstStyle/>
          <a:p>
            <a:r>
              <a:rPr lang="en-US" dirty="0" smtClean="0"/>
              <a:t>Adds the new file format “</a:t>
            </a:r>
            <a:r>
              <a:rPr lang="en-US" dirty="0" err="1" smtClean="0"/>
              <a:t>Lep</a:t>
            </a:r>
            <a:r>
              <a:rPr lang="en-US" dirty="0" smtClean="0"/>
              <a:t>” to the file manipulation dialogs </a:t>
            </a:r>
          </a:p>
          <a:p>
            <a:r>
              <a:rPr lang="en-US" dirty="0" smtClean="0"/>
              <a:t>An “</a:t>
            </a:r>
            <a:r>
              <a:rPr lang="en-US" dirty="0" err="1" smtClean="0"/>
              <a:t>Lep</a:t>
            </a:r>
            <a:r>
              <a:rPr lang="en-US" dirty="0" smtClean="0"/>
              <a:t>” file is an ASCII file with a first line of “&lt;LEP&gt;”. The remainder of the file contains MEL commands that create one of the primitives: </a:t>
            </a:r>
            <a:r>
              <a:rPr lang="en-US" dirty="0" err="1" smtClean="0"/>
              <a:t>nurbsSphere</a:t>
            </a:r>
            <a:r>
              <a:rPr lang="en-US" dirty="0" smtClean="0"/>
              <a:t>, </a:t>
            </a:r>
            <a:r>
              <a:rPr lang="en-US" dirty="0" err="1" smtClean="0"/>
              <a:t>nurbsCone</a:t>
            </a:r>
            <a:r>
              <a:rPr lang="en-US" dirty="0" smtClean="0"/>
              <a:t> and </a:t>
            </a:r>
            <a:r>
              <a:rPr lang="en-US" dirty="0" err="1" smtClean="0"/>
              <a:t>nurbsCylinder</a:t>
            </a:r>
            <a:r>
              <a:rPr lang="en-US" dirty="0" smtClean="0"/>
              <a:t>, as well as move commands to position them. </a:t>
            </a:r>
          </a:p>
          <a:p>
            <a:endParaRPr lang="en-US"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MPxFileTranslator</a:t>
            </a:r>
            <a:endParaRPr lang="en-US" dirty="0"/>
          </a:p>
        </p:txBody>
      </p:sp>
      <p:sp>
        <p:nvSpPr>
          <p:cNvPr id="3" name="Content Placeholder 2"/>
          <p:cNvSpPr>
            <a:spLocks noGrp="1"/>
          </p:cNvSpPr>
          <p:nvPr>
            <p:ph idx="1"/>
          </p:nvPr>
        </p:nvSpPr>
        <p:spPr>
          <a:xfrm>
            <a:off x="319088" y="1416050"/>
            <a:ext cx="8596312" cy="5119688"/>
          </a:xfrm>
        </p:spPr>
        <p:txBody>
          <a:bodyPr>
            <a:normAutofit/>
          </a:bodyPr>
          <a:lstStyle/>
          <a:p>
            <a:pPr>
              <a:buFont typeface="Arial" pitchFamily="34" charset="0"/>
              <a:buChar char="•"/>
            </a:pPr>
            <a:r>
              <a:rPr lang="en-US" dirty="0" smtClean="0"/>
              <a:t>  Custom file format: </a:t>
            </a:r>
          </a:p>
          <a:p>
            <a:r>
              <a:rPr lang="en-US" sz="2000" dirty="0" smtClean="0"/>
              <a:t>	</a:t>
            </a:r>
          </a:p>
          <a:p>
            <a:r>
              <a:rPr lang="en-US" sz="2000" dirty="0" smtClean="0"/>
              <a:t>	static </a:t>
            </a:r>
            <a:r>
              <a:rPr lang="en-US" sz="2000" dirty="0" err="1" smtClean="0"/>
              <a:t>MString</a:t>
            </a:r>
            <a:r>
              <a:rPr lang="en-US" sz="2000" dirty="0" smtClean="0"/>
              <a:t> </a:t>
            </a:r>
            <a:r>
              <a:rPr lang="en-US" sz="2000" dirty="0" err="1" smtClean="0"/>
              <a:t>myfileExt</a:t>
            </a:r>
            <a:r>
              <a:rPr lang="en-US" sz="2000" dirty="0" smtClean="0"/>
              <a:t>(“</a:t>
            </a:r>
            <a:r>
              <a:rPr lang="en-US" sz="2000" dirty="0" err="1" smtClean="0"/>
              <a:t>lep</a:t>
            </a:r>
            <a:r>
              <a:rPr lang="en-US" sz="2000" dirty="0" smtClean="0"/>
              <a:t>”);</a:t>
            </a:r>
          </a:p>
          <a:p>
            <a:endParaRPr lang="en-US" sz="2000" dirty="0" smtClean="0"/>
          </a:p>
          <a:p>
            <a:r>
              <a:rPr lang="en-US" sz="2000" dirty="0" smtClean="0"/>
              <a:t>	</a:t>
            </a:r>
            <a:r>
              <a:rPr lang="en-US" sz="2000" dirty="0" err="1" smtClean="0"/>
              <a:t>MString</a:t>
            </a:r>
            <a:r>
              <a:rPr lang="en-US" sz="2000" dirty="0" smtClean="0"/>
              <a:t> </a:t>
            </a:r>
            <a:r>
              <a:rPr lang="en-US" sz="2000" dirty="0" err="1" smtClean="0"/>
              <a:t>MPxFileTranslator</a:t>
            </a:r>
            <a:r>
              <a:rPr lang="en-US" sz="2000" dirty="0" smtClean="0"/>
              <a:t>::</a:t>
            </a:r>
            <a:r>
              <a:rPr lang="en-US" sz="2000" dirty="0" err="1" smtClean="0"/>
              <a:t>defaultExtension</a:t>
            </a:r>
            <a:r>
              <a:rPr lang="en-US" sz="2000" dirty="0" smtClean="0"/>
              <a:t>()</a:t>
            </a:r>
          </a:p>
          <a:p>
            <a:r>
              <a:rPr lang="en-US" sz="2000" dirty="0" smtClean="0"/>
              <a:t>		 return custom file format</a:t>
            </a:r>
          </a:p>
          <a:p>
            <a:endParaRPr lang="en-US" sz="2000" dirty="0" smtClean="0"/>
          </a:p>
          <a:p>
            <a:r>
              <a:rPr lang="en-US" sz="2000" dirty="0" smtClean="0"/>
              <a:t>	</a:t>
            </a:r>
            <a:r>
              <a:rPr lang="en-US" sz="2000" dirty="0" err="1" smtClean="0"/>
              <a:t>MPxFileTranslator</a:t>
            </a:r>
            <a:r>
              <a:rPr lang="en-US" sz="2000" dirty="0" smtClean="0"/>
              <a:t>::</a:t>
            </a:r>
            <a:r>
              <a:rPr lang="en-US" sz="2000" dirty="0" err="1" smtClean="0"/>
              <a:t>identifyFile</a:t>
            </a:r>
            <a:r>
              <a:rPr lang="en-US" sz="2000" dirty="0" smtClean="0"/>
              <a:t>()</a:t>
            </a:r>
          </a:p>
          <a:p>
            <a:r>
              <a:rPr lang="en-US" sz="2000" dirty="0" smtClean="0"/>
              <a:t>		determine whether it is the type supported by the translator</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MPxFileTranslator</a:t>
            </a:r>
            <a:r>
              <a:rPr lang="en-US" dirty="0" smtClean="0"/>
              <a:t>: read &amp; write</a:t>
            </a:r>
            <a:endParaRPr lang="en-US" dirty="0"/>
          </a:p>
        </p:txBody>
      </p:sp>
      <p:sp>
        <p:nvSpPr>
          <p:cNvPr id="3" name="Content Placeholder 2"/>
          <p:cNvSpPr>
            <a:spLocks noGrp="1"/>
          </p:cNvSpPr>
          <p:nvPr>
            <p:ph idx="1"/>
          </p:nvPr>
        </p:nvSpPr>
        <p:spPr>
          <a:xfrm>
            <a:off x="319088" y="1416050"/>
            <a:ext cx="8215312" cy="4756150"/>
          </a:xfrm>
        </p:spPr>
        <p:txBody>
          <a:bodyPr/>
          <a:lstStyle/>
          <a:p>
            <a:r>
              <a:rPr lang="en-US" sz="2000" dirty="0" err="1" smtClean="0"/>
              <a:t>MPxFileTranslator</a:t>
            </a:r>
            <a:r>
              <a:rPr lang="en-US" sz="2000" dirty="0" smtClean="0"/>
              <a:t>::</a:t>
            </a:r>
            <a:r>
              <a:rPr lang="en-US" sz="2000" dirty="0" err="1" smtClean="0"/>
              <a:t>canBeOpened</a:t>
            </a:r>
            <a:r>
              <a:rPr lang="en-US" sz="2000" dirty="0" smtClean="0"/>
              <a:t>()</a:t>
            </a:r>
          </a:p>
          <a:p>
            <a:r>
              <a:rPr lang="en-US" sz="2000" dirty="0" smtClean="0"/>
              <a:t>	decide whether it is an importer or exporter</a:t>
            </a:r>
          </a:p>
          <a:p>
            <a:endParaRPr lang="en-US" sz="2000" dirty="0" smtClean="0"/>
          </a:p>
          <a:p>
            <a:r>
              <a:rPr lang="en-US" sz="2000" dirty="0" err="1" smtClean="0"/>
              <a:t>bool</a:t>
            </a:r>
            <a:r>
              <a:rPr lang="en-US" sz="2000" dirty="0" smtClean="0"/>
              <a:t> </a:t>
            </a:r>
            <a:r>
              <a:rPr lang="en-US" sz="2000" dirty="0" err="1" smtClean="0"/>
              <a:t>MPxFileTranslator</a:t>
            </a:r>
            <a:r>
              <a:rPr lang="en-US" sz="2000" dirty="0" smtClean="0"/>
              <a:t>::</a:t>
            </a:r>
            <a:r>
              <a:rPr lang="en-US" sz="2000" dirty="0" err="1" smtClean="0"/>
              <a:t>haveReadMethod</a:t>
            </a:r>
            <a:r>
              <a:rPr lang="en-US" sz="2000" dirty="0" smtClean="0"/>
              <a:t>()</a:t>
            </a:r>
          </a:p>
          <a:p>
            <a:r>
              <a:rPr lang="en-US" sz="2000" dirty="0" err="1" smtClean="0"/>
              <a:t>MStatus</a:t>
            </a:r>
            <a:r>
              <a:rPr lang="en-US" sz="2000" dirty="0" smtClean="0"/>
              <a:t> </a:t>
            </a:r>
            <a:r>
              <a:rPr lang="en-US" sz="2000" dirty="0" err="1" smtClean="0"/>
              <a:t>MPxFileTranslator</a:t>
            </a:r>
            <a:r>
              <a:rPr lang="en-US" sz="2000" dirty="0" smtClean="0"/>
              <a:t>::reader ( const </a:t>
            </a:r>
            <a:r>
              <a:rPr lang="en-US" sz="2000" dirty="0" err="1" smtClean="0"/>
              <a:t>MFileObject</a:t>
            </a:r>
            <a:r>
              <a:rPr lang="en-US" sz="2000" dirty="0" smtClean="0"/>
              <a:t> &amp;  file, const </a:t>
            </a:r>
            <a:r>
              <a:rPr lang="en-US" sz="2000" dirty="0" err="1" smtClean="0"/>
              <a:t>MString</a:t>
            </a:r>
            <a:r>
              <a:rPr lang="en-US" sz="2000" dirty="0" smtClean="0"/>
              <a:t> &amp;  </a:t>
            </a:r>
            <a:r>
              <a:rPr lang="en-US" sz="2000" dirty="0" err="1" smtClean="0"/>
              <a:t>optionsString</a:t>
            </a:r>
            <a:r>
              <a:rPr lang="en-US" sz="2000" dirty="0" smtClean="0"/>
              <a:t>, </a:t>
            </a:r>
            <a:r>
              <a:rPr lang="en-US" sz="2000" dirty="0" err="1" smtClean="0">
                <a:solidFill>
                  <a:srgbClr val="FFFF00"/>
                </a:solidFill>
              </a:rPr>
              <a:t>MPxFileTranslator</a:t>
            </a:r>
            <a:r>
              <a:rPr lang="en-US" sz="2000" dirty="0" smtClean="0">
                <a:solidFill>
                  <a:srgbClr val="FFFF00"/>
                </a:solidFill>
              </a:rPr>
              <a:t>::</a:t>
            </a:r>
            <a:r>
              <a:rPr lang="en-US" sz="2000" dirty="0" err="1" smtClean="0">
                <a:solidFill>
                  <a:srgbClr val="FFFF00"/>
                </a:solidFill>
              </a:rPr>
              <a:t>FileAccessMode</a:t>
            </a:r>
            <a:r>
              <a:rPr lang="en-US" sz="2000" dirty="0" smtClean="0">
                <a:solidFill>
                  <a:srgbClr val="FFFF00"/>
                </a:solidFill>
              </a:rPr>
              <a:t>  mode </a:t>
            </a:r>
            <a:r>
              <a:rPr lang="en-US" sz="2000" dirty="0" smtClean="0"/>
              <a:t> )</a:t>
            </a:r>
          </a:p>
          <a:p>
            <a:r>
              <a:rPr lang="en-US" sz="2000" dirty="0" smtClean="0"/>
              <a:t>Mode: the method used to read the file – open or import</a:t>
            </a:r>
          </a:p>
          <a:p>
            <a:endParaRPr lang="en-US" sz="2000" dirty="0" smtClean="0"/>
          </a:p>
          <a:p>
            <a:r>
              <a:rPr lang="en-US" sz="2000" dirty="0" err="1" smtClean="0"/>
              <a:t>bool</a:t>
            </a:r>
            <a:r>
              <a:rPr lang="en-US" sz="2000" dirty="0" smtClean="0"/>
              <a:t> </a:t>
            </a:r>
            <a:r>
              <a:rPr lang="en-US" sz="2000" dirty="0" err="1" smtClean="0"/>
              <a:t>MPxFileTranslator</a:t>
            </a:r>
            <a:r>
              <a:rPr lang="en-US" sz="2000" dirty="0" smtClean="0"/>
              <a:t>::</a:t>
            </a:r>
            <a:r>
              <a:rPr lang="en-US" sz="2000" dirty="0" err="1" smtClean="0"/>
              <a:t>haveWriteMethod</a:t>
            </a:r>
            <a:r>
              <a:rPr lang="en-US" sz="2000" dirty="0" smtClean="0"/>
              <a:t>()</a:t>
            </a:r>
          </a:p>
          <a:p>
            <a:r>
              <a:rPr lang="en-US" sz="2000" dirty="0" err="1" smtClean="0"/>
              <a:t>MStatus</a:t>
            </a:r>
            <a:r>
              <a:rPr lang="en-US" sz="2000" dirty="0" smtClean="0"/>
              <a:t> </a:t>
            </a:r>
            <a:r>
              <a:rPr lang="en-US" sz="2000" dirty="0" err="1" smtClean="0"/>
              <a:t>MPxFileTranslator</a:t>
            </a:r>
            <a:r>
              <a:rPr lang="en-US" sz="2000" dirty="0" smtClean="0"/>
              <a:t>::writer ( const </a:t>
            </a:r>
            <a:r>
              <a:rPr lang="en-US" sz="2000" dirty="0" err="1" smtClean="0"/>
              <a:t>MFileObject</a:t>
            </a:r>
            <a:r>
              <a:rPr lang="en-US" sz="2000" dirty="0" smtClean="0"/>
              <a:t> &amp;  file, const </a:t>
            </a:r>
            <a:r>
              <a:rPr lang="en-US" sz="2000" dirty="0" err="1" smtClean="0"/>
              <a:t>MString</a:t>
            </a:r>
            <a:r>
              <a:rPr lang="en-US" sz="2000" dirty="0" smtClean="0"/>
              <a:t> &amp;  </a:t>
            </a:r>
            <a:r>
              <a:rPr lang="en-US" sz="2000" dirty="0" err="1" smtClean="0"/>
              <a:t>optionsString</a:t>
            </a:r>
            <a:r>
              <a:rPr lang="en-US" sz="2000" dirty="0" smtClean="0"/>
              <a:t>, </a:t>
            </a:r>
            <a:r>
              <a:rPr lang="en-US" sz="2000" dirty="0" err="1" smtClean="0">
                <a:solidFill>
                  <a:srgbClr val="FFFF00"/>
                </a:solidFill>
              </a:rPr>
              <a:t>MPxFileTranslator</a:t>
            </a:r>
            <a:r>
              <a:rPr lang="en-US" sz="2000" dirty="0" smtClean="0">
                <a:solidFill>
                  <a:srgbClr val="FFFF00"/>
                </a:solidFill>
              </a:rPr>
              <a:t>::</a:t>
            </a:r>
            <a:r>
              <a:rPr lang="en-US" sz="2000" dirty="0" err="1" smtClean="0">
                <a:solidFill>
                  <a:srgbClr val="FFFF00"/>
                </a:solidFill>
              </a:rPr>
              <a:t>FileAccessMode</a:t>
            </a:r>
            <a:r>
              <a:rPr lang="en-US" sz="2000" dirty="0" smtClean="0">
                <a:solidFill>
                  <a:srgbClr val="FFFF00"/>
                </a:solidFill>
              </a:rPr>
              <a:t>  mode </a:t>
            </a:r>
            <a:r>
              <a:rPr lang="en-US" sz="2000" dirty="0" smtClean="0"/>
              <a:t>  )</a:t>
            </a:r>
          </a:p>
          <a:p>
            <a:endParaRPr lang="en-US" sz="2000" dirty="0" smtClean="0"/>
          </a:p>
          <a:p>
            <a:r>
              <a:rPr lang="en-US" sz="2000" dirty="0" smtClean="0"/>
              <a:t>Mode: the method used to write the file - save, export, or export active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lepTranslator</a:t>
            </a:r>
            <a:endParaRPr lang="en-US" dirty="0"/>
          </a:p>
        </p:txBody>
      </p:sp>
      <p:sp>
        <p:nvSpPr>
          <p:cNvPr id="3" name="Content Placeholder 2"/>
          <p:cNvSpPr>
            <a:spLocks noGrp="1"/>
          </p:cNvSpPr>
          <p:nvPr>
            <p:ph idx="1"/>
          </p:nvPr>
        </p:nvSpPr>
        <p:spPr/>
        <p:txBody>
          <a:bodyPr/>
          <a:lstStyle/>
          <a:p>
            <a:r>
              <a:rPr lang="en-US" sz="1400" dirty="0" smtClean="0">
                <a:solidFill>
                  <a:srgbClr val="FFFF00"/>
                </a:solidFill>
                <a:latin typeface="Calibri" pitchFamily="34" charset="0"/>
              </a:rPr>
              <a:t>magic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class </a:t>
            </a:r>
            <a:r>
              <a:rPr lang="en-US" sz="1400" dirty="0" err="1" smtClean="0">
                <a:solidFill>
                  <a:srgbClr val="FFFF00"/>
                </a:solidFill>
                <a:latin typeface="Calibri" pitchFamily="34" charset="0"/>
              </a:rPr>
              <a:t>LepTranslator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OpenMayaMPx.MPxFileTranslator</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__init__ (self):</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OpenMayaMPx.MPxFileTranslator.__init</a:t>
            </a:r>
            <a:r>
              <a:rPr lang="en-US" sz="1400" dirty="0" smtClean="0">
                <a:solidFill>
                  <a:srgbClr val="FFFF00"/>
                </a:solidFill>
                <a:latin typeface="Calibri" pitchFamily="34" charset="0"/>
              </a:rPr>
              <a:t>__(self)</a:t>
            </a:r>
          </a:p>
          <a:p>
            <a:r>
              <a:rPr lang="en-US" sz="1400" dirty="0" smtClean="0">
                <a:solidFill>
                  <a:srgbClr val="FFFF00"/>
                </a:solidFill>
                <a:latin typeface="Calibri" pitchFamily="34" charset="0"/>
              </a:rPr>
              <a:t>	def reader ( </a:t>
            </a:r>
            <a:r>
              <a:rPr lang="en-US" sz="1400" dirty="0" err="1" smtClean="0">
                <a:solidFill>
                  <a:srgbClr val="FFFF00"/>
                </a:solidFill>
                <a:latin typeface="Calibri" pitchFamily="34" charset="0"/>
              </a:rPr>
              <a:t>mfileobject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optionsString</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fileAccessMode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#code …</a:t>
            </a:r>
          </a:p>
          <a:p>
            <a:r>
              <a:rPr lang="en-US" sz="1400" dirty="0" smtClean="0">
                <a:solidFill>
                  <a:srgbClr val="FFFF00"/>
                </a:solidFill>
                <a:latin typeface="Calibri" pitchFamily="34" charset="0"/>
              </a:rPr>
              <a:t>	def writer ( </a:t>
            </a:r>
            <a:r>
              <a:rPr lang="en-US" sz="1400" dirty="0" err="1" smtClean="0">
                <a:solidFill>
                  <a:srgbClr val="FFFF00"/>
                </a:solidFill>
                <a:latin typeface="Calibri" pitchFamily="34" charset="0"/>
              </a:rPr>
              <a:t>mfileobject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optionsString</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fileAccessMode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#code …</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haveReadMethod</a:t>
            </a:r>
            <a:r>
              <a:rPr lang="en-US" sz="1400" dirty="0" smtClean="0">
                <a:solidFill>
                  <a:srgbClr val="FFFF00"/>
                </a:solidFill>
                <a:latin typeface="Calibri" pitchFamily="34" charset="0"/>
              </a:rPr>
              <a:t> ():</a:t>
            </a:r>
          </a:p>
          <a:p>
            <a:r>
              <a:rPr lang="en-US" sz="1400" dirty="0" smtClean="0">
                <a:solidFill>
                  <a:srgbClr val="FFFF00"/>
                </a:solidFill>
                <a:latin typeface="Calibri" pitchFamily="34" charset="0"/>
              </a:rPr>
              <a:t>	    return True</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haveWriteMethod</a:t>
            </a:r>
            <a:r>
              <a:rPr lang="en-US" sz="1400" dirty="0" smtClean="0">
                <a:solidFill>
                  <a:srgbClr val="FFFF00"/>
                </a:solidFill>
                <a:latin typeface="Calibri" pitchFamily="34" charset="0"/>
              </a:rPr>
              <a:t> ():</a:t>
            </a:r>
          </a:p>
          <a:p>
            <a:r>
              <a:rPr lang="en-US" sz="1400" dirty="0" smtClean="0">
                <a:solidFill>
                  <a:srgbClr val="FFFF00"/>
                </a:solidFill>
                <a:latin typeface="Calibri" pitchFamily="34" charset="0"/>
              </a:rPr>
              <a:t>	    return True</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defaultExtension</a:t>
            </a:r>
            <a:r>
              <a:rPr lang="en-US" sz="1400" dirty="0" smtClean="0">
                <a:solidFill>
                  <a:srgbClr val="FFFF00"/>
                </a:solidFill>
                <a:latin typeface="Calibri" pitchFamily="34" charset="0"/>
              </a:rPr>
              <a:t> ():</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canBeOpened</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identifyFile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fileName</a:t>
            </a:r>
            <a:r>
              <a:rPr lang="en-US" sz="1400" dirty="0" smtClean="0">
                <a:solidFill>
                  <a:srgbClr val="FFFF00"/>
                </a:solidFill>
                <a:latin typeface="Calibri" pitchFamily="34" charset="0"/>
              </a:rPr>
              <a:t>, buffer, size):</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getPosition</a:t>
            </a:r>
            <a:r>
              <a:rPr lang="en-US" sz="1400" dirty="0" smtClean="0">
                <a:solidFill>
                  <a:srgbClr val="FFFF00"/>
                </a:solidFill>
                <a:latin typeface="Calibri" pitchFamily="34" charset="0"/>
              </a:rPr>
              <a:t>(transform,</a:t>
            </a:r>
            <a:r>
              <a:rPr lang="fr-FR" sz="1400" dirty="0" smtClean="0">
                <a:solidFill>
                  <a:srgbClr val="FFFF00"/>
                </a:solidFill>
                <a:latin typeface="Calibri" pitchFamily="34" charset="0"/>
              </a:rPr>
              <a:t> </a:t>
            </a:r>
            <a:r>
              <a:rPr lang="fr-FR" sz="1400" dirty="0" err="1" smtClean="0">
                <a:solidFill>
                  <a:srgbClr val="FFFF00"/>
                </a:solidFill>
                <a:latin typeface="Calibri" pitchFamily="34" charset="0"/>
              </a:rPr>
              <a:t>tx</a:t>
            </a:r>
            <a:r>
              <a:rPr lang="fr-FR" sz="1400" dirty="0" smtClean="0">
                <a:solidFill>
                  <a:srgbClr val="FFFF00"/>
                </a:solidFill>
                <a:latin typeface="Calibri" pitchFamily="34" charset="0"/>
              </a:rPr>
              <a:t>, </a:t>
            </a:r>
            <a:r>
              <a:rPr lang="fr-FR" sz="1400" dirty="0" err="1" smtClean="0">
                <a:solidFill>
                  <a:srgbClr val="FFFF00"/>
                </a:solidFill>
                <a:latin typeface="Calibri" pitchFamily="34" charset="0"/>
              </a:rPr>
              <a:t>ty</a:t>
            </a:r>
            <a:r>
              <a:rPr lang="fr-FR" sz="1400" dirty="0" smtClean="0">
                <a:solidFill>
                  <a:srgbClr val="FFFF00"/>
                </a:solidFill>
                <a:latin typeface="Calibri" pitchFamily="34" charset="0"/>
              </a:rPr>
              <a:t>, </a:t>
            </a:r>
            <a:r>
              <a:rPr lang="fr-FR" sz="1400" dirty="0" err="1" smtClean="0">
                <a:solidFill>
                  <a:srgbClr val="FFFF00"/>
                </a:solidFill>
                <a:latin typeface="Calibri" pitchFamily="34" charset="0"/>
              </a:rPr>
              <a:t>tz</a:t>
            </a:r>
            <a:r>
              <a:rPr lang="fr-FR" sz="1400" dirty="0" smtClean="0">
                <a:solidFill>
                  <a:srgbClr val="FFFF00"/>
                </a:solidFill>
                <a:latin typeface="Calibri" pitchFamily="34" charset="0"/>
              </a:rPr>
              <a:t> ):</a:t>
            </a:r>
          </a:p>
          <a:p>
            <a:endParaRPr lang="en-US" sz="1400" dirty="0">
              <a:solidFill>
                <a:srgbClr val="FFFF00"/>
              </a:solidFill>
              <a:latin typeface="Calibri" pitchFamily="34" charset="0"/>
            </a:endParaRPr>
          </a:p>
        </p:txBody>
      </p:sp>
      <p:sp>
        <p:nvSpPr>
          <p:cNvPr id="4" name="AutoShape 7"/>
          <p:cNvSpPr>
            <a:spLocks noChangeArrowheads="1"/>
          </p:cNvSpPr>
          <p:nvPr/>
        </p:nvSpPr>
        <p:spPr bwMode="auto">
          <a:xfrm>
            <a:off x="1066800" y="2819400"/>
            <a:ext cx="6629400" cy="1522403"/>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p:txBody>
      </p:sp>
      <p:sp>
        <p:nvSpPr>
          <p:cNvPr id="5" name="AutoShape 7"/>
          <p:cNvSpPr>
            <a:spLocks noChangeArrowheads="1"/>
          </p:cNvSpPr>
          <p:nvPr/>
        </p:nvSpPr>
        <p:spPr bwMode="auto">
          <a:xfrm>
            <a:off x="1066800" y="4419600"/>
            <a:ext cx="22860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6" name="AutoShape 7"/>
          <p:cNvSpPr>
            <a:spLocks noChangeArrowheads="1"/>
          </p:cNvSpPr>
          <p:nvPr/>
        </p:nvSpPr>
        <p:spPr bwMode="auto">
          <a:xfrm>
            <a:off x="1066800" y="5486400"/>
            <a:ext cx="32004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		    </a:t>
            </a:r>
            <a:r>
              <a:rPr lang="en-US" sz="2800" b="1" dirty="0" smtClean="0"/>
              <a:t>  DG/ DAG Operations</a:t>
            </a:r>
            <a:endParaRPr lang="en-US" sz="2800" b="1" dirty="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MPxFileTranslator</a:t>
            </a:r>
            <a:endParaRPr lang="en-US" dirty="0"/>
          </a:p>
        </p:txBody>
      </p:sp>
      <p:sp>
        <p:nvSpPr>
          <p:cNvPr id="6" name="Content Placeholder 5"/>
          <p:cNvSpPr>
            <a:spLocks noGrp="1"/>
          </p:cNvSpPr>
          <p:nvPr>
            <p:ph idx="1"/>
          </p:nvPr>
        </p:nvSpPr>
        <p:spPr/>
        <p:txBody>
          <a:bodyPr/>
          <a:lstStyle/>
          <a:p>
            <a:r>
              <a:rPr lang="en-US" dirty="0" smtClean="0"/>
              <a:t>Register custom file translator:</a:t>
            </a:r>
            <a:endParaRPr lang="en-US" dirty="0"/>
          </a:p>
        </p:txBody>
      </p:sp>
      <p:sp>
        <p:nvSpPr>
          <p:cNvPr id="7" name="Content Placeholder 4"/>
          <p:cNvSpPr txBox="1">
            <a:spLocks/>
          </p:cNvSpPr>
          <p:nvPr/>
        </p:nvSpPr>
        <p:spPr bwMode="auto">
          <a:xfrm>
            <a:off x="319088" y="2048571"/>
            <a:ext cx="8215312" cy="189590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def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initializePlugin</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mobject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mplugin</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OpenMaya.MFnPlugin</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mobject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0" marR="0" lvl="0" indent="0" algn="l" defTabSz="914400" rtl="0" eaLnBrk="1" fontAlgn="base" latinLnBrk="0" hangingPunct="1">
              <a:lnSpc>
                <a:spcPct val="100000"/>
              </a:lnSpc>
              <a:spcBef>
                <a:spcPct val="15000"/>
              </a:spcBef>
              <a:spcAft>
                <a:spcPct val="15000"/>
              </a:spcAft>
              <a:buClrTx/>
              <a:buSzTx/>
              <a:buFontTx/>
              <a:buNone/>
              <a:tabLst/>
              <a:defRPr/>
            </a:pPr>
            <a:r>
              <a:rPr lang="en-US" sz="1400" kern="0" dirty="0" smtClean="0">
                <a:solidFill>
                  <a:srgbClr val="FFFF00"/>
                </a:solidFill>
                <a:latin typeface="Calibri" pitchFamily="34" charset="0"/>
              </a:rPr>
              <a:t>     try:</a:t>
            </a:r>
            <a:endPar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mplugin.registerFileTranslator</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Lep</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"lepTranslator.rgb",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LepTranslator_creator</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lepTranslatorOpts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showPositions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=1", True )</a:t>
            </a:r>
          </a:p>
          <a:p>
            <a:pPr marL="0" marR="0" lvl="0" indent="0" algn="l" defTabSz="914400" rtl="0" eaLnBrk="1" fontAlgn="base" latinLnBrk="0" hangingPunct="1">
              <a:lnSpc>
                <a:spcPct val="100000"/>
              </a:lnSpc>
              <a:spcBef>
                <a:spcPct val="15000"/>
              </a:spcBef>
              <a:spcAft>
                <a:spcPct val="15000"/>
              </a:spcAft>
              <a:buClrTx/>
              <a:buSzTx/>
              <a:buFontTx/>
              <a:buNone/>
              <a:tabLst/>
              <a:defRPr/>
            </a:pPr>
            <a:r>
              <a:rPr lang="en-US" sz="1400" kern="0" dirty="0" smtClean="0">
                <a:solidFill>
                  <a:srgbClr val="FFFF00"/>
                </a:solidFill>
                <a:latin typeface="Calibri" pitchFamily="34" charset="0"/>
              </a:rPr>
              <a:t>     except:</a:t>
            </a:r>
          </a:p>
          <a:p>
            <a:pPr marL="0" marR="0" lvl="0" indent="0" algn="l" defTabSz="914400" rtl="0" eaLnBrk="1" fontAlgn="base" latinLnBrk="0" hangingPunct="1">
              <a:lnSpc>
                <a:spcPct val="100000"/>
              </a:lnSpc>
              <a:spcBef>
                <a:spcPct val="15000"/>
              </a:spcBef>
              <a:spcAft>
                <a:spcPct val="15000"/>
              </a:spcAft>
              <a:buClrTx/>
              <a:buSzTx/>
              <a:buFontTx/>
              <a:buNone/>
              <a:tabLst/>
              <a:defRPr/>
            </a:pPr>
            <a:r>
              <a:rPr lang="en-US" sz="1400" kern="0" dirty="0" smtClean="0">
                <a:solidFill>
                  <a:srgbClr val="FFFF00"/>
                </a:solidFill>
                <a:latin typeface="Calibri" pitchFamily="34" charset="0"/>
              </a:rPr>
              <a:t>         raise</a:t>
            </a:r>
            <a:endPar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endParaRPr>
          </a:p>
        </p:txBody>
      </p:sp>
      <p:sp>
        <p:nvSpPr>
          <p:cNvPr id="5" name="AutoShape 7"/>
          <p:cNvSpPr>
            <a:spLocks noChangeArrowheads="1"/>
          </p:cNvSpPr>
          <p:nvPr/>
        </p:nvSpPr>
        <p:spPr bwMode="auto">
          <a:xfrm>
            <a:off x="1143000" y="3132465"/>
            <a:ext cx="1600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8" name="AutoShape 7"/>
          <p:cNvSpPr>
            <a:spLocks noChangeArrowheads="1"/>
          </p:cNvSpPr>
          <p:nvPr/>
        </p:nvSpPr>
        <p:spPr bwMode="auto">
          <a:xfrm>
            <a:off x="2743200" y="3132465"/>
            <a:ext cx="14478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for </a:t>
            </a:r>
            <a:r>
              <a:rPr lang="en-US" dirty="0" err="1" smtClean="0"/>
              <a:t>MPxFileTranslator</a:t>
            </a:r>
            <a:endParaRPr lang="en-US" dirty="0"/>
          </a:p>
        </p:txBody>
      </p:sp>
      <p:sp>
        <p:nvSpPr>
          <p:cNvPr id="3" name="Content Placeholder 2"/>
          <p:cNvSpPr>
            <a:spLocks noGrp="1"/>
          </p:cNvSpPr>
          <p:nvPr>
            <p:ph idx="1"/>
          </p:nvPr>
        </p:nvSpPr>
        <p:spPr/>
        <p:txBody>
          <a:bodyPr>
            <a:normAutofit/>
          </a:bodyPr>
          <a:lstStyle/>
          <a:p>
            <a:r>
              <a:rPr lang="en-US" dirty="0" smtClean="0"/>
              <a:t>Export Options: a text string with format:</a:t>
            </a:r>
          </a:p>
          <a:p>
            <a:r>
              <a:rPr lang="en-US" dirty="0" smtClean="0"/>
              <a:t>	varName1=value1;varName2=value2;...</a:t>
            </a: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800" dirty="0" smtClean="0"/>
          </a:p>
          <a:p>
            <a:r>
              <a:rPr lang="en-US" sz="1800" dirty="0" smtClean="0"/>
              <a:t>In </a:t>
            </a:r>
            <a:r>
              <a:rPr lang="en-US" sz="1800" dirty="0" err="1" smtClean="0"/>
              <a:t>lepTranslator</a:t>
            </a:r>
            <a:r>
              <a:rPr lang="en-US" sz="1800" dirty="0" smtClean="0"/>
              <a:t> example, the option string is “</a:t>
            </a:r>
            <a:r>
              <a:rPr lang="en-US" sz="1800" dirty="0" err="1" smtClean="0"/>
              <a:t>showPositions</a:t>
            </a:r>
            <a:r>
              <a:rPr lang="en-US" sz="1800" dirty="0" smtClean="0"/>
              <a:t> = 1” or “</a:t>
            </a:r>
            <a:r>
              <a:rPr lang="en-US" sz="1800" dirty="0" err="1" smtClean="0"/>
              <a:t>showPositions</a:t>
            </a:r>
            <a:r>
              <a:rPr lang="en-US" sz="1800" dirty="0" smtClean="0"/>
              <a:t> = 0”</a:t>
            </a:r>
            <a:endParaRPr lang="en-US" sz="1800" dirty="0"/>
          </a:p>
        </p:txBody>
      </p:sp>
      <p:sp>
        <p:nvSpPr>
          <p:cNvPr id="4" name="TextBox 3"/>
          <p:cNvSpPr txBox="1"/>
          <p:nvPr/>
        </p:nvSpPr>
        <p:spPr>
          <a:xfrm>
            <a:off x="762000" y="2590800"/>
            <a:ext cx="4176712" cy="1569660"/>
          </a:xfrm>
          <a:prstGeom prst="rect">
            <a:avLst/>
          </a:prstGeom>
          <a:noFill/>
        </p:spPr>
        <p:txBody>
          <a:bodyPr wrap="square" rtlCol="0">
            <a:spAutoFit/>
          </a:bodyPr>
          <a:lstStyle/>
          <a:p>
            <a:r>
              <a:rPr lang="en-US" sz="1600" dirty="0" smtClean="0">
                <a:solidFill>
                  <a:srgbClr val="FFFF00"/>
                </a:solidFill>
                <a:latin typeface="Calibri" pitchFamily="34" charset="0"/>
              </a:rPr>
              <a:t>lepTranslatorOpts.mel</a:t>
            </a:r>
          </a:p>
          <a:p>
            <a:endParaRPr lang="en-US" sz="1600" dirty="0" smtClean="0">
              <a:solidFill>
                <a:srgbClr val="FFFF00"/>
              </a:solidFill>
              <a:latin typeface="Calibri" pitchFamily="34" charset="0"/>
            </a:endParaRPr>
          </a:p>
          <a:p>
            <a:r>
              <a:rPr lang="en-US" sz="1600" dirty="0" smtClean="0">
                <a:solidFill>
                  <a:srgbClr val="FFFF00"/>
                </a:solidFill>
                <a:latin typeface="Calibri" pitchFamily="34" charset="0"/>
              </a:rPr>
              <a:t>global proc </a:t>
            </a:r>
            <a:r>
              <a:rPr lang="en-US" sz="1600" dirty="0" err="1" smtClean="0">
                <a:solidFill>
                  <a:srgbClr val="FFFF00"/>
                </a:solidFill>
                <a:latin typeface="Calibri" pitchFamily="34" charset="0"/>
              </a:rPr>
              <a:t>int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lepTranslatorOpts</a:t>
            </a:r>
            <a:r>
              <a:rPr lang="en-US" sz="1600" dirty="0" smtClean="0">
                <a:solidFill>
                  <a:srgbClr val="FFFF00"/>
                </a:solidFill>
                <a:latin typeface="Calibri" pitchFamily="34" charset="0"/>
              </a:rPr>
              <a:t> ( ) </a:t>
            </a:r>
          </a:p>
          <a:p>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p>
          <a:p>
            <a:r>
              <a:rPr lang="en-US" sz="16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linds(horizontal)">
                                      <p:cBhvr>
                                        <p:cTn id="21" dur="500"/>
                                        <p:tgtEl>
                                          <p:spTgt spid="4">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linds(horizontal)">
                                      <p:cBhvr>
                                        <p:cTn id="24" dur="500"/>
                                        <p:tgtEl>
                                          <p:spTgt spid="4">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MDGModifier</a:t>
            </a:r>
            <a:endParaRPr lang="en-US" dirty="0"/>
          </a:p>
        </p:txBody>
      </p:sp>
      <p:sp>
        <p:nvSpPr>
          <p:cNvPr id="3" name="Content Placeholder 2"/>
          <p:cNvSpPr>
            <a:spLocks noGrp="1"/>
          </p:cNvSpPr>
          <p:nvPr>
            <p:ph idx="1"/>
          </p:nvPr>
        </p:nvSpPr>
        <p:spPr/>
        <p:txBody>
          <a:bodyPr/>
          <a:lstStyle/>
          <a:p>
            <a:r>
              <a:rPr lang="en-US" dirty="0" smtClean="0"/>
              <a:t>Used to create remove, and edit nodes in the DG.</a:t>
            </a:r>
          </a:p>
          <a:p>
            <a:endParaRPr lang="en-US" dirty="0" smtClean="0"/>
          </a:p>
          <a:p>
            <a:r>
              <a:rPr lang="en-US" dirty="0" smtClean="0"/>
              <a:t>This class automatically provides undo and redo for all it’s operations, opposed to implementing all the undo your self.</a:t>
            </a:r>
          </a:p>
          <a:p>
            <a:endParaRPr lang="en-US" dirty="0" smtClean="0"/>
          </a:p>
          <a:p>
            <a:r>
              <a:rPr lang="en-US" dirty="0" smtClean="0"/>
              <a:t>When each of the functions for editing the DG is called, a record of it is stored from this class.</a:t>
            </a:r>
          </a:p>
          <a:p>
            <a:endParaRPr lang="en-US" dirty="0" smtClean="0"/>
          </a:p>
          <a:p>
            <a:r>
              <a:rPr lang="en-US" dirty="0" smtClean="0"/>
              <a:t>Important functions in this class:</a:t>
            </a:r>
          </a:p>
          <a:p>
            <a:pPr lvl="2"/>
            <a:r>
              <a:rPr lang="en-US" dirty="0" err="1" smtClean="0"/>
              <a:t>doIt</a:t>
            </a:r>
            <a:r>
              <a:rPr lang="en-US" dirty="0" smtClean="0"/>
              <a:t>()</a:t>
            </a:r>
          </a:p>
          <a:p>
            <a:pPr lvl="2"/>
            <a:r>
              <a:rPr lang="en-US" dirty="0" err="1" smtClean="0"/>
              <a:t>undoIt</a:t>
            </a:r>
            <a:r>
              <a:rPr lang="en-US" dirty="0" smtClean="0"/>
              <a:t>()</a:t>
            </a:r>
            <a:endParaRPr lang="en-US" dirty="0"/>
          </a:p>
        </p:txBody>
      </p:sp>
    </p:spTree>
    <p:extLst>
      <p:ext uri="{BB962C8B-B14F-4D97-AF65-F5344CB8AC3E}">
        <p14:creationId xmlns:p14="http://schemas.microsoft.com/office/powerpoint/2010/main" val="362449235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DG/DAG Operations</a:t>
            </a:r>
            <a:endParaRPr lang="en-US" dirty="0"/>
          </a:p>
        </p:txBody>
      </p:sp>
      <p:sp>
        <p:nvSpPr>
          <p:cNvPr id="3" name="Content Placeholder 2"/>
          <p:cNvSpPr>
            <a:spLocks noGrp="1"/>
          </p:cNvSpPr>
          <p:nvPr>
            <p:ph idx="1"/>
          </p:nvPr>
        </p:nvSpPr>
        <p:spPr/>
        <p:txBody>
          <a:bodyPr>
            <a:normAutofit/>
          </a:bodyPr>
          <a:lstStyle/>
          <a:p>
            <a:r>
              <a:rPr lang="en-US" dirty="0" smtClean="0"/>
              <a:t>MDGModifier / </a:t>
            </a:r>
            <a:r>
              <a:rPr lang="en-US" dirty="0" err="1" smtClean="0"/>
              <a:t>MDagModifier</a:t>
            </a:r>
            <a:r>
              <a:rPr lang="en-US" dirty="0" smtClean="0"/>
              <a:t>:</a:t>
            </a:r>
          </a:p>
          <a:p>
            <a:pPr lvl="1">
              <a:buNone/>
            </a:pPr>
            <a:endParaRPr lang="en-US" dirty="0" smtClean="0"/>
          </a:p>
          <a:p>
            <a:pPr lvl="1">
              <a:buFontTx/>
              <a:buChar char="•"/>
            </a:pPr>
            <a:r>
              <a:rPr lang="en-CA" dirty="0" smtClean="0"/>
              <a:t>Facilitate the creation or deletion of nodes and connections</a:t>
            </a:r>
            <a:endParaRPr lang="en-US" dirty="0" smtClean="0"/>
          </a:p>
          <a:p>
            <a:pPr lvl="1">
              <a:buFontTx/>
              <a:buChar char="•"/>
            </a:pPr>
            <a:endParaRPr lang="en-CA" dirty="0" smtClean="0"/>
          </a:p>
          <a:p>
            <a:pPr lvl="1">
              <a:buClr>
                <a:schemeClr val="accent1">
                  <a:lumMod val="50000"/>
                  <a:lumOff val="50000"/>
                </a:schemeClr>
              </a:buClr>
              <a:buFont typeface="Arial" pitchFamily="34" charset="0"/>
              <a:buChar char="•"/>
            </a:pPr>
            <a:r>
              <a:rPr lang="en-US" dirty="0" smtClean="0"/>
              <a:t>Provides undo/redo support</a:t>
            </a:r>
            <a:endParaRPr lang="en-CA" dirty="0" smtClean="0"/>
          </a:p>
          <a:p>
            <a:pPr lvl="1">
              <a:buClr>
                <a:schemeClr val="accent1">
                  <a:lumMod val="50000"/>
                  <a:lumOff val="50000"/>
                </a:schemeClr>
              </a:buClr>
              <a:buFont typeface="Arial" pitchFamily="34" charset="0"/>
              <a:buChar char="•"/>
            </a:pPr>
            <a:endParaRPr lang="en-CA" sz="2000" dirty="0" smtClean="0">
              <a:solidFill>
                <a:srgbClr val="FFFFFF"/>
              </a:solidFill>
            </a:endParaRPr>
          </a:p>
          <a:p>
            <a:pPr lvl="1">
              <a:buClr>
                <a:schemeClr val="accent1">
                  <a:lumMod val="50000"/>
                  <a:lumOff val="50000"/>
                </a:schemeClr>
              </a:buClr>
              <a:buFont typeface="Arial" pitchFamily="34" charset="0"/>
              <a:buChar char="•"/>
            </a:pPr>
            <a:r>
              <a:rPr lang="en-US" sz="2000" dirty="0" err="1" smtClean="0">
                <a:solidFill>
                  <a:srgbClr val="FFFFFF"/>
                </a:solidFill>
              </a:rPr>
              <a:t>MDagModifier</a:t>
            </a:r>
            <a:r>
              <a:rPr lang="en-US" sz="2000" dirty="0" smtClean="0">
                <a:solidFill>
                  <a:srgbClr val="FFFFFF"/>
                </a:solidFill>
              </a:rPr>
              <a:t>: dag node creation/parenting</a:t>
            </a:r>
            <a:endParaRPr lang="en-US" dirty="0" smtClean="0"/>
          </a:p>
          <a:p>
            <a:pPr lvl="1">
              <a:buFontTx/>
              <a:buChar char="•"/>
            </a:pPr>
            <a:endParaRPr lang="en-US" dirty="0" smtClean="0"/>
          </a:p>
          <a:p>
            <a:pPr lvl="1">
              <a:buFontTx/>
              <a:buChar char="•"/>
            </a:pPr>
            <a:r>
              <a:rPr lang="en-US" dirty="0" smtClean="0"/>
              <a:t>Holds a list of operations. Operations are queued as they are called.</a:t>
            </a:r>
          </a:p>
          <a:p>
            <a:pPr lvl="1">
              <a:buFontTx/>
              <a:buChar char="•"/>
            </a:pPr>
            <a:endParaRPr lang="en-US" dirty="0" smtClean="0"/>
          </a:p>
          <a:p>
            <a:pPr lvl="1">
              <a:buFontTx/>
              <a:buChar char="•"/>
            </a:pPr>
            <a:r>
              <a:rPr lang="en-US" dirty="0" smtClean="0"/>
              <a:t> Does not perform these operations until </a:t>
            </a:r>
            <a:r>
              <a:rPr lang="en-US" dirty="0" err="1" smtClean="0"/>
              <a:t>MDGModifier</a:t>
            </a:r>
            <a:r>
              <a:rPr lang="en-US" dirty="0" smtClean="0"/>
              <a:t>::</a:t>
            </a:r>
            <a:r>
              <a:rPr lang="en-US" dirty="0" err="1" smtClean="0"/>
              <a:t>doIt</a:t>
            </a:r>
            <a:r>
              <a:rPr lang="en-US" dirty="0" smtClean="0"/>
              <a:t>() call is issued.</a:t>
            </a:r>
          </a:p>
          <a:p>
            <a:pPr lvl="1">
              <a:buFontTx/>
              <a:buChar cha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MDGModifier</a:t>
            </a:r>
            <a:r>
              <a:rPr lang="en-US" dirty="0" smtClean="0"/>
              <a:t> code structure</a:t>
            </a:r>
            <a:endParaRPr lang="en-US" dirty="0"/>
          </a:p>
        </p:txBody>
      </p:sp>
      <p:sp>
        <p:nvSpPr>
          <p:cNvPr id="3" name="Content Placeholder 2"/>
          <p:cNvSpPr>
            <a:spLocks noGrp="1"/>
          </p:cNvSpPr>
          <p:nvPr>
            <p:ph idx="1"/>
          </p:nvPr>
        </p:nvSpPr>
        <p:spPr/>
        <p:txBody>
          <a:bodyPr/>
          <a:lstStyle/>
          <a:p>
            <a:r>
              <a:rPr lang="en-US" dirty="0" smtClean="0"/>
              <a:t>	</a:t>
            </a:r>
          </a:p>
          <a:p>
            <a:endParaRPr lang="en-US" dirty="0" smtClean="0"/>
          </a:p>
          <a:p>
            <a:endParaRPr lang="en-US" dirty="0" smtClean="0"/>
          </a:p>
          <a:p>
            <a:endParaRPr lang="en-US" dirty="0" smtClean="0"/>
          </a:p>
          <a:p>
            <a:endParaRPr lang="en-US" dirty="0" smtClean="0"/>
          </a:p>
          <a:p>
            <a:r>
              <a:rPr lang="en-US" dirty="0" smtClean="0"/>
              <a:t>All these operations won’t get executed until </a:t>
            </a:r>
            <a:r>
              <a:rPr lang="en-US" dirty="0" err="1" smtClean="0"/>
              <a:t>dgMod.doIt</a:t>
            </a:r>
            <a:r>
              <a:rPr lang="en-US" dirty="0" smtClean="0"/>
              <a:t>()</a:t>
            </a:r>
          </a:p>
          <a:p>
            <a:r>
              <a:rPr lang="en-US" dirty="0" smtClean="0"/>
              <a:t/>
            </a:r>
            <a:br>
              <a:rPr lang="en-US" dirty="0" smtClean="0"/>
            </a:br>
            <a:r>
              <a:rPr lang="en-US" dirty="0" smtClean="0"/>
              <a:t>To undo all these operations, </a:t>
            </a:r>
            <a:r>
              <a:rPr lang="en-US" dirty="0" err="1" smtClean="0"/>
              <a:t>dgMod.undoIt</a:t>
            </a:r>
            <a:r>
              <a:rPr lang="en-US" dirty="0" smtClean="0"/>
              <a:t>()</a:t>
            </a:r>
          </a:p>
          <a:p>
            <a:endParaRPr lang="en-US" dirty="0"/>
          </a:p>
        </p:txBody>
      </p:sp>
      <p:sp>
        <p:nvSpPr>
          <p:cNvPr id="5" name="TextBox 4"/>
          <p:cNvSpPr txBox="1"/>
          <p:nvPr/>
        </p:nvSpPr>
        <p:spPr>
          <a:xfrm>
            <a:off x="609600" y="1600200"/>
            <a:ext cx="7467600" cy="1815882"/>
          </a:xfrm>
          <a:prstGeom prst="rect">
            <a:avLst/>
          </a:prstGeom>
          <a:noFill/>
        </p:spPr>
        <p:txBody>
          <a:bodyPr wrap="square" rtlCol="0">
            <a:spAutoFit/>
          </a:bodyPr>
          <a:lstStyle/>
          <a:p>
            <a:r>
              <a:rPr lang="en-US" sz="1400" dirty="0" smtClean="0">
                <a:solidFill>
                  <a:srgbClr val="FFFF00"/>
                </a:solidFill>
                <a:latin typeface="Calibri" pitchFamily="34" charset="0"/>
              </a:rPr>
              <a:t>import </a:t>
            </a:r>
            <a:r>
              <a:rPr lang="en-US" sz="1400" dirty="0" err="1" smtClean="0">
                <a:solidFill>
                  <a:srgbClr val="FFFF00"/>
                </a:solidFill>
                <a:latin typeface="Calibri" pitchFamily="34" charset="0"/>
              </a:rPr>
              <a:t>maya.OpenMaya</a:t>
            </a:r>
            <a:r>
              <a:rPr lang="en-US" sz="1400" dirty="0" smtClean="0">
                <a:solidFill>
                  <a:srgbClr val="FFFF00"/>
                </a:solidFill>
                <a:latin typeface="Calibri" pitchFamily="34" charset="0"/>
              </a:rPr>
              <a:t> as </a:t>
            </a:r>
            <a:r>
              <a:rPr lang="en-US" sz="1400" dirty="0" err="1" smtClean="0">
                <a:solidFill>
                  <a:srgbClr val="FFFF00"/>
                </a:solidFill>
                <a:latin typeface="Calibri" pitchFamily="34" charset="0"/>
              </a:rPr>
              <a:t>OpenMaya</a:t>
            </a:r>
            <a:r>
              <a:rPr lang="en-US" sz="1400" dirty="0" smtClean="0">
                <a:solidFill>
                  <a:srgbClr val="FFFF00"/>
                </a:solidFill>
                <a:latin typeface="Calibri" pitchFamily="34" charset="0"/>
              </a:rPr>
              <a:t> </a:t>
            </a:r>
          </a:p>
          <a:p>
            <a:r>
              <a:rPr lang="en-US" sz="1400" dirty="0" err="1" smtClean="0">
                <a:solidFill>
                  <a:srgbClr val="FFFF00"/>
                </a:solidFill>
                <a:latin typeface="Calibri" pitchFamily="34" charset="0"/>
              </a:rPr>
              <a:t>dgMod</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OpenMaya.MDGModifier</a:t>
            </a:r>
            <a:r>
              <a:rPr lang="en-US" sz="1400" dirty="0" smtClean="0">
                <a:solidFill>
                  <a:srgbClr val="FFFF00"/>
                </a:solidFill>
                <a:latin typeface="Calibri" pitchFamily="34" charset="0"/>
              </a:rPr>
              <a:t>()</a:t>
            </a:r>
          </a:p>
          <a:p>
            <a:r>
              <a:rPr lang="en-US" sz="1400" dirty="0" err="1" smtClean="0">
                <a:solidFill>
                  <a:srgbClr val="FFFF00"/>
                </a:solidFill>
                <a:latin typeface="Calibri" pitchFamily="34" charset="0"/>
              </a:rPr>
              <a:t>dgMod.createNode</a:t>
            </a:r>
            <a:r>
              <a:rPr lang="en-US" sz="1400" dirty="0" smtClean="0">
                <a:solidFill>
                  <a:srgbClr val="FFFF00"/>
                </a:solidFill>
                <a:latin typeface="Calibri" pitchFamily="34" charset="0"/>
              </a:rPr>
              <a:t> ( “transform”)</a:t>
            </a:r>
          </a:p>
          <a:p>
            <a:r>
              <a:rPr lang="en-US" sz="1400" dirty="0" err="1" smtClean="0">
                <a:solidFill>
                  <a:srgbClr val="FFFF00"/>
                </a:solidFill>
                <a:latin typeface="Calibri" pitchFamily="34" charset="0"/>
              </a:rPr>
              <a:t>dgMod.commandToExecute</a:t>
            </a:r>
            <a:r>
              <a:rPr lang="en-US" sz="1400" dirty="0" smtClean="0">
                <a:solidFill>
                  <a:srgbClr val="FFFF00"/>
                </a:solidFill>
                <a:latin typeface="Calibri" pitchFamily="34" charset="0"/>
              </a:rPr>
              <a:t>(“</a:t>
            </a:r>
            <a:r>
              <a:rPr lang="pt-BR" sz="1400" dirty="0" smtClean="0">
                <a:solidFill>
                  <a:srgbClr val="FFFF00"/>
                </a:solidFill>
                <a:latin typeface="Calibri" pitchFamily="34" charset="0"/>
              </a:rPr>
              <a:t>sphere -n sphere1 -r 1;”)</a:t>
            </a:r>
          </a:p>
          <a:p>
            <a:r>
              <a:rPr lang="pt-BR" sz="1400" dirty="0" smtClean="0">
                <a:solidFill>
                  <a:srgbClr val="FFFF00"/>
                </a:solidFill>
                <a:latin typeface="Calibri" pitchFamily="34" charset="0"/>
              </a:rPr>
              <a:t>dgMod.connect(.....)</a:t>
            </a:r>
          </a:p>
          <a:p>
            <a:r>
              <a:rPr lang="pt-BR" sz="1400" dirty="0" smtClean="0">
                <a:solidFill>
                  <a:srgbClr val="FFFF00"/>
                </a:solidFill>
                <a:latin typeface="Calibri" pitchFamily="34" charset="0"/>
              </a:rPr>
              <a:t>.....</a:t>
            </a:r>
          </a:p>
          <a:p>
            <a:endParaRPr lang="pt-BR" sz="1400" dirty="0" smtClean="0">
              <a:solidFill>
                <a:srgbClr val="FFFF00"/>
              </a:solidFill>
              <a:latin typeface="Calibri" pitchFamily="34" charset="0"/>
            </a:endParaRPr>
          </a:p>
          <a:p>
            <a:r>
              <a:rPr lang="pt-BR" sz="1400" dirty="0" smtClean="0">
                <a:solidFill>
                  <a:srgbClr val="FFFF00"/>
                </a:solidFill>
                <a:latin typeface="Calibri" pitchFamily="34" charset="0"/>
              </a:rPr>
              <a:t>dgMod.doIt()</a:t>
            </a:r>
            <a:endParaRPr lang="en-US" sz="1400" dirty="0">
              <a:solidFill>
                <a:srgbClr val="FFFF00"/>
              </a:solidFill>
              <a:latin typeface="Calibri" pitchFamily="34" charset="0"/>
            </a:endParaRPr>
          </a:p>
        </p:txBody>
      </p:sp>
      <p:sp>
        <p:nvSpPr>
          <p:cNvPr id="6" name="AutoShape 7"/>
          <p:cNvSpPr>
            <a:spLocks noChangeArrowheads="1"/>
          </p:cNvSpPr>
          <p:nvPr/>
        </p:nvSpPr>
        <p:spPr bwMode="auto">
          <a:xfrm>
            <a:off x="609600" y="3124200"/>
            <a:ext cx="12954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setUpTransCircle</a:t>
            </a:r>
            <a:endParaRPr lang="en-US" dirty="0"/>
          </a:p>
        </p:txBody>
      </p:sp>
      <p:sp>
        <p:nvSpPr>
          <p:cNvPr id="3" name="Content Placeholder 2"/>
          <p:cNvSpPr>
            <a:spLocks noGrp="1"/>
          </p:cNvSpPr>
          <p:nvPr>
            <p:ph idx="1"/>
          </p:nvPr>
        </p:nvSpPr>
        <p:spPr>
          <a:xfrm>
            <a:off x="319088" y="1416050"/>
            <a:ext cx="8215312" cy="2470150"/>
          </a:xfrm>
        </p:spPr>
        <p:txBody>
          <a:bodyPr/>
          <a:lstStyle/>
          <a:p>
            <a:r>
              <a:rPr lang="en-US" dirty="0" err="1" smtClean="0"/>
              <a:t>transCircle</a:t>
            </a:r>
            <a:r>
              <a:rPr lang="en-US" dirty="0" smtClean="0"/>
              <a:t> node</a:t>
            </a:r>
          </a:p>
          <a:p>
            <a:r>
              <a:rPr lang="en-US" dirty="0" err="1" smtClean="0"/>
              <a:t>setUpTransCircle</a:t>
            </a:r>
            <a:r>
              <a:rPr lang="en-US" dirty="0" smtClean="0"/>
              <a:t>: In this example, we create a custom command, and simulate the same functionality of the MEL operations we used in “</a:t>
            </a:r>
            <a:r>
              <a:rPr lang="en-US" dirty="0" err="1" smtClean="0"/>
              <a:t>transCircleNode</a:t>
            </a:r>
            <a:r>
              <a:rPr lang="en-US" dirty="0" smtClean="0"/>
              <a:t>” project, which set up the </a:t>
            </a:r>
            <a:r>
              <a:rPr lang="en-US" dirty="0" err="1" smtClean="0"/>
              <a:t>transCircle</a:t>
            </a:r>
            <a:r>
              <a:rPr lang="en-US" dirty="0" smtClean="0"/>
              <a:t> node.</a:t>
            </a:r>
            <a:endParaRPr lang="en-US" sz="1600" dirty="0" smtClean="0"/>
          </a:p>
          <a:p>
            <a:r>
              <a:rPr lang="en-US" dirty="0" smtClean="0"/>
              <a:t>Here are the commands you need to </a:t>
            </a:r>
            <a:r>
              <a:rPr lang="en-US" dirty="0" err="1" smtClean="0"/>
              <a:t>simluate</a:t>
            </a:r>
            <a:r>
              <a:rPr lang="en-US" dirty="0" smtClean="0"/>
              <a:t>:</a:t>
            </a:r>
            <a:endParaRPr lang="en-US" sz="1800" dirty="0" smtClean="0"/>
          </a:p>
          <a:p>
            <a:endParaRPr lang="en-US" sz="1400" dirty="0" smtClean="0">
              <a:latin typeface="Calibri" pitchFamily="34" charset="0"/>
            </a:endParaRPr>
          </a:p>
          <a:p>
            <a:endParaRPr lang="en-US" dirty="0"/>
          </a:p>
        </p:txBody>
      </p:sp>
      <p:sp>
        <p:nvSpPr>
          <p:cNvPr id="4" name="TextBox 3"/>
          <p:cNvSpPr txBox="1"/>
          <p:nvPr/>
        </p:nvSpPr>
        <p:spPr>
          <a:xfrm>
            <a:off x="2307432" y="4267200"/>
            <a:ext cx="4557712" cy="1384995"/>
          </a:xfrm>
          <a:prstGeom prst="rect">
            <a:avLst/>
          </a:prstGeom>
          <a:noFill/>
        </p:spPr>
        <p:txBody>
          <a:bodyPr wrap="square" rtlCol="0">
            <a:spAutoFit/>
          </a:bodyPr>
          <a:lstStyle/>
          <a:p>
            <a:r>
              <a:rPr lang="en-US" sz="1400" dirty="0" err="1" smtClean="0">
                <a:solidFill>
                  <a:srgbClr val="FFFF00"/>
                </a:solidFill>
                <a:latin typeface="Calibri" pitchFamily="34" charset="0"/>
              </a:rPr>
              <a:t>createNode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transCircle</a:t>
            </a:r>
            <a:r>
              <a:rPr lang="en-US" sz="1400" dirty="0" smtClean="0">
                <a:solidFill>
                  <a:srgbClr val="FFFF00"/>
                </a:solidFill>
                <a:latin typeface="Calibri" pitchFamily="34" charset="0"/>
              </a:rPr>
              <a:t> -n circleNode1;</a:t>
            </a:r>
          </a:p>
          <a:p>
            <a:r>
              <a:rPr lang="en-US" sz="1400" dirty="0" smtClean="0">
                <a:solidFill>
                  <a:srgbClr val="FFFF00"/>
                </a:solidFill>
                <a:latin typeface="Calibri" pitchFamily="34" charset="0"/>
              </a:rPr>
              <a:t>sphere -n sphere1 -r 1;</a:t>
            </a:r>
          </a:p>
          <a:p>
            <a:r>
              <a:rPr lang="en-US" sz="1400" dirty="0" smtClean="0">
                <a:solidFill>
                  <a:srgbClr val="FFFF00"/>
                </a:solidFill>
                <a:latin typeface="Calibri" pitchFamily="34" charset="0"/>
              </a:rPr>
              <a:t>sphere -n sphere2 -r 2;</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sphere2.translate circleNode1.inputTranslate;</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circleNode1.outputTranslate sphere1.translate;</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time1.outTime circleNode1.input;</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Maya Callback System</a:t>
            </a:r>
          </a:p>
        </p:txBody>
      </p:sp>
      <p:sp>
        <p:nvSpPr>
          <p:cNvPr id="7171" name="Content Placeholder 2"/>
          <p:cNvSpPr>
            <a:spLocks noGrp="1"/>
          </p:cNvSpPr>
          <p:nvPr>
            <p:ph idx="1"/>
          </p:nvPr>
        </p:nvSpPr>
        <p:spPr>
          <a:xfrm>
            <a:off x="319088" y="1416050"/>
            <a:ext cx="8596312" cy="5119688"/>
          </a:xfrm>
        </p:spPr>
        <p:txBody>
          <a:bodyPr/>
          <a:lstStyle/>
          <a:p>
            <a:r>
              <a:rPr lang="en-US" sz="2000" dirty="0" smtClean="0"/>
              <a:t>Maya callbacks allow the user to register functions against specific Maya events.</a:t>
            </a:r>
          </a:p>
          <a:p>
            <a:endParaRPr lang="en-US" sz="2000" dirty="0" smtClean="0"/>
          </a:p>
          <a:p>
            <a:r>
              <a:rPr lang="en-US" sz="2000" dirty="0" smtClean="0"/>
              <a:t>Maya callback classes: </a:t>
            </a:r>
          </a:p>
          <a:p>
            <a:r>
              <a:rPr lang="en-US" sz="2000" dirty="0" smtClean="0"/>
              <a:t>	</a:t>
            </a:r>
            <a:r>
              <a:rPr lang="en-US" sz="2000" dirty="0" err="1" smtClean="0"/>
              <a:t>MMessage</a:t>
            </a:r>
            <a:r>
              <a:rPr lang="en-US" sz="2000" dirty="0" smtClean="0"/>
              <a:t>:  base class, remove callback, query callbacks</a:t>
            </a:r>
          </a:p>
          <a:p>
            <a:r>
              <a:rPr lang="en-US" sz="2000" dirty="0" smtClean="0"/>
              <a:t>	</a:t>
            </a:r>
            <a:r>
              <a:rPr lang="en-US" sz="2000" dirty="0" err="1" smtClean="0"/>
              <a:t>MDGMessage</a:t>
            </a:r>
            <a:r>
              <a:rPr lang="en-US" sz="2000" dirty="0" smtClean="0"/>
              <a:t> 	             - node added, removed, connected</a:t>
            </a:r>
          </a:p>
          <a:p>
            <a:r>
              <a:rPr lang="en-US" sz="2000" dirty="0" smtClean="0"/>
              <a:t>	</a:t>
            </a:r>
            <a:r>
              <a:rPr lang="en-US" sz="2000" dirty="0" err="1" smtClean="0"/>
              <a:t>MNodeMessage</a:t>
            </a:r>
            <a:r>
              <a:rPr lang="en-US" sz="2000" dirty="0" smtClean="0"/>
              <a:t> 	- attribute callbacks</a:t>
            </a:r>
          </a:p>
          <a:p>
            <a:r>
              <a:rPr lang="en-US" sz="2000" dirty="0" smtClean="0"/>
              <a:t>	</a:t>
            </a:r>
            <a:r>
              <a:rPr lang="en-US" sz="2000" dirty="0" err="1" smtClean="0"/>
              <a:t>MSceneMessage</a:t>
            </a:r>
            <a:r>
              <a:rPr lang="en-US" sz="2000" dirty="0" smtClean="0"/>
              <a:t> 	- before/after: file open, import, export, etc.</a:t>
            </a:r>
          </a:p>
          <a:p>
            <a:r>
              <a:rPr lang="en-US" sz="2000" dirty="0" smtClean="0"/>
              <a:t>	</a:t>
            </a:r>
            <a:r>
              <a:rPr lang="en-US" sz="2000" dirty="0" err="1" smtClean="0"/>
              <a:t>MUiMessage</a:t>
            </a:r>
            <a:r>
              <a:rPr lang="en-US" sz="2000" dirty="0" smtClean="0"/>
              <a:t> 	             - UI objects</a:t>
            </a:r>
          </a:p>
          <a:p>
            <a:r>
              <a:rPr lang="en-US" sz="2000" dirty="0" smtClean="0"/>
              <a:t>	</a:t>
            </a:r>
            <a:r>
              <a:rPr lang="en-US" sz="2000" dirty="0" err="1" smtClean="0"/>
              <a:t>MEventMessage</a:t>
            </a:r>
            <a:r>
              <a:rPr lang="en-US" sz="2000" dirty="0" smtClean="0"/>
              <a:t> 	- idle, </a:t>
            </a:r>
            <a:r>
              <a:rPr lang="en-US" sz="2000" dirty="0" err="1" smtClean="0"/>
              <a:t>timeChanged</a:t>
            </a:r>
            <a:r>
              <a:rPr lang="en-US" sz="2000" dirty="0" smtClean="0"/>
              <a:t>, undo, redo, etc.</a:t>
            </a:r>
          </a:p>
          <a:p>
            <a:r>
              <a:rPr lang="en-US" sz="2000" dirty="0" smtClean="0"/>
              <a:t>	</a:t>
            </a:r>
            <a:r>
              <a:rPr lang="en-US" sz="2000" dirty="0" err="1" smtClean="0"/>
              <a:t>MConditionMessage</a:t>
            </a:r>
            <a:r>
              <a:rPr lang="en-US" sz="2000" dirty="0" smtClean="0"/>
              <a:t>	- specific conditions</a:t>
            </a:r>
          </a:p>
          <a:p>
            <a:r>
              <a:rPr lang="en-US" sz="2000" dirty="0" smtClean="0"/>
              <a:t>	</a:t>
            </a:r>
            <a:r>
              <a:rPr lang="en-US" sz="2000" dirty="0" err="1" smtClean="0"/>
              <a:t>MModelMessage</a:t>
            </a:r>
            <a:r>
              <a:rPr lang="en-US" sz="2000" dirty="0" smtClean="0"/>
              <a:t>	- model related messages</a:t>
            </a:r>
          </a:p>
          <a:p>
            <a:endParaRPr lang="en-US"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8" dur="500"/>
                                        <p:tgtEl>
                                          <p:spTgt spid="71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1" dur="500"/>
                                        <p:tgtEl>
                                          <p:spTgt spid="71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4" dur="500"/>
                                        <p:tgtEl>
                                          <p:spTgt spid="71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7" dur="500"/>
                                        <p:tgtEl>
                                          <p:spTgt spid="717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0" dur="500"/>
                                        <p:tgtEl>
                                          <p:spTgt spid="7171">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171">
                                            <p:txEl>
                                              <p:pRg st="9" end="9"/>
                                            </p:txEl>
                                          </p:spTgt>
                                        </p:tgtEl>
                                        <p:attrNameLst>
                                          <p:attrName>style.visibility</p:attrName>
                                        </p:attrNameLst>
                                      </p:cBhvr>
                                      <p:to>
                                        <p:strVal val="visible"/>
                                      </p:to>
                                    </p:set>
                                    <p:animEffect transition="in" filter="blinds(horizontal)">
                                      <p:cBhvr>
                                        <p:cTn id="33" dur="500"/>
                                        <p:tgtEl>
                                          <p:spTgt spid="7171">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71">
                                            <p:txEl>
                                              <p:pRg st="10" end="10"/>
                                            </p:txEl>
                                          </p:spTgt>
                                        </p:tgtEl>
                                        <p:attrNameLst>
                                          <p:attrName>style.visibility</p:attrName>
                                        </p:attrNameLst>
                                      </p:cBhvr>
                                      <p:to>
                                        <p:strVal val="visible"/>
                                      </p:to>
                                    </p:set>
                                    <p:animEffect transition="in" filter="blinds(horizontal)">
                                      <p:cBhvr>
                                        <p:cTn id="36"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MMessage</a:t>
            </a:r>
            <a:r>
              <a:rPr lang="en-US" dirty="0" smtClean="0"/>
              <a:t> and Callback Functions</a:t>
            </a:r>
            <a:endParaRPr lang="en-US" dirty="0"/>
          </a:p>
        </p:txBody>
      </p:sp>
      <p:sp>
        <p:nvSpPr>
          <p:cNvPr id="3" name="Content Placeholder 2"/>
          <p:cNvSpPr>
            <a:spLocks noGrp="1"/>
          </p:cNvSpPr>
          <p:nvPr>
            <p:ph idx="1"/>
          </p:nvPr>
        </p:nvSpPr>
        <p:spPr/>
        <p:txBody>
          <a:bodyPr/>
          <a:lstStyle/>
          <a:p>
            <a:r>
              <a:rPr lang="en-US" sz="1600" dirty="0" err="1" smtClean="0"/>
              <a:t>OpenMaya.MSceneMessage.addCallback</a:t>
            </a:r>
            <a:r>
              <a:rPr lang="en-US" sz="1600" dirty="0" smtClean="0"/>
              <a:t> (</a:t>
            </a:r>
            <a:r>
              <a:rPr lang="en-US" sz="1600" dirty="0" err="1" smtClean="0"/>
              <a:t>OpenMaya.MSceneMessage</a:t>
            </a:r>
            <a:r>
              <a:rPr lang="en-US" sz="1600" i="1" dirty="0" smtClean="0"/>
              <a:t>,</a:t>
            </a:r>
            <a:r>
              <a:rPr lang="en-US" sz="1600" dirty="0" smtClean="0"/>
              <a:t> </a:t>
            </a:r>
          </a:p>
          <a:p>
            <a:r>
              <a:rPr lang="en-US" sz="1600" dirty="0" smtClean="0"/>
              <a:t>                                                 , </a:t>
            </a:r>
            <a:r>
              <a:rPr lang="en-US" sz="1600" dirty="0" err="1" smtClean="0"/>
              <a:t>clientData</a:t>
            </a:r>
            <a:r>
              <a:rPr lang="en-US" sz="1600" dirty="0" smtClean="0"/>
              <a:t>)</a:t>
            </a:r>
          </a:p>
          <a:p>
            <a:endParaRPr lang="en-US" sz="1600" dirty="0" smtClean="0"/>
          </a:p>
          <a:p>
            <a:r>
              <a:rPr lang="en-US" sz="1600" dirty="0" smtClean="0"/>
              <a:t>	</a:t>
            </a:r>
          </a:p>
          <a:p>
            <a:r>
              <a:rPr lang="en-US" sz="1600" dirty="0" smtClean="0">
                <a:solidFill>
                  <a:srgbClr val="FFFF00"/>
                </a:solidFill>
              </a:rPr>
              <a:t>	</a:t>
            </a:r>
          </a:p>
          <a:p>
            <a:endParaRPr lang="en-US" dirty="0" smtClean="0"/>
          </a:p>
          <a:p>
            <a:r>
              <a:rPr lang="en-CA" sz="1600" dirty="0" smtClean="0">
                <a:solidFill>
                  <a:srgbClr val="FFFF00"/>
                </a:solidFill>
              </a:rPr>
              <a:t>  </a:t>
            </a:r>
            <a:r>
              <a:rPr lang="en-CA" sz="1600" dirty="0" smtClean="0">
                <a:solidFill>
                  <a:srgbClr val="FFFF00"/>
                </a:solidFill>
                <a:latin typeface="Calibri" pitchFamily="34" charset="0"/>
              </a:rPr>
              <a:t>def </a:t>
            </a:r>
            <a:r>
              <a:rPr lang="en-CA" sz="1600" dirty="0" err="1" smtClean="0">
                <a:solidFill>
                  <a:srgbClr val="FFFF00"/>
                </a:solidFill>
                <a:latin typeface="Calibri" pitchFamily="34" charset="0"/>
              </a:rPr>
              <a:t>MMessage_MBasicFunction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args</a:t>
            </a:r>
            <a:r>
              <a:rPr lang="en-CA" sz="1600" dirty="0" smtClean="0">
                <a:solidFill>
                  <a:srgbClr val="FFFF00"/>
                </a:solidFill>
                <a:latin typeface="Calibri" pitchFamily="34" charset="0"/>
              </a:rPr>
              <a:t>)</a:t>
            </a:r>
            <a:endParaRPr lang="en-US" sz="1600" dirty="0" smtClean="0">
              <a:solidFill>
                <a:srgbClr val="FFFF00"/>
              </a:solidFill>
              <a:latin typeface="Calibri" pitchFamily="34" charset="0"/>
            </a:endParaRPr>
          </a:p>
        </p:txBody>
      </p:sp>
      <p:sp>
        <p:nvSpPr>
          <p:cNvPr id="4" name="Line 3079"/>
          <p:cNvSpPr>
            <a:spLocks noChangeShapeType="1"/>
          </p:cNvSpPr>
          <p:nvPr/>
        </p:nvSpPr>
        <p:spPr bwMode="auto">
          <a:xfrm>
            <a:off x="1828800" y="2057400"/>
            <a:ext cx="228600" cy="152400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6" name="TextBox 5"/>
          <p:cNvSpPr txBox="1"/>
          <p:nvPr/>
        </p:nvSpPr>
        <p:spPr>
          <a:xfrm>
            <a:off x="319088" y="1416050"/>
            <a:ext cx="3262312" cy="584775"/>
          </a:xfrm>
          <a:prstGeom prst="rect">
            <a:avLst/>
          </a:prstGeom>
          <a:noFill/>
        </p:spPr>
        <p:txBody>
          <a:bodyPr wrap="square" rtlCol="0">
            <a:spAutoFit/>
          </a:bodyPr>
          <a:lstStyle/>
          <a:p>
            <a:endParaRPr lang="en-US" sz="1600" kern="0" dirty="0" smtClean="0">
              <a:solidFill>
                <a:srgbClr val="FFFFFF"/>
              </a:solidFill>
              <a:latin typeface="Arial"/>
            </a:endParaRPr>
          </a:p>
          <a:p>
            <a:r>
              <a:rPr lang="en-US" sz="1600" kern="0" dirty="0" err="1" smtClean="0">
                <a:solidFill>
                  <a:srgbClr val="FFFFFF"/>
                </a:solidFill>
                <a:latin typeface="Arial"/>
              </a:rPr>
              <a:t>MMessage_MBasicFunction</a:t>
            </a:r>
            <a:r>
              <a:rPr lang="en-US" sz="1600" kern="0" dirty="0" smtClean="0">
                <a:solidFill>
                  <a:srgbClr val="FFFFFF"/>
                </a:solidFill>
                <a:latin typeface="Arial"/>
              </a:rPr>
              <a:t> </a:t>
            </a:r>
          </a:p>
        </p:txBody>
      </p:sp>
      <p:sp>
        <p:nvSpPr>
          <p:cNvPr id="7" name="Line 3079"/>
          <p:cNvSpPr>
            <a:spLocks noChangeShapeType="1"/>
          </p:cNvSpPr>
          <p:nvPr/>
        </p:nvSpPr>
        <p:spPr bwMode="auto">
          <a:xfrm flipH="1">
            <a:off x="5486400" y="1676400"/>
            <a:ext cx="533400" cy="1405355"/>
          </a:xfrm>
          <a:prstGeom prst="line">
            <a:avLst/>
          </a:prstGeom>
          <a:noFill/>
          <a:ln w="28575">
            <a:solidFill>
              <a:srgbClr val="FFFF00"/>
            </a:solidFill>
            <a:round/>
            <a:headEnd/>
            <a:tailEnd type="triangle" w="med" len="med"/>
          </a:ln>
          <a:effectLst/>
        </p:spPr>
        <p:txBody>
          <a:bodyPr wrap="none" anchor="ctr"/>
          <a:lstStyle/>
          <a:p>
            <a:endParaRPr lang="en-US"/>
          </a:p>
        </p:txBody>
      </p:sp>
      <p:sp>
        <p:nvSpPr>
          <p:cNvPr id="8" name="TextBox 7"/>
          <p:cNvSpPr txBox="1"/>
          <p:nvPr/>
        </p:nvSpPr>
        <p:spPr>
          <a:xfrm>
            <a:off x="4572000" y="3081756"/>
            <a:ext cx="3962400" cy="338554"/>
          </a:xfrm>
          <a:prstGeom prst="rect">
            <a:avLst/>
          </a:prstGeom>
          <a:noFill/>
        </p:spPr>
        <p:txBody>
          <a:bodyPr wrap="square" rtlCol="0">
            <a:spAutoFit/>
          </a:bodyPr>
          <a:lstStyle/>
          <a:p>
            <a:r>
              <a:rPr lang="en-CA" sz="1600" dirty="0" err="1" smtClean="0">
                <a:solidFill>
                  <a:srgbClr val="FFFF00"/>
                </a:solidFill>
                <a:latin typeface="Calibri" pitchFamily="34" charset="0"/>
              </a:rPr>
              <a:t>OpenMaya.MSceneMessage.kAfterOpen</a:t>
            </a:r>
            <a:endParaRPr lang="en-US" sz="1600" dirty="0"/>
          </a:p>
        </p:txBody>
      </p:sp>
      <p:sp>
        <p:nvSpPr>
          <p:cNvPr id="9" name="Rectangle 8"/>
          <p:cNvSpPr/>
          <p:nvPr/>
        </p:nvSpPr>
        <p:spPr>
          <a:xfrm>
            <a:off x="304800" y="4538246"/>
            <a:ext cx="7772400" cy="584775"/>
          </a:xfrm>
          <a:prstGeom prst="rect">
            <a:avLst/>
          </a:prstGeom>
        </p:spPr>
        <p:txBody>
          <a:bodyPr wrap="square">
            <a:spAutoFit/>
          </a:bodyPr>
          <a:lstStyle/>
          <a:p>
            <a:r>
              <a:rPr lang="en-US" sz="1600" dirty="0" err="1" smtClean="0">
                <a:solidFill>
                  <a:srgbClr val="FFFF00"/>
                </a:solidFill>
                <a:latin typeface="Calibri" pitchFamily="34" charset="0"/>
              </a:rPr>
              <a:t>OpenMaya.MSceneMessage.addCallback</a:t>
            </a:r>
            <a:r>
              <a:rPr lang="en-US" sz="1600" dirty="0" smtClean="0">
                <a:solidFill>
                  <a:srgbClr val="FFFF00"/>
                </a:solidFill>
                <a:latin typeface="Calibri" pitchFamily="34" charset="0"/>
              </a:rPr>
              <a:t> </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OpenMaya.MSceneMessage.kAfterOpen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afterFileOpenCallback</a:t>
            </a:r>
            <a:r>
              <a:rPr lang="en-CA" sz="1600" dirty="0" smtClean="0">
                <a:solidFill>
                  <a:srgbClr val="FFFF00"/>
                </a:solidFill>
                <a:latin typeface="Calibri" pitchFamily="34" charset="0"/>
              </a:rPr>
              <a:t>)</a:t>
            </a:r>
            <a:endParaRPr lang="en-US" sz="1600" dirty="0"/>
          </a:p>
        </p:txBody>
      </p:sp>
      <p:sp>
        <p:nvSpPr>
          <p:cNvPr id="10" name="AutoShape 7"/>
          <p:cNvSpPr>
            <a:spLocks noChangeArrowheads="1"/>
          </p:cNvSpPr>
          <p:nvPr/>
        </p:nvSpPr>
        <p:spPr bwMode="auto">
          <a:xfrm>
            <a:off x="4876800" y="4538246"/>
            <a:ext cx="25146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0" grpId="0" animBg="1"/>
    </p:bld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6020</TotalTime>
  <Words>1408</Words>
  <Application>Microsoft Office PowerPoint</Application>
  <PresentationFormat>On-screen Show (4:3)</PresentationFormat>
  <Paragraphs>413</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1_blank</vt:lpstr>
      <vt:lpstr>PowerPoint Presentation</vt:lpstr>
      <vt:lpstr>Agenda</vt:lpstr>
      <vt:lpstr>PowerPoint Presentation</vt:lpstr>
      <vt:lpstr>MDGModifier</vt:lpstr>
      <vt:lpstr>DG/DAG Operations</vt:lpstr>
      <vt:lpstr>MDGModifier code structure</vt:lpstr>
      <vt:lpstr>Example: setUpTransCircle</vt:lpstr>
      <vt:lpstr>Maya Callback System</vt:lpstr>
      <vt:lpstr>MMessage and Callback Functions</vt:lpstr>
      <vt:lpstr>MMessage and Callback Functions</vt:lpstr>
      <vt:lpstr>Abort operations</vt:lpstr>
      <vt:lpstr>Abort Operations</vt:lpstr>
      <vt:lpstr>Example: sceneMsgCmd</vt:lpstr>
      <vt:lpstr>Shading Network and Software Shader</vt:lpstr>
      <vt:lpstr>Software Shading Node</vt:lpstr>
      <vt:lpstr>Shading Nodes List</vt:lpstr>
      <vt:lpstr>Shading Group</vt:lpstr>
      <vt:lpstr>Shading Group (Renderable Sets)</vt:lpstr>
      <vt:lpstr>Rendering Network</vt:lpstr>
      <vt:lpstr>Custom Shading Node</vt:lpstr>
      <vt:lpstr>Custom Shading Node </vt:lpstr>
      <vt:lpstr>Software Shading Node</vt:lpstr>
      <vt:lpstr>Shading node icons for Hypershade</vt:lpstr>
      <vt:lpstr>Custom Translator</vt:lpstr>
      <vt:lpstr>Custom Translator Plug-in</vt:lpstr>
      <vt:lpstr>Devkit Example: lepTranslator (C++)</vt:lpstr>
      <vt:lpstr>MPxFileTranslator</vt:lpstr>
      <vt:lpstr>MPxFileTranslator: read &amp; write</vt:lpstr>
      <vt:lpstr>Example: lepTranslator</vt:lpstr>
      <vt:lpstr>MPxFileTranslator</vt:lpstr>
      <vt:lpstr>UI for MPxFileTranslator</vt:lpstr>
      <vt:lpstr>PowerPoint Presentation</vt:lpstr>
    </vt:vector>
  </TitlesOfParts>
  <Manager/>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638</cp:revision>
  <cp:lastPrinted>2006-08-09T23:46:43Z</cp:lastPrinted>
  <dcterms:created xsi:type="dcterms:W3CDTF">2005-11-04T16:28:13Z</dcterms:created>
  <dcterms:modified xsi:type="dcterms:W3CDTF">2011-10-03T17:59:59Z</dcterms:modified>
</cp:coreProperties>
</file>