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54" r:id="rId2"/>
  </p:sldMasterIdLst>
  <p:notesMasterIdLst>
    <p:notesMasterId r:id="rId42"/>
  </p:notesMasterIdLst>
  <p:handoutMasterIdLst>
    <p:handoutMasterId r:id="rId43"/>
  </p:handoutMasterIdLst>
  <p:sldIdLst>
    <p:sldId id="441" r:id="rId3"/>
    <p:sldId id="379" r:id="rId4"/>
    <p:sldId id="442" r:id="rId5"/>
    <p:sldId id="443" r:id="rId6"/>
    <p:sldId id="445" r:id="rId7"/>
    <p:sldId id="446" r:id="rId8"/>
    <p:sldId id="473" r:id="rId9"/>
    <p:sldId id="459" r:id="rId10"/>
    <p:sldId id="460" r:id="rId11"/>
    <p:sldId id="465" r:id="rId12"/>
    <p:sldId id="458" r:id="rId13"/>
    <p:sldId id="448" r:id="rId14"/>
    <p:sldId id="444" r:id="rId15"/>
    <p:sldId id="449" r:id="rId16"/>
    <p:sldId id="438" r:id="rId17"/>
    <p:sldId id="454" r:id="rId18"/>
    <p:sldId id="381" r:id="rId19"/>
    <p:sldId id="403" r:id="rId20"/>
    <p:sldId id="408" r:id="rId21"/>
    <p:sldId id="405" r:id="rId22"/>
    <p:sldId id="413" r:id="rId23"/>
    <p:sldId id="467" r:id="rId24"/>
    <p:sldId id="404" r:id="rId25"/>
    <p:sldId id="415" r:id="rId26"/>
    <p:sldId id="440" r:id="rId27"/>
    <p:sldId id="439" r:id="rId28"/>
    <p:sldId id="406" r:id="rId29"/>
    <p:sldId id="407" r:id="rId30"/>
    <p:sldId id="431" r:id="rId31"/>
    <p:sldId id="382" r:id="rId32"/>
    <p:sldId id="419" r:id="rId33"/>
    <p:sldId id="436" r:id="rId34"/>
    <p:sldId id="435" r:id="rId35"/>
    <p:sldId id="383" r:id="rId36"/>
    <p:sldId id="434" r:id="rId37"/>
    <p:sldId id="474" r:id="rId38"/>
    <p:sldId id="437" r:id="rId39"/>
    <p:sldId id="475" r:id="rId40"/>
    <p:sldId id="476" r:id="rId4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FF"/>
    <a:srgbClr val="FF0000"/>
    <a:srgbClr val="009999"/>
    <a:srgbClr val="6600CC"/>
    <a:srgbClr val="00FF00"/>
    <a:srgbClr val="FFAA00"/>
    <a:srgbClr val="99CC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9" autoAdjust="0"/>
    <p:restoredTop sz="75052" autoAdjust="0"/>
  </p:normalViewPr>
  <p:slideViewPr>
    <p:cSldViewPr snapToObjects="1"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768" y="-67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47F60A49-3E79-4B6E-B131-4CBF110F2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1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30388A84-56A3-4425-A717-F194849BD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F96C0-74AD-41A1-861D-3F04A348E1C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OpenGL is a state machine, meaning you put it into various states (or modes) that then remain in effect until you change them.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Windows: </a:t>
            </a:r>
            <a:r>
              <a:rPr lang="en-US" dirty="0" err="1" smtClean="0"/>
              <a:t>SwapBuffers</a:t>
            </a:r>
            <a:r>
              <a:rPr lang="en-US" dirty="0" smtClean="0"/>
              <a:t>( </a:t>
            </a:r>
            <a:r>
              <a:rPr lang="en-US" dirty="0" err="1" smtClean="0"/>
              <a:t>view.deviceContext</a:t>
            </a:r>
            <a:r>
              <a:rPr lang="en-US" dirty="0" smtClean="0"/>
              <a:t>() );</a:t>
            </a:r>
          </a:p>
          <a:p>
            <a:r>
              <a:rPr lang="en-US" dirty="0" smtClean="0"/>
              <a:t>Mac: ::</a:t>
            </a:r>
            <a:r>
              <a:rPr lang="en-US" dirty="0" err="1" smtClean="0"/>
              <a:t>aglSwapBuffers</a:t>
            </a:r>
            <a:r>
              <a:rPr lang="en-US" dirty="0" smtClean="0"/>
              <a:t>( </a:t>
            </a:r>
            <a:r>
              <a:rPr lang="en-US" dirty="0" err="1" smtClean="0"/>
              <a:t>view.display</a:t>
            </a:r>
            <a:r>
              <a:rPr lang="en-US" dirty="0" smtClean="0"/>
              <a:t>()); </a:t>
            </a:r>
          </a:p>
          <a:p>
            <a:r>
              <a:rPr lang="en-US" dirty="0" smtClean="0"/>
              <a:t>Linux: </a:t>
            </a:r>
            <a:r>
              <a:rPr lang="en-US" dirty="0" err="1" smtClean="0"/>
              <a:t>glXSwapBuffers</a:t>
            </a:r>
            <a:r>
              <a:rPr lang="en-US" dirty="0" smtClean="0"/>
              <a:t>( </a:t>
            </a:r>
            <a:r>
              <a:rPr lang="en-US" dirty="0" err="1" smtClean="0"/>
              <a:t>view.display</a:t>
            </a:r>
            <a:r>
              <a:rPr lang="en-US" dirty="0" smtClean="0"/>
              <a:t>(), </a:t>
            </a:r>
            <a:r>
              <a:rPr lang="en-US" dirty="0" err="1" smtClean="0"/>
              <a:t>view.window</a:t>
            </a:r>
            <a:r>
              <a:rPr lang="en-US" dirty="0" smtClean="0"/>
              <a:t>() );</a:t>
            </a:r>
          </a:p>
          <a:p>
            <a:endParaRPr 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50B5A-8CFF-4A0D-A257-BFA55C732869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BoundingBox</a:t>
            </a:r>
            <a:r>
              <a:rPr lang="en-US" dirty="0" smtClean="0"/>
              <a:t> function is called to retrieve the actual extents of the locator shape.</a:t>
            </a:r>
          </a:p>
          <a:p>
            <a:endParaRPr lang="en-US" dirty="0" smtClean="0"/>
          </a:p>
          <a:p>
            <a:r>
              <a:rPr lang="en-US" dirty="0" err="1" smtClean="0"/>
              <a:t>isBounded</a:t>
            </a:r>
            <a:r>
              <a:rPr lang="en-US" dirty="0" smtClean="0"/>
              <a:t>() function is called when Maya needs to determine if the node knows its own bounding extents.</a:t>
            </a:r>
          </a:p>
          <a:p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03341-6C83-434B-8B23-76447D2EAE39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46DB9-DB11-4D91-8BB8-00BB782BB16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7E86C-0959-40A9-9495-182B44FF931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CA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B96B4-0D1B-406C-A088-AA781B4EDD9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221B-C46A-4E40-9073-CC6C1BBC2BD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F66B4-9815-4159-9AB3-4E88F7DACC8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27CA2-68DA-45A8-BF3A-658F87AD6AD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CA" dirty="0" smtClean="0"/>
          </a:p>
          <a:p>
            <a:endParaRPr 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8FECD-8D32-4C9D-968F-337858B8707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EB51E-16E2-4E90-93A5-81F1283873B9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39530-D04C-4232-B72F-65EDC89471CD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4BD8E-415C-4D49-B00B-A30EAABB7F47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E6B2F-7588-4513-AB8B-7FA30619B650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E28A1-7E89-442B-A698-D68776EC8493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scene file </a:t>
            </a:r>
            <a:r>
              <a:rPr lang="en-US" dirty="0" err="1" smtClean="0"/>
              <a:t>Skeleton_Rigged.mb</a:t>
            </a:r>
            <a:r>
              <a:rPr lang="en-US" dirty="0" smtClean="0"/>
              <a:t> is from C:\My Documents\TOR12366358--G(WORK)--To </a:t>
            </a:r>
            <a:r>
              <a:rPr lang="en-US" dirty="0" err="1" smtClean="0"/>
              <a:t>syncronize</a:t>
            </a:r>
            <a:r>
              <a:rPr lang="en-US" dirty="0" smtClean="0"/>
              <a:t>\Doc\Maya\From-GLEN\Master Classes\MasterClass2002\Cid\</a:t>
            </a:r>
            <a:r>
              <a:rPr lang="en-US" dirty="0" err="1" smtClean="0"/>
              <a:t>FinalDocs</a:t>
            </a:r>
            <a:r>
              <a:rPr lang="en-US" dirty="0" smtClean="0"/>
              <a:t>\</a:t>
            </a:r>
            <a:r>
              <a:rPr lang="en-US" dirty="0" err="1" smtClean="0"/>
              <a:t>FinalDocs</a:t>
            </a:r>
            <a:endParaRPr lang="en-US" dirty="0" smtClean="0"/>
          </a:p>
          <a:p>
            <a:r>
              <a:rPr lang="en-US" dirty="0" err="1" smtClean="0"/>
              <a:t>poleVector</a:t>
            </a:r>
            <a:r>
              <a:rPr lang="en-US" dirty="0" smtClean="0"/>
              <a:t> constraint and point</a:t>
            </a:r>
            <a:r>
              <a:rPr lang="en-US" baseline="0" dirty="0" smtClean="0"/>
              <a:t> constraint</a:t>
            </a:r>
            <a:endParaRPr lang="en-US" dirty="0" smtClean="0"/>
          </a:p>
          <a:p>
            <a:endParaRPr lang="en-CA" dirty="0" smtClean="0"/>
          </a:p>
          <a:p>
            <a:r>
              <a:rPr lang="en-CA" dirty="0" smtClean="0"/>
              <a:t>People use locators</a:t>
            </a:r>
            <a:r>
              <a:rPr lang="en-CA" baseline="0" dirty="0" smtClean="0"/>
              <a:t> a lot, sometimes  it is used a marker in 3d space</a:t>
            </a:r>
            <a:endParaRPr lang="en-CA" dirty="0" smtClean="0"/>
          </a:p>
          <a:p>
            <a:r>
              <a:rPr lang="en-CA" dirty="0" smtClean="0"/>
              <a:t>It can</a:t>
            </a:r>
            <a:r>
              <a:rPr lang="en-CA" baseline="0" dirty="0" smtClean="0"/>
              <a:t> be used on </a:t>
            </a:r>
            <a:r>
              <a:rPr lang="en-CA" dirty="0" smtClean="0"/>
              <a:t>characters; for example, you can parent joints to the locator so moving the locator pushes and pulls the joint. Yo</a:t>
            </a:r>
            <a:r>
              <a:rPr lang="en-CA" baseline="0" dirty="0" smtClean="0"/>
              <a:t>u can also create different kind of constraints on locators.</a:t>
            </a:r>
            <a:endParaRPr lang="en-CA" dirty="0" smtClean="0"/>
          </a:p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2BE18-E18E-4EC4-8463-47EFF8D395C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72AE2-3E32-49EB-A604-4FF6B5357C92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BC277-7664-4E7E-AF30-898820ECC2A4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84D9F-EA3E-46CB-ACF0-7A04AD28F0B0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7CFB6-0F63-4231-8E9B-2267BB6F2925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EAB57-07B1-44FE-B967-55A044A119E2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43571-CB36-492A-A9D9-11D6FB403AF9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31671-ACF0-47A2-9750-026CEBFC11AB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7417F-232E-45EF-B45F-D7D6463652F5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CA" dirty="0" smtClean="0"/>
              <a:t>This class allows you to draw three dimensional graphical elements in the Maya scene. </a:t>
            </a:r>
            <a:r>
              <a:rPr lang="en-CA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The elements are associated with a location in the scene which can be manipulated using the standard Maya manipulators.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This class can be used for defining entities which have a location in space but no explicit shape, such as a new type of light source, a destination point for the </a:t>
            </a:r>
            <a:r>
              <a:rPr lang="en-CA" dirty="0" err="1" smtClean="0"/>
              <a:t>behavior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of some other entity, or a construction location for a shape not yet created. The graphical elements drawn by the locator are not rendered. The </a:t>
            </a:r>
            <a:r>
              <a:rPr lang="en-CA" dirty="0" err="1" smtClean="0"/>
              <a:t>MPxLocator</a:t>
            </a:r>
            <a:r>
              <a:rPr lang="en-CA" dirty="0" smtClean="0"/>
              <a:t> class</a:t>
            </a:r>
          </a:p>
          <a:p>
            <a:pPr>
              <a:defRPr/>
            </a:pPr>
            <a:r>
              <a:rPr lang="en-CA" dirty="0" smtClean="0"/>
              <a:t>itself draws a default graphic, but a draw() method is provided which can be implemented in your subclass to perform more specialized drawing.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err="1" smtClean="0"/>
              <a:t>MPxLocatorNode</a:t>
            </a:r>
            <a:r>
              <a:rPr lang="en-CA" dirty="0" smtClean="0"/>
              <a:t> allows you to create DAG objects and provide a draw routine for them implemented with OpenGL calls.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36158-FB93-4BFD-9E18-FA5478C10CB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draw(): use OpenGL code to draw the locator</a:t>
            </a:r>
          </a:p>
          <a:p>
            <a:r>
              <a:rPr lang="en-US" dirty="0" err="1" smtClean="0"/>
              <a:t>isBounded</a:t>
            </a:r>
            <a:r>
              <a:rPr lang="en-US" dirty="0" smtClean="0"/>
              <a:t>() and </a:t>
            </a:r>
            <a:r>
              <a:rPr lang="en-US" dirty="0" err="1" smtClean="0"/>
              <a:t>boundingBox</a:t>
            </a:r>
            <a:r>
              <a:rPr lang="en-US" dirty="0" smtClean="0"/>
              <a:t>(): allow the locator to work correctly with the various Maya selection and view zooming tools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B5290-CAF3-4704-AEC7-5E0CBF2D0A3F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Overriding this method allows user to draw custom geometry using standard OpenGL calls. 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“It is called to draw the node in current viewport, </a:t>
            </a:r>
          </a:p>
          <a:p>
            <a:pPr>
              <a:defRPr/>
            </a:pPr>
            <a:r>
              <a:rPr lang="en-CA" dirty="0" smtClean="0"/>
              <a:t>it is also used by Maya to determine whether the node is selected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“Also the current color is set automatically based on the current state of the node(selected, dormant…), it is possible for the node to define a custom color for any of these states by implementing the color and </a:t>
            </a:r>
            <a:r>
              <a:rPr lang="en-CA" dirty="0" err="1" smtClean="0"/>
              <a:t>colorRGB</a:t>
            </a:r>
            <a:r>
              <a:rPr lang="en-CA" dirty="0" smtClean="0"/>
              <a:t> functions.”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C98EB-C3D1-486E-856C-47CEB44053D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maya</a:t>
            </a:r>
            <a:r>
              <a:rPr lang="en-US" baseline="0" dirty="0" smtClean="0"/>
              <a:t> viewport, all the drawings are done with OpenGL.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inevitable to talk about OpenGL if we want to draw something in Maya’s viewport.</a:t>
            </a:r>
          </a:p>
          <a:p>
            <a:endParaRPr lang="en-US" dirty="0" smtClean="0"/>
          </a:p>
          <a:p>
            <a:r>
              <a:rPr lang="en-US" dirty="0" smtClean="0"/>
              <a:t>OpenGL is a low-level graphics library specification. It makes available to the programmer a small set of </a:t>
            </a:r>
            <a:r>
              <a:rPr lang="en-US" dirty="0" err="1" smtClean="0"/>
              <a:t>geomteric</a:t>
            </a:r>
            <a:r>
              <a:rPr lang="en-US" dirty="0" smtClean="0"/>
              <a:t> primitives - points, lines, polygons, images, and bitmaps.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Since 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maya</a:t>
            </a:r>
            <a:r>
              <a:rPr lang="en-US" baseline="0" dirty="0" smtClean="0"/>
              <a:t> viewport, all the drawings are done with OpenGL.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inevitable to talk about OpenGL if we want to draw something in Maya’s viewport.</a:t>
            </a:r>
          </a:p>
          <a:p>
            <a:endParaRPr lang="en-US" dirty="0" smtClean="0"/>
          </a:p>
          <a:p>
            <a:r>
              <a:rPr lang="en-US" dirty="0" smtClean="0"/>
              <a:t>OpenGL is a low-level graphics library specification. It makes available to the programmer a small set of </a:t>
            </a:r>
            <a:r>
              <a:rPr lang="en-US" dirty="0" err="1" smtClean="0"/>
              <a:t>geomteric</a:t>
            </a:r>
            <a:r>
              <a:rPr lang="en-US" dirty="0" smtClean="0"/>
              <a:t> primitives - points, lines, polygons, images, and bitmaps. </a:t>
            </a:r>
          </a:p>
          <a:p>
            <a:endParaRPr 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0CB76-F0E0-44ED-871F-2399A41DD31F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the </a:t>
            </a:r>
            <a:r>
              <a:rPr lang="en-CA" b="1" dirty="0" smtClean="0"/>
              <a:t>glColor3f()</a:t>
            </a:r>
            <a:r>
              <a:rPr lang="en-CA" dirty="0" smtClean="0"/>
              <a:t> command establishes what color to use for drawing objects </a:t>
            </a:r>
            <a:endParaRPr lang="en-US" dirty="0" smtClean="0"/>
          </a:p>
          <a:p>
            <a:endParaRPr lang="en-US" dirty="0" smtClean="0"/>
          </a:p>
          <a:p>
            <a:r>
              <a:rPr lang="en-CA" dirty="0" smtClean="0"/>
              <a:t>OpenGL commands use the prefix </a:t>
            </a:r>
            <a:r>
              <a:rPr lang="en-CA" b="1" dirty="0" err="1" smtClean="0"/>
              <a:t>gl</a:t>
            </a:r>
            <a:r>
              <a:rPr lang="en-CA" dirty="0" smtClean="0"/>
              <a:t> and initial capital letters for each word making up the command name </a:t>
            </a:r>
          </a:p>
          <a:p>
            <a:r>
              <a:rPr lang="en-CA" dirty="0" smtClean="0"/>
              <a:t>Similarly, OpenGL defined constants begin with GL_, use all capital letters, and use underscores to separate words (like GL_COLOR_BUFFER_BIT). </a:t>
            </a:r>
          </a:p>
          <a:p>
            <a:endParaRPr lang="en-CA" dirty="0" smtClean="0"/>
          </a:p>
          <a:p>
            <a:r>
              <a:rPr lang="en-CA" dirty="0" smtClean="0"/>
              <a:t>You might also have noticed some seemingly extra letters appended to some command names (the </a:t>
            </a:r>
            <a:r>
              <a:rPr lang="en-CA" b="1" dirty="0" smtClean="0"/>
              <a:t>3f</a:t>
            </a:r>
            <a:r>
              <a:rPr lang="en-CA" dirty="0" smtClean="0"/>
              <a:t> in </a:t>
            </a:r>
            <a:r>
              <a:rPr lang="en-CA" b="1" dirty="0" smtClean="0"/>
              <a:t>glColor3f()</a:t>
            </a:r>
            <a:r>
              <a:rPr lang="en-CA" dirty="0" smtClean="0"/>
              <a:t>, for example).</a:t>
            </a:r>
          </a:p>
          <a:p>
            <a:r>
              <a:rPr lang="en-CA" dirty="0" smtClean="0"/>
              <a:t> </a:t>
            </a:r>
          </a:p>
          <a:p>
            <a:endParaRPr 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45F54-FA9B-4B6F-B362-2C91C06CAD79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C40613BB-59EA-4758-865B-FDFB17C8C037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30A93F2-BD7A-4521-914F-017F7BE09051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2012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90A865CC-BD62-42B1-9740-3795D0828F56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8734D9C-940D-4853-987E-C07D34D32E7D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Locators and 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2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dirty="0">
                <a:solidFill>
                  <a:schemeClr val="bg1"/>
                </a:solidFill>
              </a:rPr>
              <a:t>Naiqi Weng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</a:rPr>
              <a:t>Autodesk Developer Network (ADN)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Basics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State Machine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Stack-based</a:t>
            </a:r>
          </a:p>
          <a:p>
            <a:pPr lvl="2">
              <a:buFontTx/>
              <a:buChar char="•"/>
            </a:pPr>
            <a:r>
              <a:rPr lang="en-US" dirty="0" smtClean="0"/>
              <a:t>Matrix Mode: GL_MODELVIEW, GL_PROJECTION</a:t>
            </a:r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r>
              <a:rPr lang="en-US" dirty="0" smtClean="0"/>
              <a:t>State Attribute </a:t>
            </a: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Double Buffer Drawing</a:t>
            </a:r>
          </a:p>
          <a:p>
            <a:pPr lvl="2">
              <a:buFontTx/>
              <a:buChar char="•"/>
            </a:pPr>
            <a:r>
              <a:rPr lang="en-US" dirty="0" err="1" smtClean="0"/>
              <a:t>swapBuffers</a:t>
            </a:r>
            <a:endParaRPr lang="en-US" dirty="0" smtClean="0"/>
          </a:p>
          <a:p>
            <a:pPr lvl="3"/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33600" y="32004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glMatrixMode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(GL_MODELVIEW);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glPushMatrix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…..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glPopMatrix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4681210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glPushAttrib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(GL_CURRENT_BIT)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……….</a:t>
            </a:r>
          </a:p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glPopAttrib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r>
              <a:rPr lang="en-US" dirty="0" smtClean="0"/>
              <a:t>::draw()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Store any OpenGL drawing code, call M3dView::</a:t>
            </a:r>
            <a:r>
              <a:rPr lang="en-US" sz="2000" dirty="0" err="1" smtClean="0"/>
              <a:t>beginGL</a:t>
            </a:r>
            <a:r>
              <a:rPr lang="en-US" sz="2000" dirty="0" smtClean="0"/>
              <a:t>() and push the current OpenGL state: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Call OpenGL drawing code, e.g. glVertex3f, etc… Can create variations depending on the drawing style and node status (which are passed into the method)</a:t>
            </a:r>
          </a:p>
          <a:p>
            <a:pPr>
              <a:buFont typeface="Arial" pitchFamily="34" charset="0"/>
              <a:buChar char="•"/>
            </a:pPr>
            <a:endParaRPr lang="en-CA" sz="2000" dirty="0" smtClean="0"/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Once drawing </a:t>
            </a:r>
            <a:r>
              <a:rPr lang="en-US" sz="2000" dirty="0" smtClean="0"/>
              <a:t>is finished, pop the previous OpenGL state and call M3dView::</a:t>
            </a:r>
            <a:r>
              <a:rPr lang="en-US" sz="2000" dirty="0" err="1" smtClean="0"/>
              <a:t>endGL</a:t>
            </a:r>
            <a:r>
              <a:rPr lang="en-US" sz="2000" dirty="0" smtClean="0"/>
              <a:t>():</a:t>
            </a:r>
            <a:endParaRPr lang="en-CA" sz="2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view.beginGL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glPushAttrib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(GL_CURRENT_BIT);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54864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glPopAttrib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view.endGL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MPxLocatorNode::boundingBox()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boundingBox</a:t>
            </a:r>
            <a:r>
              <a:rPr lang="en-US" dirty="0" smtClean="0"/>
              <a:t>() is overridden, </a:t>
            </a:r>
            <a:r>
              <a:rPr lang="en-US" dirty="0" err="1" smtClean="0"/>
              <a:t>isBounded</a:t>
            </a:r>
            <a:r>
              <a:rPr lang="en-US" dirty="0" smtClean="0"/>
              <a:t>() must return true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Highly recommended to implement these. Without them, Maya will have difficulty determining the exact size of the locator, e.g. “Frame All” and “Frame Selected” will not zoom correctly.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boundingBox</a:t>
            </a:r>
            <a:r>
              <a:rPr lang="en-US" dirty="0" smtClean="0"/>
              <a:t>() must be efficient since it is called each time the window refreshes.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r>
              <a:rPr lang="en-US" dirty="0" smtClean="0"/>
              <a:t> Registration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9088" y="1752600"/>
            <a:ext cx="8215312" cy="4783138"/>
          </a:xfrm>
        </p:spPr>
        <p:txBody>
          <a:bodyPr/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kLocatorNode</a:t>
            </a:r>
            <a:r>
              <a:rPr lang="en-US" sz="2800" dirty="0" smtClean="0"/>
              <a:t> when registering the node in </a:t>
            </a:r>
            <a:r>
              <a:rPr lang="en-US" sz="2800" dirty="0" err="1" smtClean="0"/>
              <a:t>initializePlugin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::id,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myLocator_creator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myLocator_initialize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OpenMayaMPx.MPxNode.kLocatorNode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Examples: </a:t>
            </a:r>
            <a:r>
              <a:rPr lang="en-US" dirty="0" err="1" smtClean="0"/>
              <a:t>arrowLocator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In this project, we will implement a custom locator, it has a unit attribute “</a:t>
            </a:r>
            <a:r>
              <a:rPr lang="en-US" dirty="0" err="1" smtClean="0"/>
              <a:t>windDirection</a:t>
            </a:r>
            <a:r>
              <a:rPr lang="en-US" dirty="0" smtClean="0"/>
              <a:t>”. This locator is drawn as a big arrow in the Maya viewport. You can change the direction of the locator by retrieving its “</a:t>
            </a:r>
            <a:r>
              <a:rPr lang="en-US" dirty="0" err="1" smtClean="0"/>
              <a:t>windDirection</a:t>
            </a:r>
            <a:r>
              <a:rPr lang="en-US" dirty="0" smtClean="0"/>
              <a:t>” attribute and rotating corresponding angles when drawing the locator node with OpenGL calls.</a:t>
            </a:r>
          </a:p>
          <a:p>
            <a:endParaRPr lang="en-US" dirty="0" smtClean="0"/>
          </a:p>
          <a:p>
            <a:pPr lvl="2"/>
            <a:endParaRPr lang="en-US" sz="25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Maya Context ( Tools 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Contexts defines what happens when interactive events occur within an interactive panel in Maya.</a:t>
            </a:r>
          </a:p>
          <a:p>
            <a:pPr>
              <a:buFontTx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Examples: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>
                <a:solidFill>
                  <a:srgbClr val="FFFFFF"/>
                </a:solidFill>
              </a:rPr>
              <a:t>moveTool</a:t>
            </a:r>
            <a:endParaRPr lang="en-US" dirty="0" smtClean="0">
              <a:solidFill>
                <a:srgbClr val="FFFFFF"/>
              </a:solidFill>
            </a:endParaRPr>
          </a:p>
          <a:p>
            <a:pPr lvl="2"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CV </a:t>
            </a:r>
            <a:r>
              <a:rPr lang="en-US" dirty="0" err="1" smtClean="0">
                <a:solidFill>
                  <a:srgbClr val="FFFFFF"/>
                </a:solidFill>
              </a:rPr>
              <a:t>CurveTool</a:t>
            </a:r>
            <a:endParaRPr lang="en-US" dirty="0" smtClean="0">
              <a:solidFill>
                <a:srgbClr val="FFFFFF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Context Information: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currentCtx</a:t>
            </a:r>
            <a:r>
              <a:rPr lang="en-US" dirty="0" smtClean="0"/>
              <a:t> command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contextInfo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Features of “</a:t>
            </a:r>
            <a:r>
              <a:rPr lang="en-US" dirty="0" smtClean="0">
                <a:solidFill>
                  <a:srgbClr val="FFFFFF"/>
                </a:solidFill>
              </a:rPr>
              <a:t>CV </a:t>
            </a:r>
            <a:r>
              <a:rPr lang="en-US" dirty="0" err="1" smtClean="0">
                <a:solidFill>
                  <a:srgbClr val="FFFFFF"/>
                </a:solidFill>
              </a:rPr>
              <a:t>CurveTool</a:t>
            </a:r>
            <a:r>
              <a:rPr lang="en-US" dirty="0" smtClean="0">
                <a:solidFill>
                  <a:srgbClr val="FFFFFF"/>
                </a:solidFill>
              </a:rPr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Menu button clicked:</a:t>
            </a:r>
          </a:p>
          <a:p>
            <a:r>
              <a:rPr lang="en-US" dirty="0" smtClean="0"/>
              <a:t>		mouse turned into '+' cursor, entering context</a:t>
            </a:r>
          </a:p>
          <a:p>
            <a:r>
              <a:rPr lang="en-US" dirty="0" smtClean="0"/>
              <a:t>		help line display help text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Mouse pressed: draw a point in 3d space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Hit “Enter”: </a:t>
            </a:r>
          </a:p>
          <a:p>
            <a:r>
              <a:rPr lang="en-US" dirty="0" smtClean="0"/>
              <a:t>		a CV curve is created</a:t>
            </a:r>
          </a:p>
          <a:p>
            <a:r>
              <a:rPr lang="en-US" dirty="0" smtClean="0"/>
              <a:t>		command executed in script editor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Ctrl-Z and Z: undo/redo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Tool  property sheet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defRPr/>
            </a:pPr>
            <a:endParaRPr lang="en-US" dirty="0" smtClean="0"/>
          </a:p>
          <a:p>
            <a:pPr lvl="3">
              <a:buFont typeface="Arial" pitchFamily="34" charset="0"/>
              <a:buChar char="•"/>
              <a:defRPr/>
            </a:pPr>
            <a:r>
              <a:rPr lang="en-US" sz="2800" dirty="0" smtClean="0"/>
              <a:t>Core classes:</a:t>
            </a:r>
          </a:p>
          <a:p>
            <a:pPr lvl="3">
              <a:defRPr/>
            </a:pPr>
            <a:r>
              <a:rPr lang="en-US" sz="2400" dirty="0" smtClean="0"/>
              <a:t> </a:t>
            </a:r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err="1" smtClean="0"/>
              <a:t>MPxContext</a:t>
            </a:r>
            <a:r>
              <a:rPr lang="en-US" sz="2400" dirty="0" smtClean="0"/>
              <a:t>,  </a:t>
            </a:r>
            <a:r>
              <a:rPr lang="en-US" sz="2400" dirty="0" err="1" smtClean="0"/>
              <a:t>MPxSelectionContext</a:t>
            </a:r>
            <a:endParaRPr lang="en-US" sz="2400" dirty="0" smtClean="0"/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err="1" smtClean="0"/>
              <a:t>MPxContextCommand</a:t>
            </a:r>
            <a:r>
              <a:rPr lang="en-US" sz="2400" dirty="0" smtClean="0"/>
              <a:t> </a:t>
            </a:r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err="1" smtClean="0"/>
              <a:t>MPxToolCommand</a:t>
            </a:r>
            <a:endParaRPr lang="en-US" sz="2400" dirty="0" smtClean="0"/>
          </a:p>
          <a:p>
            <a:pPr lvl="4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lvl="3">
              <a:buFont typeface="Arial" pitchFamily="34" charset="0"/>
              <a:buChar char="•"/>
              <a:defRPr/>
            </a:pPr>
            <a:r>
              <a:rPr lang="en-US" sz="2800" dirty="0" smtClean="0"/>
              <a:t>Related classes: </a:t>
            </a:r>
            <a:r>
              <a:rPr lang="en-US" sz="2800" dirty="0" err="1" smtClean="0"/>
              <a:t>MEvent</a:t>
            </a:r>
            <a:r>
              <a:rPr lang="en-US" sz="2800" dirty="0" smtClean="0"/>
              <a:t>, </a:t>
            </a:r>
            <a:r>
              <a:rPr lang="en-US" sz="2800" dirty="0" err="1" smtClean="0"/>
              <a:t>MCursor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lvl="1">
              <a:buFont typeface="Wingdings" pitchFamily="1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MPxContext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and Cleanup:</a:t>
            </a:r>
          </a:p>
          <a:p>
            <a:endParaRPr lang="en-US" sz="2000" dirty="0" smtClean="0"/>
          </a:p>
          <a:p>
            <a:r>
              <a:rPr lang="en-US" sz="2000" dirty="0" smtClean="0"/>
              <a:t>	virtual 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toolOnSetup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 event)</a:t>
            </a:r>
          </a:p>
          <a:p>
            <a:r>
              <a:rPr lang="en-US" sz="2000" dirty="0" smtClean="0"/>
              <a:t>	virtual 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toolOffCleanup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 event)</a:t>
            </a:r>
          </a:p>
          <a:p>
            <a:endParaRPr lang="en-US" sz="2000" dirty="0" smtClean="0"/>
          </a:p>
          <a:p>
            <a:r>
              <a:rPr lang="en-US" dirty="0" smtClean="0"/>
              <a:t>Help String and Graphical information: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MStatus</a:t>
            </a:r>
            <a:r>
              <a:rPr lang="en-US" sz="2000" dirty="0" smtClean="0"/>
              <a:t> 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setTitleString</a:t>
            </a:r>
            <a:r>
              <a:rPr lang="en-US" sz="2000" dirty="0" smtClean="0"/>
              <a:t> (const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&amp;</a:t>
            </a:r>
            <a:r>
              <a:rPr lang="en-US" sz="2000" dirty="0" err="1" smtClean="0"/>
              <a:t>str</a:t>
            </a:r>
            <a:r>
              <a:rPr lang="en-US" sz="2000" dirty="0" smtClean="0"/>
              <a:t>)</a:t>
            </a:r>
          </a:p>
          <a:p>
            <a:r>
              <a:rPr lang="en-CA" sz="2000" dirty="0" smtClean="0"/>
              <a:t>	</a:t>
            </a:r>
            <a:r>
              <a:rPr lang="en-CA" sz="2000" dirty="0" err="1" smtClean="0"/>
              <a:t>MStatus</a:t>
            </a:r>
            <a:r>
              <a:rPr lang="en-CA" sz="2000" dirty="0" smtClean="0"/>
              <a:t>  </a:t>
            </a:r>
            <a:r>
              <a:rPr lang="en-CA" sz="2000" dirty="0" err="1" smtClean="0"/>
              <a:t>MPxContext</a:t>
            </a:r>
            <a:r>
              <a:rPr lang="en-CA" sz="2000" dirty="0" smtClean="0"/>
              <a:t>::</a:t>
            </a:r>
            <a:r>
              <a:rPr lang="en-CA" sz="2000" dirty="0" err="1" smtClean="0"/>
              <a:t>setHelpString</a:t>
            </a:r>
            <a:r>
              <a:rPr lang="en-CA" sz="2000" dirty="0" smtClean="0"/>
              <a:t> (const </a:t>
            </a:r>
            <a:r>
              <a:rPr lang="en-CA" sz="2000" dirty="0" err="1" smtClean="0"/>
              <a:t>MString</a:t>
            </a:r>
            <a:r>
              <a:rPr lang="en-CA" sz="2000" dirty="0" smtClean="0"/>
              <a:t> &amp;</a:t>
            </a:r>
            <a:r>
              <a:rPr lang="en-CA" sz="2000" dirty="0" err="1" smtClean="0"/>
              <a:t>str</a:t>
            </a:r>
            <a:r>
              <a:rPr lang="en-CA" sz="2000" dirty="0" smtClean="0"/>
              <a:t>)</a:t>
            </a:r>
            <a:endParaRPr lang="en-US" sz="2000" dirty="0" smtClean="0"/>
          </a:p>
          <a:p>
            <a:r>
              <a:rPr lang="en-CA" sz="2000" dirty="0" smtClean="0"/>
              <a:t>	</a:t>
            </a:r>
            <a:r>
              <a:rPr lang="en-CA" sz="2000" dirty="0" err="1" smtClean="0"/>
              <a:t>MStatus</a:t>
            </a:r>
            <a:r>
              <a:rPr lang="en-CA" sz="2000" dirty="0" smtClean="0"/>
              <a:t>  </a:t>
            </a:r>
            <a:r>
              <a:rPr lang="en-CA" sz="2000" dirty="0" err="1" smtClean="0"/>
              <a:t>MPxContext</a:t>
            </a:r>
            <a:r>
              <a:rPr lang="en-CA" sz="2000" dirty="0" smtClean="0"/>
              <a:t>::</a:t>
            </a:r>
            <a:r>
              <a:rPr lang="en-CA" sz="2000" dirty="0" err="1" smtClean="0"/>
              <a:t>helpStateHasChanged</a:t>
            </a:r>
            <a:r>
              <a:rPr lang="en-CA" sz="2000" dirty="0" smtClean="0"/>
              <a:t>( </a:t>
            </a:r>
            <a:r>
              <a:rPr lang="en-CA" sz="2000" dirty="0" err="1" smtClean="0"/>
              <a:t>MEvent</a:t>
            </a:r>
            <a:r>
              <a:rPr lang="en-CA" sz="2000" dirty="0" smtClean="0"/>
              <a:t> &amp;  event )</a:t>
            </a:r>
          </a:p>
          <a:p>
            <a:r>
              <a:rPr lang="en-CA" sz="2000" dirty="0" smtClean="0"/>
              <a:t>     </a:t>
            </a:r>
            <a:r>
              <a:rPr lang="en-CA" sz="2000" dirty="0" err="1" smtClean="0"/>
              <a:t>MStatus</a:t>
            </a:r>
            <a:r>
              <a:rPr lang="en-CA" sz="2000" dirty="0" smtClean="0"/>
              <a:t>  </a:t>
            </a:r>
            <a:r>
              <a:rPr lang="en-CA" sz="2000" dirty="0" err="1" smtClean="0"/>
              <a:t>MPxContext</a:t>
            </a:r>
            <a:r>
              <a:rPr lang="en-CA" sz="2000" dirty="0" smtClean="0"/>
              <a:t>::</a:t>
            </a:r>
            <a:r>
              <a:rPr lang="en-CA" sz="2000" dirty="0" err="1" smtClean="0"/>
              <a:t>setCursor</a:t>
            </a:r>
            <a:r>
              <a:rPr lang="en-CA" sz="2000" dirty="0" smtClean="0"/>
              <a:t> ( const </a:t>
            </a:r>
            <a:r>
              <a:rPr lang="en-CA" sz="2000" dirty="0" err="1" smtClean="0"/>
              <a:t>MCursor</a:t>
            </a:r>
            <a:r>
              <a:rPr lang="en-CA" sz="2000" dirty="0" smtClean="0"/>
              <a:t> &amp;  </a:t>
            </a:r>
            <a:r>
              <a:rPr lang="en-CA" sz="2000" dirty="0" err="1" smtClean="0"/>
              <a:t>newCursor</a:t>
            </a:r>
            <a:r>
              <a:rPr lang="en-CA" sz="2000" dirty="0" smtClean="0"/>
              <a:t>  ) </a:t>
            </a:r>
          </a:p>
          <a:p>
            <a:r>
              <a:rPr lang="en-US" sz="2000" dirty="0" smtClean="0"/>
              <a:t>	…</a:t>
            </a:r>
          </a:p>
          <a:p>
            <a:r>
              <a:rPr lang="en-CA" sz="2000" dirty="0" smtClean="0"/>
              <a:t> </a:t>
            </a:r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Context Event: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19088" y="1295400"/>
            <a:ext cx="8215312" cy="5119688"/>
          </a:xfrm>
        </p:spPr>
        <p:txBody>
          <a:bodyPr/>
          <a:lstStyle/>
          <a:p>
            <a:r>
              <a:rPr lang="en-US" dirty="0" smtClean="0"/>
              <a:t>Mouse Event: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doPress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 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doRelease</a:t>
            </a:r>
            <a:r>
              <a:rPr lang="en-US" sz="2000" dirty="0" smtClean="0"/>
              <a:t> 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doDrag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doHold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doEnterRegion</a:t>
            </a:r>
            <a:r>
              <a:rPr lang="en-US" sz="2000" dirty="0" smtClean="0"/>
              <a:t> 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endParaRPr lang="en-US" dirty="0" smtClean="0"/>
          </a:p>
          <a:p>
            <a:r>
              <a:rPr lang="en-US" dirty="0" smtClean="0"/>
              <a:t>Keyboard Event: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deleteAction</a:t>
            </a:r>
            <a:r>
              <a:rPr lang="en-US" sz="2000" dirty="0" smtClean="0"/>
              <a:t>(  ) 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completeAction</a:t>
            </a:r>
            <a:r>
              <a:rPr lang="en-US" sz="2000" dirty="0" smtClean="0"/>
              <a:t>(  )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abortAction</a:t>
            </a:r>
            <a:r>
              <a:rPr lang="en-US" sz="2000" dirty="0" smtClean="0"/>
              <a:t>(  )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Tools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Locators</a:t>
            </a:r>
          </a:p>
          <a:p>
            <a:endParaRPr lang="en-US" dirty="0" smtClean="0"/>
          </a:p>
          <a:p>
            <a:r>
              <a:rPr lang="en-US" dirty="0" smtClean="0"/>
              <a:t>Context / Tools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MEvent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Event information: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err="1" smtClean="0"/>
              <a:t>MEvent</a:t>
            </a:r>
            <a:r>
              <a:rPr lang="en-US" sz="2000" dirty="0" smtClean="0"/>
              <a:t>::</a:t>
            </a:r>
            <a:r>
              <a:rPr lang="en-US" sz="2000" dirty="0" err="1" smtClean="0"/>
              <a:t>getPosition</a:t>
            </a:r>
            <a:r>
              <a:rPr lang="en-US" sz="2000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Modifiers: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shift key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control key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second mouse event </a:t>
            </a:r>
          </a:p>
          <a:p>
            <a:r>
              <a:rPr lang="en-US" dirty="0" smtClean="0"/>
              <a:t>			</a:t>
            </a:r>
            <a:r>
              <a:rPr lang="en-US" sz="2000" dirty="0" err="1" smtClean="0"/>
              <a:t>MEvent</a:t>
            </a:r>
            <a:r>
              <a:rPr lang="en-US" sz="2000" dirty="0" smtClean="0"/>
              <a:t>::</a:t>
            </a:r>
            <a:r>
              <a:rPr lang="en-US" sz="2000" dirty="0" err="1" smtClean="0"/>
              <a:t>isModifierMiddleMouseButton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			</a:t>
            </a:r>
            <a:r>
              <a:rPr lang="en-US" sz="2000" dirty="0" err="1" smtClean="0"/>
              <a:t>MEvent</a:t>
            </a:r>
            <a:r>
              <a:rPr lang="en-US" sz="2000" dirty="0" smtClean="0"/>
              <a:t>::</a:t>
            </a:r>
            <a:r>
              <a:rPr lang="en-US" sz="2000" dirty="0" err="1" smtClean="0"/>
              <a:t>isModifierLeftMouseButton</a:t>
            </a:r>
            <a:r>
              <a:rPr lang="en-US" sz="2000" dirty="0" smtClean="0"/>
              <a:t>()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MCursor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MPxContext</a:t>
            </a:r>
            <a:r>
              <a:rPr lang="en-US" dirty="0" smtClean="0"/>
              <a:t>::</a:t>
            </a:r>
            <a:r>
              <a:rPr lang="en-US" dirty="0" err="1" smtClean="0"/>
              <a:t>setCursor</a:t>
            </a:r>
            <a:r>
              <a:rPr lang="en-US" dirty="0" smtClean="0"/>
              <a:t> ( const </a:t>
            </a:r>
            <a:r>
              <a:rPr lang="en-US" dirty="0" err="1" smtClean="0"/>
              <a:t>Mcursor</a:t>
            </a:r>
            <a:r>
              <a:rPr lang="en-US" dirty="0" smtClean="0"/>
              <a:t> &amp;  </a:t>
            </a:r>
            <a:r>
              <a:rPr lang="en-US" dirty="0" err="1" smtClean="0"/>
              <a:t>newCursor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err="1" smtClean="0"/>
              <a:t>defaultCursor</a:t>
            </a:r>
            <a:r>
              <a:rPr lang="en-US" dirty="0" smtClean="0"/>
              <a:t> : Maya default cursor, the left arrow</a:t>
            </a:r>
          </a:p>
          <a:p>
            <a:r>
              <a:rPr lang="en-US" dirty="0" err="1" smtClean="0"/>
              <a:t>crossHairCursor</a:t>
            </a:r>
            <a:r>
              <a:rPr lang="en-US" dirty="0" smtClean="0"/>
              <a:t> : '+' cursor</a:t>
            </a:r>
          </a:p>
          <a:p>
            <a:r>
              <a:rPr lang="en-US" dirty="0" err="1" smtClean="0"/>
              <a:t>doubleCrossHairCursor</a:t>
            </a:r>
            <a:r>
              <a:rPr lang="en-US" dirty="0" smtClean="0"/>
              <a:t> :  '+' cursor with double lines</a:t>
            </a:r>
          </a:p>
          <a:p>
            <a:r>
              <a:rPr lang="en-US" dirty="0" err="1" smtClean="0"/>
              <a:t>editCursor</a:t>
            </a:r>
            <a:r>
              <a:rPr lang="en-US" dirty="0" smtClean="0"/>
              <a:t> :  Wedge-shaped arrow pointing left </a:t>
            </a:r>
          </a:p>
          <a:p>
            <a:r>
              <a:rPr lang="en-US" dirty="0" err="1" smtClean="0"/>
              <a:t>pencilCursor</a:t>
            </a:r>
            <a:r>
              <a:rPr lang="en-US" dirty="0" smtClean="0"/>
              <a:t> :  Pencil shape </a:t>
            </a:r>
          </a:p>
          <a:p>
            <a:r>
              <a:rPr lang="en-US" dirty="0" err="1" smtClean="0"/>
              <a:t>handCursor</a:t>
            </a:r>
            <a:r>
              <a:rPr lang="en-US" dirty="0" smtClean="0"/>
              <a:t> : Open hand shaped cursor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MPxContextCommand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2206625"/>
            <a:ext cx="2667000" cy="1381125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2362200"/>
            <a:ext cx="2438400" cy="1066800"/>
          </a:xfrm>
          <a:prstGeom prst="round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713038"/>
            <a:ext cx="2590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MPxContextCommand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75125" y="2341563"/>
            <a:ext cx="152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MPxContext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95600" y="2874963"/>
            <a:ext cx="609600" cy="44450"/>
          </a:xfrm>
          <a:prstGeom prst="rightArrow">
            <a:avLst/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6400800" y="2919413"/>
            <a:ext cx="609600" cy="46037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7010400" y="2295525"/>
            <a:ext cx="1752600" cy="1438275"/>
          </a:xfrm>
          <a:prstGeom prst="hexagon">
            <a:avLst>
              <a:gd name="adj" fmla="val 28476"/>
              <a:gd name="vf" fmla="val 11547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162800" y="2505075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User Actions</a:t>
            </a:r>
          </a:p>
          <a:p>
            <a:r>
              <a:rPr lang="en-US" dirty="0"/>
              <a:t>mouse </a:t>
            </a:r>
            <a:r>
              <a:rPr lang="en-US" dirty="0" smtClean="0"/>
              <a:t>drag, </a:t>
            </a:r>
          </a:p>
          <a:p>
            <a:r>
              <a:rPr lang="en-US" dirty="0" err="1" smtClean="0"/>
              <a:t>keyboard,etc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0" y="2735263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 Handle User Events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98925" y="3105150"/>
            <a:ext cx="2043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Visual Feedback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43200" y="31734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Create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MPxContextCommand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Create instances of user context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Add custom syntax (flags and arguments) 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Edit and query context properties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Not derived from </a:t>
            </a:r>
            <a:r>
              <a:rPr lang="en-US" dirty="0" err="1" smtClean="0"/>
              <a:t>MPxCommand</a:t>
            </a: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Not Undoable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MPxContextCommand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Context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9088" y="2057400"/>
            <a:ext cx="85344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def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initializePlugin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):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mplugin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OpenMayaMPx.MFnPlugin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try: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    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mplugin.registerContextCommand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simpleMarqueeContext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 	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simpleMarqueeContextCmd_creator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)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except: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      raise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</a:t>
            </a:r>
            <a:endParaRPr lang="en-US" sz="1400" kern="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2000" y="3200400"/>
            <a:ext cx="4419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Class Declaration: </a:t>
            </a:r>
          </a:p>
          <a:p>
            <a:endParaRPr lang="en-US" sz="2000" dirty="0" smtClean="0"/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Create Context : 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088" y="1904999"/>
            <a:ext cx="84439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simpleMarqueeContextCmd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OpenMayaMPx.MPxContextCommand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__init__(self):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OpenMayaMPx.MPxContextCommand.__init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__ (self)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makeObj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  # code …</a:t>
            </a:r>
          </a:p>
          <a:p>
            <a:endParaRPr lang="en-US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simpleMarqueeTool</a:t>
            </a:r>
            <a:endParaRPr lang="en-US" dirty="0" smtClean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19200" y="2590800"/>
            <a:ext cx="3124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9088" y="4876800"/>
            <a:ext cx="7605712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def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makeObj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(self):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return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OpenMayaMPx.asMPxPtr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simpleMarqueeContext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 )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endParaRPr lang="en-US" sz="1400" kern="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simpleMarqueeTool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OpenMayaMPx.MPxContext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def __init__(self):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OpenMayaMPx.MPxContext.__init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__(self)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self.__view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OpenMayaUI.M3dView()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self.__start_x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0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self.__start_y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0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self.__last_y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0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self.__last_y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0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self.__listAdjustment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None</a:t>
            </a:r>
          </a:p>
          <a:p>
            <a:endParaRPr lang="en-CA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toolOnSetup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doPress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doDrag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doRelease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doEnterRegion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mtClean="0"/>
              <a:t>Example: simpleMarqueeTool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r>
              <a:rPr lang="en-US" smtClean="0"/>
              <a:t>Code Structure: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9088" y="1828800"/>
            <a:ext cx="72247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doPress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(event):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  #check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if modifier keys are pressed     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  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#record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event position as start position of the marquee	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9088" y="3352800"/>
            <a:ext cx="6553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doDrag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(event):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   #retrieve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current event position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   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#draw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visual feedback  in real time in the viewport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9088" y="4876800"/>
            <a:ext cx="72247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doRelease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(event):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   #retrieve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current event position as end position of marquee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   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#select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objects within the range defined by the marquee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Activate Custom Context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setToolTo</a:t>
            </a:r>
            <a:r>
              <a:rPr lang="en-US" dirty="0" smtClean="0"/>
              <a:t> Command:</a:t>
            </a:r>
          </a:p>
          <a:p>
            <a:r>
              <a:rPr lang="en-US" dirty="0" smtClean="0"/>
              <a:t>	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$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`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`;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setToolTo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$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smtClean="0"/>
              <a:t>Add to Maya tool Shelf: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762000" y="3581400"/>
            <a:ext cx="7772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simpleMarqueeContext1;</a:t>
            </a: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setParent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Custom;</a:t>
            </a: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toolButton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	 -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cl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toolCluster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-t simpleMarqueeContext1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	 -i1 "simpleMarqueeTool.xpm" simpleMarqueeTool1;</a:t>
            </a:r>
            <a:endParaRPr lang="en-US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57400" y="4328726"/>
            <a:ext cx="2209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2000" y="3886200"/>
            <a:ext cx="2209800" cy="2795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1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MPxToolCommand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Commands executed from within a context</a:t>
            </a:r>
          </a:p>
          <a:p>
            <a:pPr>
              <a:buFontTx/>
              <a:buChar char="•"/>
            </a:pPr>
            <a:r>
              <a:rPr lang="en-US" dirty="0" smtClean="0"/>
              <a:t>Can also be executed from Maya command line</a:t>
            </a:r>
          </a:p>
          <a:p>
            <a:pPr>
              <a:buFontTx/>
              <a:buChar char="•"/>
            </a:pPr>
            <a:r>
              <a:rPr lang="en-US" dirty="0" smtClean="0"/>
              <a:t>Derived from </a:t>
            </a:r>
            <a:r>
              <a:rPr lang="en-US" dirty="0" err="1" smtClean="0"/>
              <a:t>MPxCommand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Support Undo / Redo / </a:t>
            </a:r>
            <a:r>
              <a:rPr lang="en-US" dirty="0" err="1" smtClean="0"/>
              <a:t>Journalling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Locator?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 </a:t>
            </a:r>
            <a:r>
              <a:rPr lang="en-CA" kern="1200" dirty="0" smtClean="0"/>
              <a:t>Maya locator </a:t>
            </a:r>
            <a:r>
              <a:rPr lang="en-CA" dirty="0" smtClean="0"/>
              <a:t>is a small icon like an x-y-z axis that marks a point in space.</a:t>
            </a:r>
          </a:p>
          <a:p>
            <a:pPr>
              <a:defRPr/>
            </a:pPr>
            <a:r>
              <a:rPr lang="en-CA" dirty="0" smtClean="0"/>
              <a:t> </a:t>
            </a:r>
          </a:p>
          <a:p>
            <a:pPr>
              <a:defRPr/>
            </a:pPr>
            <a:r>
              <a:rPr lang="en-US" dirty="0" smtClean="0"/>
              <a:t>Example: </a:t>
            </a:r>
            <a:r>
              <a:rPr lang="en-US" dirty="0" err="1" smtClean="0"/>
              <a:t>skeleton_Rigged.mb</a:t>
            </a: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MPxToolCommand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3657600" y="2206625"/>
            <a:ext cx="2667000" cy="1381125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" y="2362200"/>
            <a:ext cx="2438400" cy="1066800"/>
          </a:xfrm>
          <a:prstGeom prst="round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713038"/>
            <a:ext cx="2590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MPxContextCommand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43200" y="31734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Create</a:t>
            </a:r>
            <a:r>
              <a:rPr lang="en-US" dirty="0"/>
              <a:t>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75125" y="2341563"/>
            <a:ext cx="152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MPxContext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895600" y="2874963"/>
            <a:ext cx="609600" cy="44450"/>
          </a:xfrm>
          <a:prstGeom prst="rightArrow">
            <a:avLst/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6400800" y="2919413"/>
            <a:ext cx="609600" cy="46037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7010400" y="2295525"/>
            <a:ext cx="1752600" cy="1438275"/>
          </a:xfrm>
          <a:prstGeom prst="hexagon">
            <a:avLst>
              <a:gd name="adj" fmla="val 28476"/>
              <a:gd name="vf" fmla="val 11547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19488" y="4567238"/>
            <a:ext cx="2881312" cy="174625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34" name="TextBox 21"/>
          <p:cNvSpPr txBox="1">
            <a:spLocks noChangeArrowheads="1"/>
          </p:cNvSpPr>
          <p:nvPr/>
        </p:nvSpPr>
        <p:spPr bwMode="auto">
          <a:xfrm>
            <a:off x="3810000" y="4657725"/>
            <a:ext cx="2362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MPxToolCommand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10000" y="2735263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 Handle User Events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4533107" y="4091781"/>
            <a:ext cx="762000" cy="46037"/>
          </a:xfrm>
          <a:prstGeom prst="rightArrow">
            <a:avLst/>
          </a:prstGeom>
          <a:solidFill>
            <a:srgbClr val="FFAA00"/>
          </a:solidFill>
          <a:ln>
            <a:solidFill>
              <a:srgbClr val="FF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098925" y="3105150"/>
            <a:ext cx="2043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Visual Feedback</a:t>
            </a:r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3519488" y="5030788"/>
            <a:ext cx="3505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Perform custom operations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4267200" y="5767388"/>
            <a:ext cx="152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Undo/redo</a:t>
            </a: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4098925" y="5397500"/>
            <a:ext cx="2073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Cancel/Finalize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2800" y="2505075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User Actions</a:t>
            </a:r>
          </a:p>
          <a:p>
            <a:r>
              <a:rPr lang="en-US" dirty="0"/>
              <a:t>mouse </a:t>
            </a:r>
            <a:r>
              <a:rPr lang="en-US" dirty="0" smtClean="0"/>
              <a:t>drag, </a:t>
            </a:r>
          </a:p>
          <a:p>
            <a:r>
              <a:rPr lang="en-US" dirty="0" err="1" smtClean="0"/>
              <a:t>keyboard,etc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5" grpId="0" animBg="1"/>
      <p:bldP spid="16" grpId="0" animBg="1"/>
      <p:bldP spid="19" grpId="0" animBg="1"/>
      <p:bldP spid="21" grpId="0" animBg="1"/>
      <p:bldP spid="30734" grpId="0"/>
      <p:bldP spid="18" grpId="0"/>
      <p:bldP spid="22" grpId="0" animBg="1"/>
      <p:bldP spid="25" grpId="0"/>
      <p:bldP spid="26" grpId="0"/>
      <p:bldP spid="23" grpId="0"/>
      <p:bldP spid="27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MPxToolCommand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Derived from </a:t>
            </a:r>
            <a:r>
              <a:rPr lang="en-US" dirty="0" err="1" smtClean="0"/>
              <a:t>MPxCommand</a:t>
            </a:r>
            <a:r>
              <a:rPr lang="en-US" dirty="0" smtClean="0"/>
              <a:t>, special functions: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 err="1" smtClean="0"/>
              <a:t>MPxToolCommand.cancel</a:t>
            </a:r>
            <a:r>
              <a:rPr lang="en-US" sz="1800" dirty="0" smtClean="0"/>
              <a:t>()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 err="1" smtClean="0"/>
              <a:t>MPxToolCommand.finalize</a:t>
            </a:r>
            <a:r>
              <a:rPr lang="en-US" sz="1800" dirty="0" smtClean="0"/>
              <a:t>()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 err="1" smtClean="0"/>
              <a:t>MPxToolCommand.doFinalize</a:t>
            </a:r>
            <a:r>
              <a:rPr lang="en-US" sz="1800" dirty="0" smtClean="0"/>
              <a:t>(</a:t>
            </a:r>
            <a:r>
              <a:rPr lang="en-US" sz="1800" dirty="0" err="1" smtClean="0"/>
              <a:t>MArgList</a:t>
            </a:r>
            <a:r>
              <a:rPr lang="en-US" sz="1800" dirty="0" smtClean="0"/>
              <a:t>)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r>
              <a:rPr lang="en-US" dirty="0" smtClean="0"/>
              <a:t>Register </a:t>
            </a:r>
            <a:r>
              <a:rPr lang="en-US" dirty="0" err="1" smtClean="0"/>
              <a:t>MPxToolCommand</a:t>
            </a:r>
            <a:r>
              <a:rPr lang="en-US" dirty="0" smtClean="0"/>
              <a:t>: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9088" y="4191000"/>
            <a:ext cx="85344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initializePlugin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OpenMayaMPx.MFnPlugin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try: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  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plugin.registerContextCommand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“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helixToolContext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”,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helixContextCmd_creator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“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helixToolCmd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”,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helixToolCmd_creator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en-US" sz="16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helixToolCmd_newSyntax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except: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   raise</a:t>
            </a:r>
            <a:endParaRPr lang="en-US" sz="1600" kern="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endParaRPr lang="en-US" sz="1400" kern="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181600" y="5029200"/>
            <a:ext cx="2209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81400" y="5029200"/>
            <a:ext cx="1600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9088" y="5346893"/>
            <a:ext cx="1600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57400" y="5346893"/>
            <a:ext cx="1828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86200" y="5359787"/>
            <a:ext cx="2362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helixTool.py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__init__(self):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OpenMayaMPx.MPxContext.__init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__(self)</a:t>
            </a:r>
          </a:p>
          <a:p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toolOnSetup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doPress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doDrag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doRelease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doEnterRegion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(self, event):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getClassName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(name) 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setNumCVs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newNumCVs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… other functions or variable definitions….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helixTool.py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533400" y="1416050"/>
            <a:ext cx="8215313" cy="5119688"/>
          </a:xfrm>
        </p:spPr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doRelease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self,event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# Clear the overlay plane &amp; restore from overlay drawing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self.__view.clearOverlayPlane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self.__view.endOverlayDrawing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self.__view.endGL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self._newToolCommand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cmd.setPitch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height/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cmd.setRadius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radius 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cmd.setNumCVs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cmd.redoIt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cmd.finalize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62000" y="3276600"/>
            <a:ext cx="4572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62000" y="4419600"/>
            <a:ext cx="3657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2000" y="4737293"/>
            <a:ext cx="3657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38800" y="2652793"/>
            <a:ext cx="3657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err="1" smtClean="0">
                <a:solidFill>
                  <a:schemeClr val="accent3"/>
                </a:solidFill>
              </a:rPr>
              <a:t>MPxContext</a:t>
            </a:r>
            <a:r>
              <a:rPr lang="en-US" sz="1600" dirty="0" smtClean="0">
                <a:solidFill>
                  <a:schemeClr val="accent3"/>
                </a:solidFill>
              </a:rPr>
              <a:t>::</a:t>
            </a:r>
            <a:r>
              <a:rPr lang="en-US" sz="1600" dirty="0" err="1" smtClean="0">
                <a:solidFill>
                  <a:schemeClr val="accent3"/>
                </a:solidFill>
              </a:rPr>
              <a:t>newToolCommand</a:t>
            </a:r>
            <a:r>
              <a:rPr lang="en-US" sz="1600" dirty="0" smtClean="0">
                <a:solidFill>
                  <a:schemeClr val="accent3"/>
                </a:solidFill>
              </a:rPr>
              <a:t>()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612363">
            <a:off x="5440829" y="3124756"/>
            <a:ext cx="390230" cy="492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build="allAtOnce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helixTool.py</a:t>
            </a: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319088" y="144780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OpenMayaMPx.MPxToolCommand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__init__(self):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OpenMayaMPx.MPxToolCommand.__init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__(self)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parseArgs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 lvl="2"/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redoIt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undoIt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isUndoable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finalize(self):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#Other 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help functions etc….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setRadius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newRadius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setPitch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newPitch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…….</a:t>
            </a: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</a:rPr>
              <a:t>helixToolCmd_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newSyntax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():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143000" y="3962400"/>
            <a:ext cx="2895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helixTool.py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050"/>
            <a:ext cx="8077200" cy="4527550"/>
          </a:xfrm>
        </p:spPr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finalize(self):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command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OpenMaya.MArgList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self.commandString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self.radius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self.pitch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self.numCV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try: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OpenMayaMPx.MPxToolCommand._doFinalize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command)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except: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pass</a:t>
            </a:r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 rot="21088656">
            <a:off x="3962400" y="2343150"/>
            <a:ext cx="776288" cy="492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2133600"/>
            <a:ext cx="1676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3"/>
                </a:solidFill>
              </a:rPr>
              <a:t>helixToolCmd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2133600"/>
            <a:ext cx="685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-r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8500" y="2133600"/>
            <a:ext cx="8763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-p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8100" y="2133600"/>
            <a:ext cx="12573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-</a:t>
            </a:r>
            <a:r>
              <a:rPr lang="en-US" dirty="0" err="1">
                <a:solidFill>
                  <a:schemeClr val="accent3"/>
                </a:solidFill>
              </a:rPr>
              <a:t>ncv</a:t>
            </a:r>
            <a:r>
              <a:rPr lang="en-US" dirty="0">
                <a:solidFill>
                  <a:schemeClr val="accent3"/>
                </a:solidFill>
              </a:rPr>
              <a:t> 30;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80448" y="3581400"/>
            <a:ext cx="5320351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/>
      <p:bldP spid="6" grpId="0" build="allAtOnce"/>
      <p:bldP spid="7" grpId="0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Representation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Property Sheet MEL Scripts:</a:t>
            </a:r>
          </a:p>
          <a:p>
            <a:r>
              <a:rPr lang="en-US" dirty="0" smtClean="0"/>
              <a:t>	nameProperties.mel            </a:t>
            </a:r>
            <a:r>
              <a:rPr lang="en-CA" sz="20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helixProperties.mel</a:t>
            </a:r>
            <a:endParaRPr lang="en-US" sz="2000" dirty="0" smtClean="0"/>
          </a:p>
          <a:p>
            <a:r>
              <a:rPr lang="en-US" dirty="0" smtClean="0"/>
              <a:t>	nameValues.mel 	</a:t>
            </a:r>
            <a:r>
              <a:rPr lang="en-US" sz="2000" dirty="0" smtClean="0">
                <a:solidFill>
                  <a:srgbClr val="FFFF00"/>
                </a:solidFill>
              </a:rPr>
              <a:t>                   </a:t>
            </a:r>
            <a:r>
              <a:rPr lang="en-US" sz="2000" dirty="0" smtClean="0">
                <a:solidFill>
                  <a:srgbClr val="FFFF00"/>
                </a:solidFill>
                <a:latin typeface="Calibri" pitchFamily="34" charset="0"/>
              </a:rPr>
              <a:t>helixValues.mel</a:t>
            </a:r>
          </a:p>
          <a:p>
            <a:endParaRPr lang="en-US" dirty="0" smtClean="0"/>
          </a:p>
          <a:p>
            <a:r>
              <a:rPr lang="en-US" dirty="0" smtClean="0"/>
              <a:t>Image File: XPM file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helixTool.py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.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MPxContextCommand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__init__(self):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.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MPxContextCommand.__init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__(self)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doEditFlags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doQueryFlags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makeObj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appendSyntax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_creator():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OpenMayaMPx.asMPxPtr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())</a:t>
            </a:r>
          </a:p>
          <a:p>
            <a:endParaRPr lang="en-US" dirty="0" smtClean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838200" y="2514768"/>
            <a:ext cx="2286000" cy="5689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05400" y="33203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work with tool property sheet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435431" flipV="1">
            <a:off x="3874561" y="2996330"/>
            <a:ext cx="771336" cy="17477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19088" y="1752600"/>
            <a:ext cx="8215312" cy="4783138"/>
          </a:xfrm>
        </p:spPr>
        <p:txBody>
          <a:bodyPr/>
          <a:lstStyle/>
          <a:p>
            <a:r>
              <a:rPr lang="en-US" sz="2800" dirty="0" smtClean="0"/>
              <a:t>A class that allows users to draw 3D graphical elements in the Maya scene, which can be manipulated using Maya standard manipulators.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MPxLocatorNode</a:t>
            </a:r>
            <a:r>
              <a:rPr lang="en-US" sz="2800" dirty="0" smtClean="0"/>
              <a:t>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Drawing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Selection </a:t>
            </a:r>
          </a:p>
          <a:p>
            <a:endParaRPr lang="en-US" dirty="0" smtClean="0"/>
          </a:p>
          <a:p>
            <a:r>
              <a:rPr lang="en-US" sz="2800" dirty="0" smtClean="0"/>
              <a:t>Only in Maya viewport, NOT </a:t>
            </a:r>
            <a:r>
              <a:rPr lang="en-US" sz="2800" dirty="0" err="1" smtClean="0"/>
              <a:t>renderable</a:t>
            </a:r>
            <a:endParaRPr lang="en-US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Override the following methods: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draw()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err="1" smtClean="0"/>
              <a:t>IsBounded</a:t>
            </a:r>
            <a:r>
              <a:rPr lang="en-US" sz="2200" dirty="0" smtClean="0"/>
              <a:t>()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err="1" smtClean="0"/>
              <a:t>boundingBox</a:t>
            </a:r>
            <a:r>
              <a:rPr lang="en-US" sz="2200" dirty="0" smtClean="0"/>
              <a:t>()</a:t>
            </a:r>
          </a:p>
          <a:p>
            <a:endParaRPr lang="en-US" dirty="0" smtClean="0"/>
          </a:p>
          <a:p>
            <a:r>
              <a:rPr lang="en-US" sz="2800" dirty="0" smtClean="0"/>
              <a:t>Methods are called during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Refresh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Selection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MPxLocatorNode::draw()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pPr marL="342900" lvl="1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void </a:t>
            </a:r>
            <a:r>
              <a:rPr lang="en-US" sz="2400" dirty="0" err="1" smtClean="0"/>
              <a:t>MPxLocatorNode</a:t>
            </a:r>
            <a:r>
              <a:rPr lang="en-US" sz="2400" dirty="0" smtClean="0"/>
              <a:t>:: draw ( M3dView &amp; view, const </a:t>
            </a:r>
            <a:r>
              <a:rPr lang="en-US" sz="2400" dirty="0" err="1" smtClean="0"/>
              <a:t>MDagPath</a:t>
            </a:r>
            <a:r>
              <a:rPr lang="en-US" sz="2400" dirty="0" smtClean="0"/>
              <a:t> &amp; path, M3dView::</a:t>
            </a:r>
            <a:r>
              <a:rPr lang="en-US" sz="2400" dirty="0" err="1" smtClean="0"/>
              <a:t>DisplayStyle</a:t>
            </a:r>
            <a:r>
              <a:rPr lang="en-US" sz="2400" dirty="0" smtClean="0"/>
              <a:t> style, M3dView::</a:t>
            </a:r>
            <a:r>
              <a:rPr lang="en-US" sz="2400" dirty="0" err="1" smtClean="0"/>
              <a:t>DisplayStatus</a:t>
            </a:r>
            <a:r>
              <a:rPr lang="en-US" sz="2400" dirty="0" smtClean="0"/>
              <a:t> status )</a:t>
            </a:r>
          </a:p>
          <a:p>
            <a:pPr marL="342900" lvl="1" indent="-342900">
              <a:buClrTx/>
              <a:buSzTx/>
              <a:buFontTx/>
              <a:buChar char="•"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Two usage of this function: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draw the node in current viewport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Maya determine whether the node is selected</a:t>
            </a:r>
          </a:p>
          <a:p>
            <a:pPr>
              <a:defRPr/>
            </a:pPr>
            <a:endParaRPr lang="en-US" dirty="0" smtClean="0"/>
          </a:p>
          <a:p>
            <a:pPr marL="342900" lvl="2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It should leave OpenGL in exactly the same state it was before this function is called. (use </a:t>
            </a:r>
            <a:r>
              <a:rPr lang="en-US" sz="2400" dirty="0" err="1" smtClean="0"/>
              <a:t>glPushAttrib</a:t>
            </a:r>
            <a:r>
              <a:rPr lang="en-US" sz="2400" dirty="0" smtClean="0"/>
              <a:t>())</a:t>
            </a:r>
          </a:p>
          <a:p>
            <a:pPr marL="342900" lvl="2" indent="-342900">
              <a:buClrTx/>
              <a:buSzTx/>
              <a:buFontTx/>
              <a:buChar char="•"/>
              <a:defRPr/>
            </a:pPr>
            <a:endParaRPr lang="en-US" sz="2400" dirty="0" smtClean="0"/>
          </a:p>
          <a:p>
            <a:pPr marL="342900" lvl="2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Draw in local object space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Class Declaration: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19090"/>
            <a:ext cx="8229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OpenMayaMPx.MPxLocatorNode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__init__(self):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OpenMayaMPx.MPxLocatorNode.__init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__(self)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compute(self, plug, data):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OpenMaya.kUnknownParameter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draw(self, view, path, style, status):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OpenMayaMPx.MPxManipContainer.draw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(self, view, path, style, status)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isBounded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return True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boundingBox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# code ...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arrowLocator_creator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OpenMayaMPx.asMPxPtr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 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arrowLocator_initialize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# code ...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Basics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OpenGL: Open Graphics Library, developed by SGI(Silicon Graphics Inc.) in 1992</a:t>
            </a:r>
          </a:p>
          <a:p>
            <a:endParaRPr lang="en-US" dirty="0" smtClean="0"/>
          </a:p>
          <a:p>
            <a:r>
              <a:rPr lang="en-US" dirty="0" smtClean="0"/>
              <a:t>A standard specification defining an API for writing applications that produce 2D and 3D computer graphics.</a:t>
            </a:r>
          </a:p>
          <a:p>
            <a:endParaRPr lang="en-US" dirty="0" smtClean="0"/>
          </a:p>
          <a:p>
            <a:r>
              <a:rPr lang="en-US" dirty="0" smtClean="0"/>
              <a:t>Widely used in video games, virtual reality, CAD, etc…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Basics: Draw Primitives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609600" y="2590800"/>
            <a:ext cx="373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glColor3f(1.0, 1.0, 1.0); 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glBegin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(GL_POLYGON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glVertex3f(0.0, 0.0, 1.0);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glVertex3f(0.0, 3.0, 1.0);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glVertex3f(3.0, 3.0, 2.0);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glVertex3f(4.0, 1.5, 2.0);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glVertex3f(3.0, 0.0, 0.0);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glEnd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681347" y="2195104"/>
            <a:ext cx="518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Multiple commands for the same operation with different types of arguments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681347" y="16523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glColor3i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(1, 1, 1);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glColor3d (1.0, 1.0, 1.0); </a:t>
            </a:r>
          </a:p>
        </p:txBody>
      </p:sp>
      <p:sp>
        <p:nvSpPr>
          <p:cNvPr id="8" name="Right Arrow 7"/>
          <p:cNvSpPr/>
          <p:nvPr/>
        </p:nvSpPr>
        <p:spPr>
          <a:xfrm rot="19972697">
            <a:off x="2971800" y="2568575"/>
            <a:ext cx="609600" cy="4445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743503" flipV="1">
            <a:off x="2576727" y="4091409"/>
            <a:ext cx="1363376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489444">
            <a:off x="2334782" y="5430899"/>
            <a:ext cx="1320800" cy="460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681349" y="4625407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Draw calls in between </a:t>
            </a:r>
          </a:p>
        </p:txBody>
      </p:sp>
      <p:sp>
        <p:nvSpPr>
          <p:cNvPr id="14" name="Right Arrow 13"/>
          <p:cNvSpPr/>
          <p:nvPr/>
        </p:nvSpPr>
        <p:spPr>
          <a:xfrm rot="1135584">
            <a:off x="2791163" y="3116087"/>
            <a:ext cx="1320800" cy="460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4083726" y="3375083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State machine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09599" y="2590800"/>
            <a:ext cx="2041831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8581</TotalTime>
  <Words>1577</Words>
  <Application>Microsoft Office PowerPoint</Application>
  <PresentationFormat>On-screen Show (4:3)</PresentationFormat>
  <Paragraphs>517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1_blank</vt:lpstr>
      <vt:lpstr>2_blank</vt:lpstr>
      <vt:lpstr>PowerPoint Presentation</vt:lpstr>
      <vt:lpstr>UI Tools</vt:lpstr>
      <vt:lpstr>What is a Locator?</vt:lpstr>
      <vt:lpstr>MPxLocatorNode</vt:lpstr>
      <vt:lpstr>MPxLocatorNode</vt:lpstr>
      <vt:lpstr>MPxLocatorNode::draw()</vt:lpstr>
      <vt:lpstr>MPxLocatorNode</vt:lpstr>
      <vt:lpstr>OpenGL Basics</vt:lpstr>
      <vt:lpstr>OpenGL Basics: Draw Primitives</vt:lpstr>
      <vt:lpstr>OpenGL Basics</vt:lpstr>
      <vt:lpstr>MPxLocatorNode::draw()</vt:lpstr>
      <vt:lpstr>MPxLocatorNode::boundingBox()</vt:lpstr>
      <vt:lpstr>MPxLocatorNode Registration</vt:lpstr>
      <vt:lpstr>Examples: arrowLocator</vt:lpstr>
      <vt:lpstr>Maya Context ( Tools )</vt:lpstr>
      <vt:lpstr>Features of “CV CurveTool”</vt:lpstr>
      <vt:lpstr>Custom Context</vt:lpstr>
      <vt:lpstr>MPxContext</vt:lpstr>
      <vt:lpstr>Custom Context Event:</vt:lpstr>
      <vt:lpstr>MEvent</vt:lpstr>
      <vt:lpstr>MCursor</vt:lpstr>
      <vt:lpstr>MPxContextCommand</vt:lpstr>
      <vt:lpstr>MPxContextCommand</vt:lpstr>
      <vt:lpstr>MPxContextCommand</vt:lpstr>
      <vt:lpstr>Example: simpleMarqueeTool</vt:lpstr>
      <vt:lpstr>Example: simpleMarqueeTool</vt:lpstr>
      <vt:lpstr>Example: simpleMarqueeTool</vt:lpstr>
      <vt:lpstr>Activate Custom Context</vt:lpstr>
      <vt:lpstr>MPxToolCommand</vt:lpstr>
      <vt:lpstr>MPxToolCommand</vt:lpstr>
      <vt:lpstr>MPxToolCommand</vt:lpstr>
      <vt:lpstr>Example: helixTool.py</vt:lpstr>
      <vt:lpstr>Example: helixTool.py</vt:lpstr>
      <vt:lpstr>Example: helixTool.py</vt:lpstr>
      <vt:lpstr>Example: helixTool.py</vt:lpstr>
      <vt:lpstr>Tool Representation</vt:lpstr>
      <vt:lpstr>Example: helixTool.py</vt:lpstr>
      <vt:lpstr>Q &amp; A</vt:lpstr>
      <vt:lpstr>PowerPoint Presentation</vt:lpstr>
    </vt:vector>
  </TitlesOfParts>
  <Manager/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1030</cp:revision>
  <cp:lastPrinted>2006-08-09T23:46:43Z</cp:lastPrinted>
  <dcterms:created xsi:type="dcterms:W3CDTF">2005-11-04T16:28:13Z</dcterms:created>
  <dcterms:modified xsi:type="dcterms:W3CDTF">2011-10-03T18:00:19Z</dcterms:modified>
</cp:coreProperties>
</file>