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74" r:id="rId2"/>
    <p:sldId id="624" r:id="rId3"/>
    <p:sldId id="619" r:id="rId4"/>
    <p:sldId id="620" r:id="rId5"/>
    <p:sldId id="621" r:id="rId6"/>
    <p:sldId id="622" r:id="rId7"/>
    <p:sldId id="623" r:id="rId8"/>
    <p:sldId id="625" r:id="rId9"/>
    <p:sldId id="627" r:id="rId10"/>
    <p:sldId id="628" r:id="rId11"/>
    <p:sldId id="63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MSOffice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5354" autoAdjust="0"/>
  </p:normalViewPr>
  <p:slideViewPr>
    <p:cSldViewPr>
      <p:cViewPr>
        <p:scale>
          <a:sx n="80" d="100"/>
          <a:sy n="80" d="100"/>
        </p:scale>
        <p:origin x="-510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D179FBFC-615B-458D-9A53-7B5FC6E2C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8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65C36497-571D-4AA7-B329-1B8D15FBE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4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54899-C73A-42B6-9D9D-C9419D832E08}" type="slidenum">
              <a:rPr lang="en-US"/>
              <a:pPr/>
              <a:t>11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 lIns="91489" tIns="45744" rIns="91489" bIns="4574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2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230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0223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113213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 b="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572000" y="65357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BB39472C-A6C8-423C-9D3C-0C8B8D4D2F06}" type="slidenum">
              <a:rPr lang="en-US" sz="900">
                <a:solidFill>
                  <a:srgbClr val="808080"/>
                </a:solidFill>
              </a:rPr>
              <a:pPr eaLnBrk="0" hangingPunct="0"/>
              <a:t>‹#›</a:t>
            </a:fld>
            <a:endParaRPr lang="en-US" sz="90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1713" y="136525"/>
            <a:ext cx="1919287" cy="6264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610225" cy="6264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763962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5450" y="1416050"/>
            <a:ext cx="3765550" cy="498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7681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096000" y="65357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eaLnBrk="0" hangingPunct="0"/>
            <a:r>
              <a:rPr lang="en-US" sz="900" dirty="0">
                <a:solidFill>
                  <a:srgbClr val="DDDDDD"/>
                </a:solidFill>
              </a:rPr>
              <a:t>© </a:t>
            </a:r>
            <a:r>
              <a:rPr lang="en-US" sz="900" dirty="0" smtClean="0">
                <a:solidFill>
                  <a:srgbClr val="DDDDDD"/>
                </a:solidFill>
              </a:rPr>
              <a:t>2010 </a:t>
            </a:r>
            <a:r>
              <a:rPr lang="en-US" sz="900" dirty="0">
                <a:solidFill>
                  <a:srgbClr val="DDDDDD"/>
                </a:solidFill>
              </a:rPr>
              <a:t>Autodesk </a:t>
            </a: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7681912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9088" y="6535738"/>
            <a:ext cx="4113212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08080"/>
                </a:solidFill>
              </a:defRPr>
            </a:lvl1pPr>
          </a:lstStyle>
          <a:p>
            <a:r>
              <a:rPr lang="en-US"/>
              <a:t>Autodesk Media &amp; Entertainment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572000" y="65357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/>
            <a:fld id="{038196D0-186B-4110-A5B9-6DD9D4F54111}" type="slidenum">
              <a:rPr lang="en-US" sz="900">
                <a:solidFill>
                  <a:srgbClr val="808080"/>
                </a:solidFill>
              </a:rPr>
              <a:pPr eaLnBrk="0" hangingPunct="0"/>
              <a:t>‹#›</a:t>
            </a:fld>
            <a:endParaRPr lang="en-US" sz="900">
              <a:solidFill>
                <a:srgbClr val="808080"/>
              </a:solidFill>
            </a:endParaRPr>
          </a:p>
        </p:txBody>
      </p:sp>
      <p:pic>
        <p:nvPicPr>
          <p:cNvPr id="229383" name="Picture 7" descr="3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04250" y="0"/>
            <a:ext cx="539750" cy="68595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sldNum="0" hdr="0" dt="0"/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algn="l" rtl="0" fontAlgn="base">
        <a:spcBef>
          <a:spcPct val="0"/>
        </a:spcBef>
        <a:spcAft>
          <a:spcPct val="5000"/>
        </a:spcAft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347663" indent="-233363" algn="l" rtl="0" fontAlgn="base">
        <a:spcBef>
          <a:spcPct val="0"/>
        </a:spcBef>
        <a:spcAft>
          <a:spcPct val="5000"/>
        </a:spcAft>
        <a:buClr>
          <a:srgbClr val="00428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627063" indent="-165100" algn="l" rtl="0" fontAlgn="base">
        <a:spcBef>
          <a:spcPct val="0"/>
        </a:spcBef>
        <a:spcAft>
          <a:spcPct val="5000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914400" indent="-173038" algn="l" rtl="0" fontAlgn="base">
        <a:spcBef>
          <a:spcPct val="0"/>
        </a:spcBef>
        <a:spcAft>
          <a:spcPct val="5000"/>
        </a:spcAft>
        <a:buClr>
          <a:schemeClr val="tx1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714500" indent="-228600" algn="l" rtl="0" fontAlgn="base">
        <a:spcBef>
          <a:spcPct val="10000"/>
        </a:spcBef>
        <a:spcAft>
          <a:spcPct val="10000"/>
        </a:spcAft>
        <a:buClr>
          <a:srgbClr val="007DBA"/>
        </a:buClr>
        <a:buSzPct val="80000"/>
        <a:buFont typeface="Wingdings" pitchFamily="2" charset="2"/>
        <a:defRPr sz="2000">
          <a:solidFill>
            <a:schemeClr val="tx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rgbClr val="007DBA"/>
        </a:buClr>
        <a:buSzPct val="80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rgbClr val="007DBA"/>
        </a:buClr>
        <a:buSzPct val="80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rgbClr val="007DBA"/>
        </a:buClr>
        <a:buSzPct val="80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rgbClr val="007DBA"/>
        </a:buClr>
        <a:buSzPct val="80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Maya Python Scripting</a:t>
            </a:r>
            <a:br>
              <a:rPr lang="en-US" dirty="0" smtClean="0"/>
            </a:br>
            <a:r>
              <a:rPr lang="en-US" dirty="0" smtClean="0"/>
              <a:t>Exercises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924800" cy="1219200"/>
          </a:xfrm>
        </p:spPr>
        <p:txBody>
          <a:bodyPr/>
          <a:lstStyle/>
          <a:p>
            <a:pPr marL="0" lvl="2" indent="0">
              <a:buClrTx/>
              <a:buSzTx/>
              <a:buNone/>
            </a:pPr>
            <a:r>
              <a:rPr lang="en-US" dirty="0" smtClean="0"/>
              <a:t>Write a simple class representing a poly sphere.</a:t>
            </a:r>
          </a:p>
          <a:p>
            <a:pPr marL="0" lvl="2" indent="0">
              <a:buClrTx/>
              <a:buSzTx/>
              <a:buNone/>
            </a:pPr>
            <a:r>
              <a:rPr lang="en-US" dirty="0" smtClean="0"/>
              <a:t>Creating a class instance should create a sphere in Maya. Give the class </a:t>
            </a:r>
            <a:r>
              <a:rPr lang="en-US" dirty="0" err="1" smtClean="0"/>
              <a:t>setRadius</a:t>
            </a:r>
            <a:r>
              <a:rPr lang="en-US" dirty="0" smtClean="0"/>
              <a:t>() and </a:t>
            </a:r>
            <a:r>
              <a:rPr lang="en-US" dirty="0" err="1" smtClean="0"/>
              <a:t>getRadius</a:t>
            </a:r>
            <a:r>
              <a:rPr lang="en-US" dirty="0" smtClean="0"/>
              <a:t>() methods.</a:t>
            </a:r>
          </a:p>
          <a:p>
            <a:pPr marL="0" lvl="2" indent="0">
              <a:buClrTx/>
              <a:buSzTx/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Autodesk Media &amp; Entertainment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2438400"/>
            <a:ext cx="5257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class sphere():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def __init__( self, radius=None ):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   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self.nodes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cmds.polySphere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    if radius != None: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       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self.setRadius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radius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def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setRadius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self, radius ):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   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cmds.setAttr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self.nodes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[1] + '.r', radius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def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getRadius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self ):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    return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cmds.getAttr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self.nodes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[1] + '.r' )</a:t>
            </a:r>
          </a:p>
          <a:p>
            <a:pPr marL="0" lvl="2">
              <a:spcAft>
                <a:spcPct val="5000"/>
              </a:spcAft>
            </a:pPr>
            <a:endParaRPr lang="en-GB" sz="1600" b="1" kern="0" dirty="0" smtClean="0">
              <a:solidFill>
                <a:srgbClr val="CC0000"/>
              </a:solidFill>
              <a:latin typeface="+mn-lt"/>
            </a:endParaRP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s1 = sphere()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s1.setRadius( 4.0 )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s2 = sphere( 3.0 )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print s2.getRadius()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Autodesk Media &amp; Entertainment</a:t>
            </a:r>
          </a:p>
        </p:txBody>
      </p:sp>
      <p:pic>
        <p:nvPicPr>
          <p:cNvPr id="513026" name="Picture 2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61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framework</a:t>
            </a:r>
            <a:br>
              <a:rPr lang="en-US" dirty="0" smtClean="0"/>
            </a:br>
            <a:r>
              <a:rPr lang="en-US" dirty="0" smtClean="0"/>
              <a:t>scripts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Autodesk Media &amp; Entertainment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ClrTx/>
              <a:buSzTx/>
              <a:buNone/>
            </a:pPr>
            <a:r>
              <a:rPr lang="en-US" dirty="0" smtClean="0"/>
              <a:t>Prefix all Python scripts with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>
                <a:solidFill>
                  <a:srgbClr val="CC0000"/>
                </a:solidFill>
              </a:rPr>
              <a:t>import </a:t>
            </a:r>
            <a:r>
              <a:rPr lang="en-US" sz="1600" b="1" dirty="0" err="1" smtClean="0">
                <a:solidFill>
                  <a:srgbClr val="CC0000"/>
                </a:solidFill>
              </a:rPr>
              <a:t>maya.cmds</a:t>
            </a:r>
            <a:r>
              <a:rPr lang="en-US" sz="1600" b="1" dirty="0" smtClean="0">
                <a:solidFill>
                  <a:srgbClr val="CC0000"/>
                </a:solidFill>
              </a:rPr>
              <a:t> as </a:t>
            </a:r>
            <a:r>
              <a:rPr lang="en-US" sz="1600" b="1" dirty="0" err="1" smtClean="0">
                <a:solidFill>
                  <a:srgbClr val="CC0000"/>
                </a:solidFill>
              </a:rPr>
              <a:t>cmds</a:t>
            </a:r>
            <a:endParaRPr lang="en-US" sz="1600" b="1" dirty="0" smtClean="0">
              <a:solidFill>
                <a:srgbClr val="CC0000"/>
              </a:solidFill>
            </a:endParaRPr>
          </a:p>
          <a:p>
            <a:endParaRPr lang="en-US" sz="1800" dirty="0" smtClean="0"/>
          </a:p>
          <a:p>
            <a:endParaRPr lang="en-US" sz="1800" b="0" dirty="0" smtClean="0"/>
          </a:p>
          <a:p>
            <a:r>
              <a:rPr lang="en-US" sz="1800" b="0" dirty="0" smtClean="0"/>
              <a:t>If you get confused by the Python syntax, refer to the Python version of the command docs: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Autodesk Media &amp; Entertainment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657600"/>
            <a:ext cx="35242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the MEL below to Python: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3795712" cy="4984750"/>
          </a:xfrm>
        </p:spPr>
        <p:txBody>
          <a:bodyPr/>
          <a:lstStyle/>
          <a:p>
            <a:pPr marL="0" lvl="2" indent="0">
              <a:buClrTx/>
              <a:buSzTx/>
              <a:buNone/>
            </a:pPr>
            <a:r>
              <a:rPr lang="pl-PL" sz="1600" b="1" dirty="0" smtClean="0">
                <a:solidFill>
                  <a:srgbClr val="CC0000"/>
                </a:solidFill>
              </a:rPr>
              <a:t>polyPlane -w 2 -h 2 -n plane;</a:t>
            </a:r>
            <a:endParaRPr lang="en-US" sz="1600" b="1" dirty="0" smtClean="0">
              <a:solidFill>
                <a:srgbClr val="CC0000"/>
              </a:solidFill>
            </a:endParaRPr>
          </a:p>
          <a:p>
            <a:pPr marL="0" lvl="2" indent="0">
              <a:buClrTx/>
              <a:buSzTx/>
              <a:buNone/>
            </a:pPr>
            <a:endParaRPr lang="en-US" sz="1600" b="1" dirty="0" smtClean="0">
              <a:solidFill>
                <a:srgbClr val="CC0000"/>
              </a:solidFill>
            </a:endParaRP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select -r plane;</a:t>
            </a:r>
          </a:p>
          <a:p>
            <a:pPr marL="0" lvl="2" indent="0">
              <a:buClrTx/>
              <a:buSzTx/>
              <a:buNone/>
            </a:pPr>
            <a:endParaRPr lang="en-US" sz="1600" b="1" dirty="0" smtClean="0">
              <a:solidFill>
                <a:srgbClr val="CC0000"/>
              </a:solidFill>
            </a:endParaRPr>
          </a:p>
          <a:p>
            <a:pPr marL="0" lvl="2" indent="0">
              <a:buClrTx/>
              <a:buSzTx/>
              <a:buNone/>
            </a:pPr>
            <a:r>
              <a:rPr lang="en-US" sz="1600" b="1" dirty="0" err="1" smtClean="0">
                <a:solidFill>
                  <a:srgbClr val="CC0000"/>
                </a:solidFill>
              </a:rPr>
              <a:t>ls</a:t>
            </a:r>
            <a:r>
              <a:rPr lang="en-US" sz="1600" b="1" dirty="0" smtClean="0">
                <a:solidFill>
                  <a:srgbClr val="CC0000"/>
                </a:solidFill>
              </a:rPr>
              <a:t> -</a:t>
            </a:r>
            <a:r>
              <a:rPr lang="en-US" sz="1600" b="1" dirty="0" err="1" smtClean="0">
                <a:solidFill>
                  <a:srgbClr val="CC0000"/>
                </a:solidFill>
              </a:rPr>
              <a:t>sl</a:t>
            </a:r>
            <a:r>
              <a:rPr lang="en-US" sz="1600" b="1" dirty="0" smtClean="0">
                <a:solidFill>
                  <a:srgbClr val="CC0000"/>
                </a:solidFill>
              </a:rPr>
              <a:t>;</a:t>
            </a:r>
          </a:p>
          <a:p>
            <a:pPr marL="0" lvl="2" indent="0">
              <a:buClrTx/>
              <a:buSzTx/>
              <a:buNone/>
            </a:pPr>
            <a:endParaRPr lang="en-US" sz="1600" b="1" dirty="0" smtClean="0">
              <a:solidFill>
                <a:srgbClr val="CC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Autodesk Media &amp; Entertainment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343400" y="1371600"/>
            <a:ext cx="3795712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2">
              <a:spcAft>
                <a:spcPct val="5000"/>
              </a:spcAft>
            </a:pPr>
            <a:r>
              <a:rPr lang="en-US" sz="1600" b="1" kern="0" dirty="0" err="1" smtClean="0">
                <a:solidFill>
                  <a:srgbClr val="CC0000"/>
                </a:solidFill>
                <a:latin typeface="+mn-lt"/>
              </a:rPr>
              <a:t>cmds.polyPlane</a:t>
            </a: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( w=2, h=2, n='plane' )</a:t>
            </a:r>
          </a:p>
          <a:p>
            <a:pPr marL="0" lvl="2">
              <a:spcAft>
                <a:spcPct val="5000"/>
              </a:spcAft>
            </a:pPr>
            <a:endParaRPr lang="en-US" sz="1600" b="1" kern="0" dirty="0" smtClean="0">
              <a:solidFill>
                <a:srgbClr val="CC0000"/>
              </a:solidFill>
              <a:latin typeface="+mn-lt"/>
            </a:endParaRPr>
          </a:p>
          <a:p>
            <a:pPr marL="0" lvl="2">
              <a:spcAft>
                <a:spcPct val="5000"/>
              </a:spcAft>
            </a:pPr>
            <a:r>
              <a:rPr lang="en-US" sz="1600" b="1" kern="0" dirty="0" err="1" smtClean="0">
                <a:solidFill>
                  <a:srgbClr val="CC0000"/>
                </a:solidFill>
                <a:latin typeface="+mn-lt"/>
              </a:rPr>
              <a:t>cmds.select</a:t>
            </a: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( 'plane', r=True )</a:t>
            </a:r>
          </a:p>
          <a:p>
            <a:pPr marL="0" lvl="2">
              <a:spcAft>
                <a:spcPct val="5000"/>
              </a:spcAft>
            </a:pPr>
            <a:endParaRPr lang="en-US" sz="1600" b="1" kern="0" dirty="0" smtClean="0">
              <a:solidFill>
                <a:srgbClr val="CC0000"/>
              </a:solidFill>
              <a:latin typeface="+mn-lt"/>
            </a:endParaRPr>
          </a:p>
          <a:p>
            <a:pPr marL="0" lvl="2">
              <a:spcAft>
                <a:spcPct val="5000"/>
              </a:spcAft>
            </a:pP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print cmds.ls( </a:t>
            </a:r>
            <a:r>
              <a:rPr lang="en-US" sz="1600" b="1" kern="0" dirty="0" err="1" smtClean="0">
                <a:solidFill>
                  <a:srgbClr val="CC0000"/>
                </a:solidFill>
                <a:latin typeface="+mn-lt"/>
              </a:rPr>
              <a:t>sl</a:t>
            </a: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=True )</a:t>
            </a:r>
          </a:p>
          <a:p>
            <a:pPr marL="0" lvl="2">
              <a:spcAft>
                <a:spcPct val="5000"/>
              </a:spcAft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the MEL below to Python: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924800" cy="1905000"/>
          </a:xfrm>
        </p:spPr>
        <p:txBody>
          <a:bodyPr/>
          <a:lstStyle/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string $plane[] = `</a:t>
            </a:r>
            <a:r>
              <a:rPr lang="en-US" sz="1600" b="1" dirty="0" err="1" smtClean="0">
                <a:solidFill>
                  <a:srgbClr val="CC0000"/>
                </a:solidFill>
              </a:rPr>
              <a:t>polyPlane</a:t>
            </a:r>
            <a:r>
              <a:rPr lang="en-US" sz="1600" b="1" dirty="0" smtClean="0">
                <a:solidFill>
                  <a:srgbClr val="CC0000"/>
                </a:solidFill>
              </a:rPr>
              <a:t> -w 2 -h 2`;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string $</a:t>
            </a:r>
            <a:r>
              <a:rPr lang="en-US" sz="1600" b="1" dirty="0" err="1" smtClean="0">
                <a:solidFill>
                  <a:srgbClr val="CC0000"/>
                </a:solidFill>
              </a:rPr>
              <a:t>polyPlane</a:t>
            </a:r>
            <a:r>
              <a:rPr lang="en-US" sz="1600" b="1" dirty="0" smtClean="0">
                <a:solidFill>
                  <a:srgbClr val="CC0000"/>
                </a:solidFill>
              </a:rPr>
              <a:t> = $plane[1];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err="1" smtClean="0">
                <a:solidFill>
                  <a:srgbClr val="CC0000"/>
                </a:solidFill>
              </a:rPr>
              <a:t>setAttr</a:t>
            </a:r>
            <a:r>
              <a:rPr lang="en-US" sz="1600" b="1" dirty="0" smtClean="0">
                <a:solidFill>
                  <a:srgbClr val="CC0000"/>
                </a:solidFill>
              </a:rPr>
              <a:t> ($</a:t>
            </a:r>
            <a:r>
              <a:rPr lang="en-US" sz="1600" b="1" dirty="0" err="1" smtClean="0">
                <a:solidFill>
                  <a:srgbClr val="CC0000"/>
                </a:solidFill>
              </a:rPr>
              <a:t>polyPlane</a:t>
            </a:r>
            <a:r>
              <a:rPr lang="en-US" sz="1600" b="1" dirty="0" smtClean="0">
                <a:solidFill>
                  <a:srgbClr val="CC0000"/>
                </a:solidFill>
              </a:rPr>
              <a:t>+".</a:t>
            </a:r>
            <a:r>
              <a:rPr lang="en-US" sz="1600" b="1" dirty="0" err="1" smtClean="0">
                <a:solidFill>
                  <a:srgbClr val="CC0000"/>
                </a:solidFill>
              </a:rPr>
              <a:t>subdivisionsWidth</a:t>
            </a:r>
            <a:r>
              <a:rPr lang="en-US" sz="1600" b="1" dirty="0" smtClean="0">
                <a:solidFill>
                  <a:srgbClr val="CC0000"/>
                </a:solidFill>
              </a:rPr>
              <a:t>") 20;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Autodesk Media &amp; Entertainment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3429000"/>
            <a:ext cx="7772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2">
              <a:spcAft>
                <a:spcPct val="5000"/>
              </a:spcAft>
            </a:pP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plane = </a:t>
            </a:r>
            <a:r>
              <a:rPr lang="en-US" sz="1600" b="1" kern="0" dirty="0" err="1" smtClean="0">
                <a:solidFill>
                  <a:srgbClr val="CC0000"/>
                </a:solidFill>
                <a:latin typeface="+mn-lt"/>
              </a:rPr>
              <a:t>cmds.polyPlane</a:t>
            </a: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( w=2, h=2 )</a:t>
            </a:r>
          </a:p>
          <a:p>
            <a:pPr marL="0" lvl="2">
              <a:spcAft>
                <a:spcPct val="5000"/>
              </a:spcAft>
            </a:pPr>
            <a:r>
              <a:rPr lang="en-US" sz="1600" b="1" kern="0" dirty="0" err="1" smtClean="0">
                <a:solidFill>
                  <a:srgbClr val="CC0000"/>
                </a:solidFill>
                <a:latin typeface="+mn-lt"/>
              </a:rPr>
              <a:t>polyPlane</a:t>
            </a: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 = plane[1]</a:t>
            </a:r>
          </a:p>
          <a:p>
            <a:pPr marL="0" lvl="2">
              <a:spcAft>
                <a:spcPct val="5000"/>
              </a:spcAft>
            </a:pPr>
            <a:r>
              <a:rPr lang="en-US" sz="1600" b="1" kern="0" dirty="0" err="1" smtClean="0">
                <a:solidFill>
                  <a:srgbClr val="CC0000"/>
                </a:solidFill>
                <a:latin typeface="+mn-lt"/>
              </a:rPr>
              <a:t>cmds.setAttr</a:t>
            </a: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( </a:t>
            </a:r>
            <a:r>
              <a:rPr lang="en-US" sz="1600" b="1" kern="0" dirty="0" err="1" smtClean="0">
                <a:solidFill>
                  <a:srgbClr val="CC0000"/>
                </a:solidFill>
                <a:latin typeface="+mn-lt"/>
              </a:rPr>
              <a:t>polyPlane+'.subdivisionsWidth</a:t>
            </a:r>
            <a:r>
              <a:rPr lang="en-US" sz="1600" b="1" kern="0" dirty="0" smtClean="0">
                <a:solidFill>
                  <a:srgbClr val="CC0000"/>
                </a:solidFill>
                <a:latin typeface="+mn-lt"/>
              </a:rPr>
              <a:t>', 20 )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the MEL below to Python: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924800" cy="1905000"/>
          </a:xfrm>
        </p:spPr>
        <p:txBody>
          <a:bodyPr/>
          <a:lstStyle/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string $plane[] = `</a:t>
            </a:r>
            <a:r>
              <a:rPr lang="en-US" sz="1600" b="1" dirty="0" err="1" smtClean="0">
                <a:solidFill>
                  <a:srgbClr val="CC0000"/>
                </a:solidFill>
              </a:rPr>
              <a:t>polyPlane</a:t>
            </a:r>
            <a:r>
              <a:rPr lang="en-US" sz="1600" b="1" dirty="0" smtClean="0">
                <a:solidFill>
                  <a:srgbClr val="CC0000"/>
                </a:solidFill>
              </a:rPr>
              <a:t> -w 2 -h 2`;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string $sphere[] = `</a:t>
            </a:r>
            <a:r>
              <a:rPr lang="en-US" sz="1600" b="1" dirty="0" err="1" smtClean="0">
                <a:solidFill>
                  <a:srgbClr val="CC0000"/>
                </a:solidFill>
              </a:rPr>
              <a:t>polySphere</a:t>
            </a:r>
            <a:r>
              <a:rPr lang="en-US" sz="1600" b="1" dirty="0" smtClean="0">
                <a:solidFill>
                  <a:srgbClr val="CC0000"/>
                </a:solidFill>
              </a:rPr>
              <a:t> -r 2`;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string $all[] = `</a:t>
            </a:r>
            <a:r>
              <a:rPr lang="en-US" sz="1600" b="1" dirty="0" err="1" smtClean="0">
                <a:solidFill>
                  <a:srgbClr val="CC0000"/>
                </a:solidFill>
              </a:rPr>
              <a:t>stringArrayCatenate</a:t>
            </a:r>
            <a:r>
              <a:rPr lang="en-US" sz="1600" b="1" dirty="0" smtClean="0">
                <a:solidFill>
                  <a:srgbClr val="CC0000"/>
                </a:solidFill>
              </a:rPr>
              <a:t> $plane $sphere`;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for (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=0;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&lt;size($all);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++ )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{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    print(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 + ": " + $all[$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] + "\n" );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Autodesk Media &amp; Entertainment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38862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plane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cmds.polyPlane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w=2, h=2 )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sphere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cmds.polySphere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r= 2 )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all = plane + sphere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for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i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, v in enumerate( all ):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print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i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, ": ", v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the MEL below to Python: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924800" cy="2743200"/>
          </a:xfrm>
        </p:spPr>
        <p:txBody>
          <a:bodyPr/>
          <a:lstStyle/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proc </a:t>
            </a:r>
            <a:r>
              <a:rPr lang="en-US" sz="1600" b="1" dirty="0" err="1" smtClean="0">
                <a:solidFill>
                  <a:srgbClr val="CC0000"/>
                </a:solidFill>
              </a:rPr>
              <a:t>makeSphere</a:t>
            </a:r>
            <a:r>
              <a:rPr lang="en-US" sz="1600" b="1" dirty="0" smtClean="0">
                <a:solidFill>
                  <a:srgbClr val="CC0000"/>
                </a:solidFill>
              </a:rPr>
              <a:t>( float $x )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{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    string $sphere[] = `</a:t>
            </a:r>
            <a:r>
              <a:rPr lang="en-US" sz="1600" b="1" dirty="0" err="1" smtClean="0">
                <a:solidFill>
                  <a:srgbClr val="CC0000"/>
                </a:solidFill>
              </a:rPr>
              <a:t>polySphere</a:t>
            </a:r>
            <a:r>
              <a:rPr lang="en-US" sz="1600" b="1" dirty="0" smtClean="0">
                <a:solidFill>
                  <a:srgbClr val="CC0000"/>
                </a:solidFill>
              </a:rPr>
              <a:t> -r 1`;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    </a:t>
            </a:r>
            <a:r>
              <a:rPr lang="en-GB" sz="1600" b="1" dirty="0" smtClean="0">
                <a:solidFill>
                  <a:srgbClr val="CC0000"/>
                </a:solidFill>
              </a:rPr>
              <a:t>move -a $x 0 0 $sphere[0];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}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err="1" smtClean="0">
                <a:solidFill>
                  <a:srgbClr val="CC0000"/>
                </a:solidFill>
              </a:rPr>
              <a:t>int</a:t>
            </a:r>
            <a:r>
              <a:rPr lang="en-US" sz="1600" b="1" dirty="0" smtClean="0">
                <a:solidFill>
                  <a:srgbClr val="CC0000"/>
                </a:solidFill>
              </a:rPr>
              <a:t>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for (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=0;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&lt;10;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++ )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{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    </a:t>
            </a:r>
            <a:r>
              <a:rPr lang="en-US" sz="1600" b="1" dirty="0" err="1" smtClean="0">
                <a:solidFill>
                  <a:srgbClr val="CC0000"/>
                </a:solidFill>
              </a:rPr>
              <a:t>makeSphere</a:t>
            </a:r>
            <a:r>
              <a:rPr lang="en-US" sz="1600" b="1" dirty="0" smtClean="0">
                <a:solidFill>
                  <a:srgbClr val="CC0000"/>
                </a:solidFill>
              </a:rPr>
              <a:t>( $</a:t>
            </a:r>
            <a:r>
              <a:rPr lang="en-US" sz="1600" b="1" dirty="0" err="1" smtClean="0">
                <a:solidFill>
                  <a:srgbClr val="CC0000"/>
                </a:solidFill>
              </a:rPr>
              <a:t>i</a:t>
            </a:r>
            <a:r>
              <a:rPr lang="en-US" sz="1600" b="1" dirty="0" smtClean="0">
                <a:solidFill>
                  <a:srgbClr val="CC0000"/>
                </a:solidFill>
              </a:rPr>
              <a:t> * 2.0 );</a:t>
            </a:r>
          </a:p>
          <a:p>
            <a:pPr marL="0" lvl="2" indent="0">
              <a:buClrTx/>
              <a:buSzTx/>
              <a:buNone/>
            </a:pPr>
            <a:r>
              <a:rPr lang="en-US" sz="1600" b="1" dirty="0" smtClean="0">
                <a:solidFill>
                  <a:srgbClr val="CC000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Autodesk Media &amp; Entertainment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4343400"/>
            <a:ext cx="7772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def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makeSphere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x ):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sphere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cmds.polySphere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r=1 )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cmds.move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x, 0, 0, sphere[0], a=True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for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i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in range(10):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makeSphere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i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* 2.0 )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Skinning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257800" cy="1219200"/>
          </a:xfrm>
        </p:spPr>
        <p:txBody>
          <a:bodyPr/>
          <a:lstStyle/>
          <a:p>
            <a:pPr marL="0" lvl="2" indent="0">
              <a:buClrTx/>
              <a:buSzTx/>
              <a:buNone/>
            </a:pPr>
            <a:r>
              <a:rPr lang="en-US" dirty="0" smtClean="0"/>
              <a:t>Write a script to make a cylinder and a simple three bone skeleton. Bind the mesh to the lower two joints only and create a simple animation.</a:t>
            </a:r>
          </a:p>
          <a:p>
            <a:pPr marL="0" lvl="2" indent="0">
              <a:buClrTx/>
              <a:buSzTx/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Autodesk Media &amp; Entertainment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2438400"/>
            <a:ext cx="5257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cyl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cmds.polyCylinder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h=4,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sh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=20 )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cmds.move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( 0, 2, 0 )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cmds.select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cl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joint1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cmds.joint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p=(0,0,0)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joint2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cmds.joint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p=(-0.2,2,0)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joint3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cmds.joint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p=(0,4,0)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cmds.select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[joint1,joint2,cyl[0]], r=True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cmds.bindSkin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toSelectedBones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cmds.select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joint2, r=True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cmds.currentTime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( 1 )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cmds.setKeyframe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cmds.currentTime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( 25 )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cmds.rotate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( 0, 0, 50 )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cmds.setKeyframe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19200"/>
            <a:ext cx="26289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28600" y="4191000"/>
            <a:ext cx="6400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3429000"/>
            <a:ext cx="6400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3200400"/>
            <a:ext cx="64008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Skinning 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257800" cy="1219200"/>
          </a:xfrm>
        </p:spPr>
        <p:txBody>
          <a:bodyPr/>
          <a:lstStyle/>
          <a:p>
            <a:pPr marL="0" lvl="2" indent="0">
              <a:buClrTx/>
              <a:buSzTx/>
              <a:buNone/>
            </a:pPr>
            <a:r>
              <a:rPr lang="en-US" dirty="0" smtClean="0"/>
              <a:t>Let’s make that more “Python-y”.</a:t>
            </a:r>
          </a:p>
          <a:p>
            <a:pPr marL="0" lvl="2" indent="0">
              <a:buClrTx/>
              <a:buSzTx/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Autodesk Media &amp; Entertainment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2438400"/>
            <a:ext cx="792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cyl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=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cmds.polyCylinder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h=4,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sh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=20 )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cmds.move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( 0, 2, 0 )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cmds.select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cl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joints = [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cmds.joint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p=x ) for x in [ (0,0,0), (-0.2,2,0), (0,4,0) ] ]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cmds.select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joints[0:1] + [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cyl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[0]], r=True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cmds.bindSkin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toSelectedBones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cmds.select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joints[1], r=True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for time, value in zip( [1, 25], [0, 50] ):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cmds.currentTime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time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cmds.rotate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( 0, 0, value, a=True )</a:t>
            </a:r>
          </a:p>
          <a:p>
            <a:pPr marL="0" lvl="2">
              <a:spcAft>
                <a:spcPct val="5000"/>
              </a:spcAft>
            </a:pP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    </a:t>
            </a:r>
            <a:r>
              <a:rPr lang="en-GB" sz="1600" b="1" kern="0" dirty="0" err="1" smtClean="0">
                <a:solidFill>
                  <a:srgbClr val="CC0000"/>
                </a:solidFill>
                <a:latin typeface="+mn-lt"/>
              </a:rPr>
              <a:t>cmds.setKeyframe</a:t>
            </a:r>
            <a:r>
              <a:rPr lang="en-GB" sz="1600" b="1" kern="0" dirty="0" smtClean="0">
                <a:solidFill>
                  <a:srgbClr val="CC0000"/>
                </a:solidFill>
                <a:latin typeface="+mn-lt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8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Adsk_Template_MS02a">
  <a:themeElements>
    <a:clrScheme name="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FFAA00"/>
      </a:accent1>
      <a:accent2>
        <a:srgbClr val="EE5500"/>
      </a:accent2>
      <a:accent3>
        <a:srgbClr val="FFFFFF"/>
      </a:accent3>
      <a:accent4>
        <a:srgbClr val="000000"/>
      </a:accent4>
      <a:accent5>
        <a:srgbClr val="FFD2AA"/>
      </a:accent5>
      <a:accent6>
        <a:srgbClr val="D84C00"/>
      </a:accent6>
      <a:hlink>
        <a:srgbClr val="77BB11"/>
      </a:hlink>
      <a:folHlink>
        <a:srgbClr val="00326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dsk_Template_MS02a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118888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C3C3"/>
        </a:accent5>
        <a:accent6>
          <a:srgbClr val="D84C00"/>
        </a:accent6>
        <a:hlink>
          <a:srgbClr val="77BB11"/>
        </a:hlink>
        <a:folHlink>
          <a:srgbClr val="0042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22976</TotalTime>
  <Words>715</Words>
  <Application>Microsoft Office PowerPoint</Application>
  <PresentationFormat>On-screen Show (4:3)</PresentationFormat>
  <Paragraphs>112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Adsk_Template_MS02a</vt:lpstr>
      <vt:lpstr>Maya Python Scripting Exercises </vt:lpstr>
      <vt:lpstr>Command framework scripts</vt:lpstr>
      <vt:lpstr>Review</vt:lpstr>
      <vt:lpstr>Convert the MEL below to Python:</vt:lpstr>
      <vt:lpstr>Convert the MEL below to Python:</vt:lpstr>
      <vt:lpstr>Convert the MEL below to Python:</vt:lpstr>
      <vt:lpstr>Convert the MEL below to Python:</vt:lpstr>
      <vt:lpstr>Skinning script</vt:lpstr>
      <vt:lpstr>Skinning script</vt:lpstr>
      <vt:lpstr>Simple class</vt:lpstr>
      <vt:lpstr>PowerPoint Presentation</vt:lpstr>
    </vt:vector>
  </TitlesOfParts>
  <Company>Autodesk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Scripting Exercises</dc:title>
  <dc:creator>Andrew Ostler</dc:creator>
  <cp:lastModifiedBy>middlek</cp:lastModifiedBy>
  <cp:revision>550</cp:revision>
  <dcterms:created xsi:type="dcterms:W3CDTF">2004-03-25T19:07:13Z</dcterms:created>
  <dcterms:modified xsi:type="dcterms:W3CDTF">2011-03-21T03:30:58Z</dcterms:modified>
</cp:coreProperties>
</file>