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8" r:id="rId9"/>
    <p:sldId id="297" r:id="rId10"/>
    <p:sldId id="270" r:id="rId11"/>
    <p:sldId id="265" r:id="rId12"/>
    <p:sldId id="266" r:id="rId13"/>
    <p:sldId id="267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2668" y="-12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4572000" y="6654800"/>
            <a:ext cx="508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317500" y="3086100"/>
            <a:ext cx="4826000" cy="774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Locators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Context</a:t>
            </a:r>
          </a:p>
          <a:p>
            <a:pPr>
              <a:lnSpc>
                <a:spcPts val="2400"/>
              </a:lnSpc>
              <a:tabLst/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Module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15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17500" y="622300"/>
            <a:ext cx="7431522" cy="634276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342900" algn="l"/>
              </a:tabLst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MPxLocatorNode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Registration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>
                <a:tab pos="342900" algn="l"/>
              </a:tabLst>
            </a:pPr>
            <a:r>
              <a:rPr lang="en-US" altLang="zh-CN" sz="27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Specify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kLocatorNode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when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registering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node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</a:p>
          <a:p>
            <a:pPr>
              <a:lnSpc>
                <a:spcPts val="33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795" dirty="0" err="1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initializePlugin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ts val="3300"/>
              </a:lnSpc>
              <a:tabLst>
                <a:tab pos="342900" algn="l"/>
              </a:tabLst>
            </a:pP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Also specify the draw classification string</a:t>
            </a:r>
          </a:p>
          <a:p>
            <a:pPr>
              <a:lnSpc>
                <a:spcPts val="2300"/>
              </a:lnSpc>
              <a:tabLst>
                <a:tab pos="342900" algn="l"/>
              </a:tabLst>
            </a:pPr>
            <a:r>
              <a:rPr lang="en-US" altLang="zh-CN" sz="1403" dirty="0" err="1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MString</a:t>
            </a:r>
            <a:r>
              <a:rPr lang="en-US" altLang="zh-CN" sz="1403" dirty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	</a:t>
            </a:r>
            <a:r>
              <a:rPr lang="en-US" altLang="zh-CN" sz="1403" dirty="0" err="1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arrowLocator</a:t>
            </a:r>
            <a:r>
              <a:rPr lang="en-US" altLang="zh-CN" sz="1403" dirty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::</a:t>
            </a:r>
            <a:r>
              <a:rPr lang="en-US" altLang="zh-CN" sz="1403" dirty="0" err="1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drawDbClassification</a:t>
            </a:r>
            <a:r>
              <a:rPr lang="en-US" altLang="zh-CN" sz="1403" dirty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("</a:t>
            </a:r>
            <a:r>
              <a:rPr lang="en-US" altLang="zh-CN" sz="1403" dirty="0" err="1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drawdb</a:t>
            </a:r>
            <a:r>
              <a:rPr lang="en-US" altLang="zh-CN" sz="1403" dirty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/geometry/</a:t>
            </a:r>
            <a:r>
              <a:rPr lang="en-US" altLang="zh-CN" sz="1403" dirty="0" err="1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arrowLocator</a:t>
            </a:r>
            <a:r>
              <a:rPr lang="en-US" altLang="zh-CN" sz="1403" dirty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");</a:t>
            </a:r>
          </a:p>
          <a:p>
            <a:pPr>
              <a:lnSpc>
                <a:spcPts val="2300"/>
              </a:lnSpc>
              <a:tabLst>
                <a:tab pos="342900" algn="l"/>
              </a:tabLst>
            </a:pPr>
            <a:r>
              <a:rPr lang="en-US" altLang="zh-CN" sz="1403" dirty="0" err="1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MString</a:t>
            </a:r>
            <a:r>
              <a:rPr lang="en-US" altLang="zh-CN" sz="1403" dirty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	</a:t>
            </a:r>
            <a:r>
              <a:rPr lang="en-US" altLang="zh-CN" sz="1403" dirty="0" err="1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arrowLocator</a:t>
            </a:r>
            <a:r>
              <a:rPr lang="en-US" altLang="zh-CN" sz="1403" dirty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::</a:t>
            </a:r>
            <a:r>
              <a:rPr lang="en-US" altLang="zh-CN" sz="1403" dirty="0" err="1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drawRegistrantId</a:t>
            </a:r>
            <a:r>
              <a:rPr lang="en-US" altLang="zh-CN" sz="1403" dirty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("</a:t>
            </a:r>
            <a:r>
              <a:rPr lang="en-US" altLang="zh-CN" sz="1403" dirty="0" err="1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arrowLocatorNodePlugin</a:t>
            </a:r>
            <a:r>
              <a:rPr lang="en-US" altLang="zh-CN" sz="1403" dirty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"); </a:t>
            </a:r>
            <a:endParaRPr lang="en-US" altLang="zh-CN" sz="1403" dirty="0">
              <a:solidFill>
                <a:srgbClr val="FFFF00"/>
              </a:solidFill>
              <a:latin typeface="Calibri" pitchFamily="18" charset="0"/>
              <a:cs typeface="Calibri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1403" dirty="0" err="1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plugin.registerNode</a:t>
            </a:r>
            <a:r>
              <a:rPr lang="en-US" altLang="zh-CN" sz="1403" dirty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( "</a:t>
            </a:r>
            <a:r>
              <a:rPr lang="en-US" altLang="zh-CN" sz="1403" dirty="0" err="1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arrowLocator</a:t>
            </a:r>
            <a:r>
              <a:rPr lang="en-US" altLang="zh-CN" sz="1403" dirty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", </a:t>
            </a:r>
            <a:r>
              <a:rPr lang="en-US" altLang="zh-CN" sz="1403" dirty="0" err="1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arrowLocator</a:t>
            </a:r>
            <a:r>
              <a:rPr lang="en-US" altLang="zh-CN" sz="1403" dirty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::id, </a:t>
            </a:r>
            <a:r>
              <a:rPr lang="en-US" altLang="zh-CN" sz="1403" dirty="0" err="1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arrowLocator</a:t>
            </a:r>
            <a:r>
              <a:rPr lang="en-US" altLang="zh-CN" sz="1403" dirty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::creator,</a:t>
            </a:r>
          </a:p>
          <a:p>
            <a:pPr>
              <a:lnSpc>
                <a:spcPts val="2300"/>
              </a:lnSpc>
              <a:tabLst>
                <a:tab pos="342900" algn="l"/>
              </a:tabLst>
            </a:pPr>
            <a:r>
              <a:rPr lang="en-US" altLang="zh-CN" sz="1403" dirty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		</a:t>
            </a:r>
            <a:r>
              <a:rPr lang="en-US" altLang="zh-CN" sz="1403" dirty="0" err="1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arrowLocator</a:t>
            </a:r>
            <a:r>
              <a:rPr lang="en-US" altLang="zh-CN" sz="1403" dirty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::initialize, </a:t>
            </a:r>
            <a:r>
              <a:rPr lang="en-US" altLang="zh-CN" sz="1403" dirty="0" err="1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MPxNode</a:t>
            </a:r>
            <a:r>
              <a:rPr lang="en-US" altLang="zh-CN" sz="1403" dirty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::</a:t>
            </a:r>
            <a:r>
              <a:rPr lang="en-US" altLang="zh-CN" sz="1403" dirty="0" err="1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kLocatorNode</a:t>
            </a:r>
            <a:r>
              <a:rPr lang="en-US" altLang="zh-CN" sz="1403" dirty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,&amp;</a:t>
            </a:r>
            <a:r>
              <a:rPr lang="en-US" altLang="zh-CN" sz="1403" dirty="0" err="1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arrowLocator</a:t>
            </a:r>
            <a:r>
              <a:rPr lang="en-US" altLang="zh-CN" sz="1403" dirty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::</a:t>
            </a:r>
            <a:r>
              <a:rPr lang="en-US" altLang="zh-CN" sz="1403" dirty="0" err="1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drawDbClassification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);</a:t>
            </a:r>
          </a:p>
          <a:p>
            <a:pPr>
              <a:lnSpc>
                <a:spcPts val="2300"/>
              </a:lnSpc>
              <a:tabLst>
                <a:tab pos="342900" algn="l"/>
              </a:tabLst>
            </a:pPr>
            <a:endParaRPr lang="en-US" altLang="zh-CN" sz="1403" dirty="0">
              <a:solidFill>
                <a:srgbClr val="FFFF00"/>
              </a:solidFill>
              <a:latin typeface="Calibri" pitchFamily="18" charset="0"/>
              <a:cs typeface="Calibri" pitchFamily="18" charset="0"/>
            </a:endParaRPr>
          </a:p>
          <a:p>
            <a:pPr>
              <a:lnSpc>
                <a:spcPts val="2300"/>
              </a:lnSpc>
              <a:tabLst>
                <a:tab pos="342900" algn="l"/>
              </a:tabLst>
            </a:pPr>
            <a:endParaRPr lang="en-US" altLang="zh-CN" sz="1403" dirty="0" smtClean="0">
              <a:solidFill>
                <a:srgbClr val="FFFF00"/>
              </a:solidFill>
              <a:latin typeface="Calibri" pitchFamily="18" charset="0"/>
              <a:cs typeface="Calibri" pitchFamily="18" charset="0"/>
            </a:endParaRPr>
          </a:p>
          <a:p>
            <a:pPr>
              <a:lnSpc>
                <a:spcPts val="2300"/>
              </a:lnSpc>
              <a:tabLst>
                <a:tab pos="342900" algn="l"/>
              </a:tabLst>
            </a:pPr>
            <a:endParaRPr lang="en-US" altLang="zh-CN" sz="1403" dirty="0">
              <a:solidFill>
                <a:srgbClr val="FFFF00"/>
              </a:solidFill>
              <a:latin typeface="Calibri" pitchFamily="18" charset="0"/>
              <a:cs typeface="Calibri" pitchFamily="18" charset="0"/>
            </a:endParaRPr>
          </a:p>
          <a:p>
            <a:pPr>
              <a:lnSpc>
                <a:spcPts val="3300"/>
              </a:lnSpc>
              <a:tabLst>
                <a:tab pos="342900" algn="l"/>
              </a:tabLst>
            </a:pPr>
            <a:r>
              <a:rPr lang="en-US" altLang="zh-CN" sz="2798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Register the </a:t>
            </a:r>
            <a:r>
              <a:rPr lang="en-US" altLang="zh-CN" sz="27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draw override node</a:t>
            </a:r>
            <a:endParaRPr lang="en-US" altLang="zh-CN" sz="2798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2300"/>
              </a:lnSpc>
              <a:tabLst>
                <a:tab pos="342900" algn="l"/>
              </a:tabLst>
            </a:pPr>
            <a:r>
              <a:rPr lang="en-US" altLang="zh-CN" sz="2798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zh-CN" sz="1403" dirty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status = </a:t>
            </a:r>
            <a:r>
              <a:rPr lang="en-US" altLang="zh-CN" sz="1403" dirty="0" err="1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MHWRender</a:t>
            </a:r>
            <a:r>
              <a:rPr lang="en-US" altLang="zh-CN" sz="1403" dirty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::</a:t>
            </a:r>
            <a:r>
              <a:rPr lang="en-US" altLang="zh-CN" sz="1403" dirty="0" err="1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MDrawRegistry</a:t>
            </a:r>
            <a:r>
              <a:rPr lang="en-US" altLang="zh-CN" sz="1403" dirty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::</a:t>
            </a:r>
            <a:r>
              <a:rPr lang="en-US" altLang="zh-CN" sz="1403" dirty="0" err="1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registerDrawOverrideCreator</a:t>
            </a:r>
            <a:r>
              <a:rPr lang="en-US" altLang="zh-CN" sz="1403" dirty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 (</a:t>
            </a:r>
          </a:p>
          <a:p>
            <a:pPr>
              <a:lnSpc>
                <a:spcPts val="2300"/>
              </a:lnSpc>
              <a:tabLst>
                <a:tab pos="342900" algn="l"/>
              </a:tabLst>
            </a:pPr>
            <a:r>
              <a:rPr lang="en-US" altLang="zh-CN" sz="1403" dirty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		</a:t>
            </a:r>
            <a:r>
              <a:rPr lang="en-US" altLang="zh-CN" sz="1403" dirty="0" err="1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arrowLocator</a:t>
            </a:r>
            <a:r>
              <a:rPr lang="en-US" altLang="zh-CN" sz="1403" dirty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::</a:t>
            </a:r>
            <a:r>
              <a:rPr lang="en-US" altLang="zh-CN" sz="1403" dirty="0" err="1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drawDbClassification</a:t>
            </a:r>
            <a:r>
              <a:rPr lang="en-US" altLang="zh-CN" sz="1403" dirty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,</a:t>
            </a:r>
          </a:p>
          <a:p>
            <a:pPr>
              <a:lnSpc>
                <a:spcPts val="2300"/>
              </a:lnSpc>
              <a:tabLst>
                <a:tab pos="342900" algn="l"/>
              </a:tabLst>
            </a:pPr>
            <a:r>
              <a:rPr lang="en-US" altLang="zh-CN" sz="1403" dirty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		</a:t>
            </a:r>
            <a:r>
              <a:rPr lang="en-US" altLang="zh-CN" sz="1403" dirty="0" err="1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arrowLocator</a:t>
            </a:r>
            <a:r>
              <a:rPr lang="en-US" altLang="zh-CN" sz="1403" dirty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::</a:t>
            </a:r>
            <a:r>
              <a:rPr lang="en-US" altLang="zh-CN" sz="1403" dirty="0" err="1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drawRegistrantId</a:t>
            </a:r>
            <a:r>
              <a:rPr lang="en-US" altLang="zh-CN" sz="1403" dirty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,</a:t>
            </a:r>
          </a:p>
          <a:p>
            <a:pPr>
              <a:lnSpc>
                <a:spcPts val="2300"/>
              </a:lnSpc>
              <a:tabLst>
                <a:tab pos="342900" algn="l"/>
              </a:tabLst>
            </a:pPr>
            <a:r>
              <a:rPr lang="en-US" altLang="zh-CN" sz="1403" dirty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		</a:t>
            </a:r>
            <a:r>
              <a:rPr lang="en-US" altLang="zh-CN" sz="1403" dirty="0" err="1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arrowLocatorOverride</a:t>
            </a:r>
            <a:r>
              <a:rPr lang="en-US" altLang="zh-CN" sz="1403" dirty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::Creator) 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17500" y="647700"/>
            <a:ext cx="7975600" cy="3886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342900" algn="l"/>
              </a:tabLst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OpenGL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Basics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>
                <a:tab pos="3429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OpenGL: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Open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Graphics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Library,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developed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SGI(Silicon</a:t>
            </a:r>
          </a:p>
          <a:p>
            <a:pPr>
              <a:lnSpc>
                <a:spcPts val="28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Graphics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Inc.)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1992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400"/>
              </a:lnSpc>
              <a:tabLst>
                <a:tab pos="3429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standard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defining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API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writing</a:t>
            </a:r>
          </a:p>
          <a:p>
            <a:pPr>
              <a:lnSpc>
                <a:spcPts val="28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that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produce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2D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3D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computer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graphics.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400"/>
              </a:lnSpc>
              <a:tabLst>
                <a:tab pos="3429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Widely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used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video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games,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virtual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reality,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CAD,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etc…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000248" y="2442210"/>
            <a:ext cx="547624" cy="297433"/>
          </a:xfrm>
          <a:custGeom>
            <a:avLst/>
            <a:gdLst>
              <a:gd name="connsiteX0" fmla="*/ 0 w 547624"/>
              <a:gd name="connsiteY0" fmla="*/ 277622 h 297433"/>
              <a:gd name="connsiteX1" fmla="*/ 522731 w 547624"/>
              <a:gd name="connsiteY1" fmla="*/ 9905 h 297433"/>
              <a:gd name="connsiteX2" fmla="*/ 517779 w 547624"/>
              <a:gd name="connsiteY2" fmla="*/ 0 h 297433"/>
              <a:gd name="connsiteX3" fmla="*/ 547623 w 547624"/>
              <a:gd name="connsiteY3" fmla="*/ 9651 h 297433"/>
              <a:gd name="connsiteX4" fmla="*/ 537972 w 547624"/>
              <a:gd name="connsiteY4" fmla="*/ 39497 h 297433"/>
              <a:gd name="connsiteX5" fmla="*/ 532892 w 547624"/>
              <a:gd name="connsiteY5" fmla="*/ 29717 h 297433"/>
              <a:gd name="connsiteX6" fmla="*/ 10159 w 547624"/>
              <a:gd name="connsiteY6" fmla="*/ 297433 h 297433"/>
              <a:gd name="connsiteX7" fmla="*/ 0 w 547624"/>
              <a:gd name="connsiteY7" fmla="*/ 277622 h 29743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547624" h="297433">
                <a:moveTo>
                  <a:pt x="0" y="277622"/>
                </a:moveTo>
                <a:lnTo>
                  <a:pt x="522731" y="9905"/>
                </a:lnTo>
                <a:lnTo>
                  <a:pt x="517779" y="0"/>
                </a:lnTo>
                <a:lnTo>
                  <a:pt x="547623" y="9651"/>
                </a:lnTo>
                <a:lnTo>
                  <a:pt x="537972" y="39497"/>
                </a:lnTo>
                <a:lnTo>
                  <a:pt x="532892" y="29717"/>
                </a:lnTo>
                <a:lnTo>
                  <a:pt x="10159" y="297433"/>
                </a:lnTo>
                <a:lnTo>
                  <a:pt x="0" y="277622"/>
                </a:lnTo>
              </a:path>
            </a:pathLst>
          </a:custGeom>
          <a:solidFill>
            <a:srgbClr val="FFFF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987548" y="2429510"/>
            <a:ext cx="573024" cy="322833"/>
          </a:xfrm>
          <a:custGeom>
            <a:avLst/>
            <a:gdLst>
              <a:gd name="connsiteX0" fmla="*/ 12700 w 573024"/>
              <a:gd name="connsiteY0" fmla="*/ 290322 h 322833"/>
              <a:gd name="connsiteX1" fmla="*/ 535431 w 573024"/>
              <a:gd name="connsiteY1" fmla="*/ 22605 h 322833"/>
              <a:gd name="connsiteX2" fmla="*/ 530479 w 573024"/>
              <a:gd name="connsiteY2" fmla="*/ 12700 h 322833"/>
              <a:gd name="connsiteX3" fmla="*/ 560323 w 573024"/>
              <a:gd name="connsiteY3" fmla="*/ 22351 h 322833"/>
              <a:gd name="connsiteX4" fmla="*/ 550672 w 573024"/>
              <a:gd name="connsiteY4" fmla="*/ 52197 h 322833"/>
              <a:gd name="connsiteX5" fmla="*/ 545592 w 573024"/>
              <a:gd name="connsiteY5" fmla="*/ 42417 h 322833"/>
              <a:gd name="connsiteX6" fmla="*/ 22859 w 573024"/>
              <a:gd name="connsiteY6" fmla="*/ 310133 h 322833"/>
              <a:gd name="connsiteX7" fmla="*/ 12700 w 573024"/>
              <a:gd name="connsiteY7" fmla="*/ 290322 h 32283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573024" h="322833">
                <a:moveTo>
                  <a:pt x="12700" y="290322"/>
                </a:moveTo>
                <a:lnTo>
                  <a:pt x="535431" y="22605"/>
                </a:lnTo>
                <a:lnTo>
                  <a:pt x="530479" y="12700"/>
                </a:lnTo>
                <a:lnTo>
                  <a:pt x="560323" y="22351"/>
                </a:lnTo>
                <a:lnTo>
                  <a:pt x="550672" y="52197"/>
                </a:lnTo>
                <a:lnTo>
                  <a:pt x="545592" y="42417"/>
                </a:lnTo>
                <a:lnTo>
                  <a:pt x="22859" y="310133"/>
                </a:lnTo>
                <a:lnTo>
                  <a:pt x="12700" y="290322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FFFF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2656967" y="3773170"/>
            <a:ext cx="1197356" cy="681101"/>
          </a:xfrm>
          <a:custGeom>
            <a:avLst/>
            <a:gdLst>
              <a:gd name="connsiteX0" fmla="*/ 0 w 1197356"/>
              <a:gd name="connsiteY0" fmla="*/ 19939 h 681101"/>
              <a:gd name="connsiteX1" fmla="*/ 1171829 w 1197356"/>
              <a:gd name="connsiteY1" fmla="*/ 671067 h 681101"/>
              <a:gd name="connsiteX2" fmla="*/ 1166241 w 1197356"/>
              <a:gd name="connsiteY2" fmla="*/ 681101 h 681101"/>
              <a:gd name="connsiteX3" fmla="*/ 1197355 w 1197356"/>
              <a:gd name="connsiteY3" fmla="*/ 672210 h 681101"/>
              <a:gd name="connsiteX4" fmla="*/ 1188466 w 1197356"/>
              <a:gd name="connsiteY4" fmla="*/ 641095 h 681101"/>
              <a:gd name="connsiteX5" fmla="*/ 1182877 w 1197356"/>
              <a:gd name="connsiteY5" fmla="*/ 651128 h 681101"/>
              <a:gd name="connsiteX6" fmla="*/ 11175 w 1197356"/>
              <a:gd name="connsiteY6" fmla="*/ 0 h 681101"/>
              <a:gd name="connsiteX7" fmla="*/ 0 w 1197356"/>
              <a:gd name="connsiteY7" fmla="*/ 19939 h 68110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1197356" h="681101">
                <a:moveTo>
                  <a:pt x="0" y="19939"/>
                </a:moveTo>
                <a:lnTo>
                  <a:pt x="1171829" y="671067"/>
                </a:lnTo>
                <a:lnTo>
                  <a:pt x="1166241" y="681101"/>
                </a:lnTo>
                <a:lnTo>
                  <a:pt x="1197355" y="672210"/>
                </a:lnTo>
                <a:lnTo>
                  <a:pt x="1188466" y="641095"/>
                </a:lnTo>
                <a:lnTo>
                  <a:pt x="1182877" y="651128"/>
                </a:lnTo>
                <a:lnTo>
                  <a:pt x="11175" y="0"/>
                </a:lnTo>
                <a:lnTo>
                  <a:pt x="0" y="19939"/>
                </a:lnTo>
              </a:path>
            </a:pathLst>
          </a:custGeom>
          <a:solidFill>
            <a:srgbClr val="FFFF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2644267" y="3760470"/>
            <a:ext cx="1222756" cy="706501"/>
          </a:xfrm>
          <a:custGeom>
            <a:avLst/>
            <a:gdLst>
              <a:gd name="connsiteX0" fmla="*/ 12700 w 1222756"/>
              <a:gd name="connsiteY0" fmla="*/ 32639 h 706501"/>
              <a:gd name="connsiteX1" fmla="*/ 1184529 w 1222756"/>
              <a:gd name="connsiteY1" fmla="*/ 683767 h 706501"/>
              <a:gd name="connsiteX2" fmla="*/ 1178941 w 1222756"/>
              <a:gd name="connsiteY2" fmla="*/ 693801 h 706501"/>
              <a:gd name="connsiteX3" fmla="*/ 1210055 w 1222756"/>
              <a:gd name="connsiteY3" fmla="*/ 684910 h 706501"/>
              <a:gd name="connsiteX4" fmla="*/ 1201166 w 1222756"/>
              <a:gd name="connsiteY4" fmla="*/ 653795 h 706501"/>
              <a:gd name="connsiteX5" fmla="*/ 1195577 w 1222756"/>
              <a:gd name="connsiteY5" fmla="*/ 663828 h 706501"/>
              <a:gd name="connsiteX6" fmla="*/ 23875 w 1222756"/>
              <a:gd name="connsiteY6" fmla="*/ 12700 h 706501"/>
              <a:gd name="connsiteX7" fmla="*/ 12700 w 1222756"/>
              <a:gd name="connsiteY7" fmla="*/ 32639 h 70650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1222756" h="706501">
                <a:moveTo>
                  <a:pt x="12700" y="32639"/>
                </a:moveTo>
                <a:lnTo>
                  <a:pt x="1184529" y="683767"/>
                </a:lnTo>
                <a:lnTo>
                  <a:pt x="1178941" y="693801"/>
                </a:lnTo>
                <a:lnTo>
                  <a:pt x="1210055" y="684910"/>
                </a:lnTo>
                <a:lnTo>
                  <a:pt x="1201166" y="653795"/>
                </a:lnTo>
                <a:lnTo>
                  <a:pt x="1195577" y="663828"/>
                </a:lnTo>
                <a:lnTo>
                  <a:pt x="23875" y="12700"/>
                </a:lnTo>
                <a:lnTo>
                  <a:pt x="12700" y="32639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FFFF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2365248" y="5229733"/>
            <a:ext cx="1256157" cy="444741"/>
          </a:xfrm>
          <a:custGeom>
            <a:avLst/>
            <a:gdLst>
              <a:gd name="connsiteX0" fmla="*/ 0 w 1256157"/>
              <a:gd name="connsiteY0" fmla="*/ 422922 h 444741"/>
              <a:gd name="connsiteX1" fmla="*/ 1230630 w 1256157"/>
              <a:gd name="connsiteY1" fmla="*/ 10921 h 444741"/>
              <a:gd name="connsiteX2" fmla="*/ 1227073 w 1256157"/>
              <a:gd name="connsiteY2" fmla="*/ 0 h 444741"/>
              <a:gd name="connsiteX3" fmla="*/ 1256156 w 1256157"/>
              <a:gd name="connsiteY3" fmla="*/ 14477 h 444741"/>
              <a:gd name="connsiteX4" fmla="*/ 1241679 w 1256157"/>
              <a:gd name="connsiteY4" fmla="*/ 43688 h 444741"/>
              <a:gd name="connsiteX5" fmla="*/ 1237995 w 1256157"/>
              <a:gd name="connsiteY5" fmla="*/ 32765 h 444741"/>
              <a:gd name="connsiteX6" fmla="*/ 7366 w 1256157"/>
              <a:gd name="connsiteY6" fmla="*/ 444741 h 444741"/>
              <a:gd name="connsiteX7" fmla="*/ 0 w 1256157"/>
              <a:gd name="connsiteY7" fmla="*/ 422922 h 44474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1256157" h="444741">
                <a:moveTo>
                  <a:pt x="0" y="422922"/>
                </a:moveTo>
                <a:lnTo>
                  <a:pt x="1230630" y="10921"/>
                </a:lnTo>
                <a:lnTo>
                  <a:pt x="1227073" y="0"/>
                </a:lnTo>
                <a:lnTo>
                  <a:pt x="1256156" y="14477"/>
                </a:lnTo>
                <a:lnTo>
                  <a:pt x="1241679" y="43688"/>
                </a:lnTo>
                <a:lnTo>
                  <a:pt x="1237995" y="32765"/>
                </a:lnTo>
                <a:lnTo>
                  <a:pt x="7366" y="444741"/>
                </a:lnTo>
                <a:lnTo>
                  <a:pt x="0" y="422922"/>
                </a:lnTo>
              </a:path>
            </a:pathLst>
          </a:custGeom>
          <a:solidFill>
            <a:srgbClr val="FFFF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2352548" y="5217033"/>
            <a:ext cx="1281557" cy="470141"/>
          </a:xfrm>
          <a:custGeom>
            <a:avLst/>
            <a:gdLst>
              <a:gd name="connsiteX0" fmla="*/ 12700 w 1281557"/>
              <a:gd name="connsiteY0" fmla="*/ 435622 h 470141"/>
              <a:gd name="connsiteX1" fmla="*/ 1243330 w 1281557"/>
              <a:gd name="connsiteY1" fmla="*/ 23621 h 470141"/>
              <a:gd name="connsiteX2" fmla="*/ 1239773 w 1281557"/>
              <a:gd name="connsiteY2" fmla="*/ 12700 h 470141"/>
              <a:gd name="connsiteX3" fmla="*/ 1268856 w 1281557"/>
              <a:gd name="connsiteY3" fmla="*/ 27177 h 470141"/>
              <a:gd name="connsiteX4" fmla="*/ 1254379 w 1281557"/>
              <a:gd name="connsiteY4" fmla="*/ 56388 h 470141"/>
              <a:gd name="connsiteX5" fmla="*/ 1250695 w 1281557"/>
              <a:gd name="connsiteY5" fmla="*/ 45465 h 470141"/>
              <a:gd name="connsiteX6" fmla="*/ 20066 w 1281557"/>
              <a:gd name="connsiteY6" fmla="*/ 457441 h 470141"/>
              <a:gd name="connsiteX7" fmla="*/ 12700 w 1281557"/>
              <a:gd name="connsiteY7" fmla="*/ 435622 h 47014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1281557" h="470141">
                <a:moveTo>
                  <a:pt x="12700" y="435622"/>
                </a:moveTo>
                <a:lnTo>
                  <a:pt x="1243330" y="23621"/>
                </a:lnTo>
                <a:lnTo>
                  <a:pt x="1239773" y="12700"/>
                </a:lnTo>
                <a:lnTo>
                  <a:pt x="1268856" y="27177"/>
                </a:lnTo>
                <a:lnTo>
                  <a:pt x="1254379" y="56388"/>
                </a:lnTo>
                <a:lnTo>
                  <a:pt x="1250695" y="45465"/>
                </a:lnTo>
                <a:lnTo>
                  <a:pt x="20066" y="457441"/>
                </a:lnTo>
                <a:lnTo>
                  <a:pt x="12700" y="435622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FFFF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2823082" y="2914014"/>
            <a:ext cx="1253236" cy="453644"/>
          </a:xfrm>
          <a:custGeom>
            <a:avLst/>
            <a:gdLst>
              <a:gd name="connsiteX0" fmla="*/ 7493 w 1253236"/>
              <a:gd name="connsiteY0" fmla="*/ 0 h 453644"/>
              <a:gd name="connsiteX1" fmla="*/ 1235075 w 1253236"/>
              <a:gd name="connsiteY1" fmla="*/ 420877 h 453644"/>
              <a:gd name="connsiteX2" fmla="*/ 1238885 w 1253236"/>
              <a:gd name="connsiteY2" fmla="*/ 410082 h 453644"/>
              <a:gd name="connsiteX3" fmla="*/ 1253236 w 1253236"/>
              <a:gd name="connsiteY3" fmla="*/ 439293 h 453644"/>
              <a:gd name="connsiteX4" fmla="*/ 1223899 w 1253236"/>
              <a:gd name="connsiteY4" fmla="*/ 453644 h 453644"/>
              <a:gd name="connsiteX5" fmla="*/ 1227708 w 1253236"/>
              <a:gd name="connsiteY5" fmla="*/ 442722 h 453644"/>
              <a:gd name="connsiteX6" fmla="*/ 0 w 1253236"/>
              <a:gd name="connsiteY6" fmla="*/ 21717 h 453644"/>
              <a:gd name="connsiteX7" fmla="*/ 7493 w 1253236"/>
              <a:gd name="connsiteY7" fmla="*/ 0 h 4536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1253236" h="453644">
                <a:moveTo>
                  <a:pt x="7493" y="0"/>
                </a:moveTo>
                <a:lnTo>
                  <a:pt x="1235075" y="420877"/>
                </a:lnTo>
                <a:lnTo>
                  <a:pt x="1238885" y="410082"/>
                </a:lnTo>
                <a:lnTo>
                  <a:pt x="1253236" y="439293"/>
                </a:lnTo>
                <a:lnTo>
                  <a:pt x="1223899" y="453644"/>
                </a:lnTo>
                <a:lnTo>
                  <a:pt x="1227708" y="442722"/>
                </a:lnTo>
                <a:lnTo>
                  <a:pt x="0" y="21717"/>
                </a:lnTo>
                <a:lnTo>
                  <a:pt x="7493" y="0"/>
                </a:lnTo>
              </a:path>
            </a:pathLst>
          </a:custGeom>
          <a:solidFill>
            <a:srgbClr val="FFFF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2810382" y="2901314"/>
            <a:ext cx="1278636" cy="479044"/>
          </a:xfrm>
          <a:custGeom>
            <a:avLst/>
            <a:gdLst>
              <a:gd name="connsiteX0" fmla="*/ 20193 w 1278636"/>
              <a:gd name="connsiteY0" fmla="*/ 12700 h 479044"/>
              <a:gd name="connsiteX1" fmla="*/ 1247775 w 1278636"/>
              <a:gd name="connsiteY1" fmla="*/ 433577 h 479044"/>
              <a:gd name="connsiteX2" fmla="*/ 1251585 w 1278636"/>
              <a:gd name="connsiteY2" fmla="*/ 422782 h 479044"/>
              <a:gd name="connsiteX3" fmla="*/ 1265936 w 1278636"/>
              <a:gd name="connsiteY3" fmla="*/ 451993 h 479044"/>
              <a:gd name="connsiteX4" fmla="*/ 1236599 w 1278636"/>
              <a:gd name="connsiteY4" fmla="*/ 466344 h 479044"/>
              <a:gd name="connsiteX5" fmla="*/ 1240408 w 1278636"/>
              <a:gd name="connsiteY5" fmla="*/ 455422 h 479044"/>
              <a:gd name="connsiteX6" fmla="*/ 12700 w 1278636"/>
              <a:gd name="connsiteY6" fmla="*/ 34417 h 479044"/>
              <a:gd name="connsiteX7" fmla="*/ 20193 w 1278636"/>
              <a:gd name="connsiteY7" fmla="*/ 12700 h 4790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1278636" h="479044">
                <a:moveTo>
                  <a:pt x="20193" y="12700"/>
                </a:moveTo>
                <a:lnTo>
                  <a:pt x="1247775" y="433577"/>
                </a:lnTo>
                <a:lnTo>
                  <a:pt x="1251585" y="422782"/>
                </a:lnTo>
                <a:lnTo>
                  <a:pt x="1265936" y="451993"/>
                </a:lnTo>
                <a:lnTo>
                  <a:pt x="1236599" y="466344"/>
                </a:lnTo>
                <a:lnTo>
                  <a:pt x="1240408" y="455422"/>
                </a:lnTo>
                <a:lnTo>
                  <a:pt x="12700" y="34417"/>
                </a:lnTo>
                <a:lnTo>
                  <a:pt x="20193" y="12700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FFFF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595312" y="2688845"/>
            <a:ext cx="2070354" cy="359155"/>
          </a:xfrm>
          <a:custGeom>
            <a:avLst/>
            <a:gdLst>
              <a:gd name="connsiteX0" fmla="*/ 14287 w 2070354"/>
              <a:gd name="connsiteY0" fmla="*/ 69405 h 359155"/>
              <a:gd name="connsiteX1" fmla="*/ 69380 w 2070354"/>
              <a:gd name="connsiteY1" fmla="*/ 14287 h 359155"/>
              <a:gd name="connsiteX2" fmla="*/ 2001075 w 2070354"/>
              <a:gd name="connsiteY2" fmla="*/ 14287 h 359155"/>
              <a:gd name="connsiteX3" fmla="*/ 2056066 w 2070354"/>
              <a:gd name="connsiteY3" fmla="*/ 69405 h 359155"/>
              <a:gd name="connsiteX4" fmla="*/ 2056066 w 2070354"/>
              <a:gd name="connsiteY4" fmla="*/ 289750 h 359155"/>
              <a:gd name="connsiteX5" fmla="*/ 2001075 w 2070354"/>
              <a:gd name="connsiteY5" fmla="*/ 344868 h 359155"/>
              <a:gd name="connsiteX6" fmla="*/ 69380 w 2070354"/>
              <a:gd name="connsiteY6" fmla="*/ 344868 h 359155"/>
              <a:gd name="connsiteX7" fmla="*/ 14287 w 2070354"/>
              <a:gd name="connsiteY7" fmla="*/ 289750 h 359155"/>
              <a:gd name="connsiteX8" fmla="*/ 14287 w 2070354"/>
              <a:gd name="connsiteY8" fmla="*/ 69405 h 35915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2070354" h="359155">
                <a:moveTo>
                  <a:pt x="14287" y="69405"/>
                </a:moveTo>
                <a:cubicBezTo>
                  <a:pt x="14287" y="38925"/>
                  <a:pt x="38950" y="14287"/>
                  <a:pt x="69380" y="14287"/>
                </a:cubicBezTo>
                <a:lnTo>
                  <a:pt x="2001075" y="14287"/>
                </a:lnTo>
                <a:cubicBezTo>
                  <a:pt x="2031428" y="14287"/>
                  <a:pt x="2056066" y="38925"/>
                  <a:pt x="2056066" y="69405"/>
                </a:cubicBezTo>
                <a:lnTo>
                  <a:pt x="2056066" y="289750"/>
                </a:lnTo>
                <a:cubicBezTo>
                  <a:pt x="2056066" y="320230"/>
                  <a:pt x="2031428" y="344868"/>
                  <a:pt x="2001075" y="344868"/>
                </a:cubicBezTo>
                <a:lnTo>
                  <a:pt x="69380" y="344868"/>
                </a:lnTo>
                <a:cubicBezTo>
                  <a:pt x="38950" y="344868"/>
                  <a:pt x="14287" y="320230"/>
                  <a:pt x="14287" y="289750"/>
                </a:cubicBezTo>
                <a:lnTo>
                  <a:pt x="14287" y="69405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EE55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11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698500" y="2781300"/>
            <a:ext cx="2197100" cy="3124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                <a:tab pos="228600" algn="l"/>
              </a:tabLst>
            </a:pP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glColor3f(1.0,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1.0,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1.0);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600"/>
              </a:lnSpc>
              <a:tabLst>
                <a:tab pos="228600" algn="l"/>
              </a:tabLst>
            </a:pP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glBegin(GL_POLYGON);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228600" algn="l"/>
              </a:tabLst>
            </a:pPr>
            <a:r>
              <a:rPr lang="en-US" altLang="zh-CN" dirty="0" smtClean="0"/>
              <a:t>	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glVertex3f(0.0,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0.0,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1.0);</a:t>
            </a:r>
          </a:p>
          <a:p>
            <a:pPr>
              <a:lnSpc>
                <a:spcPts val="1900"/>
              </a:lnSpc>
              <a:tabLst>
                <a:tab pos="228600" algn="l"/>
              </a:tabLst>
            </a:pPr>
            <a:r>
              <a:rPr lang="en-US" altLang="zh-CN" dirty="0" smtClean="0"/>
              <a:t>	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glVertex3f(0.0,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3.0,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1.0);</a:t>
            </a:r>
          </a:p>
          <a:p>
            <a:pPr>
              <a:lnSpc>
                <a:spcPts val="1900"/>
              </a:lnSpc>
              <a:tabLst>
                <a:tab pos="228600" algn="l"/>
              </a:tabLst>
            </a:pPr>
            <a:r>
              <a:rPr lang="en-US" altLang="zh-CN" dirty="0" smtClean="0"/>
              <a:t>	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glVertex3f(3.0,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3.0,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2.0);</a:t>
            </a:r>
          </a:p>
          <a:p>
            <a:pPr>
              <a:lnSpc>
                <a:spcPts val="1900"/>
              </a:lnSpc>
              <a:tabLst>
                <a:tab pos="228600" algn="l"/>
              </a:tabLst>
            </a:pPr>
            <a:r>
              <a:rPr lang="en-US" altLang="zh-CN" dirty="0" smtClean="0"/>
              <a:t>	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glVertex3f(4.0,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1.5,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2.0);</a:t>
            </a:r>
          </a:p>
          <a:p>
            <a:pPr>
              <a:lnSpc>
                <a:spcPts val="1900"/>
              </a:lnSpc>
              <a:tabLst>
                <a:tab pos="228600" algn="l"/>
              </a:tabLst>
            </a:pPr>
            <a:r>
              <a:rPr lang="en-US" altLang="zh-CN" dirty="0" smtClean="0"/>
              <a:t>	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glVertex3f(3.0,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0.0,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0.0);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228600" algn="l"/>
              </a:tabLst>
            </a:pP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glEnd();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317500" y="584200"/>
            <a:ext cx="8242300" cy="2019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3454400" algn="l"/>
              </a:tabLst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OpenGL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Basics: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Draw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Primitives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400"/>
              </a:lnSpc>
              <a:tabLst>
                <a:tab pos="3454400" algn="l"/>
              </a:tabLst>
            </a:pPr>
            <a:r>
              <a:rPr lang="en-US" altLang="zh-CN" dirty="0" smtClean="0"/>
              <a:t>	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glColor3i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(1,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1,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1);</a:t>
            </a:r>
          </a:p>
          <a:p>
            <a:pPr>
              <a:lnSpc>
                <a:spcPts val="1900"/>
              </a:lnSpc>
              <a:tabLst>
                <a:tab pos="3454400" algn="l"/>
              </a:tabLst>
            </a:pPr>
            <a:r>
              <a:rPr lang="en-US" altLang="zh-CN" dirty="0" smtClean="0"/>
              <a:t>	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glColor3d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(1.0,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1.0,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1.0);</a:t>
            </a:r>
          </a:p>
          <a:p>
            <a:pPr>
              <a:lnSpc>
                <a:spcPts val="2800"/>
              </a:lnSpc>
              <a:tabLst>
                <a:tab pos="34544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Multiple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commands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same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operation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3771900" y="2692400"/>
            <a:ext cx="3657600" cy="2349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393700" algn="l"/>
              </a:tabLst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different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types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arguments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3937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State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machine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800"/>
              </a:lnSpc>
              <a:tabLst>
                <a:tab pos="393700" algn="l"/>
              </a:tabLst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Draw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calls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between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12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17500" y="584200"/>
            <a:ext cx="3556000" cy="2209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OpenGL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Basics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/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State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Machine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400"/>
              </a:lnSpc>
              <a:tabLst/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Stack-based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774700" y="2959100"/>
            <a:ext cx="63500" cy="1803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596" dirty="0" smtClean="0">
                <a:solidFill>
                  <a:srgbClr val="00AADD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400"/>
              </a:lnSpc>
              <a:tabLst/>
            </a:pPr>
            <a:r>
              <a:rPr lang="en-US" altLang="zh-CN" sz="1598" dirty="0" smtClean="0">
                <a:solidFill>
                  <a:srgbClr val="00AADD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774700" y="6070600"/>
            <a:ext cx="635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596" dirty="0" smtClean="0">
                <a:solidFill>
                  <a:srgbClr val="00AADD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003300" y="6070600"/>
            <a:ext cx="13970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swapBuffers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1003300" y="2959100"/>
            <a:ext cx="5816600" cy="1816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1219200" algn="l"/>
              </a:tabLst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Matrix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Mode: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GL_MODELVIEW,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GL_PROJECTION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500"/>
              </a:lnSpc>
              <a:tabLst>
                <a:tab pos="1219200" algn="l"/>
              </a:tabLst>
            </a:pPr>
            <a:r>
              <a:rPr lang="en-US" altLang="zh-CN" dirty="0" smtClean="0"/>
              <a:t>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glMatrixMode(GL_MODELVIEW);</a:t>
            </a:r>
          </a:p>
          <a:p>
            <a:pPr>
              <a:lnSpc>
                <a:spcPts val="1600"/>
              </a:lnSpc>
              <a:tabLst>
                <a:tab pos="1219200" algn="l"/>
              </a:tabLst>
            </a:pPr>
            <a:r>
              <a:rPr lang="en-US" altLang="zh-CN" dirty="0" smtClean="0"/>
              <a:t>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glPushMatrix();</a:t>
            </a:r>
          </a:p>
          <a:p>
            <a:pPr>
              <a:lnSpc>
                <a:spcPts val="1600"/>
              </a:lnSpc>
              <a:tabLst>
                <a:tab pos="1219200" algn="l"/>
              </a:tabLst>
            </a:pPr>
            <a:r>
              <a:rPr lang="en-US" altLang="zh-CN" dirty="0" smtClean="0"/>
              <a:t>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…..</a:t>
            </a:r>
          </a:p>
          <a:p>
            <a:pPr>
              <a:lnSpc>
                <a:spcPts val="1600"/>
              </a:lnSpc>
              <a:tabLst>
                <a:tab pos="1219200" algn="l"/>
              </a:tabLst>
            </a:pPr>
            <a:r>
              <a:rPr lang="en-US" altLang="zh-CN" dirty="0" smtClean="0"/>
              <a:t>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glPopMatrix();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1219200" algn="l"/>
              </a:tabLst>
            </a:pP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State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Attribute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317500" y="4787900"/>
            <a:ext cx="4178300" cy="1130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                <a:tab pos="1905000" algn="l"/>
              </a:tabLst>
            </a:pPr>
            <a:r>
              <a:rPr lang="en-US" altLang="zh-CN" dirty="0" smtClean="0"/>
              <a:t>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glPushAttrib(GL_CURRENT_BIT)</a:t>
            </a:r>
          </a:p>
          <a:p>
            <a:pPr>
              <a:lnSpc>
                <a:spcPts val="1600"/>
              </a:lnSpc>
              <a:tabLst>
                <a:tab pos="1905000" algn="l"/>
              </a:tabLst>
            </a:pPr>
            <a:r>
              <a:rPr lang="en-US" altLang="zh-CN" dirty="0" smtClean="0"/>
              <a:t>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……….</a:t>
            </a:r>
          </a:p>
          <a:p>
            <a:pPr>
              <a:lnSpc>
                <a:spcPts val="1600"/>
              </a:lnSpc>
              <a:tabLst>
                <a:tab pos="1905000" algn="l"/>
              </a:tabLst>
            </a:pPr>
            <a:r>
              <a:rPr lang="en-US" altLang="zh-CN" dirty="0" smtClean="0"/>
              <a:t>	</a:t>
            </a:r>
            <a:r>
              <a:rPr lang="en-US" altLang="zh-CN" sz="140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glPopAttrib()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100"/>
              </a:lnSpc>
              <a:tabLst>
                <a:tab pos="19050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Double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Buffer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Drawing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16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17500" y="596900"/>
            <a:ext cx="7861300" cy="2565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342900" algn="l"/>
              </a:tabLst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Maya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Context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Tools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>
                <a:tab pos="3429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Contexts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defines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what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happens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when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interactive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events</a:t>
            </a:r>
          </a:p>
          <a:p>
            <a:pPr>
              <a:lnSpc>
                <a:spcPts val="28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occur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within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interactive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panel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Maya.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400"/>
              </a:lnSpc>
              <a:tabLst>
                <a:tab pos="3429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Examples: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774700" y="3276600"/>
            <a:ext cx="63500" cy="622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598" dirty="0" smtClean="0">
                <a:solidFill>
                  <a:srgbClr val="00AADD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/>
            </a:pPr>
            <a:r>
              <a:rPr lang="en-US" altLang="zh-CN" sz="1596" dirty="0" smtClean="0">
                <a:solidFill>
                  <a:srgbClr val="00AADD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003300" y="3276600"/>
            <a:ext cx="1587500" cy="622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moveTool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/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CV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CurveTool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317500" y="4419600"/>
            <a:ext cx="30861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Context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Information: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774700" y="4940300"/>
            <a:ext cx="63500" cy="609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596" dirty="0" smtClean="0">
                <a:solidFill>
                  <a:srgbClr val="00AADD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/>
            </a:pPr>
            <a:r>
              <a:rPr lang="en-US" altLang="zh-CN" sz="1596" dirty="0" smtClean="0">
                <a:solidFill>
                  <a:srgbClr val="00AADD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1003300" y="4940300"/>
            <a:ext cx="2425700" cy="622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currentCtx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command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/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contextInfo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command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17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17500" y="596900"/>
            <a:ext cx="6997700" cy="5156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400"/>
              </a:lnSpc>
              <a:tabLst>
                <a:tab pos="914400" algn="l"/>
              </a:tabLst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Features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“CV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CurveTool”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>
                <a:tab pos="9144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Menu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button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clicked: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914400" algn="l"/>
              </a:tabLst>
            </a:pPr>
            <a:r>
              <a:rPr lang="en-US" altLang="zh-CN" dirty="0" smtClean="0"/>
              <a:t>	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mouse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turned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into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'+'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cursor,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entering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context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9144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help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line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display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help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text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9144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Mouse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pressed: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draw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point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3d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space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914400" algn="l"/>
              </a:tabLst>
            </a:pP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Hit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“Enter”: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9144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CV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curve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created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9144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command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executed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script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editor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9144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Ctrl-Z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Z: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undo/redo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9144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Tool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property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sheet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18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17500" y="533400"/>
            <a:ext cx="36322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Custom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Context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1117600" y="1803400"/>
            <a:ext cx="9398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24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Core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2159000" y="1803400"/>
            <a:ext cx="12827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classes: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803400" y="2628900"/>
            <a:ext cx="5041900" cy="1206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dirty="0" smtClean="0">
                <a:solidFill>
                  <a:srgbClr val="3299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MPxContext,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MPxSelectionContext</a:t>
            </a:r>
          </a:p>
          <a:p>
            <a:pPr>
              <a:lnSpc>
                <a:spcPts val="3400"/>
              </a:lnSpc>
              <a:tabLst/>
            </a:pPr>
            <a:r>
              <a:rPr lang="en-US" altLang="zh-CN" sz="2400" dirty="0" smtClean="0">
                <a:solidFill>
                  <a:srgbClr val="3299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MPxContextCommand</a:t>
            </a:r>
          </a:p>
          <a:p>
            <a:pPr>
              <a:lnSpc>
                <a:spcPts val="3400"/>
              </a:lnSpc>
              <a:tabLst/>
            </a:pPr>
            <a:r>
              <a:rPr lang="en-US" altLang="zh-CN" sz="2400" dirty="0" smtClean="0">
                <a:solidFill>
                  <a:srgbClr val="3299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MPxToolCommand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1117600" y="4381500"/>
            <a:ext cx="13970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24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Related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2616200" y="4394200"/>
            <a:ext cx="41402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7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classes: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MEvent,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MCursor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19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17500" y="698500"/>
            <a:ext cx="7250383" cy="535531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342900" algn="l"/>
              </a:tabLst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MPxContext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>
                <a:tab pos="3429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Initialize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Cleanup: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virtual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void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MPxContext::toolOnSetup(MEvent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&amp;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event)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virtual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void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MPxContext::</a:t>
            </a:r>
            <a:r>
              <a:rPr lang="en-US" altLang="zh-CN" sz="2004" dirty="0" err="1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toolOffCleanup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004" dirty="0" err="1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MEvent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&amp;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event)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3429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Help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String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Graphical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information: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MStatus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MPxContext::setTitleString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(const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MString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&amp;str)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MStatus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MPxContext::setHelpString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(const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MString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&amp;str)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MStatus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MPxContext::helpStateHasChanged(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MEvent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&amp;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event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MStatus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MPxContext::setCursor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const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MCursor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&amp;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newCursor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lnSpc>
                <a:spcPts val="31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…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17500" y="698500"/>
            <a:ext cx="6857647" cy="530401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342900" algn="l"/>
              </a:tabLst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Custom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Context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Event: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                <a:tab pos="3429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Mouse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Event: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virtual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err="1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MStatus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MPxContext::doPress(MEvent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&amp;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event)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Virtual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err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MStatus</a:t>
            </a:r>
            <a:r>
              <a:rPr lang="en-US" altLang="zh-CN" sz="200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err="1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MPxContext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::doRelease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(MEvent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&amp;event)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virtual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err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MStatus</a:t>
            </a:r>
            <a:r>
              <a:rPr lang="en-US" altLang="zh-CN" sz="200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err="1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MPxContext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::doDrag(MEvent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&amp;event)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virtual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err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MStatus</a:t>
            </a:r>
            <a:r>
              <a:rPr lang="en-US" altLang="zh-CN" sz="200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err="1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MPxContext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::doHold(MEvent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&amp;event)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virtual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err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MStatus</a:t>
            </a:r>
            <a:r>
              <a:rPr lang="en-US" altLang="zh-CN" sz="200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err="1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MPxContext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::doEnterRegion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(MEvent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&amp;event)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400"/>
              </a:lnSpc>
              <a:tabLst>
                <a:tab pos="342900" algn="l"/>
              </a:tabLst>
            </a:pP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Keyboard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Event: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void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MPxContext::deleteAction(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void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MPxContext::completeAction(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void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MPxContext::abortAction(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21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17500" y="558800"/>
            <a:ext cx="3556000" cy="1257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MEvent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/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System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Event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information: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1117600" y="1905000"/>
            <a:ext cx="635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596" dirty="0" smtClean="0">
                <a:solidFill>
                  <a:srgbClr val="3299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295400" y="1905000"/>
            <a:ext cx="24257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MEvent::getPosition()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317500" y="2768600"/>
            <a:ext cx="13208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/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Modifiers: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1117600" y="3200400"/>
            <a:ext cx="63500" cy="863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596" dirty="0" smtClean="0">
                <a:solidFill>
                  <a:srgbClr val="3299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  <a:p>
            <a:pPr>
              <a:lnSpc>
                <a:spcPts val="2500"/>
              </a:lnSpc>
              <a:tabLst/>
            </a:pPr>
            <a:r>
              <a:rPr lang="en-US" altLang="zh-CN" sz="1596" dirty="0" smtClean="0">
                <a:solidFill>
                  <a:srgbClr val="3299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  <a:p>
            <a:pPr>
              <a:lnSpc>
                <a:spcPts val="2500"/>
              </a:lnSpc>
              <a:tabLst/>
            </a:pPr>
            <a:r>
              <a:rPr lang="en-US" altLang="zh-CN" sz="1596" dirty="0" smtClean="0">
                <a:solidFill>
                  <a:srgbClr val="3299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1295400" y="3225800"/>
            <a:ext cx="5346700" cy="1714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850900" algn="l"/>
              </a:tabLst>
            </a:pP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shift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key</a:t>
            </a:r>
          </a:p>
          <a:p>
            <a:pPr>
              <a:lnSpc>
                <a:spcPts val="2500"/>
              </a:lnSpc>
              <a:tabLst>
                <a:tab pos="850900" algn="l"/>
              </a:tabLst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control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key</a:t>
            </a:r>
          </a:p>
          <a:p>
            <a:pPr>
              <a:lnSpc>
                <a:spcPts val="2500"/>
              </a:lnSpc>
              <a:tabLst>
                <a:tab pos="850900" algn="l"/>
              </a:tabLst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second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mouse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event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8509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MEvent::isModifierMiddleMouseButton()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                <a:tab pos="8509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MEvent::isModifierLeftMouseButton()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4572000" y="6654800"/>
            <a:ext cx="508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317500" y="3073400"/>
            <a:ext cx="8089900" cy="154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9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Maya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Python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API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Training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/>
            </a:pPr>
            <a:r>
              <a:rPr lang="en-US" altLang="zh-CN" sz="2004" b="1" i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Kristine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i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Middlemiss,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i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Senior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i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Developer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i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Consultant</a:t>
            </a:r>
          </a:p>
          <a:p>
            <a:pPr>
              <a:lnSpc>
                <a:spcPts val="2400"/>
              </a:lnSpc>
              <a:tabLst/>
            </a:pPr>
            <a:r>
              <a:rPr lang="en-US" altLang="zh-CN" sz="2004" i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i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Developer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i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Network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i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(ADN)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22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17500" y="673100"/>
            <a:ext cx="7017947" cy="462434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MCursor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/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MPxContext::setCursor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err="1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const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err="1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MCursor</a:t>
            </a:r>
            <a:r>
              <a:rPr lang="en-US" altLang="zh-CN" sz="24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&amp;newCursor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400"/>
              </a:lnSpc>
              <a:tabLst/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defaultCursor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Maya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default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cursor,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left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arrow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/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crossHairCursor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'+'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cursor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/>
            </a:pP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doubleCrossHairCursor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'+'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cursor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double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lines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/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editCursor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Wedge-shaped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arrow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pointing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left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/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pencilCursor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Pencil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shape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/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handCursor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Open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hand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shaped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cursor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657600" y="2206625"/>
            <a:ext cx="2667000" cy="1381125"/>
          </a:xfrm>
          <a:custGeom>
            <a:avLst/>
            <a:gdLst>
              <a:gd name="connsiteX0" fmla="*/ 0 w 2667000"/>
              <a:gd name="connsiteY0" fmla="*/ 690498 h 1381125"/>
              <a:gd name="connsiteX1" fmla="*/ 1333500 w 2667000"/>
              <a:gd name="connsiteY1" fmla="*/ 0 h 1381125"/>
              <a:gd name="connsiteX2" fmla="*/ 2667000 w 2667000"/>
              <a:gd name="connsiteY2" fmla="*/ 690498 h 1381125"/>
              <a:gd name="connsiteX3" fmla="*/ 1333500 w 2667000"/>
              <a:gd name="connsiteY3" fmla="*/ 1381125 h 1381125"/>
              <a:gd name="connsiteX4" fmla="*/ 0 w 2667000"/>
              <a:gd name="connsiteY4" fmla="*/ 690498 h 13811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667000" h="1381125">
                <a:moveTo>
                  <a:pt x="0" y="690498"/>
                </a:moveTo>
                <a:cubicBezTo>
                  <a:pt x="0" y="309117"/>
                  <a:pt x="597027" y="0"/>
                  <a:pt x="1333500" y="0"/>
                </a:cubicBezTo>
                <a:cubicBezTo>
                  <a:pt x="2069972" y="0"/>
                  <a:pt x="2667000" y="309117"/>
                  <a:pt x="2667000" y="690498"/>
                </a:cubicBezTo>
                <a:cubicBezTo>
                  <a:pt x="2667000" y="1072007"/>
                  <a:pt x="2069972" y="1381125"/>
                  <a:pt x="1333500" y="1381125"/>
                </a:cubicBezTo>
                <a:cubicBezTo>
                  <a:pt x="597027" y="1381125"/>
                  <a:pt x="0" y="1072007"/>
                  <a:pt x="0" y="690498"/>
                </a:cubicBezTo>
              </a:path>
            </a:pathLst>
          </a:custGeom>
          <a:solidFill>
            <a:srgbClr val="FFAA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304800" y="2362200"/>
            <a:ext cx="2438400" cy="1066800"/>
          </a:xfrm>
          <a:custGeom>
            <a:avLst/>
            <a:gdLst>
              <a:gd name="connsiteX0" fmla="*/ 0 w 2438400"/>
              <a:gd name="connsiteY0" fmla="*/ 177800 h 1066800"/>
              <a:gd name="connsiteX1" fmla="*/ 177800 w 2438400"/>
              <a:gd name="connsiteY1" fmla="*/ 0 h 1066800"/>
              <a:gd name="connsiteX2" fmla="*/ 2260600 w 2438400"/>
              <a:gd name="connsiteY2" fmla="*/ 0 h 1066800"/>
              <a:gd name="connsiteX3" fmla="*/ 2438400 w 2438400"/>
              <a:gd name="connsiteY3" fmla="*/ 177800 h 1066800"/>
              <a:gd name="connsiteX4" fmla="*/ 2438400 w 2438400"/>
              <a:gd name="connsiteY4" fmla="*/ 889000 h 1066800"/>
              <a:gd name="connsiteX5" fmla="*/ 2260600 w 2438400"/>
              <a:gd name="connsiteY5" fmla="*/ 1066800 h 1066800"/>
              <a:gd name="connsiteX6" fmla="*/ 177800 w 2438400"/>
              <a:gd name="connsiteY6" fmla="*/ 1066800 h 1066800"/>
              <a:gd name="connsiteX7" fmla="*/ 0 w 2438400"/>
              <a:gd name="connsiteY7" fmla="*/ 889000 h 1066800"/>
              <a:gd name="connsiteX8" fmla="*/ 0 w 2438400"/>
              <a:gd name="connsiteY8" fmla="*/ 177800 h 1066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2438400" h="1066800">
                <a:moveTo>
                  <a:pt x="0" y="177800"/>
                </a:moveTo>
                <a:cubicBezTo>
                  <a:pt x="0" y="79629"/>
                  <a:pt x="79603" y="0"/>
                  <a:pt x="177800" y="0"/>
                </a:cubicBezTo>
                <a:lnTo>
                  <a:pt x="2260600" y="0"/>
                </a:lnTo>
                <a:cubicBezTo>
                  <a:pt x="2358770" y="0"/>
                  <a:pt x="2438400" y="79629"/>
                  <a:pt x="2438400" y="177800"/>
                </a:cubicBezTo>
                <a:lnTo>
                  <a:pt x="2438400" y="889000"/>
                </a:lnTo>
                <a:cubicBezTo>
                  <a:pt x="2438400" y="987171"/>
                  <a:pt x="2358770" y="1066800"/>
                  <a:pt x="2260600" y="1066800"/>
                </a:cubicBezTo>
                <a:lnTo>
                  <a:pt x="177800" y="1066800"/>
                </a:lnTo>
                <a:cubicBezTo>
                  <a:pt x="79603" y="1066800"/>
                  <a:pt x="0" y="987171"/>
                  <a:pt x="0" y="889000"/>
                </a:cubicBezTo>
                <a:lnTo>
                  <a:pt x="0" y="177800"/>
                </a:lnTo>
              </a:path>
            </a:pathLst>
          </a:custGeom>
          <a:solidFill>
            <a:srgbClr val="99CC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2895600" y="2874898"/>
            <a:ext cx="609600" cy="44450"/>
          </a:xfrm>
          <a:custGeom>
            <a:avLst/>
            <a:gdLst>
              <a:gd name="connsiteX0" fmla="*/ 0 w 609600"/>
              <a:gd name="connsiteY0" fmla="*/ 11176 h 44450"/>
              <a:gd name="connsiteX1" fmla="*/ 587375 w 609600"/>
              <a:gd name="connsiteY1" fmla="*/ 11176 h 44450"/>
              <a:gd name="connsiteX2" fmla="*/ 587375 w 609600"/>
              <a:gd name="connsiteY2" fmla="*/ 0 h 44450"/>
              <a:gd name="connsiteX3" fmla="*/ 609600 w 609600"/>
              <a:gd name="connsiteY3" fmla="*/ 22225 h 44450"/>
              <a:gd name="connsiteX4" fmla="*/ 587375 w 609600"/>
              <a:gd name="connsiteY4" fmla="*/ 44450 h 44450"/>
              <a:gd name="connsiteX5" fmla="*/ 587375 w 609600"/>
              <a:gd name="connsiteY5" fmla="*/ 33401 h 44450"/>
              <a:gd name="connsiteX6" fmla="*/ 0 w 609600"/>
              <a:gd name="connsiteY6" fmla="*/ 33401 h 44450"/>
              <a:gd name="connsiteX7" fmla="*/ 0 w 609600"/>
              <a:gd name="connsiteY7" fmla="*/ 11176 h 444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609600" h="44450">
                <a:moveTo>
                  <a:pt x="0" y="11176"/>
                </a:moveTo>
                <a:lnTo>
                  <a:pt x="587375" y="11176"/>
                </a:lnTo>
                <a:lnTo>
                  <a:pt x="587375" y="0"/>
                </a:lnTo>
                <a:lnTo>
                  <a:pt x="609600" y="22225"/>
                </a:lnTo>
                <a:lnTo>
                  <a:pt x="587375" y="44450"/>
                </a:lnTo>
                <a:lnTo>
                  <a:pt x="587375" y="33401"/>
                </a:lnTo>
                <a:lnTo>
                  <a:pt x="0" y="33401"/>
                </a:lnTo>
                <a:lnTo>
                  <a:pt x="0" y="11176"/>
                </a:lnTo>
              </a:path>
            </a:pathLst>
          </a:custGeom>
          <a:solidFill>
            <a:srgbClr val="99CC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2882900" y="2862198"/>
            <a:ext cx="635000" cy="69850"/>
          </a:xfrm>
          <a:custGeom>
            <a:avLst/>
            <a:gdLst>
              <a:gd name="connsiteX0" fmla="*/ 12700 w 635000"/>
              <a:gd name="connsiteY0" fmla="*/ 23876 h 69850"/>
              <a:gd name="connsiteX1" fmla="*/ 600075 w 635000"/>
              <a:gd name="connsiteY1" fmla="*/ 23876 h 69850"/>
              <a:gd name="connsiteX2" fmla="*/ 600075 w 635000"/>
              <a:gd name="connsiteY2" fmla="*/ 12700 h 69850"/>
              <a:gd name="connsiteX3" fmla="*/ 622300 w 635000"/>
              <a:gd name="connsiteY3" fmla="*/ 34925 h 69850"/>
              <a:gd name="connsiteX4" fmla="*/ 600075 w 635000"/>
              <a:gd name="connsiteY4" fmla="*/ 57150 h 69850"/>
              <a:gd name="connsiteX5" fmla="*/ 600075 w 635000"/>
              <a:gd name="connsiteY5" fmla="*/ 46101 h 69850"/>
              <a:gd name="connsiteX6" fmla="*/ 12700 w 635000"/>
              <a:gd name="connsiteY6" fmla="*/ 46101 h 69850"/>
              <a:gd name="connsiteX7" fmla="*/ 12700 w 635000"/>
              <a:gd name="connsiteY7" fmla="*/ 23876 h 698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635000" h="69850">
                <a:moveTo>
                  <a:pt x="12700" y="23876"/>
                </a:moveTo>
                <a:lnTo>
                  <a:pt x="600075" y="23876"/>
                </a:lnTo>
                <a:lnTo>
                  <a:pt x="600075" y="12700"/>
                </a:lnTo>
                <a:lnTo>
                  <a:pt x="622300" y="34925"/>
                </a:lnTo>
                <a:lnTo>
                  <a:pt x="600075" y="57150"/>
                </a:lnTo>
                <a:lnTo>
                  <a:pt x="600075" y="46101"/>
                </a:lnTo>
                <a:lnTo>
                  <a:pt x="12700" y="46101"/>
                </a:lnTo>
                <a:lnTo>
                  <a:pt x="12700" y="23876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99CC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6400800" y="2919476"/>
            <a:ext cx="609600" cy="45973"/>
          </a:xfrm>
          <a:custGeom>
            <a:avLst/>
            <a:gdLst>
              <a:gd name="connsiteX0" fmla="*/ 609600 w 609600"/>
              <a:gd name="connsiteY0" fmla="*/ 34416 h 45973"/>
              <a:gd name="connsiteX1" fmla="*/ 22986 w 609600"/>
              <a:gd name="connsiteY1" fmla="*/ 34416 h 45973"/>
              <a:gd name="connsiteX2" fmla="*/ 22986 w 609600"/>
              <a:gd name="connsiteY2" fmla="*/ 45973 h 45973"/>
              <a:gd name="connsiteX3" fmla="*/ 0 w 609600"/>
              <a:gd name="connsiteY3" fmla="*/ 22986 h 45973"/>
              <a:gd name="connsiteX4" fmla="*/ 22986 w 609600"/>
              <a:gd name="connsiteY4" fmla="*/ 0 h 45973"/>
              <a:gd name="connsiteX5" fmla="*/ 22986 w 609600"/>
              <a:gd name="connsiteY5" fmla="*/ 11429 h 45973"/>
              <a:gd name="connsiteX6" fmla="*/ 609600 w 609600"/>
              <a:gd name="connsiteY6" fmla="*/ 11429 h 45973"/>
              <a:gd name="connsiteX7" fmla="*/ 609600 w 609600"/>
              <a:gd name="connsiteY7" fmla="*/ 34416 h 459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609600" h="45973">
                <a:moveTo>
                  <a:pt x="609600" y="34416"/>
                </a:moveTo>
                <a:lnTo>
                  <a:pt x="22986" y="34416"/>
                </a:lnTo>
                <a:lnTo>
                  <a:pt x="22986" y="45973"/>
                </a:lnTo>
                <a:lnTo>
                  <a:pt x="0" y="22986"/>
                </a:lnTo>
                <a:lnTo>
                  <a:pt x="22986" y="0"/>
                </a:lnTo>
                <a:lnTo>
                  <a:pt x="22986" y="11429"/>
                </a:lnTo>
                <a:lnTo>
                  <a:pt x="609600" y="11429"/>
                </a:lnTo>
                <a:lnTo>
                  <a:pt x="609600" y="34416"/>
                </a:lnTo>
              </a:path>
            </a:pathLst>
          </a:custGeom>
          <a:solidFill>
            <a:srgbClr val="3299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6388100" y="2906776"/>
            <a:ext cx="635000" cy="71373"/>
          </a:xfrm>
          <a:custGeom>
            <a:avLst/>
            <a:gdLst>
              <a:gd name="connsiteX0" fmla="*/ 622300 w 635000"/>
              <a:gd name="connsiteY0" fmla="*/ 47116 h 71373"/>
              <a:gd name="connsiteX1" fmla="*/ 35686 w 635000"/>
              <a:gd name="connsiteY1" fmla="*/ 47116 h 71373"/>
              <a:gd name="connsiteX2" fmla="*/ 35686 w 635000"/>
              <a:gd name="connsiteY2" fmla="*/ 58673 h 71373"/>
              <a:gd name="connsiteX3" fmla="*/ 12700 w 635000"/>
              <a:gd name="connsiteY3" fmla="*/ 35686 h 71373"/>
              <a:gd name="connsiteX4" fmla="*/ 35686 w 635000"/>
              <a:gd name="connsiteY4" fmla="*/ 12700 h 71373"/>
              <a:gd name="connsiteX5" fmla="*/ 35686 w 635000"/>
              <a:gd name="connsiteY5" fmla="*/ 24129 h 71373"/>
              <a:gd name="connsiteX6" fmla="*/ 622300 w 635000"/>
              <a:gd name="connsiteY6" fmla="*/ 24129 h 71373"/>
              <a:gd name="connsiteX7" fmla="*/ 622300 w 635000"/>
              <a:gd name="connsiteY7" fmla="*/ 47116 h 713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635000" h="71373">
                <a:moveTo>
                  <a:pt x="622300" y="47116"/>
                </a:moveTo>
                <a:lnTo>
                  <a:pt x="35686" y="47116"/>
                </a:lnTo>
                <a:lnTo>
                  <a:pt x="35686" y="58673"/>
                </a:lnTo>
                <a:lnTo>
                  <a:pt x="12700" y="35686"/>
                </a:lnTo>
                <a:lnTo>
                  <a:pt x="35686" y="12700"/>
                </a:lnTo>
                <a:lnTo>
                  <a:pt x="35686" y="24129"/>
                </a:lnTo>
                <a:lnTo>
                  <a:pt x="622300" y="24129"/>
                </a:lnTo>
                <a:lnTo>
                  <a:pt x="622300" y="47116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B0F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7010400" y="2295525"/>
            <a:ext cx="1752600" cy="1438275"/>
          </a:xfrm>
          <a:custGeom>
            <a:avLst/>
            <a:gdLst>
              <a:gd name="connsiteX0" fmla="*/ 0 w 1752600"/>
              <a:gd name="connsiteY0" fmla="*/ 719073 h 1438275"/>
              <a:gd name="connsiteX1" fmla="*/ 409575 w 1752600"/>
              <a:gd name="connsiteY1" fmla="*/ 0 h 1438275"/>
              <a:gd name="connsiteX2" fmla="*/ 1343025 w 1752600"/>
              <a:gd name="connsiteY2" fmla="*/ 0 h 1438275"/>
              <a:gd name="connsiteX3" fmla="*/ 1752600 w 1752600"/>
              <a:gd name="connsiteY3" fmla="*/ 719073 h 1438275"/>
              <a:gd name="connsiteX4" fmla="*/ 1343025 w 1752600"/>
              <a:gd name="connsiteY4" fmla="*/ 1438275 h 1438275"/>
              <a:gd name="connsiteX5" fmla="*/ 409575 w 1752600"/>
              <a:gd name="connsiteY5" fmla="*/ 1438275 h 1438275"/>
              <a:gd name="connsiteX6" fmla="*/ 0 w 1752600"/>
              <a:gd name="connsiteY6" fmla="*/ 719073 h 14382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1752600" h="1438275">
                <a:moveTo>
                  <a:pt x="0" y="719073"/>
                </a:moveTo>
                <a:lnTo>
                  <a:pt x="409575" y="0"/>
                </a:lnTo>
                <a:lnTo>
                  <a:pt x="1343025" y="0"/>
                </a:lnTo>
                <a:lnTo>
                  <a:pt x="1752600" y="719073"/>
                </a:lnTo>
                <a:lnTo>
                  <a:pt x="1343025" y="1438275"/>
                </a:lnTo>
                <a:lnTo>
                  <a:pt x="409575" y="1438275"/>
                </a:lnTo>
                <a:lnTo>
                  <a:pt x="0" y="719073"/>
                </a:lnTo>
              </a:path>
            </a:pathLst>
          </a:custGeom>
          <a:solidFill>
            <a:srgbClr val="3299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23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317500" y="533400"/>
            <a:ext cx="50927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MPxContextCommand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393700" y="2819400"/>
            <a:ext cx="22860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MPxContextCommand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7251700" y="2616200"/>
            <a:ext cx="1270000" cy="482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User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Actions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mouse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drag,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7251700" y="3162300"/>
            <a:ext cx="12954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keyboard,etc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4025900" y="2463800"/>
            <a:ext cx="2019300" cy="596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                <a:tab pos="3048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MPxContext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304800" algn="l"/>
              </a:tabLst>
            </a:pPr>
            <a:r>
              <a:rPr lang="en-US" altLang="zh-CN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Handle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User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Events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4191000" y="3213100"/>
            <a:ext cx="16764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Visual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Feedback</a:t>
            </a:r>
          </a:p>
        </p:txBody>
      </p:sp>
      <p:sp>
        <p:nvSpPr>
          <p:cNvPr id="19" name="TextBox 1"/>
          <p:cNvSpPr txBox="1"/>
          <p:nvPr/>
        </p:nvSpPr>
        <p:spPr>
          <a:xfrm>
            <a:off x="2832100" y="3276600"/>
            <a:ext cx="6731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800" dirty="0" smtClean="0">
                <a:solidFill>
                  <a:srgbClr val="99CC00"/>
                </a:solidFill>
                <a:latin typeface="Times New Roman" pitchFamily="18" charset="0"/>
                <a:cs typeface="Times New Roman" pitchFamily="18" charset="0"/>
              </a:rPr>
              <a:t>Create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24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17500" y="533400"/>
            <a:ext cx="50927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MPxContextCommand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317500" y="1905000"/>
            <a:ext cx="76200" cy="2171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/>
            </a:pPr>
            <a:r>
              <a:rPr lang="en-US" altLang="zh-CN" sz="1922" dirty="0" smtClean="0">
                <a:solidFill>
                  <a:srgbClr val="3299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/>
            </a:pPr>
            <a:r>
              <a:rPr lang="en-US" altLang="zh-CN" sz="1920" dirty="0" smtClean="0">
                <a:solidFill>
                  <a:srgbClr val="3299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/>
            </a:pPr>
            <a:r>
              <a:rPr lang="en-US" altLang="zh-CN" sz="1920" dirty="0" smtClean="0">
                <a:solidFill>
                  <a:srgbClr val="3299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/>
            </a:pPr>
            <a:r>
              <a:rPr lang="en-US" altLang="zh-CN" sz="1922" dirty="0" smtClean="0">
                <a:solidFill>
                  <a:srgbClr val="3299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/>
            </a:pPr>
            <a:r>
              <a:rPr lang="en-US" altLang="zh-CN" sz="1920" dirty="0" smtClean="0">
                <a:solidFill>
                  <a:srgbClr val="3299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660400" y="1905000"/>
            <a:ext cx="5613400" cy="2171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/>
            </a:pP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Create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instances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user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context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/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Add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custom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syntax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(flags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arguments)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/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Edit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query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context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properties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/>
            </a:pP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Not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derived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MPxCommand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/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Not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Undoable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47712" y="3298445"/>
            <a:ext cx="4448175" cy="359155"/>
          </a:xfrm>
          <a:custGeom>
            <a:avLst/>
            <a:gdLst>
              <a:gd name="connsiteX0" fmla="*/ 14287 w 4448175"/>
              <a:gd name="connsiteY0" fmla="*/ 69405 h 359155"/>
              <a:gd name="connsiteX1" fmla="*/ 69392 w 4448175"/>
              <a:gd name="connsiteY1" fmla="*/ 14287 h 359155"/>
              <a:gd name="connsiteX2" fmla="*/ 4378769 w 4448175"/>
              <a:gd name="connsiteY2" fmla="*/ 14287 h 359155"/>
              <a:gd name="connsiteX3" fmla="*/ 4433887 w 4448175"/>
              <a:gd name="connsiteY3" fmla="*/ 69405 h 359155"/>
              <a:gd name="connsiteX4" fmla="*/ 4433887 w 4448175"/>
              <a:gd name="connsiteY4" fmla="*/ 289750 h 359155"/>
              <a:gd name="connsiteX5" fmla="*/ 4378769 w 4448175"/>
              <a:gd name="connsiteY5" fmla="*/ 344868 h 359155"/>
              <a:gd name="connsiteX6" fmla="*/ 69392 w 4448175"/>
              <a:gd name="connsiteY6" fmla="*/ 344868 h 359155"/>
              <a:gd name="connsiteX7" fmla="*/ 14287 w 4448175"/>
              <a:gd name="connsiteY7" fmla="*/ 289750 h 359155"/>
              <a:gd name="connsiteX8" fmla="*/ 14287 w 4448175"/>
              <a:gd name="connsiteY8" fmla="*/ 69405 h 35915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4448175" h="359155">
                <a:moveTo>
                  <a:pt x="14287" y="69405"/>
                </a:moveTo>
                <a:cubicBezTo>
                  <a:pt x="14287" y="38925"/>
                  <a:pt x="38950" y="14287"/>
                  <a:pt x="69392" y="14287"/>
                </a:cubicBezTo>
                <a:lnTo>
                  <a:pt x="4378769" y="14287"/>
                </a:lnTo>
                <a:cubicBezTo>
                  <a:pt x="4409249" y="14287"/>
                  <a:pt x="4433887" y="38925"/>
                  <a:pt x="4433887" y="69405"/>
                </a:cubicBezTo>
                <a:lnTo>
                  <a:pt x="4433887" y="289750"/>
                </a:lnTo>
                <a:cubicBezTo>
                  <a:pt x="4433887" y="320230"/>
                  <a:pt x="4409249" y="344868"/>
                  <a:pt x="4378769" y="344868"/>
                </a:cubicBezTo>
                <a:lnTo>
                  <a:pt x="69392" y="344868"/>
                </a:lnTo>
                <a:cubicBezTo>
                  <a:pt x="38950" y="344868"/>
                  <a:pt x="14287" y="320230"/>
                  <a:pt x="14287" y="289750"/>
                </a:cubicBezTo>
                <a:lnTo>
                  <a:pt x="14287" y="69405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EE55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25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317500" y="647700"/>
            <a:ext cx="5575300" cy="3911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342900" algn="l"/>
                <a:tab pos="381000" algn="l"/>
                <a:tab pos="457200" algn="l"/>
                <a:tab pos="495300" algn="l"/>
                <a:tab pos="914400" algn="l"/>
              </a:tabLst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MPxContextCommand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>
                <a:tab pos="342900" algn="l"/>
                <a:tab pos="381000" algn="l"/>
                <a:tab pos="457200" algn="l"/>
                <a:tab pos="495300" algn="l"/>
                <a:tab pos="9144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Register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Context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342900" algn="l"/>
                <a:tab pos="381000" algn="l"/>
                <a:tab pos="457200" algn="l"/>
                <a:tab pos="495300" algn="l"/>
                <a:tab pos="914400" algn="l"/>
              </a:tabLst>
            </a:pP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def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initializePlugin(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mobject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):</a:t>
            </a:r>
          </a:p>
          <a:p>
            <a:pPr>
              <a:lnSpc>
                <a:spcPts val="2400"/>
              </a:lnSpc>
              <a:tabLst>
                <a:tab pos="342900" algn="l"/>
                <a:tab pos="381000" algn="l"/>
                <a:tab pos="457200" algn="l"/>
                <a:tab pos="495300" algn="l"/>
                <a:tab pos="914400" algn="l"/>
              </a:tabLst>
            </a:pPr>
            <a:r>
              <a:rPr lang="en-US" altLang="zh-CN" dirty="0" smtClean="0"/>
              <a:t>	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mplugin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=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OpenMayaMPx.MFnPlugin(mobject)</a:t>
            </a:r>
          </a:p>
          <a:p>
            <a:pPr>
              <a:lnSpc>
                <a:spcPts val="2400"/>
              </a:lnSpc>
              <a:tabLst>
                <a:tab pos="342900" algn="l"/>
                <a:tab pos="381000" algn="l"/>
                <a:tab pos="457200" algn="l"/>
                <a:tab pos="495300" algn="l"/>
                <a:tab pos="914400" algn="l"/>
              </a:tabLst>
            </a:pPr>
            <a:r>
              <a:rPr lang="en-US" altLang="zh-CN" dirty="0" smtClean="0"/>
              <a:t>		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try:</a:t>
            </a:r>
          </a:p>
          <a:p>
            <a:pPr>
              <a:lnSpc>
                <a:spcPts val="2400"/>
              </a:lnSpc>
              <a:tabLst>
                <a:tab pos="342900" algn="l"/>
                <a:tab pos="381000" algn="l"/>
                <a:tab pos="457200" algn="l"/>
                <a:tab pos="495300" algn="l"/>
                <a:tab pos="914400" algn="l"/>
              </a:tabLst>
            </a:pPr>
            <a:r>
              <a:rPr lang="en-US" altLang="zh-CN" dirty="0" smtClean="0"/>
              <a:t>			</a:t>
            </a:r>
            <a:r>
              <a:rPr lang="en-US" altLang="zh-CN" sz="1598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mplugin.registerContextCommand(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8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"simpleMarqueeContext",</a:t>
            </a:r>
          </a:p>
          <a:p>
            <a:pPr>
              <a:lnSpc>
                <a:spcPts val="1900"/>
              </a:lnSpc>
              <a:tabLst>
                <a:tab pos="342900" algn="l"/>
                <a:tab pos="381000" algn="l"/>
                <a:tab pos="457200" algn="l"/>
                <a:tab pos="495300" algn="l"/>
                <a:tab pos="914400" algn="l"/>
              </a:tabLst>
            </a:pPr>
            <a:r>
              <a:rPr lang="en-US" altLang="zh-CN" dirty="0" smtClean="0"/>
              <a:t>					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simpleMarqueeContextCmd_creator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)</a:t>
            </a:r>
          </a:p>
          <a:p>
            <a:pPr>
              <a:lnSpc>
                <a:spcPts val="2400"/>
              </a:lnSpc>
              <a:tabLst>
                <a:tab pos="342900" algn="l"/>
                <a:tab pos="381000" algn="l"/>
                <a:tab pos="457200" algn="l"/>
                <a:tab pos="495300" algn="l"/>
                <a:tab pos="914400" algn="l"/>
              </a:tabLst>
            </a:pPr>
            <a:r>
              <a:rPr lang="en-US" altLang="zh-CN" dirty="0" smtClean="0"/>
              <a:t>	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except:</a:t>
            </a:r>
          </a:p>
          <a:p>
            <a:pPr>
              <a:lnSpc>
                <a:spcPts val="2400"/>
              </a:lnSpc>
              <a:tabLst>
                <a:tab pos="342900" algn="l"/>
                <a:tab pos="381000" algn="l"/>
                <a:tab pos="457200" algn="l"/>
                <a:tab pos="495300" algn="l"/>
                <a:tab pos="914400" algn="l"/>
              </a:tabLst>
            </a:pPr>
            <a:r>
              <a:rPr lang="en-US" altLang="zh-CN" dirty="0" smtClean="0"/>
              <a:t>				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raise</a:t>
            </a:r>
          </a:p>
          <a:p>
            <a:pPr>
              <a:lnSpc>
                <a:spcPts val="2400"/>
              </a:lnSpc>
              <a:tabLst>
                <a:tab pos="342900" algn="l"/>
                <a:tab pos="381000" algn="l"/>
                <a:tab pos="457200" algn="l"/>
                <a:tab pos="495300" algn="l"/>
                <a:tab pos="914400" algn="l"/>
              </a:tabLst>
            </a:pPr>
            <a:r>
              <a:rPr lang="en-US" altLang="zh-CN" sz="1598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}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204912" y="2576512"/>
            <a:ext cx="3152775" cy="359155"/>
          </a:xfrm>
          <a:custGeom>
            <a:avLst/>
            <a:gdLst>
              <a:gd name="connsiteX0" fmla="*/ 14287 w 3152775"/>
              <a:gd name="connsiteY0" fmla="*/ 69405 h 359155"/>
              <a:gd name="connsiteX1" fmla="*/ 69405 w 3152775"/>
              <a:gd name="connsiteY1" fmla="*/ 14287 h 359155"/>
              <a:gd name="connsiteX2" fmla="*/ 3083369 w 3152775"/>
              <a:gd name="connsiteY2" fmla="*/ 14287 h 359155"/>
              <a:gd name="connsiteX3" fmla="*/ 3138487 w 3152775"/>
              <a:gd name="connsiteY3" fmla="*/ 69405 h 359155"/>
              <a:gd name="connsiteX4" fmla="*/ 3138487 w 3152775"/>
              <a:gd name="connsiteY4" fmla="*/ 289750 h 359155"/>
              <a:gd name="connsiteX5" fmla="*/ 3083369 w 3152775"/>
              <a:gd name="connsiteY5" fmla="*/ 344868 h 359155"/>
              <a:gd name="connsiteX6" fmla="*/ 69405 w 3152775"/>
              <a:gd name="connsiteY6" fmla="*/ 344868 h 359155"/>
              <a:gd name="connsiteX7" fmla="*/ 14287 w 3152775"/>
              <a:gd name="connsiteY7" fmla="*/ 289750 h 359155"/>
              <a:gd name="connsiteX8" fmla="*/ 14287 w 3152775"/>
              <a:gd name="connsiteY8" fmla="*/ 69405 h 35915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3152775" h="359155">
                <a:moveTo>
                  <a:pt x="14287" y="69405"/>
                </a:moveTo>
                <a:cubicBezTo>
                  <a:pt x="14287" y="38925"/>
                  <a:pt x="38950" y="14287"/>
                  <a:pt x="69405" y="14287"/>
                </a:cubicBezTo>
                <a:lnTo>
                  <a:pt x="3083369" y="14287"/>
                </a:lnTo>
                <a:cubicBezTo>
                  <a:pt x="3113849" y="14287"/>
                  <a:pt x="3138487" y="38925"/>
                  <a:pt x="3138487" y="69405"/>
                </a:cubicBezTo>
                <a:lnTo>
                  <a:pt x="3138487" y="289750"/>
                </a:lnTo>
                <a:cubicBezTo>
                  <a:pt x="3138487" y="320230"/>
                  <a:pt x="3113849" y="344868"/>
                  <a:pt x="3083369" y="344868"/>
                </a:cubicBezTo>
                <a:lnTo>
                  <a:pt x="69405" y="344868"/>
                </a:lnTo>
                <a:cubicBezTo>
                  <a:pt x="38950" y="344868"/>
                  <a:pt x="14287" y="320230"/>
                  <a:pt x="14287" y="289750"/>
                </a:cubicBezTo>
                <a:lnTo>
                  <a:pt x="14287" y="69405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EE55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26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317500" y="596900"/>
            <a:ext cx="6705600" cy="2489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88900" algn="l"/>
                <a:tab pos="1003300" algn="l"/>
                <a:tab pos="1117600" algn="l"/>
              </a:tabLst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Example: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simpleMarqueeTool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88900" algn="l"/>
                <a:tab pos="1003300" algn="l"/>
                <a:tab pos="1117600" algn="l"/>
              </a:tabLst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Declaration: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500"/>
              </a:lnSpc>
              <a:tabLst>
                <a:tab pos="88900" algn="l"/>
                <a:tab pos="1003300" algn="l"/>
                <a:tab pos="1117600" algn="l"/>
              </a:tabLst>
            </a:pPr>
            <a:r>
              <a:rPr lang="en-US" altLang="zh-CN" dirty="0" smtClean="0"/>
              <a:t>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class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simpleMarqueeContextCmd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(OpenMayaMPx.MPxContextCommand):</a:t>
            </a:r>
          </a:p>
          <a:p>
            <a:pPr>
              <a:lnSpc>
                <a:spcPts val="1600"/>
              </a:lnSpc>
              <a:tabLst>
                <a:tab pos="88900" algn="l"/>
                <a:tab pos="1003300" algn="l"/>
                <a:tab pos="1117600" algn="l"/>
              </a:tabLst>
            </a:pPr>
            <a:r>
              <a:rPr lang="en-US" altLang="zh-CN" dirty="0" smtClean="0"/>
              <a:t>	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def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__init__(self):</a:t>
            </a:r>
          </a:p>
          <a:p>
            <a:pPr>
              <a:lnSpc>
                <a:spcPts val="1600"/>
              </a:lnSpc>
              <a:tabLst>
                <a:tab pos="88900" algn="l"/>
                <a:tab pos="1003300" algn="l"/>
                <a:tab pos="1117600" algn="l"/>
              </a:tabLst>
            </a:pPr>
            <a:r>
              <a:rPr lang="en-US" altLang="zh-CN" dirty="0" smtClean="0"/>
              <a:t>		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OpenMayaMPx.MPxContextCommand.__init__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(self)</a:t>
            </a:r>
          </a:p>
          <a:p>
            <a:pPr>
              <a:lnSpc>
                <a:spcPts val="1600"/>
              </a:lnSpc>
              <a:tabLst>
                <a:tab pos="88900" algn="l"/>
                <a:tab pos="1003300" algn="l"/>
                <a:tab pos="1117600" algn="l"/>
              </a:tabLst>
            </a:pPr>
            <a:r>
              <a:rPr lang="en-US" altLang="zh-CN" dirty="0" smtClean="0"/>
              <a:t>	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def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makeObj(self):</a:t>
            </a:r>
          </a:p>
          <a:p>
            <a:pPr>
              <a:lnSpc>
                <a:spcPts val="1600"/>
              </a:lnSpc>
              <a:tabLst>
                <a:tab pos="88900" algn="l"/>
                <a:tab pos="1003300" algn="l"/>
                <a:tab pos="1117600" algn="l"/>
              </a:tabLst>
            </a:pPr>
            <a:r>
              <a:rPr lang="en-US" altLang="zh-CN" dirty="0" smtClean="0"/>
              <a:t>		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#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code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…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317500" y="4521200"/>
            <a:ext cx="5346700" cy="939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381000" algn="l"/>
              </a:tabLst>
            </a:pP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Create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Context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381000" algn="l"/>
              </a:tabLst>
            </a:pP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def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makeObj(self):</a:t>
            </a:r>
          </a:p>
          <a:p>
            <a:pPr>
              <a:lnSpc>
                <a:spcPts val="2400"/>
              </a:lnSpc>
              <a:tabLst>
                <a:tab pos="381000" algn="l"/>
              </a:tabLst>
            </a:pPr>
            <a:r>
              <a:rPr lang="en-US" altLang="zh-CN" dirty="0" smtClean="0"/>
              <a:t>	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return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OpenMayaMPx.asMPxPtr(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simpleMarqueeContext()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)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27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17500" y="711200"/>
            <a:ext cx="6705600" cy="557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342900" algn="l"/>
                <a:tab pos="914400" algn="l"/>
                <a:tab pos="952500" algn="l"/>
              </a:tabLst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Example: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simpleMarqueeTool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                <a:tab pos="342900" algn="l"/>
                <a:tab pos="914400" algn="l"/>
                <a:tab pos="952500" algn="l"/>
              </a:tabLst>
            </a:pP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def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simpleMarqueeContext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(OpenMayaMPx.MPxContext):</a:t>
            </a:r>
          </a:p>
          <a:p>
            <a:pPr>
              <a:lnSpc>
                <a:spcPts val="2400"/>
              </a:lnSpc>
              <a:tabLst>
                <a:tab pos="342900" algn="l"/>
                <a:tab pos="914400" algn="l"/>
                <a:tab pos="952500" algn="l"/>
              </a:tabLst>
            </a:pPr>
            <a:r>
              <a:rPr lang="en-US" altLang="zh-CN" dirty="0" smtClean="0"/>
              <a:t>	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def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__init__(self):</a:t>
            </a:r>
          </a:p>
          <a:p>
            <a:pPr>
              <a:lnSpc>
                <a:spcPts val="2400"/>
              </a:lnSpc>
              <a:tabLst>
                <a:tab pos="342900" algn="l"/>
                <a:tab pos="914400" algn="l"/>
                <a:tab pos="952500" algn="l"/>
              </a:tabLst>
            </a:pPr>
            <a:r>
              <a:rPr lang="en-US" altLang="zh-CN" dirty="0" smtClean="0"/>
              <a:t>			</a:t>
            </a:r>
            <a:r>
              <a:rPr lang="en-US" altLang="zh-CN" sz="1598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OpenMayaMPx.MPxContext.__init__(self)</a:t>
            </a:r>
          </a:p>
          <a:p>
            <a:pPr>
              <a:lnSpc>
                <a:spcPts val="2400"/>
              </a:lnSpc>
              <a:tabLst>
                <a:tab pos="342900" algn="l"/>
                <a:tab pos="914400" algn="l"/>
                <a:tab pos="952500" algn="l"/>
              </a:tabLst>
            </a:pPr>
            <a:r>
              <a:rPr lang="en-US" altLang="zh-CN" dirty="0" smtClean="0"/>
              <a:t>		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self.__view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=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OpenMayaUI.M3dView()</a:t>
            </a:r>
          </a:p>
          <a:p>
            <a:pPr>
              <a:lnSpc>
                <a:spcPts val="2400"/>
              </a:lnSpc>
              <a:tabLst>
                <a:tab pos="342900" algn="l"/>
                <a:tab pos="914400" algn="l"/>
                <a:tab pos="952500" algn="l"/>
              </a:tabLst>
            </a:pPr>
            <a:r>
              <a:rPr lang="en-US" altLang="zh-CN" dirty="0" smtClean="0"/>
              <a:t>		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self.__start_x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=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0</a:t>
            </a:r>
          </a:p>
          <a:p>
            <a:pPr>
              <a:lnSpc>
                <a:spcPts val="2400"/>
              </a:lnSpc>
              <a:tabLst>
                <a:tab pos="342900" algn="l"/>
                <a:tab pos="914400" algn="l"/>
                <a:tab pos="952500" algn="l"/>
              </a:tabLst>
            </a:pPr>
            <a:r>
              <a:rPr lang="en-US" altLang="zh-CN" dirty="0" smtClean="0"/>
              <a:t>		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self.__start_y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=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0</a:t>
            </a:r>
          </a:p>
          <a:p>
            <a:pPr>
              <a:lnSpc>
                <a:spcPts val="2400"/>
              </a:lnSpc>
              <a:tabLst>
                <a:tab pos="342900" algn="l"/>
                <a:tab pos="914400" algn="l"/>
                <a:tab pos="952500" algn="l"/>
              </a:tabLst>
            </a:pPr>
            <a:r>
              <a:rPr lang="en-US" altLang="zh-CN" dirty="0" smtClean="0"/>
              <a:t>		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self.__last_y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=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0</a:t>
            </a:r>
          </a:p>
          <a:p>
            <a:pPr>
              <a:lnSpc>
                <a:spcPts val="2400"/>
              </a:lnSpc>
              <a:tabLst>
                <a:tab pos="342900" algn="l"/>
                <a:tab pos="914400" algn="l"/>
                <a:tab pos="952500" algn="l"/>
              </a:tabLst>
            </a:pPr>
            <a:r>
              <a:rPr lang="en-US" altLang="zh-CN" dirty="0" smtClean="0"/>
              <a:t>		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self.__last_y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=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0</a:t>
            </a:r>
          </a:p>
          <a:p>
            <a:pPr>
              <a:lnSpc>
                <a:spcPts val="2400"/>
              </a:lnSpc>
              <a:tabLst>
                <a:tab pos="342900" algn="l"/>
                <a:tab pos="914400" algn="l"/>
                <a:tab pos="952500" algn="l"/>
              </a:tabLst>
            </a:pPr>
            <a:r>
              <a:rPr lang="en-US" altLang="zh-CN" dirty="0" smtClean="0"/>
              <a:t>		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self.__listAdjustment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=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None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                <a:tab pos="342900" algn="l"/>
                <a:tab pos="914400" algn="l"/>
                <a:tab pos="952500" algn="l"/>
              </a:tabLst>
            </a:pPr>
            <a:r>
              <a:rPr lang="en-US" altLang="zh-CN" dirty="0" smtClean="0"/>
              <a:t>	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def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toolOnSetup(self,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event):</a:t>
            </a:r>
          </a:p>
          <a:p>
            <a:pPr>
              <a:lnSpc>
                <a:spcPts val="2400"/>
              </a:lnSpc>
              <a:tabLst>
                <a:tab pos="342900" algn="l"/>
                <a:tab pos="914400" algn="l"/>
                <a:tab pos="952500" algn="l"/>
              </a:tabLst>
            </a:pPr>
            <a:r>
              <a:rPr lang="en-US" altLang="zh-CN" dirty="0" smtClean="0"/>
              <a:t>	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def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doPress(self,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event):</a:t>
            </a:r>
          </a:p>
          <a:p>
            <a:pPr>
              <a:lnSpc>
                <a:spcPts val="2400"/>
              </a:lnSpc>
              <a:tabLst>
                <a:tab pos="342900" algn="l"/>
                <a:tab pos="914400" algn="l"/>
                <a:tab pos="952500" algn="l"/>
              </a:tabLst>
            </a:pPr>
            <a:r>
              <a:rPr lang="en-US" altLang="zh-CN" dirty="0" smtClean="0"/>
              <a:t>	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def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doDrag(self,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event):</a:t>
            </a:r>
          </a:p>
          <a:p>
            <a:pPr>
              <a:lnSpc>
                <a:spcPts val="2400"/>
              </a:lnSpc>
              <a:tabLst>
                <a:tab pos="342900" algn="l"/>
                <a:tab pos="914400" algn="l"/>
                <a:tab pos="952500" algn="l"/>
              </a:tabLst>
            </a:pPr>
            <a:r>
              <a:rPr lang="en-US" altLang="zh-CN" dirty="0" smtClean="0"/>
              <a:t>	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def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doRelease(self,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event):</a:t>
            </a:r>
          </a:p>
          <a:p>
            <a:pPr>
              <a:lnSpc>
                <a:spcPts val="2400"/>
              </a:lnSpc>
              <a:tabLst>
                <a:tab pos="342900" algn="l"/>
                <a:tab pos="914400" algn="l"/>
                <a:tab pos="952500" algn="l"/>
              </a:tabLst>
            </a:pPr>
            <a:r>
              <a:rPr lang="en-US" altLang="zh-CN" dirty="0" smtClean="0"/>
              <a:t>	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def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doEnterRegion(self,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event):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28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17500" y="584200"/>
            <a:ext cx="6705600" cy="2082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88900" algn="l"/>
                <a:tab pos="457200" algn="l"/>
              </a:tabLst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Example: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simpleMarqueeTool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100"/>
              </a:lnSpc>
              <a:tabLst>
                <a:tab pos="88900" algn="l"/>
                <a:tab pos="4572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Code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Structure: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700"/>
              </a:lnSpc>
              <a:tabLst>
                <a:tab pos="88900" algn="l"/>
                <a:tab pos="457200" algn="l"/>
              </a:tabLst>
            </a:pPr>
            <a:r>
              <a:rPr lang="en-US" altLang="zh-CN" dirty="0" smtClean="0"/>
              <a:t>	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def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doPress(event):</a:t>
            </a:r>
          </a:p>
          <a:p>
            <a:pPr>
              <a:lnSpc>
                <a:spcPts val="1900"/>
              </a:lnSpc>
              <a:tabLst>
                <a:tab pos="88900" algn="l"/>
                <a:tab pos="457200" algn="l"/>
              </a:tabLst>
            </a:pPr>
            <a:r>
              <a:rPr lang="en-US" altLang="zh-CN" dirty="0" smtClean="0"/>
              <a:t>		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#check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if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modifier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keys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are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pressed</a:t>
            </a:r>
          </a:p>
          <a:p>
            <a:pPr>
              <a:lnSpc>
                <a:spcPts val="1900"/>
              </a:lnSpc>
              <a:tabLst>
                <a:tab pos="88900" algn="l"/>
                <a:tab pos="457200" algn="l"/>
              </a:tabLst>
            </a:pPr>
            <a:r>
              <a:rPr lang="en-US" altLang="zh-CN" dirty="0" smtClean="0"/>
              <a:t>		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#record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event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position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as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start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position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marquee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406400" y="3454400"/>
            <a:ext cx="4559300" cy="685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                <a:tab pos="406400" algn="l"/>
              </a:tabLst>
            </a:pP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def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doDrag(event):</a:t>
            </a:r>
          </a:p>
          <a:p>
            <a:pPr>
              <a:lnSpc>
                <a:spcPts val="1900"/>
              </a:lnSpc>
              <a:tabLst>
                <a:tab pos="406400" algn="l"/>
              </a:tabLst>
            </a:pPr>
            <a:r>
              <a:rPr lang="en-US" altLang="zh-CN" dirty="0" smtClean="0"/>
              <a:t>	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#retrieve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current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event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position</a:t>
            </a:r>
          </a:p>
          <a:p>
            <a:pPr>
              <a:lnSpc>
                <a:spcPts val="1900"/>
              </a:lnSpc>
              <a:tabLst>
                <a:tab pos="406400" algn="l"/>
              </a:tabLst>
            </a:pPr>
            <a:r>
              <a:rPr lang="en-US" altLang="zh-CN" dirty="0" smtClean="0"/>
              <a:t>	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#draw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visual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feedback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real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time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viewport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406400" y="4978400"/>
            <a:ext cx="5334000" cy="685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                <a:tab pos="406400" algn="l"/>
              </a:tabLst>
            </a:pP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def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doRelease(event):</a:t>
            </a:r>
          </a:p>
          <a:p>
            <a:pPr>
              <a:lnSpc>
                <a:spcPts val="1900"/>
              </a:lnSpc>
              <a:tabLst>
                <a:tab pos="406400" algn="l"/>
              </a:tabLst>
            </a:pPr>
            <a:r>
              <a:rPr lang="en-US" altLang="zh-CN" dirty="0" smtClean="0"/>
              <a:t>	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#retrieve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current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event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position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as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end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position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marquee</a:t>
            </a:r>
          </a:p>
          <a:p>
            <a:pPr>
              <a:lnSpc>
                <a:spcPts val="1900"/>
              </a:lnSpc>
              <a:tabLst>
                <a:tab pos="406400" algn="l"/>
              </a:tabLst>
            </a:pPr>
            <a:r>
              <a:rPr lang="en-US" altLang="zh-CN" dirty="0" smtClean="0"/>
              <a:t>	</a:t>
            </a:r>
            <a:r>
              <a:rPr lang="en-US" altLang="zh-CN" sz="1598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#select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8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objects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8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within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8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8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range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8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defined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8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by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8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8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marquee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2043112" y="4441445"/>
            <a:ext cx="2238375" cy="359155"/>
          </a:xfrm>
          <a:custGeom>
            <a:avLst/>
            <a:gdLst>
              <a:gd name="connsiteX0" fmla="*/ 14287 w 2238375"/>
              <a:gd name="connsiteY0" fmla="*/ 69405 h 359155"/>
              <a:gd name="connsiteX1" fmla="*/ 69405 w 2238375"/>
              <a:gd name="connsiteY1" fmla="*/ 14287 h 359155"/>
              <a:gd name="connsiteX2" fmla="*/ 2168969 w 2238375"/>
              <a:gd name="connsiteY2" fmla="*/ 14287 h 359155"/>
              <a:gd name="connsiteX3" fmla="*/ 2224087 w 2238375"/>
              <a:gd name="connsiteY3" fmla="*/ 69405 h 359155"/>
              <a:gd name="connsiteX4" fmla="*/ 2224087 w 2238375"/>
              <a:gd name="connsiteY4" fmla="*/ 289877 h 359155"/>
              <a:gd name="connsiteX5" fmla="*/ 2168969 w 2238375"/>
              <a:gd name="connsiteY5" fmla="*/ 344868 h 359155"/>
              <a:gd name="connsiteX6" fmla="*/ 69405 w 2238375"/>
              <a:gd name="connsiteY6" fmla="*/ 344868 h 359155"/>
              <a:gd name="connsiteX7" fmla="*/ 14287 w 2238375"/>
              <a:gd name="connsiteY7" fmla="*/ 289877 h 359155"/>
              <a:gd name="connsiteX8" fmla="*/ 14287 w 2238375"/>
              <a:gd name="connsiteY8" fmla="*/ 69405 h 35915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2238375" h="359155">
                <a:moveTo>
                  <a:pt x="14287" y="69405"/>
                </a:moveTo>
                <a:cubicBezTo>
                  <a:pt x="14287" y="39052"/>
                  <a:pt x="38925" y="14287"/>
                  <a:pt x="69405" y="14287"/>
                </a:cubicBezTo>
                <a:lnTo>
                  <a:pt x="2168969" y="14287"/>
                </a:lnTo>
                <a:cubicBezTo>
                  <a:pt x="2199449" y="14287"/>
                  <a:pt x="2224087" y="39052"/>
                  <a:pt x="2224087" y="69405"/>
                </a:cubicBezTo>
                <a:lnTo>
                  <a:pt x="2224087" y="289877"/>
                </a:lnTo>
                <a:cubicBezTo>
                  <a:pt x="2224087" y="320230"/>
                  <a:pt x="2199449" y="344868"/>
                  <a:pt x="2168969" y="344868"/>
                </a:cubicBezTo>
                <a:lnTo>
                  <a:pt x="69405" y="344868"/>
                </a:lnTo>
                <a:cubicBezTo>
                  <a:pt x="38925" y="344868"/>
                  <a:pt x="14287" y="320230"/>
                  <a:pt x="14287" y="289877"/>
                </a:cubicBezTo>
                <a:lnTo>
                  <a:pt x="14287" y="69405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EE55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47712" y="3959098"/>
            <a:ext cx="2238375" cy="308102"/>
          </a:xfrm>
          <a:custGeom>
            <a:avLst/>
            <a:gdLst>
              <a:gd name="connsiteX0" fmla="*/ 14287 w 2238375"/>
              <a:gd name="connsiteY0" fmla="*/ 60896 h 308102"/>
              <a:gd name="connsiteX1" fmla="*/ 60871 w 2238375"/>
              <a:gd name="connsiteY1" fmla="*/ 14287 h 308102"/>
              <a:gd name="connsiteX2" fmla="*/ 2177478 w 2238375"/>
              <a:gd name="connsiteY2" fmla="*/ 14287 h 308102"/>
              <a:gd name="connsiteX3" fmla="*/ 2224087 w 2238375"/>
              <a:gd name="connsiteY3" fmla="*/ 60896 h 308102"/>
              <a:gd name="connsiteX4" fmla="*/ 2224087 w 2238375"/>
              <a:gd name="connsiteY4" fmla="*/ 247205 h 308102"/>
              <a:gd name="connsiteX5" fmla="*/ 2177478 w 2238375"/>
              <a:gd name="connsiteY5" fmla="*/ 293814 h 308102"/>
              <a:gd name="connsiteX6" fmla="*/ 60871 w 2238375"/>
              <a:gd name="connsiteY6" fmla="*/ 293814 h 308102"/>
              <a:gd name="connsiteX7" fmla="*/ 14287 w 2238375"/>
              <a:gd name="connsiteY7" fmla="*/ 247205 h 308102"/>
              <a:gd name="connsiteX8" fmla="*/ 14287 w 2238375"/>
              <a:gd name="connsiteY8" fmla="*/ 60896 h 3081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2238375" h="308102">
                <a:moveTo>
                  <a:pt x="14287" y="60896"/>
                </a:moveTo>
                <a:cubicBezTo>
                  <a:pt x="14287" y="35115"/>
                  <a:pt x="35140" y="14287"/>
                  <a:pt x="60871" y="14287"/>
                </a:cubicBezTo>
                <a:lnTo>
                  <a:pt x="2177478" y="14287"/>
                </a:lnTo>
                <a:cubicBezTo>
                  <a:pt x="2203259" y="14287"/>
                  <a:pt x="2224087" y="35115"/>
                  <a:pt x="2224087" y="60896"/>
                </a:cubicBezTo>
                <a:lnTo>
                  <a:pt x="2224087" y="247205"/>
                </a:lnTo>
                <a:cubicBezTo>
                  <a:pt x="2224087" y="272986"/>
                  <a:pt x="2203259" y="293814"/>
                  <a:pt x="2177478" y="293814"/>
                </a:cubicBezTo>
                <a:lnTo>
                  <a:pt x="60871" y="293814"/>
                </a:lnTo>
                <a:cubicBezTo>
                  <a:pt x="35140" y="293814"/>
                  <a:pt x="14287" y="272986"/>
                  <a:pt x="14287" y="247205"/>
                </a:cubicBezTo>
                <a:lnTo>
                  <a:pt x="14287" y="60896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EE55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29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317500" y="660400"/>
            <a:ext cx="5791200" cy="407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533400" algn="l"/>
                <a:tab pos="914400" algn="l"/>
                <a:tab pos="1485900" algn="l"/>
              </a:tabLst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Activate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Custom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Context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>
                <a:tab pos="533400" algn="l"/>
                <a:tab pos="914400" algn="l"/>
                <a:tab pos="14859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setToolTo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Command: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600"/>
              </a:lnSpc>
              <a:tabLst>
                <a:tab pos="533400" algn="l"/>
                <a:tab pos="914400" algn="l"/>
                <a:tab pos="1485900" algn="l"/>
              </a:tabLst>
            </a:pPr>
            <a:r>
              <a:rPr lang="en-US" altLang="zh-CN" dirty="0" smtClean="0"/>
              <a:t>		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$myContext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=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`simpleMarqueeContext`;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700"/>
              </a:lnSpc>
              <a:tabLst>
                <a:tab pos="533400" algn="l"/>
                <a:tab pos="914400" algn="l"/>
                <a:tab pos="1485900" algn="l"/>
              </a:tabLst>
            </a:pPr>
            <a:r>
              <a:rPr lang="en-US" altLang="zh-CN" dirty="0" smtClean="0"/>
              <a:t>		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setToolTo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$myContext;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000"/>
              </a:lnSpc>
              <a:tabLst>
                <a:tab pos="533400" algn="l"/>
                <a:tab pos="914400" algn="l"/>
                <a:tab pos="14859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Add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Maya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tool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Shelf: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                <a:tab pos="533400" algn="l"/>
                <a:tab pos="914400" algn="l"/>
                <a:tab pos="1485900" algn="l"/>
              </a:tabLst>
            </a:pPr>
            <a:r>
              <a:rPr lang="en-US" altLang="zh-CN" dirty="0" smtClean="0"/>
              <a:t>	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simpleMarqueeContext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simpleMarqueeContext1;</a:t>
            </a:r>
          </a:p>
          <a:p>
            <a:pPr>
              <a:lnSpc>
                <a:spcPts val="1900"/>
              </a:lnSpc>
              <a:tabLst>
                <a:tab pos="533400" algn="l"/>
                <a:tab pos="914400" algn="l"/>
                <a:tab pos="1485900" algn="l"/>
              </a:tabLst>
            </a:pPr>
            <a:r>
              <a:rPr lang="en-US" altLang="zh-CN" dirty="0" smtClean="0"/>
              <a:t>	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setParent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Custom;</a:t>
            </a:r>
          </a:p>
          <a:p>
            <a:pPr>
              <a:lnSpc>
                <a:spcPts val="1900"/>
              </a:lnSpc>
              <a:tabLst>
                <a:tab pos="533400" algn="l"/>
                <a:tab pos="914400" algn="l"/>
                <a:tab pos="1485900" algn="l"/>
              </a:tabLst>
            </a:pPr>
            <a:r>
              <a:rPr lang="en-US" altLang="zh-CN" dirty="0" smtClean="0"/>
              <a:t>	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toolButton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-cl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toolCluster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-t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simpleMarqueeContext1</a:t>
            </a:r>
          </a:p>
          <a:p>
            <a:pPr>
              <a:lnSpc>
                <a:spcPts val="1900"/>
              </a:lnSpc>
              <a:tabLst>
                <a:tab pos="533400" algn="l"/>
                <a:tab pos="914400" algn="l"/>
                <a:tab pos="1485900" algn="l"/>
              </a:tabLst>
            </a:pPr>
            <a:r>
              <a:rPr lang="en-US" altLang="zh-CN" dirty="0" smtClean="0"/>
              <a:t>			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-i1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"simpleMarqueeTool.xpm"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simpleMarqueeTool1;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30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17500" y="609600"/>
            <a:ext cx="6794500" cy="267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MPxToolCommand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/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Commands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executed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within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context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/>
            </a:pP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Can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also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be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executed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Maya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command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line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/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Derived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MPxCommand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/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Support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Undo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Redo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Journalling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657600" y="2206625"/>
            <a:ext cx="2667000" cy="1381125"/>
          </a:xfrm>
          <a:custGeom>
            <a:avLst/>
            <a:gdLst>
              <a:gd name="connsiteX0" fmla="*/ 0 w 2667000"/>
              <a:gd name="connsiteY0" fmla="*/ 690498 h 1381125"/>
              <a:gd name="connsiteX1" fmla="*/ 1333500 w 2667000"/>
              <a:gd name="connsiteY1" fmla="*/ 0 h 1381125"/>
              <a:gd name="connsiteX2" fmla="*/ 2667000 w 2667000"/>
              <a:gd name="connsiteY2" fmla="*/ 690498 h 1381125"/>
              <a:gd name="connsiteX3" fmla="*/ 1333500 w 2667000"/>
              <a:gd name="connsiteY3" fmla="*/ 1381125 h 1381125"/>
              <a:gd name="connsiteX4" fmla="*/ 0 w 2667000"/>
              <a:gd name="connsiteY4" fmla="*/ 690498 h 13811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667000" h="1381125">
                <a:moveTo>
                  <a:pt x="0" y="690498"/>
                </a:moveTo>
                <a:cubicBezTo>
                  <a:pt x="0" y="309117"/>
                  <a:pt x="597027" y="0"/>
                  <a:pt x="1333500" y="0"/>
                </a:cubicBezTo>
                <a:cubicBezTo>
                  <a:pt x="2069972" y="0"/>
                  <a:pt x="2667000" y="309117"/>
                  <a:pt x="2667000" y="690498"/>
                </a:cubicBezTo>
                <a:cubicBezTo>
                  <a:pt x="2667000" y="1072007"/>
                  <a:pt x="2069972" y="1381125"/>
                  <a:pt x="1333500" y="1381125"/>
                </a:cubicBezTo>
                <a:cubicBezTo>
                  <a:pt x="597027" y="1381125"/>
                  <a:pt x="0" y="1072007"/>
                  <a:pt x="0" y="690498"/>
                </a:cubicBezTo>
              </a:path>
            </a:pathLst>
          </a:custGeom>
          <a:solidFill>
            <a:srgbClr val="FFAA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304800" y="2362200"/>
            <a:ext cx="2438400" cy="1066800"/>
          </a:xfrm>
          <a:custGeom>
            <a:avLst/>
            <a:gdLst>
              <a:gd name="connsiteX0" fmla="*/ 0 w 2438400"/>
              <a:gd name="connsiteY0" fmla="*/ 177800 h 1066800"/>
              <a:gd name="connsiteX1" fmla="*/ 177800 w 2438400"/>
              <a:gd name="connsiteY1" fmla="*/ 0 h 1066800"/>
              <a:gd name="connsiteX2" fmla="*/ 2260600 w 2438400"/>
              <a:gd name="connsiteY2" fmla="*/ 0 h 1066800"/>
              <a:gd name="connsiteX3" fmla="*/ 2438400 w 2438400"/>
              <a:gd name="connsiteY3" fmla="*/ 177800 h 1066800"/>
              <a:gd name="connsiteX4" fmla="*/ 2438400 w 2438400"/>
              <a:gd name="connsiteY4" fmla="*/ 889000 h 1066800"/>
              <a:gd name="connsiteX5" fmla="*/ 2260600 w 2438400"/>
              <a:gd name="connsiteY5" fmla="*/ 1066800 h 1066800"/>
              <a:gd name="connsiteX6" fmla="*/ 177800 w 2438400"/>
              <a:gd name="connsiteY6" fmla="*/ 1066800 h 1066800"/>
              <a:gd name="connsiteX7" fmla="*/ 0 w 2438400"/>
              <a:gd name="connsiteY7" fmla="*/ 889000 h 1066800"/>
              <a:gd name="connsiteX8" fmla="*/ 0 w 2438400"/>
              <a:gd name="connsiteY8" fmla="*/ 177800 h 1066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2438400" h="1066800">
                <a:moveTo>
                  <a:pt x="0" y="177800"/>
                </a:moveTo>
                <a:cubicBezTo>
                  <a:pt x="0" y="79629"/>
                  <a:pt x="79603" y="0"/>
                  <a:pt x="177800" y="0"/>
                </a:cubicBezTo>
                <a:lnTo>
                  <a:pt x="2260600" y="0"/>
                </a:lnTo>
                <a:cubicBezTo>
                  <a:pt x="2358770" y="0"/>
                  <a:pt x="2438400" y="79629"/>
                  <a:pt x="2438400" y="177800"/>
                </a:cubicBezTo>
                <a:lnTo>
                  <a:pt x="2438400" y="889000"/>
                </a:lnTo>
                <a:cubicBezTo>
                  <a:pt x="2438400" y="987171"/>
                  <a:pt x="2358770" y="1066800"/>
                  <a:pt x="2260600" y="1066800"/>
                </a:cubicBezTo>
                <a:lnTo>
                  <a:pt x="177800" y="1066800"/>
                </a:lnTo>
                <a:cubicBezTo>
                  <a:pt x="79603" y="1066800"/>
                  <a:pt x="0" y="987171"/>
                  <a:pt x="0" y="889000"/>
                </a:cubicBezTo>
                <a:lnTo>
                  <a:pt x="0" y="177800"/>
                </a:lnTo>
              </a:path>
            </a:pathLst>
          </a:custGeom>
          <a:solidFill>
            <a:srgbClr val="99CC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2895600" y="2874898"/>
            <a:ext cx="609600" cy="44450"/>
          </a:xfrm>
          <a:custGeom>
            <a:avLst/>
            <a:gdLst>
              <a:gd name="connsiteX0" fmla="*/ 0 w 609600"/>
              <a:gd name="connsiteY0" fmla="*/ 11176 h 44450"/>
              <a:gd name="connsiteX1" fmla="*/ 587375 w 609600"/>
              <a:gd name="connsiteY1" fmla="*/ 11176 h 44450"/>
              <a:gd name="connsiteX2" fmla="*/ 587375 w 609600"/>
              <a:gd name="connsiteY2" fmla="*/ 0 h 44450"/>
              <a:gd name="connsiteX3" fmla="*/ 609600 w 609600"/>
              <a:gd name="connsiteY3" fmla="*/ 22225 h 44450"/>
              <a:gd name="connsiteX4" fmla="*/ 587375 w 609600"/>
              <a:gd name="connsiteY4" fmla="*/ 44450 h 44450"/>
              <a:gd name="connsiteX5" fmla="*/ 587375 w 609600"/>
              <a:gd name="connsiteY5" fmla="*/ 33401 h 44450"/>
              <a:gd name="connsiteX6" fmla="*/ 0 w 609600"/>
              <a:gd name="connsiteY6" fmla="*/ 33401 h 44450"/>
              <a:gd name="connsiteX7" fmla="*/ 0 w 609600"/>
              <a:gd name="connsiteY7" fmla="*/ 11176 h 444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609600" h="44450">
                <a:moveTo>
                  <a:pt x="0" y="11176"/>
                </a:moveTo>
                <a:lnTo>
                  <a:pt x="587375" y="11176"/>
                </a:lnTo>
                <a:lnTo>
                  <a:pt x="587375" y="0"/>
                </a:lnTo>
                <a:lnTo>
                  <a:pt x="609600" y="22225"/>
                </a:lnTo>
                <a:lnTo>
                  <a:pt x="587375" y="44450"/>
                </a:lnTo>
                <a:lnTo>
                  <a:pt x="587375" y="33401"/>
                </a:lnTo>
                <a:lnTo>
                  <a:pt x="0" y="33401"/>
                </a:lnTo>
                <a:lnTo>
                  <a:pt x="0" y="11176"/>
                </a:lnTo>
              </a:path>
            </a:pathLst>
          </a:custGeom>
          <a:solidFill>
            <a:srgbClr val="99CC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2882900" y="2862198"/>
            <a:ext cx="635000" cy="69850"/>
          </a:xfrm>
          <a:custGeom>
            <a:avLst/>
            <a:gdLst>
              <a:gd name="connsiteX0" fmla="*/ 12700 w 635000"/>
              <a:gd name="connsiteY0" fmla="*/ 23876 h 69850"/>
              <a:gd name="connsiteX1" fmla="*/ 600075 w 635000"/>
              <a:gd name="connsiteY1" fmla="*/ 23876 h 69850"/>
              <a:gd name="connsiteX2" fmla="*/ 600075 w 635000"/>
              <a:gd name="connsiteY2" fmla="*/ 12700 h 69850"/>
              <a:gd name="connsiteX3" fmla="*/ 622300 w 635000"/>
              <a:gd name="connsiteY3" fmla="*/ 34925 h 69850"/>
              <a:gd name="connsiteX4" fmla="*/ 600075 w 635000"/>
              <a:gd name="connsiteY4" fmla="*/ 57150 h 69850"/>
              <a:gd name="connsiteX5" fmla="*/ 600075 w 635000"/>
              <a:gd name="connsiteY5" fmla="*/ 46101 h 69850"/>
              <a:gd name="connsiteX6" fmla="*/ 12700 w 635000"/>
              <a:gd name="connsiteY6" fmla="*/ 46101 h 69850"/>
              <a:gd name="connsiteX7" fmla="*/ 12700 w 635000"/>
              <a:gd name="connsiteY7" fmla="*/ 23876 h 698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635000" h="69850">
                <a:moveTo>
                  <a:pt x="12700" y="23876"/>
                </a:moveTo>
                <a:lnTo>
                  <a:pt x="600075" y="23876"/>
                </a:lnTo>
                <a:lnTo>
                  <a:pt x="600075" y="12700"/>
                </a:lnTo>
                <a:lnTo>
                  <a:pt x="622300" y="34925"/>
                </a:lnTo>
                <a:lnTo>
                  <a:pt x="600075" y="57150"/>
                </a:lnTo>
                <a:lnTo>
                  <a:pt x="600075" y="46101"/>
                </a:lnTo>
                <a:lnTo>
                  <a:pt x="12700" y="46101"/>
                </a:lnTo>
                <a:lnTo>
                  <a:pt x="12700" y="23876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99CC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6400800" y="2919476"/>
            <a:ext cx="609600" cy="45973"/>
          </a:xfrm>
          <a:custGeom>
            <a:avLst/>
            <a:gdLst>
              <a:gd name="connsiteX0" fmla="*/ 609600 w 609600"/>
              <a:gd name="connsiteY0" fmla="*/ 34416 h 45973"/>
              <a:gd name="connsiteX1" fmla="*/ 22986 w 609600"/>
              <a:gd name="connsiteY1" fmla="*/ 34416 h 45973"/>
              <a:gd name="connsiteX2" fmla="*/ 22986 w 609600"/>
              <a:gd name="connsiteY2" fmla="*/ 45973 h 45973"/>
              <a:gd name="connsiteX3" fmla="*/ 0 w 609600"/>
              <a:gd name="connsiteY3" fmla="*/ 22986 h 45973"/>
              <a:gd name="connsiteX4" fmla="*/ 22986 w 609600"/>
              <a:gd name="connsiteY4" fmla="*/ 0 h 45973"/>
              <a:gd name="connsiteX5" fmla="*/ 22986 w 609600"/>
              <a:gd name="connsiteY5" fmla="*/ 11429 h 45973"/>
              <a:gd name="connsiteX6" fmla="*/ 609600 w 609600"/>
              <a:gd name="connsiteY6" fmla="*/ 11429 h 45973"/>
              <a:gd name="connsiteX7" fmla="*/ 609600 w 609600"/>
              <a:gd name="connsiteY7" fmla="*/ 34416 h 459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609600" h="45973">
                <a:moveTo>
                  <a:pt x="609600" y="34416"/>
                </a:moveTo>
                <a:lnTo>
                  <a:pt x="22986" y="34416"/>
                </a:lnTo>
                <a:lnTo>
                  <a:pt x="22986" y="45973"/>
                </a:lnTo>
                <a:lnTo>
                  <a:pt x="0" y="22986"/>
                </a:lnTo>
                <a:lnTo>
                  <a:pt x="22986" y="0"/>
                </a:lnTo>
                <a:lnTo>
                  <a:pt x="22986" y="11429"/>
                </a:lnTo>
                <a:lnTo>
                  <a:pt x="609600" y="11429"/>
                </a:lnTo>
                <a:lnTo>
                  <a:pt x="609600" y="34416"/>
                </a:lnTo>
              </a:path>
            </a:pathLst>
          </a:custGeom>
          <a:solidFill>
            <a:srgbClr val="3299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6388100" y="2906776"/>
            <a:ext cx="635000" cy="71373"/>
          </a:xfrm>
          <a:custGeom>
            <a:avLst/>
            <a:gdLst>
              <a:gd name="connsiteX0" fmla="*/ 622300 w 635000"/>
              <a:gd name="connsiteY0" fmla="*/ 47116 h 71373"/>
              <a:gd name="connsiteX1" fmla="*/ 35686 w 635000"/>
              <a:gd name="connsiteY1" fmla="*/ 47116 h 71373"/>
              <a:gd name="connsiteX2" fmla="*/ 35686 w 635000"/>
              <a:gd name="connsiteY2" fmla="*/ 58673 h 71373"/>
              <a:gd name="connsiteX3" fmla="*/ 12700 w 635000"/>
              <a:gd name="connsiteY3" fmla="*/ 35686 h 71373"/>
              <a:gd name="connsiteX4" fmla="*/ 35686 w 635000"/>
              <a:gd name="connsiteY4" fmla="*/ 12700 h 71373"/>
              <a:gd name="connsiteX5" fmla="*/ 35686 w 635000"/>
              <a:gd name="connsiteY5" fmla="*/ 24129 h 71373"/>
              <a:gd name="connsiteX6" fmla="*/ 622300 w 635000"/>
              <a:gd name="connsiteY6" fmla="*/ 24129 h 71373"/>
              <a:gd name="connsiteX7" fmla="*/ 622300 w 635000"/>
              <a:gd name="connsiteY7" fmla="*/ 47116 h 713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635000" h="71373">
                <a:moveTo>
                  <a:pt x="622300" y="47116"/>
                </a:moveTo>
                <a:lnTo>
                  <a:pt x="35686" y="47116"/>
                </a:lnTo>
                <a:lnTo>
                  <a:pt x="35686" y="58673"/>
                </a:lnTo>
                <a:lnTo>
                  <a:pt x="12700" y="35686"/>
                </a:lnTo>
                <a:lnTo>
                  <a:pt x="35686" y="12700"/>
                </a:lnTo>
                <a:lnTo>
                  <a:pt x="35686" y="24129"/>
                </a:lnTo>
                <a:lnTo>
                  <a:pt x="622300" y="24129"/>
                </a:lnTo>
                <a:lnTo>
                  <a:pt x="622300" y="47116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B0F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7010400" y="2295525"/>
            <a:ext cx="1752600" cy="1438275"/>
          </a:xfrm>
          <a:custGeom>
            <a:avLst/>
            <a:gdLst>
              <a:gd name="connsiteX0" fmla="*/ 0 w 1752600"/>
              <a:gd name="connsiteY0" fmla="*/ 719073 h 1438275"/>
              <a:gd name="connsiteX1" fmla="*/ 409575 w 1752600"/>
              <a:gd name="connsiteY1" fmla="*/ 0 h 1438275"/>
              <a:gd name="connsiteX2" fmla="*/ 1343025 w 1752600"/>
              <a:gd name="connsiteY2" fmla="*/ 0 h 1438275"/>
              <a:gd name="connsiteX3" fmla="*/ 1752600 w 1752600"/>
              <a:gd name="connsiteY3" fmla="*/ 719073 h 1438275"/>
              <a:gd name="connsiteX4" fmla="*/ 1343025 w 1752600"/>
              <a:gd name="connsiteY4" fmla="*/ 1438275 h 1438275"/>
              <a:gd name="connsiteX5" fmla="*/ 409575 w 1752600"/>
              <a:gd name="connsiteY5" fmla="*/ 1438275 h 1438275"/>
              <a:gd name="connsiteX6" fmla="*/ 0 w 1752600"/>
              <a:gd name="connsiteY6" fmla="*/ 719073 h 14382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1752600" h="1438275">
                <a:moveTo>
                  <a:pt x="0" y="719073"/>
                </a:moveTo>
                <a:lnTo>
                  <a:pt x="409575" y="0"/>
                </a:lnTo>
                <a:lnTo>
                  <a:pt x="1343025" y="0"/>
                </a:lnTo>
                <a:lnTo>
                  <a:pt x="1752600" y="719073"/>
                </a:lnTo>
                <a:lnTo>
                  <a:pt x="1343025" y="1438275"/>
                </a:lnTo>
                <a:lnTo>
                  <a:pt x="409575" y="1438275"/>
                </a:lnTo>
                <a:lnTo>
                  <a:pt x="0" y="719073"/>
                </a:lnTo>
              </a:path>
            </a:pathLst>
          </a:custGeom>
          <a:solidFill>
            <a:srgbClr val="3299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3519551" y="4567173"/>
            <a:ext cx="2881248" cy="1746313"/>
          </a:xfrm>
          <a:custGeom>
            <a:avLst/>
            <a:gdLst>
              <a:gd name="connsiteX0" fmla="*/ 0 w 2881248"/>
              <a:gd name="connsiteY0" fmla="*/ 873252 h 1746313"/>
              <a:gd name="connsiteX1" fmla="*/ 1440560 w 2881248"/>
              <a:gd name="connsiteY1" fmla="*/ 0 h 1746313"/>
              <a:gd name="connsiteX2" fmla="*/ 2881248 w 2881248"/>
              <a:gd name="connsiteY2" fmla="*/ 873252 h 1746313"/>
              <a:gd name="connsiteX3" fmla="*/ 1440560 w 2881248"/>
              <a:gd name="connsiteY3" fmla="*/ 1746313 h 1746313"/>
              <a:gd name="connsiteX4" fmla="*/ 0 w 2881248"/>
              <a:gd name="connsiteY4" fmla="*/ 873252 h 174631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881248" h="1746313">
                <a:moveTo>
                  <a:pt x="0" y="873252"/>
                </a:moveTo>
                <a:cubicBezTo>
                  <a:pt x="0" y="391033"/>
                  <a:pt x="644905" y="0"/>
                  <a:pt x="1440560" y="0"/>
                </a:cubicBezTo>
                <a:cubicBezTo>
                  <a:pt x="2236215" y="0"/>
                  <a:pt x="2881248" y="391033"/>
                  <a:pt x="2881248" y="873252"/>
                </a:cubicBezTo>
                <a:cubicBezTo>
                  <a:pt x="2881248" y="1355407"/>
                  <a:pt x="2236215" y="1746313"/>
                  <a:pt x="1440560" y="1746313"/>
                </a:cubicBezTo>
                <a:cubicBezTo>
                  <a:pt x="644905" y="1746313"/>
                  <a:pt x="0" y="1355407"/>
                  <a:pt x="0" y="873252"/>
                </a:cubicBezTo>
              </a:path>
            </a:pathLst>
          </a:custGeom>
          <a:solidFill>
            <a:srgbClr val="FFAA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4891151" y="3733800"/>
            <a:ext cx="45973" cy="762000"/>
          </a:xfrm>
          <a:custGeom>
            <a:avLst/>
            <a:gdLst>
              <a:gd name="connsiteX0" fmla="*/ 34416 w 45973"/>
              <a:gd name="connsiteY0" fmla="*/ 0 h 762000"/>
              <a:gd name="connsiteX1" fmla="*/ 34416 w 45973"/>
              <a:gd name="connsiteY1" fmla="*/ 739013 h 762000"/>
              <a:gd name="connsiteX2" fmla="*/ 45973 w 45973"/>
              <a:gd name="connsiteY2" fmla="*/ 739013 h 762000"/>
              <a:gd name="connsiteX3" fmla="*/ 22986 w 45973"/>
              <a:gd name="connsiteY3" fmla="*/ 762000 h 762000"/>
              <a:gd name="connsiteX4" fmla="*/ 0 w 45973"/>
              <a:gd name="connsiteY4" fmla="*/ 739013 h 762000"/>
              <a:gd name="connsiteX5" fmla="*/ 11429 w 45973"/>
              <a:gd name="connsiteY5" fmla="*/ 739013 h 762000"/>
              <a:gd name="connsiteX6" fmla="*/ 11429 w 45973"/>
              <a:gd name="connsiteY6" fmla="*/ 0 h 762000"/>
              <a:gd name="connsiteX7" fmla="*/ 34416 w 45973"/>
              <a:gd name="connsiteY7" fmla="*/ 0 h 762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45973" h="762000">
                <a:moveTo>
                  <a:pt x="34416" y="0"/>
                </a:moveTo>
                <a:lnTo>
                  <a:pt x="34416" y="739013"/>
                </a:lnTo>
                <a:lnTo>
                  <a:pt x="45973" y="739013"/>
                </a:lnTo>
                <a:lnTo>
                  <a:pt x="22986" y="762000"/>
                </a:lnTo>
                <a:lnTo>
                  <a:pt x="0" y="739013"/>
                </a:lnTo>
                <a:lnTo>
                  <a:pt x="11429" y="739013"/>
                </a:lnTo>
                <a:lnTo>
                  <a:pt x="11429" y="0"/>
                </a:lnTo>
                <a:lnTo>
                  <a:pt x="34416" y="0"/>
                </a:lnTo>
              </a:path>
            </a:pathLst>
          </a:custGeom>
          <a:solidFill>
            <a:srgbClr val="FFAA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4878451" y="3721100"/>
            <a:ext cx="71373" cy="787400"/>
          </a:xfrm>
          <a:custGeom>
            <a:avLst/>
            <a:gdLst>
              <a:gd name="connsiteX0" fmla="*/ 47116 w 71373"/>
              <a:gd name="connsiteY0" fmla="*/ 12700 h 787400"/>
              <a:gd name="connsiteX1" fmla="*/ 47116 w 71373"/>
              <a:gd name="connsiteY1" fmla="*/ 751713 h 787400"/>
              <a:gd name="connsiteX2" fmla="*/ 58673 w 71373"/>
              <a:gd name="connsiteY2" fmla="*/ 751713 h 787400"/>
              <a:gd name="connsiteX3" fmla="*/ 35686 w 71373"/>
              <a:gd name="connsiteY3" fmla="*/ 774700 h 787400"/>
              <a:gd name="connsiteX4" fmla="*/ 12700 w 71373"/>
              <a:gd name="connsiteY4" fmla="*/ 751713 h 787400"/>
              <a:gd name="connsiteX5" fmla="*/ 24129 w 71373"/>
              <a:gd name="connsiteY5" fmla="*/ 751713 h 787400"/>
              <a:gd name="connsiteX6" fmla="*/ 24129 w 71373"/>
              <a:gd name="connsiteY6" fmla="*/ 12700 h 787400"/>
              <a:gd name="connsiteX7" fmla="*/ 47116 w 71373"/>
              <a:gd name="connsiteY7" fmla="*/ 12700 h 787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71373" h="787400">
                <a:moveTo>
                  <a:pt x="47116" y="12700"/>
                </a:moveTo>
                <a:lnTo>
                  <a:pt x="47116" y="751713"/>
                </a:lnTo>
                <a:lnTo>
                  <a:pt x="58673" y="751713"/>
                </a:lnTo>
                <a:lnTo>
                  <a:pt x="35686" y="774700"/>
                </a:lnTo>
                <a:lnTo>
                  <a:pt x="12700" y="751713"/>
                </a:lnTo>
                <a:lnTo>
                  <a:pt x="24129" y="751713"/>
                </a:lnTo>
                <a:lnTo>
                  <a:pt x="24129" y="12700"/>
                </a:lnTo>
                <a:lnTo>
                  <a:pt x="47116" y="12700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FFAA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317500" y="533400"/>
            <a:ext cx="43307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MPxToolCommand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393700" y="2819400"/>
            <a:ext cx="22860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MPxContextCommand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2832100" y="3276600"/>
            <a:ext cx="6731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800" dirty="0" smtClean="0">
                <a:solidFill>
                  <a:srgbClr val="99CC00"/>
                </a:solidFill>
                <a:latin typeface="Times New Roman" pitchFamily="18" charset="0"/>
                <a:cs typeface="Times New Roman" pitchFamily="18" charset="0"/>
              </a:rPr>
              <a:t>Create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4025900" y="2463800"/>
            <a:ext cx="2019300" cy="596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                <a:tab pos="3048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MPxContext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304800" algn="l"/>
              </a:tabLst>
            </a:pPr>
            <a:r>
              <a:rPr lang="en-US" altLang="zh-CN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Handle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User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Events</a:t>
            </a:r>
          </a:p>
        </p:txBody>
      </p:sp>
      <p:sp>
        <p:nvSpPr>
          <p:cNvPr id="19" name="TextBox 1"/>
          <p:cNvSpPr txBox="1"/>
          <p:nvPr/>
        </p:nvSpPr>
        <p:spPr>
          <a:xfrm>
            <a:off x="4191000" y="3213100"/>
            <a:ext cx="16764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Visual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Feedback</a:t>
            </a:r>
          </a:p>
        </p:txBody>
      </p:sp>
      <p:sp>
        <p:nvSpPr>
          <p:cNvPr id="20" name="TextBox 1"/>
          <p:cNvSpPr txBox="1"/>
          <p:nvPr/>
        </p:nvSpPr>
        <p:spPr>
          <a:xfrm>
            <a:off x="3606800" y="4826000"/>
            <a:ext cx="2730500" cy="1981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                <a:tab pos="355600" algn="l"/>
                <a:tab pos="584200" algn="l"/>
                <a:tab pos="749300" algn="l"/>
                <a:tab pos="9652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MPxToolCommand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                <a:tab pos="355600" algn="l"/>
                <a:tab pos="584200" algn="l"/>
                <a:tab pos="749300" algn="l"/>
                <a:tab pos="9652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Perform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custom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operations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355600" algn="l"/>
                <a:tab pos="584200" algn="l"/>
                <a:tab pos="749300" algn="l"/>
                <a:tab pos="9652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Cancel/Finalize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                <a:tab pos="355600" algn="l"/>
                <a:tab pos="584200" algn="l"/>
                <a:tab pos="749300" algn="l"/>
                <a:tab pos="965200" algn="l"/>
              </a:tabLst>
            </a:pPr>
            <a:r>
              <a:rPr lang="en-US" altLang="zh-CN" dirty="0" smtClean="0"/>
              <a:t>		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Undo/redo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200"/>
              </a:lnSpc>
              <a:tabLst>
                <a:tab pos="355600" algn="l"/>
                <a:tab pos="584200" algn="l"/>
                <a:tab pos="749300" algn="l"/>
                <a:tab pos="965200" algn="l"/>
              </a:tabLst>
            </a:pPr>
            <a:r>
              <a:rPr lang="en-US" altLang="zh-CN" dirty="0" smtClean="0"/>
              <a:t>				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31</a:t>
            </a:r>
          </a:p>
        </p:txBody>
      </p:sp>
      <p:sp>
        <p:nvSpPr>
          <p:cNvPr id="21" name="TextBox 1"/>
          <p:cNvSpPr txBox="1"/>
          <p:nvPr/>
        </p:nvSpPr>
        <p:spPr>
          <a:xfrm>
            <a:off x="7251700" y="2616200"/>
            <a:ext cx="1270000" cy="482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User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Actions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mouse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drag,</a:t>
            </a:r>
          </a:p>
        </p:txBody>
      </p:sp>
      <p:sp>
        <p:nvSpPr>
          <p:cNvPr id="22" name="TextBox 1"/>
          <p:cNvSpPr txBox="1"/>
          <p:nvPr/>
        </p:nvSpPr>
        <p:spPr>
          <a:xfrm>
            <a:off x="7251700" y="3162300"/>
            <a:ext cx="12954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keyboard,etc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0" y="6654800"/>
            <a:ext cx="508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17500" y="533400"/>
            <a:ext cx="43688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Homework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Review: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5167312" y="4953000"/>
            <a:ext cx="2238375" cy="359155"/>
          </a:xfrm>
          <a:custGeom>
            <a:avLst/>
            <a:gdLst>
              <a:gd name="connsiteX0" fmla="*/ 14287 w 2238375"/>
              <a:gd name="connsiteY0" fmla="*/ 69405 h 359155"/>
              <a:gd name="connsiteX1" fmla="*/ 69405 w 2238375"/>
              <a:gd name="connsiteY1" fmla="*/ 14287 h 359155"/>
              <a:gd name="connsiteX2" fmla="*/ 2168969 w 2238375"/>
              <a:gd name="connsiteY2" fmla="*/ 14287 h 359155"/>
              <a:gd name="connsiteX3" fmla="*/ 2224087 w 2238375"/>
              <a:gd name="connsiteY3" fmla="*/ 69405 h 359155"/>
              <a:gd name="connsiteX4" fmla="*/ 2224087 w 2238375"/>
              <a:gd name="connsiteY4" fmla="*/ 289750 h 359155"/>
              <a:gd name="connsiteX5" fmla="*/ 2168969 w 2238375"/>
              <a:gd name="connsiteY5" fmla="*/ 344868 h 359155"/>
              <a:gd name="connsiteX6" fmla="*/ 69405 w 2238375"/>
              <a:gd name="connsiteY6" fmla="*/ 344868 h 359155"/>
              <a:gd name="connsiteX7" fmla="*/ 14287 w 2238375"/>
              <a:gd name="connsiteY7" fmla="*/ 289750 h 359155"/>
              <a:gd name="connsiteX8" fmla="*/ 14287 w 2238375"/>
              <a:gd name="connsiteY8" fmla="*/ 69405 h 35915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2238375" h="359155">
                <a:moveTo>
                  <a:pt x="14287" y="69405"/>
                </a:moveTo>
                <a:cubicBezTo>
                  <a:pt x="14287" y="38925"/>
                  <a:pt x="38925" y="14287"/>
                  <a:pt x="69405" y="14287"/>
                </a:cubicBezTo>
                <a:lnTo>
                  <a:pt x="2168969" y="14287"/>
                </a:lnTo>
                <a:cubicBezTo>
                  <a:pt x="2199449" y="14287"/>
                  <a:pt x="2224087" y="38925"/>
                  <a:pt x="2224087" y="69405"/>
                </a:cubicBezTo>
                <a:lnTo>
                  <a:pt x="2224087" y="289750"/>
                </a:lnTo>
                <a:cubicBezTo>
                  <a:pt x="2224087" y="320230"/>
                  <a:pt x="2199449" y="344868"/>
                  <a:pt x="2168969" y="344868"/>
                </a:cubicBezTo>
                <a:lnTo>
                  <a:pt x="69405" y="344868"/>
                </a:lnTo>
                <a:cubicBezTo>
                  <a:pt x="38925" y="344868"/>
                  <a:pt x="14287" y="320230"/>
                  <a:pt x="14287" y="289750"/>
                </a:cubicBezTo>
                <a:lnTo>
                  <a:pt x="14287" y="69405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EE55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3567112" y="4953000"/>
            <a:ext cx="1628775" cy="359155"/>
          </a:xfrm>
          <a:custGeom>
            <a:avLst/>
            <a:gdLst>
              <a:gd name="connsiteX0" fmla="*/ 14287 w 1628775"/>
              <a:gd name="connsiteY0" fmla="*/ 69405 h 359155"/>
              <a:gd name="connsiteX1" fmla="*/ 69405 w 1628775"/>
              <a:gd name="connsiteY1" fmla="*/ 14287 h 359155"/>
              <a:gd name="connsiteX2" fmla="*/ 1559369 w 1628775"/>
              <a:gd name="connsiteY2" fmla="*/ 14287 h 359155"/>
              <a:gd name="connsiteX3" fmla="*/ 1614487 w 1628775"/>
              <a:gd name="connsiteY3" fmla="*/ 69405 h 359155"/>
              <a:gd name="connsiteX4" fmla="*/ 1614487 w 1628775"/>
              <a:gd name="connsiteY4" fmla="*/ 289750 h 359155"/>
              <a:gd name="connsiteX5" fmla="*/ 1559369 w 1628775"/>
              <a:gd name="connsiteY5" fmla="*/ 344868 h 359155"/>
              <a:gd name="connsiteX6" fmla="*/ 69405 w 1628775"/>
              <a:gd name="connsiteY6" fmla="*/ 344868 h 359155"/>
              <a:gd name="connsiteX7" fmla="*/ 14287 w 1628775"/>
              <a:gd name="connsiteY7" fmla="*/ 289750 h 359155"/>
              <a:gd name="connsiteX8" fmla="*/ 14287 w 1628775"/>
              <a:gd name="connsiteY8" fmla="*/ 69405 h 35915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628775" h="359155">
                <a:moveTo>
                  <a:pt x="14287" y="69405"/>
                </a:moveTo>
                <a:cubicBezTo>
                  <a:pt x="14287" y="38925"/>
                  <a:pt x="38925" y="14287"/>
                  <a:pt x="69405" y="14287"/>
                </a:cubicBezTo>
                <a:lnTo>
                  <a:pt x="1559369" y="14287"/>
                </a:lnTo>
                <a:cubicBezTo>
                  <a:pt x="1589849" y="14287"/>
                  <a:pt x="1614487" y="38925"/>
                  <a:pt x="1614487" y="69405"/>
                </a:cubicBezTo>
                <a:lnTo>
                  <a:pt x="1614487" y="289750"/>
                </a:lnTo>
                <a:cubicBezTo>
                  <a:pt x="1614487" y="320230"/>
                  <a:pt x="1589849" y="344868"/>
                  <a:pt x="1559369" y="344868"/>
                </a:cubicBezTo>
                <a:lnTo>
                  <a:pt x="69405" y="344868"/>
                </a:lnTo>
                <a:cubicBezTo>
                  <a:pt x="38925" y="344868"/>
                  <a:pt x="14287" y="320230"/>
                  <a:pt x="14287" y="289750"/>
                </a:cubicBezTo>
                <a:lnTo>
                  <a:pt x="14287" y="69405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EE55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04800" y="5257800"/>
            <a:ext cx="1628838" cy="359105"/>
          </a:xfrm>
          <a:custGeom>
            <a:avLst/>
            <a:gdLst>
              <a:gd name="connsiteX0" fmla="*/ 14287 w 1628838"/>
              <a:gd name="connsiteY0" fmla="*/ 69278 h 359105"/>
              <a:gd name="connsiteX1" fmla="*/ 69392 w 1628838"/>
              <a:gd name="connsiteY1" fmla="*/ 14287 h 359105"/>
              <a:gd name="connsiteX2" fmla="*/ 1559432 w 1628838"/>
              <a:gd name="connsiteY2" fmla="*/ 14287 h 359105"/>
              <a:gd name="connsiteX3" fmla="*/ 1614551 w 1628838"/>
              <a:gd name="connsiteY3" fmla="*/ 69278 h 359105"/>
              <a:gd name="connsiteX4" fmla="*/ 1614551 w 1628838"/>
              <a:gd name="connsiteY4" fmla="*/ 289712 h 359105"/>
              <a:gd name="connsiteX5" fmla="*/ 1559432 w 1628838"/>
              <a:gd name="connsiteY5" fmla="*/ 344817 h 359105"/>
              <a:gd name="connsiteX6" fmla="*/ 69392 w 1628838"/>
              <a:gd name="connsiteY6" fmla="*/ 344817 h 359105"/>
              <a:gd name="connsiteX7" fmla="*/ 14287 w 1628838"/>
              <a:gd name="connsiteY7" fmla="*/ 289712 h 359105"/>
              <a:gd name="connsiteX8" fmla="*/ 14287 w 1628838"/>
              <a:gd name="connsiteY8" fmla="*/ 69278 h 35910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628838" h="359105">
                <a:moveTo>
                  <a:pt x="14287" y="69278"/>
                </a:moveTo>
                <a:cubicBezTo>
                  <a:pt x="14287" y="38925"/>
                  <a:pt x="38950" y="14287"/>
                  <a:pt x="69392" y="14287"/>
                </a:cubicBezTo>
                <a:lnTo>
                  <a:pt x="1559432" y="14287"/>
                </a:lnTo>
                <a:cubicBezTo>
                  <a:pt x="1589785" y="14287"/>
                  <a:pt x="1614551" y="38925"/>
                  <a:pt x="1614551" y="69278"/>
                </a:cubicBezTo>
                <a:lnTo>
                  <a:pt x="1614551" y="289712"/>
                </a:lnTo>
                <a:cubicBezTo>
                  <a:pt x="1614551" y="320141"/>
                  <a:pt x="1589785" y="344817"/>
                  <a:pt x="1559432" y="344817"/>
                </a:cubicBezTo>
                <a:lnTo>
                  <a:pt x="69392" y="344817"/>
                </a:lnTo>
                <a:cubicBezTo>
                  <a:pt x="38950" y="344817"/>
                  <a:pt x="14287" y="320141"/>
                  <a:pt x="14287" y="289712"/>
                </a:cubicBezTo>
                <a:lnTo>
                  <a:pt x="14287" y="69278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EE55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1981200" y="5257800"/>
            <a:ext cx="1857375" cy="359105"/>
          </a:xfrm>
          <a:custGeom>
            <a:avLst/>
            <a:gdLst>
              <a:gd name="connsiteX0" fmla="*/ 14287 w 1857375"/>
              <a:gd name="connsiteY0" fmla="*/ 69278 h 359105"/>
              <a:gd name="connsiteX1" fmla="*/ 69405 w 1857375"/>
              <a:gd name="connsiteY1" fmla="*/ 14287 h 359105"/>
              <a:gd name="connsiteX2" fmla="*/ 1787969 w 1857375"/>
              <a:gd name="connsiteY2" fmla="*/ 14287 h 359105"/>
              <a:gd name="connsiteX3" fmla="*/ 1843087 w 1857375"/>
              <a:gd name="connsiteY3" fmla="*/ 69278 h 359105"/>
              <a:gd name="connsiteX4" fmla="*/ 1843087 w 1857375"/>
              <a:gd name="connsiteY4" fmla="*/ 289712 h 359105"/>
              <a:gd name="connsiteX5" fmla="*/ 1787969 w 1857375"/>
              <a:gd name="connsiteY5" fmla="*/ 344817 h 359105"/>
              <a:gd name="connsiteX6" fmla="*/ 69405 w 1857375"/>
              <a:gd name="connsiteY6" fmla="*/ 344817 h 359105"/>
              <a:gd name="connsiteX7" fmla="*/ 14287 w 1857375"/>
              <a:gd name="connsiteY7" fmla="*/ 289712 h 359105"/>
              <a:gd name="connsiteX8" fmla="*/ 14287 w 1857375"/>
              <a:gd name="connsiteY8" fmla="*/ 69278 h 35910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857375" h="359105">
                <a:moveTo>
                  <a:pt x="14287" y="69278"/>
                </a:moveTo>
                <a:cubicBezTo>
                  <a:pt x="14287" y="38925"/>
                  <a:pt x="38925" y="14287"/>
                  <a:pt x="69405" y="14287"/>
                </a:cubicBezTo>
                <a:lnTo>
                  <a:pt x="1787969" y="14287"/>
                </a:lnTo>
                <a:cubicBezTo>
                  <a:pt x="1818449" y="14287"/>
                  <a:pt x="1843087" y="38925"/>
                  <a:pt x="1843087" y="69278"/>
                </a:cubicBezTo>
                <a:lnTo>
                  <a:pt x="1843087" y="289712"/>
                </a:lnTo>
                <a:cubicBezTo>
                  <a:pt x="1843087" y="320141"/>
                  <a:pt x="1818449" y="344817"/>
                  <a:pt x="1787969" y="344817"/>
                </a:cubicBezTo>
                <a:lnTo>
                  <a:pt x="69405" y="344817"/>
                </a:lnTo>
                <a:cubicBezTo>
                  <a:pt x="38925" y="344817"/>
                  <a:pt x="14287" y="320141"/>
                  <a:pt x="14287" y="289712"/>
                </a:cubicBezTo>
                <a:lnTo>
                  <a:pt x="14287" y="69278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EE55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871912" y="5257800"/>
            <a:ext cx="2390775" cy="359168"/>
          </a:xfrm>
          <a:custGeom>
            <a:avLst/>
            <a:gdLst>
              <a:gd name="connsiteX0" fmla="*/ 14287 w 2390775"/>
              <a:gd name="connsiteY0" fmla="*/ 69405 h 359168"/>
              <a:gd name="connsiteX1" fmla="*/ 69405 w 2390775"/>
              <a:gd name="connsiteY1" fmla="*/ 14287 h 359168"/>
              <a:gd name="connsiteX2" fmla="*/ 2321369 w 2390775"/>
              <a:gd name="connsiteY2" fmla="*/ 14287 h 359168"/>
              <a:gd name="connsiteX3" fmla="*/ 2376487 w 2390775"/>
              <a:gd name="connsiteY3" fmla="*/ 69405 h 359168"/>
              <a:gd name="connsiteX4" fmla="*/ 2376487 w 2390775"/>
              <a:gd name="connsiteY4" fmla="*/ 289775 h 359168"/>
              <a:gd name="connsiteX5" fmla="*/ 2321369 w 2390775"/>
              <a:gd name="connsiteY5" fmla="*/ 344881 h 359168"/>
              <a:gd name="connsiteX6" fmla="*/ 69405 w 2390775"/>
              <a:gd name="connsiteY6" fmla="*/ 344881 h 359168"/>
              <a:gd name="connsiteX7" fmla="*/ 14287 w 2390775"/>
              <a:gd name="connsiteY7" fmla="*/ 289775 h 359168"/>
              <a:gd name="connsiteX8" fmla="*/ 14287 w 2390775"/>
              <a:gd name="connsiteY8" fmla="*/ 69405 h 35916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2390775" h="359168">
                <a:moveTo>
                  <a:pt x="14287" y="69405"/>
                </a:moveTo>
                <a:cubicBezTo>
                  <a:pt x="14287" y="38925"/>
                  <a:pt x="38925" y="14287"/>
                  <a:pt x="69405" y="14287"/>
                </a:cubicBezTo>
                <a:lnTo>
                  <a:pt x="2321369" y="14287"/>
                </a:lnTo>
                <a:cubicBezTo>
                  <a:pt x="2351849" y="14287"/>
                  <a:pt x="2376487" y="38925"/>
                  <a:pt x="2376487" y="69405"/>
                </a:cubicBezTo>
                <a:lnTo>
                  <a:pt x="2376487" y="289775"/>
                </a:lnTo>
                <a:cubicBezTo>
                  <a:pt x="2376487" y="320205"/>
                  <a:pt x="2351849" y="344881"/>
                  <a:pt x="2321369" y="344881"/>
                </a:cubicBezTo>
                <a:lnTo>
                  <a:pt x="69405" y="344881"/>
                </a:lnTo>
                <a:cubicBezTo>
                  <a:pt x="38925" y="344881"/>
                  <a:pt x="14287" y="320205"/>
                  <a:pt x="14287" y="289775"/>
                </a:cubicBezTo>
                <a:lnTo>
                  <a:pt x="14287" y="69405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EE55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32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317500" y="558800"/>
            <a:ext cx="6350000" cy="1257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MPxToolCommand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/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Derived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MPxCommand,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special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functions: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317500" y="1917700"/>
            <a:ext cx="76200" cy="965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1800" dirty="0" smtClean="0">
                <a:solidFill>
                  <a:srgbClr val="3299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  <a:p>
            <a:pPr>
              <a:lnSpc>
                <a:spcPts val="2800"/>
              </a:lnSpc>
              <a:tabLst/>
            </a:pPr>
            <a:r>
              <a:rPr lang="en-US" altLang="zh-CN" sz="1800" dirty="0" smtClean="0">
                <a:solidFill>
                  <a:srgbClr val="3299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  <a:p>
            <a:pPr>
              <a:lnSpc>
                <a:spcPts val="2800"/>
              </a:lnSpc>
              <a:tabLst/>
            </a:pPr>
            <a:r>
              <a:rPr lang="en-US" altLang="zh-CN" sz="1800" dirty="0" smtClean="0">
                <a:solidFill>
                  <a:srgbClr val="3299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660400" y="1968500"/>
            <a:ext cx="4102100" cy="914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MPxToolCommand.cancel()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/>
            </a:pP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MPxToolCommand.finalize()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/>
            </a:pP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MPxToolCommand.doFinalize(MArgList)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317500" y="3733800"/>
            <a:ext cx="7150100" cy="2501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                <a:tab pos="342900" algn="l"/>
                <a:tab pos="5207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Register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MPxToolCommand: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342900" algn="l"/>
                <a:tab pos="520700" algn="l"/>
              </a:tabLst>
            </a:pPr>
            <a:r>
              <a:rPr lang="en-US" altLang="zh-CN" sz="1598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def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8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initializePlugin(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8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obj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8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)</a:t>
            </a:r>
          </a:p>
          <a:p>
            <a:pPr>
              <a:lnSpc>
                <a:spcPts val="2400"/>
              </a:lnSpc>
              <a:tabLst>
                <a:tab pos="342900" algn="l"/>
                <a:tab pos="520700" algn="l"/>
              </a:tabLst>
            </a:pPr>
            <a:r>
              <a:rPr lang="en-US" altLang="zh-CN" dirty="0" smtClean="0"/>
              <a:t>	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plugin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=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OpenMayaMPx.MFnPlugin(obj)</a:t>
            </a:r>
          </a:p>
          <a:p>
            <a:pPr>
              <a:lnSpc>
                <a:spcPts val="2400"/>
              </a:lnSpc>
              <a:tabLst>
                <a:tab pos="342900" algn="l"/>
                <a:tab pos="520700" algn="l"/>
              </a:tabLst>
            </a:pPr>
            <a:r>
              <a:rPr lang="en-US" altLang="zh-CN" dirty="0" smtClean="0"/>
              <a:t>	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try:</a:t>
            </a:r>
          </a:p>
          <a:p>
            <a:pPr>
              <a:lnSpc>
                <a:spcPts val="2400"/>
              </a:lnSpc>
              <a:tabLst>
                <a:tab pos="342900" algn="l"/>
                <a:tab pos="520700" algn="l"/>
              </a:tabLst>
            </a:pPr>
            <a:r>
              <a:rPr lang="en-US" altLang="zh-CN" dirty="0" smtClean="0"/>
              <a:t>		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plugin.registerContextCommand(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“helixToolContext”,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helixContextCmd_creator,</a:t>
            </a:r>
          </a:p>
          <a:p>
            <a:pPr>
              <a:lnSpc>
                <a:spcPts val="1900"/>
              </a:lnSpc>
              <a:tabLst>
                <a:tab pos="342900" algn="l"/>
                <a:tab pos="520700" algn="l"/>
              </a:tabLst>
            </a:pPr>
            <a:r>
              <a:rPr lang="en-US" altLang="zh-CN" dirty="0" smtClean="0"/>
              <a:t>	</a:t>
            </a:r>
            <a:r>
              <a:rPr lang="en-US" altLang="zh-CN" sz="1598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“helixToolCmd”,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8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helixToolCmd_creator,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8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helixToolCmd_newSyntax);</a:t>
            </a:r>
          </a:p>
          <a:p>
            <a:pPr>
              <a:lnSpc>
                <a:spcPts val="2400"/>
              </a:lnSpc>
              <a:tabLst>
                <a:tab pos="342900" algn="l"/>
                <a:tab pos="520700" algn="l"/>
              </a:tabLst>
            </a:pPr>
            <a:r>
              <a:rPr lang="en-US" altLang="zh-CN" dirty="0" smtClean="0"/>
              <a:t>	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except:</a:t>
            </a:r>
          </a:p>
          <a:p>
            <a:pPr>
              <a:lnSpc>
                <a:spcPts val="2400"/>
              </a:lnSpc>
              <a:tabLst>
                <a:tab pos="342900" algn="l"/>
                <a:tab pos="520700" algn="l"/>
              </a:tabLst>
            </a:pPr>
            <a:r>
              <a:rPr lang="en-US" altLang="zh-CN" dirty="0" smtClean="0"/>
              <a:t>		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raise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33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17500" y="685800"/>
            <a:ext cx="4965700" cy="4991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342900" algn="l"/>
                <a:tab pos="952500" algn="l"/>
              </a:tabLst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Example: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helixTool.py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342900" algn="l"/>
                <a:tab pos="952500" algn="l"/>
              </a:tabLst>
            </a:pP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def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helixContext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(OpenMayaMPx.MPxContext):</a:t>
            </a:r>
          </a:p>
          <a:p>
            <a:pPr>
              <a:lnSpc>
                <a:spcPts val="2100"/>
              </a:lnSpc>
              <a:tabLst>
                <a:tab pos="342900" algn="l"/>
                <a:tab pos="952500" algn="l"/>
              </a:tabLst>
            </a:pPr>
            <a:r>
              <a:rPr lang="en-US" altLang="zh-CN" dirty="0" smtClean="0"/>
              <a:t>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def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__init__(self):</a:t>
            </a:r>
          </a:p>
          <a:p>
            <a:pPr>
              <a:lnSpc>
                <a:spcPts val="2100"/>
              </a:lnSpc>
              <a:tabLst>
                <a:tab pos="342900" algn="l"/>
                <a:tab pos="952500" algn="l"/>
              </a:tabLst>
            </a:pPr>
            <a:r>
              <a:rPr lang="en-US" altLang="zh-CN" dirty="0" smtClean="0"/>
              <a:t>		</a:t>
            </a:r>
            <a:r>
              <a:rPr lang="en-US" altLang="zh-CN" sz="140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OpenMayaMPx.MPxContext.__init__(self)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342900" algn="l"/>
                <a:tab pos="952500" algn="l"/>
              </a:tabLst>
            </a:pPr>
            <a:r>
              <a:rPr lang="en-US" altLang="zh-CN" dirty="0" smtClean="0"/>
              <a:t>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def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toolOnSetup(self,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event):</a:t>
            </a:r>
          </a:p>
          <a:p>
            <a:pPr>
              <a:lnSpc>
                <a:spcPts val="2100"/>
              </a:lnSpc>
              <a:tabLst>
                <a:tab pos="342900" algn="l"/>
                <a:tab pos="952500" algn="l"/>
              </a:tabLst>
            </a:pPr>
            <a:r>
              <a:rPr lang="en-US" altLang="zh-CN" dirty="0" smtClean="0"/>
              <a:t>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def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doPress(self,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event):</a:t>
            </a:r>
          </a:p>
          <a:p>
            <a:pPr>
              <a:lnSpc>
                <a:spcPts val="2100"/>
              </a:lnSpc>
              <a:tabLst>
                <a:tab pos="342900" algn="l"/>
                <a:tab pos="952500" algn="l"/>
              </a:tabLst>
            </a:pPr>
            <a:r>
              <a:rPr lang="en-US" altLang="zh-CN" dirty="0" smtClean="0"/>
              <a:t>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def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doDrag(self,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event):</a:t>
            </a:r>
          </a:p>
          <a:p>
            <a:pPr>
              <a:lnSpc>
                <a:spcPts val="2100"/>
              </a:lnSpc>
              <a:tabLst>
                <a:tab pos="342900" algn="l"/>
                <a:tab pos="952500" algn="l"/>
              </a:tabLst>
            </a:pPr>
            <a:r>
              <a:rPr lang="en-US" altLang="zh-CN" dirty="0" smtClean="0"/>
              <a:t>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def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doRelease(self,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event):</a:t>
            </a:r>
          </a:p>
          <a:p>
            <a:pPr>
              <a:lnSpc>
                <a:spcPts val="2100"/>
              </a:lnSpc>
              <a:tabLst>
                <a:tab pos="342900" algn="l"/>
                <a:tab pos="952500" algn="l"/>
              </a:tabLst>
            </a:pPr>
            <a:r>
              <a:rPr lang="en-US" altLang="zh-CN" dirty="0" smtClean="0"/>
              <a:t>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def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doEnterRegion(self,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event):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342900" algn="l"/>
                <a:tab pos="952500" algn="l"/>
              </a:tabLst>
            </a:pPr>
            <a:r>
              <a:rPr lang="en-US" altLang="zh-CN" dirty="0" smtClean="0"/>
              <a:t>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def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getClassName(name)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:</a:t>
            </a:r>
          </a:p>
          <a:p>
            <a:pPr>
              <a:lnSpc>
                <a:spcPts val="2100"/>
              </a:lnSpc>
              <a:tabLst>
                <a:tab pos="342900" algn="l"/>
                <a:tab pos="952500" algn="l"/>
              </a:tabLst>
            </a:pPr>
            <a:r>
              <a:rPr lang="en-US" altLang="zh-CN" dirty="0" smtClean="0"/>
              <a:t>	</a:t>
            </a:r>
            <a:r>
              <a:rPr lang="en-US" altLang="zh-CN" sz="140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def</a:t>
            </a:r>
            <a:r>
              <a:rPr lang="en-US" altLang="zh-CN" sz="14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setNumCVs</a:t>
            </a:r>
            <a:r>
              <a:rPr lang="en-US" altLang="zh-CN" sz="14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(newNumCVs):</a:t>
            </a:r>
          </a:p>
          <a:p>
            <a:pPr>
              <a:lnSpc>
                <a:spcPts val="2100"/>
              </a:lnSpc>
              <a:tabLst>
                <a:tab pos="342900" algn="l"/>
                <a:tab pos="952500" algn="l"/>
              </a:tabLst>
            </a:pPr>
            <a:r>
              <a:rPr lang="en-US" altLang="zh-CN" dirty="0" smtClean="0"/>
              <a:t>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def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numCVs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():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342900" algn="l"/>
                <a:tab pos="952500" algn="l"/>
              </a:tabLst>
            </a:pPr>
            <a:r>
              <a:rPr lang="en-US" altLang="zh-CN" dirty="0" smtClean="0"/>
              <a:t>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…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other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functions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variable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definitions….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47712" y="3352800"/>
            <a:ext cx="4600575" cy="359155"/>
          </a:xfrm>
          <a:custGeom>
            <a:avLst/>
            <a:gdLst>
              <a:gd name="connsiteX0" fmla="*/ 14287 w 4600575"/>
              <a:gd name="connsiteY0" fmla="*/ 69405 h 359155"/>
              <a:gd name="connsiteX1" fmla="*/ 69392 w 4600575"/>
              <a:gd name="connsiteY1" fmla="*/ 14287 h 359155"/>
              <a:gd name="connsiteX2" fmla="*/ 4531169 w 4600575"/>
              <a:gd name="connsiteY2" fmla="*/ 14287 h 359155"/>
              <a:gd name="connsiteX3" fmla="*/ 4586287 w 4600575"/>
              <a:gd name="connsiteY3" fmla="*/ 69405 h 359155"/>
              <a:gd name="connsiteX4" fmla="*/ 4586287 w 4600575"/>
              <a:gd name="connsiteY4" fmla="*/ 289750 h 359155"/>
              <a:gd name="connsiteX5" fmla="*/ 4531169 w 4600575"/>
              <a:gd name="connsiteY5" fmla="*/ 344868 h 359155"/>
              <a:gd name="connsiteX6" fmla="*/ 69392 w 4600575"/>
              <a:gd name="connsiteY6" fmla="*/ 344868 h 359155"/>
              <a:gd name="connsiteX7" fmla="*/ 14287 w 4600575"/>
              <a:gd name="connsiteY7" fmla="*/ 289750 h 359155"/>
              <a:gd name="connsiteX8" fmla="*/ 14287 w 4600575"/>
              <a:gd name="connsiteY8" fmla="*/ 69405 h 35915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4600575" h="359155">
                <a:moveTo>
                  <a:pt x="14287" y="69405"/>
                </a:moveTo>
                <a:cubicBezTo>
                  <a:pt x="14287" y="38925"/>
                  <a:pt x="38950" y="14287"/>
                  <a:pt x="69392" y="14287"/>
                </a:cubicBezTo>
                <a:lnTo>
                  <a:pt x="4531169" y="14287"/>
                </a:lnTo>
                <a:cubicBezTo>
                  <a:pt x="4561649" y="14287"/>
                  <a:pt x="4586287" y="38925"/>
                  <a:pt x="4586287" y="69405"/>
                </a:cubicBezTo>
                <a:lnTo>
                  <a:pt x="4586287" y="289750"/>
                </a:lnTo>
                <a:cubicBezTo>
                  <a:pt x="4586287" y="320230"/>
                  <a:pt x="4561649" y="344868"/>
                  <a:pt x="4531169" y="344868"/>
                </a:cubicBezTo>
                <a:lnTo>
                  <a:pt x="69392" y="344868"/>
                </a:lnTo>
                <a:cubicBezTo>
                  <a:pt x="38950" y="344868"/>
                  <a:pt x="14287" y="320230"/>
                  <a:pt x="14287" y="289750"/>
                </a:cubicBezTo>
                <a:lnTo>
                  <a:pt x="14287" y="69405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EE55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47712" y="4405312"/>
            <a:ext cx="3686175" cy="359155"/>
          </a:xfrm>
          <a:custGeom>
            <a:avLst/>
            <a:gdLst>
              <a:gd name="connsiteX0" fmla="*/ 14287 w 3686175"/>
              <a:gd name="connsiteY0" fmla="*/ 69405 h 359155"/>
              <a:gd name="connsiteX1" fmla="*/ 69392 w 3686175"/>
              <a:gd name="connsiteY1" fmla="*/ 14287 h 359155"/>
              <a:gd name="connsiteX2" fmla="*/ 3616769 w 3686175"/>
              <a:gd name="connsiteY2" fmla="*/ 14287 h 359155"/>
              <a:gd name="connsiteX3" fmla="*/ 3671887 w 3686175"/>
              <a:gd name="connsiteY3" fmla="*/ 69405 h 359155"/>
              <a:gd name="connsiteX4" fmla="*/ 3671887 w 3686175"/>
              <a:gd name="connsiteY4" fmla="*/ 289750 h 359155"/>
              <a:gd name="connsiteX5" fmla="*/ 3616769 w 3686175"/>
              <a:gd name="connsiteY5" fmla="*/ 344868 h 359155"/>
              <a:gd name="connsiteX6" fmla="*/ 69392 w 3686175"/>
              <a:gd name="connsiteY6" fmla="*/ 344868 h 359155"/>
              <a:gd name="connsiteX7" fmla="*/ 14287 w 3686175"/>
              <a:gd name="connsiteY7" fmla="*/ 289750 h 359155"/>
              <a:gd name="connsiteX8" fmla="*/ 14287 w 3686175"/>
              <a:gd name="connsiteY8" fmla="*/ 69405 h 35915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3686175" h="359155">
                <a:moveTo>
                  <a:pt x="14287" y="69405"/>
                </a:moveTo>
                <a:cubicBezTo>
                  <a:pt x="14287" y="38925"/>
                  <a:pt x="38950" y="14287"/>
                  <a:pt x="69392" y="14287"/>
                </a:cubicBezTo>
                <a:lnTo>
                  <a:pt x="3616769" y="14287"/>
                </a:lnTo>
                <a:cubicBezTo>
                  <a:pt x="3647249" y="14287"/>
                  <a:pt x="3671887" y="38925"/>
                  <a:pt x="3671887" y="69405"/>
                </a:cubicBezTo>
                <a:lnTo>
                  <a:pt x="3671887" y="289750"/>
                </a:lnTo>
                <a:cubicBezTo>
                  <a:pt x="3671887" y="320230"/>
                  <a:pt x="3647249" y="344868"/>
                  <a:pt x="3616769" y="344868"/>
                </a:cubicBezTo>
                <a:lnTo>
                  <a:pt x="69392" y="344868"/>
                </a:lnTo>
                <a:cubicBezTo>
                  <a:pt x="38950" y="344868"/>
                  <a:pt x="14287" y="320230"/>
                  <a:pt x="14287" y="289750"/>
                </a:cubicBezTo>
                <a:lnTo>
                  <a:pt x="14287" y="69405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EE55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747712" y="4723066"/>
            <a:ext cx="3686175" cy="359155"/>
          </a:xfrm>
          <a:custGeom>
            <a:avLst/>
            <a:gdLst>
              <a:gd name="connsiteX0" fmla="*/ 14287 w 3686175"/>
              <a:gd name="connsiteY0" fmla="*/ 69278 h 359155"/>
              <a:gd name="connsiteX1" fmla="*/ 69392 w 3686175"/>
              <a:gd name="connsiteY1" fmla="*/ 14287 h 359155"/>
              <a:gd name="connsiteX2" fmla="*/ 3616769 w 3686175"/>
              <a:gd name="connsiteY2" fmla="*/ 14287 h 359155"/>
              <a:gd name="connsiteX3" fmla="*/ 3671887 w 3686175"/>
              <a:gd name="connsiteY3" fmla="*/ 69278 h 359155"/>
              <a:gd name="connsiteX4" fmla="*/ 3671887 w 3686175"/>
              <a:gd name="connsiteY4" fmla="*/ 289750 h 359155"/>
              <a:gd name="connsiteX5" fmla="*/ 3616769 w 3686175"/>
              <a:gd name="connsiteY5" fmla="*/ 344868 h 359155"/>
              <a:gd name="connsiteX6" fmla="*/ 69392 w 3686175"/>
              <a:gd name="connsiteY6" fmla="*/ 344868 h 359155"/>
              <a:gd name="connsiteX7" fmla="*/ 14287 w 3686175"/>
              <a:gd name="connsiteY7" fmla="*/ 289750 h 359155"/>
              <a:gd name="connsiteX8" fmla="*/ 14287 w 3686175"/>
              <a:gd name="connsiteY8" fmla="*/ 69278 h 35915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3686175" h="359155">
                <a:moveTo>
                  <a:pt x="14287" y="69278"/>
                </a:moveTo>
                <a:cubicBezTo>
                  <a:pt x="14287" y="38925"/>
                  <a:pt x="38950" y="14287"/>
                  <a:pt x="69392" y="14287"/>
                </a:cubicBezTo>
                <a:lnTo>
                  <a:pt x="3616769" y="14287"/>
                </a:lnTo>
                <a:cubicBezTo>
                  <a:pt x="3647249" y="14287"/>
                  <a:pt x="3671887" y="38925"/>
                  <a:pt x="3671887" y="69278"/>
                </a:cubicBezTo>
                <a:lnTo>
                  <a:pt x="3671887" y="289750"/>
                </a:lnTo>
                <a:cubicBezTo>
                  <a:pt x="3671887" y="320103"/>
                  <a:pt x="3647249" y="344868"/>
                  <a:pt x="3616769" y="344868"/>
                </a:cubicBezTo>
                <a:lnTo>
                  <a:pt x="69392" y="344868"/>
                </a:lnTo>
                <a:cubicBezTo>
                  <a:pt x="38950" y="344868"/>
                  <a:pt x="14287" y="320103"/>
                  <a:pt x="14287" y="289750"/>
                </a:cubicBezTo>
                <a:lnTo>
                  <a:pt x="14287" y="69278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EE55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5465826" y="3035554"/>
            <a:ext cx="333501" cy="230758"/>
          </a:xfrm>
          <a:custGeom>
            <a:avLst/>
            <a:gdLst>
              <a:gd name="connsiteX0" fmla="*/ 0 w 333501"/>
              <a:gd name="connsiteY0" fmla="*/ 210185 h 230758"/>
              <a:gd name="connsiteX1" fmla="*/ 306196 w 333501"/>
              <a:gd name="connsiteY1" fmla="*/ 10286 h 230758"/>
              <a:gd name="connsiteX2" fmla="*/ 299465 w 333501"/>
              <a:gd name="connsiteY2" fmla="*/ 0 h 230758"/>
              <a:gd name="connsiteX3" fmla="*/ 333502 w 333501"/>
              <a:gd name="connsiteY3" fmla="*/ 7238 h 230758"/>
              <a:gd name="connsiteX4" fmla="*/ 326389 w 333501"/>
              <a:gd name="connsiteY4" fmla="*/ 41275 h 230758"/>
              <a:gd name="connsiteX5" fmla="*/ 319658 w 333501"/>
              <a:gd name="connsiteY5" fmla="*/ 30988 h 230758"/>
              <a:gd name="connsiteX6" fmla="*/ 13461 w 333501"/>
              <a:gd name="connsiteY6" fmla="*/ 230758 h 230758"/>
              <a:gd name="connsiteX7" fmla="*/ 0 w 333501"/>
              <a:gd name="connsiteY7" fmla="*/ 210185 h 23075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333501" h="230758">
                <a:moveTo>
                  <a:pt x="0" y="210185"/>
                </a:moveTo>
                <a:lnTo>
                  <a:pt x="306196" y="10286"/>
                </a:lnTo>
                <a:lnTo>
                  <a:pt x="299465" y="0"/>
                </a:lnTo>
                <a:lnTo>
                  <a:pt x="333502" y="7238"/>
                </a:lnTo>
                <a:lnTo>
                  <a:pt x="326389" y="41275"/>
                </a:lnTo>
                <a:lnTo>
                  <a:pt x="319658" y="30988"/>
                </a:lnTo>
                <a:lnTo>
                  <a:pt x="13461" y="230758"/>
                </a:lnTo>
                <a:lnTo>
                  <a:pt x="0" y="210185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5453126" y="3022854"/>
            <a:ext cx="358901" cy="256158"/>
          </a:xfrm>
          <a:custGeom>
            <a:avLst/>
            <a:gdLst>
              <a:gd name="connsiteX0" fmla="*/ 12700 w 358901"/>
              <a:gd name="connsiteY0" fmla="*/ 222885 h 256158"/>
              <a:gd name="connsiteX1" fmla="*/ 318896 w 358901"/>
              <a:gd name="connsiteY1" fmla="*/ 22986 h 256158"/>
              <a:gd name="connsiteX2" fmla="*/ 312165 w 358901"/>
              <a:gd name="connsiteY2" fmla="*/ 12700 h 256158"/>
              <a:gd name="connsiteX3" fmla="*/ 346202 w 358901"/>
              <a:gd name="connsiteY3" fmla="*/ 19938 h 256158"/>
              <a:gd name="connsiteX4" fmla="*/ 339089 w 358901"/>
              <a:gd name="connsiteY4" fmla="*/ 53975 h 256158"/>
              <a:gd name="connsiteX5" fmla="*/ 332358 w 358901"/>
              <a:gd name="connsiteY5" fmla="*/ 43688 h 256158"/>
              <a:gd name="connsiteX6" fmla="*/ 26161 w 358901"/>
              <a:gd name="connsiteY6" fmla="*/ 243458 h 256158"/>
              <a:gd name="connsiteX7" fmla="*/ 12700 w 358901"/>
              <a:gd name="connsiteY7" fmla="*/ 222885 h 25615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358901" h="256158">
                <a:moveTo>
                  <a:pt x="12700" y="222885"/>
                </a:moveTo>
                <a:lnTo>
                  <a:pt x="318896" y="22986"/>
                </a:lnTo>
                <a:lnTo>
                  <a:pt x="312165" y="12700"/>
                </a:lnTo>
                <a:lnTo>
                  <a:pt x="346202" y="19938"/>
                </a:lnTo>
                <a:lnTo>
                  <a:pt x="339089" y="53975"/>
                </a:lnTo>
                <a:lnTo>
                  <a:pt x="332358" y="43688"/>
                </a:lnTo>
                <a:lnTo>
                  <a:pt x="26161" y="243458"/>
                </a:lnTo>
                <a:lnTo>
                  <a:pt x="12700" y="222885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34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317500" y="660400"/>
            <a:ext cx="4965700" cy="4432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215900" algn="l"/>
                <a:tab pos="558800" algn="l"/>
                <a:tab pos="596900" algn="l"/>
              </a:tabLst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Example: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helixTool.py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215900" algn="l"/>
                <a:tab pos="558800" algn="l"/>
                <a:tab pos="596900" algn="l"/>
              </a:tabLst>
            </a:pPr>
            <a:r>
              <a:rPr lang="en-US" altLang="zh-CN" dirty="0" smtClean="0"/>
              <a:t>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def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doRelease(self,event):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215900" algn="l"/>
                <a:tab pos="558800" algn="l"/>
                <a:tab pos="596900" algn="l"/>
              </a:tabLst>
            </a:pPr>
            <a:r>
              <a:rPr lang="en-US" altLang="zh-CN" dirty="0" smtClean="0"/>
              <a:t>		</a:t>
            </a:r>
            <a:r>
              <a:rPr lang="en-US" altLang="zh-CN" sz="140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#</a:t>
            </a:r>
            <a:r>
              <a:rPr lang="en-US" altLang="zh-CN" sz="14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Clear</a:t>
            </a:r>
            <a:r>
              <a:rPr lang="en-US" altLang="zh-CN" sz="14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4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overlay</a:t>
            </a:r>
            <a:r>
              <a:rPr lang="en-US" altLang="zh-CN" sz="14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plane</a:t>
            </a:r>
            <a:r>
              <a:rPr lang="en-US" altLang="zh-CN" sz="14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&amp;</a:t>
            </a:r>
            <a:r>
              <a:rPr lang="en-US" altLang="zh-CN" sz="14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restore</a:t>
            </a:r>
            <a:r>
              <a:rPr lang="en-US" altLang="zh-CN" sz="14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from</a:t>
            </a:r>
            <a:r>
              <a:rPr lang="en-US" altLang="zh-CN" sz="14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overlay</a:t>
            </a:r>
            <a:r>
              <a:rPr lang="en-US" altLang="zh-CN" sz="14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drawing</a:t>
            </a:r>
          </a:p>
          <a:p>
            <a:pPr>
              <a:lnSpc>
                <a:spcPts val="2100"/>
              </a:lnSpc>
              <a:tabLst>
                <a:tab pos="215900" algn="l"/>
                <a:tab pos="558800" algn="l"/>
                <a:tab pos="596900" algn="l"/>
              </a:tabLst>
            </a:pPr>
            <a:r>
              <a:rPr lang="en-US" altLang="zh-CN" dirty="0" smtClean="0"/>
              <a:t>	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self.__view.clearOverlayPlane()</a:t>
            </a:r>
          </a:p>
          <a:p>
            <a:pPr>
              <a:lnSpc>
                <a:spcPts val="2100"/>
              </a:lnSpc>
              <a:tabLst>
                <a:tab pos="215900" algn="l"/>
                <a:tab pos="558800" algn="l"/>
                <a:tab pos="596900" algn="l"/>
              </a:tabLst>
            </a:pPr>
            <a:r>
              <a:rPr lang="en-US" altLang="zh-CN" dirty="0" smtClean="0"/>
              <a:t>	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self.__view.endOverlayDrawing()</a:t>
            </a:r>
          </a:p>
          <a:p>
            <a:pPr>
              <a:lnSpc>
                <a:spcPts val="2100"/>
              </a:lnSpc>
              <a:tabLst>
                <a:tab pos="215900" algn="l"/>
                <a:tab pos="558800" algn="l"/>
                <a:tab pos="596900" algn="l"/>
              </a:tabLst>
            </a:pPr>
            <a:r>
              <a:rPr lang="en-US" altLang="zh-CN" dirty="0" smtClean="0"/>
              <a:t>	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self.__view.endGL()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215900" algn="l"/>
                <a:tab pos="558800" algn="l"/>
                <a:tab pos="596900" algn="l"/>
              </a:tabLst>
            </a:pPr>
            <a:r>
              <a:rPr lang="en-US" altLang="zh-CN" dirty="0" smtClean="0"/>
              <a:t>		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cmd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=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self._newToolCommand()</a:t>
            </a:r>
          </a:p>
          <a:p>
            <a:pPr>
              <a:lnSpc>
                <a:spcPts val="2100"/>
              </a:lnSpc>
              <a:tabLst>
                <a:tab pos="215900" algn="l"/>
                <a:tab pos="558800" algn="l"/>
                <a:tab pos="596900" algn="l"/>
              </a:tabLst>
            </a:pPr>
            <a:r>
              <a:rPr lang="en-US" altLang="zh-CN" dirty="0" smtClean="0"/>
              <a:t>	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cmd.setPitch(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height/numCV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)</a:t>
            </a:r>
          </a:p>
          <a:p>
            <a:pPr>
              <a:lnSpc>
                <a:spcPts val="2100"/>
              </a:lnSpc>
              <a:tabLst>
                <a:tab pos="215900" algn="l"/>
                <a:tab pos="558800" algn="l"/>
                <a:tab pos="596900" algn="l"/>
              </a:tabLst>
            </a:pPr>
            <a:r>
              <a:rPr lang="en-US" altLang="zh-CN" dirty="0" smtClean="0"/>
              <a:t>	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cmd.setRadius(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radius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)</a:t>
            </a:r>
          </a:p>
          <a:p>
            <a:pPr>
              <a:lnSpc>
                <a:spcPts val="2100"/>
              </a:lnSpc>
              <a:tabLst>
                <a:tab pos="215900" algn="l"/>
                <a:tab pos="558800" algn="l"/>
                <a:tab pos="596900" algn="l"/>
              </a:tabLst>
            </a:pPr>
            <a:r>
              <a:rPr lang="en-US" altLang="zh-CN" dirty="0" smtClean="0"/>
              <a:t>	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cmd.setNumCVs(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numCV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)</a:t>
            </a:r>
          </a:p>
          <a:p>
            <a:pPr>
              <a:lnSpc>
                <a:spcPts val="2100"/>
              </a:lnSpc>
              <a:tabLst>
                <a:tab pos="215900" algn="l"/>
                <a:tab pos="558800" algn="l"/>
                <a:tab pos="596900" algn="l"/>
              </a:tabLst>
            </a:pPr>
            <a:r>
              <a:rPr lang="en-US" altLang="zh-CN" dirty="0" smtClean="0"/>
              <a:t>		</a:t>
            </a:r>
            <a:r>
              <a:rPr lang="en-US" altLang="zh-CN" sz="140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cmd.redoIt()</a:t>
            </a:r>
          </a:p>
          <a:p>
            <a:pPr>
              <a:lnSpc>
                <a:spcPts val="2100"/>
              </a:lnSpc>
              <a:tabLst>
                <a:tab pos="215900" algn="l"/>
                <a:tab pos="558800" algn="l"/>
                <a:tab pos="596900" algn="l"/>
              </a:tabLst>
            </a:pPr>
            <a:r>
              <a:rPr lang="en-US" altLang="zh-CN" dirty="0" smtClean="0"/>
              <a:t>	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cmd.finalize()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5727700" y="2755900"/>
            <a:ext cx="30226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MPxContext::newToolCommand()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128712" y="4060445"/>
            <a:ext cx="2924175" cy="359155"/>
          </a:xfrm>
          <a:custGeom>
            <a:avLst/>
            <a:gdLst>
              <a:gd name="connsiteX0" fmla="*/ 14287 w 2924175"/>
              <a:gd name="connsiteY0" fmla="*/ 69405 h 359155"/>
              <a:gd name="connsiteX1" fmla="*/ 69380 w 2924175"/>
              <a:gd name="connsiteY1" fmla="*/ 14287 h 359155"/>
              <a:gd name="connsiteX2" fmla="*/ 2854769 w 2924175"/>
              <a:gd name="connsiteY2" fmla="*/ 14287 h 359155"/>
              <a:gd name="connsiteX3" fmla="*/ 2909887 w 2924175"/>
              <a:gd name="connsiteY3" fmla="*/ 69405 h 359155"/>
              <a:gd name="connsiteX4" fmla="*/ 2909887 w 2924175"/>
              <a:gd name="connsiteY4" fmla="*/ 289750 h 359155"/>
              <a:gd name="connsiteX5" fmla="*/ 2854769 w 2924175"/>
              <a:gd name="connsiteY5" fmla="*/ 344868 h 359155"/>
              <a:gd name="connsiteX6" fmla="*/ 69380 w 2924175"/>
              <a:gd name="connsiteY6" fmla="*/ 344868 h 359155"/>
              <a:gd name="connsiteX7" fmla="*/ 14287 w 2924175"/>
              <a:gd name="connsiteY7" fmla="*/ 289750 h 359155"/>
              <a:gd name="connsiteX8" fmla="*/ 14287 w 2924175"/>
              <a:gd name="connsiteY8" fmla="*/ 69405 h 35915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2924175" h="359155">
                <a:moveTo>
                  <a:pt x="14287" y="69405"/>
                </a:moveTo>
                <a:cubicBezTo>
                  <a:pt x="14287" y="38925"/>
                  <a:pt x="38950" y="14287"/>
                  <a:pt x="69380" y="14287"/>
                </a:cubicBezTo>
                <a:lnTo>
                  <a:pt x="2854769" y="14287"/>
                </a:lnTo>
                <a:cubicBezTo>
                  <a:pt x="2885249" y="14287"/>
                  <a:pt x="2909887" y="38925"/>
                  <a:pt x="2909887" y="69405"/>
                </a:cubicBezTo>
                <a:lnTo>
                  <a:pt x="2909887" y="289750"/>
                </a:lnTo>
                <a:cubicBezTo>
                  <a:pt x="2909887" y="320230"/>
                  <a:pt x="2885249" y="344868"/>
                  <a:pt x="2854769" y="344868"/>
                </a:cubicBezTo>
                <a:lnTo>
                  <a:pt x="69380" y="344868"/>
                </a:lnTo>
                <a:cubicBezTo>
                  <a:pt x="38950" y="344868"/>
                  <a:pt x="14287" y="320230"/>
                  <a:pt x="14287" y="289750"/>
                </a:cubicBezTo>
                <a:lnTo>
                  <a:pt x="14287" y="69405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EE55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35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317500" y="698500"/>
            <a:ext cx="4965700" cy="523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88900" algn="l"/>
                <a:tab pos="1003300" algn="l"/>
                <a:tab pos="1155700" algn="l"/>
              </a:tabLst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Example: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helixTool.py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600"/>
              </a:lnSpc>
              <a:tabLst>
                <a:tab pos="88900" algn="l"/>
                <a:tab pos="1003300" algn="l"/>
                <a:tab pos="1155700" algn="l"/>
              </a:tabLst>
            </a:pPr>
            <a:r>
              <a:rPr lang="en-US" altLang="zh-CN" dirty="0" smtClean="0"/>
              <a:t>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class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helixToolCmd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(OpenMayaMPx.MPxToolCommand):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88900" algn="l"/>
                <a:tab pos="1003300" algn="l"/>
                <a:tab pos="1155700" algn="l"/>
              </a:tabLst>
            </a:pPr>
            <a:r>
              <a:rPr lang="en-US" altLang="zh-CN" dirty="0" smtClean="0"/>
              <a:t>	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def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__init__(self):</a:t>
            </a:r>
          </a:p>
          <a:p>
            <a:pPr>
              <a:lnSpc>
                <a:spcPts val="1600"/>
              </a:lnSpc>
              <a:tabLst>
                <a:tab pos="88900" algn="l"/>
                <a:tab pos="1003300" algn="l"/>
                <a:tab pos="1155700" algn="l"/>
              </a:tabLst>
            </a:pPr>
            <a:r>
              <a:rPr lang="en-US" altLang="zh-CN" dirty="0" smtClean="0"/>
              <a:t>		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OpenMayaMPx.MPxToolCommand.__init__(self)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88900" algn="l"/>
                <a:tab pos="1003300" algn="l"/>
                <a:tab pos="1155700" algn="l"/>
              </a:tabLst>
            </a:pPr>
            <a:r>
              <a:rPr lang="en-US" altLang="zh-CN" dirty="0" smtClean="0"/>
              <a:t>	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def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doIt(self,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args):</a:t>
            </a:r>
          </a:p>
          <a:p>
            <a:pPr>
              <a:lnSpc>
                <a:spcPts val="1600"/>
              </a:lnSpc>
              <a:tabLst>
                <a:tab pos="88900" algn="l"/>
                <a:tab pos="1003300" algn="l"/>
                <a:tab pos="1155700" algn="l"/>
              </a:tabLst>
            </a:pPr>
            <a:r>
              <a:rPr lang="en-US" altLang="zh-CN" dirty="0" smtClean="0"/>
              <a:t>	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def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parseArgs(self,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args):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88900" algn="l"/>
                <a:tab pos="1003300" algn="l"/>
                <a:tab pos="1155700" algn="l"/>
              </a:tabLst>
            </a:pPr>
            <a:r>
              <a:rPr lang="en-US" altLang="zh-CN" dirty="0" smtClean="0"/>
              <a:t>	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def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redoIt(self):</a:t>
            </a:r>
          </a:p>
          <a:p>
            <a:pPr>
              <a:lnSpc>
                <a:spcPts val="1600"/>
              </a:lnSpc>
              <a:tabLst>
                <a:tab pos="88900" algn="l"/>
                <a:tab pos="1003300" algn="l"/>
                <a:tab pos="1155700" algn="l"/>
              </a:tabLst>
            </a:pPr>
            <a:r>
              <a:rPr lang="en-US" altLang="zh-CN" dirty="0" smtClean="0"/>
              <a:t>	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def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undoIt(self):</a:t>
            </a:r>
          </a:p>
          <a:p>
            <a:pPr>
              <a:lnSpc>
                <a:spcPts val="1600"/>
              </a:lnSpc>
              <a:tabLst>
                <a:tab pos="88900" algn="l"/>
                <a:tab pos="1003300" algn="l"/>
                <a:tab pos="1155700" algn="l"/>
              </a:tabLst>
            </a:pPr>
            <a:r>
              <a:rPr lang="en-US" altLang="zh-CN" dirty="0" smtClean="0"/>
              <a:t>	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def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isUndoable(self):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88900" algn="l"/>
                <a:tab pos="1003300" algn="l"/>
                <a:tab pos="1155700" algn="l"/>
              </a:tabLst>
            </a:pPr>
            <a:r>
              <a:rPr lang="en-US" altLang="zh-CN" dirty="0" smtClean="0"/>
              <a:t>	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def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finalize(self):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88900" algn="l"/>
                <a:tab pos="1003300" algn="l"/>
                <a:tab pos="1155700" algn="l"/>
              </a:tabLst>
            </a:pPr>
            <a:r>
              <a:rPr lang="en-US" altLang="zh-CN" dirty="0" smtClean="0"/>
              <a:t>	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#Other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help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functions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etc….</a:t>
            </a:r>
          </a:p>
          <a:p>
            <a:pPr>
              <a:lnSpc>
                <a:spcPts val="1600"/>
              </a:lnSpc>
              <a:tabLst>
                <a:tab pos="88900" algn="l"/>
                <a:tab pos="1003300" algn="l"/>
                <a:tab pos="1155700" algn="l"/>
              </a:tabLst>
            </a:pPr>
            <a:r>
              <a:rPr lang="en-US" altLang="zh-CN" dirty="0" smtClean="0"/>
              <a:t>	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def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setRadius(self,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newRadius):</a:t>
            </a:r>
          </a:p>
          <a:p>
            <a:pPr>
              <a:lnSpc>
                <a:spcPts val="1600"/>
              </a:lnSpc>
              <a:tabLst>
                <a:tab pos="88900" algn="l"/>
                <a:tab pos="1003300" algn="l"/>
                <a:tab pos="1155700" algn="l"/>
              </a:tabLst>
            </a:pPr>
            <a:r>
              <a:rPr lang="en-US" altLang="zh-CN" dirty="0" smtClean="0"/>
              <a:t>	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def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setPitch(self,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newPitch):</a:t>
            </a:r>
          </a:p>
          <a:p>
            <a:pPr>
              <a:lnSpc>
                <a:spcPts val="1600"/>
              </a:lnSpc>
              <a:tabLst>
                <a:tab pos="88900" algn="l"/>
                <a:tab pos="1003300" algn="l"/>
                <a:tab pos="1155700" algn="l"/>
              </a:tabLst>
            </a:pPr>
            <a:r>
              <a:rPr lang="en-US" altLang="zh-CN" dirty="0" smtClean="0"/>
              <a:t>	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…….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88900" algn="l"/>
                <a:tab pos="1003300" algn="l"/>
                <a:tab pos="1155700" algn="l"/>
              </a:tabLst>
            </a:pPr>
            <a:r>
              <a:rPr lang="en-US" altLang="zh-CN" dirty="0" smtClean="0"/>
              <a:t>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def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helixToolCmd_newSyntax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():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964813" y="2289555"/>
            <a:ext cx="769620" cy="147827"/>
          </a:xfrm>
          <a:custGeom>
            <a:avLst/>
            <a:gdLst>
              <a:gd name="connsiteX0" fmla="*/ 0 w 769620"/>
              <a:gd name="connsiteY0" fmla="*/ 123570 h 147827"/>
              <a:gd name="connsiteX1" fmla="*/ 743458 w 769620"/>
              <a:gd name="connsiteY1" fmla="*/ 12192 h 147827"/>
              <a:gd name="connsiteX2" fmla="*/ 741552 w 769620"/>
              <a:gd name="connsiteY2" fmla="*/ 0 h 147827"/>
              <a:gd name="connsiteX3" fmla="*/ 769620 w 769620"/>
              <a:gd name="connsiteY3" fmla="*/ 20701 h 147827"/>
              <a:gd name="connsiteX4" fmla="*/ 748919 w 769620"/>
              <a:gd name="connsiteY4" fmla="*/ 48641 h 147827"/>
              <a:gd name="connsiteX5" fmla="*/ 747140 w 769620"/>
              <a:gd name="connsiteY5" fmla="*/ 36448 h 147827"/>
              <a:gd name="connsiteX6" fmla="*/ 3683 w 769620"/>
              <a:gd name="connsiteY6" fmla="*/ 147827 h 147827"/>
              <a:gd name="connsiteX7" fmla="*/ 0 w 769620"/>
              <a:gd name="connsiteY7" fmla="*/ 123570 h 14782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769620" h="147827">
                <a:moveTo>
                  <a:pt x="0" y="123570"/>
                </a:moveTo>
                <a:lnTo>
                  <a:pt x="743458" y="12192"/>
                </a:lnTo>
                <a:lnTo>
                  <a:pt x="741552" y="0"/>
                </a:lnTo>
                <a:lnTo>
                  <a:pt x="769620" y="20701"/>
                </a:lnTo>
                <a:lnTo>
                  <a:pt x="748919" y="48641"/>
                </a:lnTo>
                <a:lnTo>
                  <a:pt x="747140" y="36448"/>
                </a:lnTo>
                <a:lnTo>
                  <a:pt x="3683" y="147827"/>
                </a:lnTo>
                <a:lnTo>
                  <a:pt x="0" y="12357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3952113" y="2276855"/>
            <a:ext cx="795020" cy="173227"/>
          </a:xfrm>
          <a:custGeom>
            <a:avLst/>
            <a:gdLst>
              <a:gd name="connsiteX0" fmla="*/ 12700 w 795020"/>
              <a:gd name="connsiteY0" fmla="*/ 136270 h 173227"/>
              <a:gd name="connsiteX1" fmla="*/ 756158 w 795020"/>
              <a:gd name="connsiteY1" fmla="*/ 24892 h 173227"/>
              <a:gd name="connsiteX2" fmla="*/ 754252 w 795020"/>
              <a:gd name="connsiteY2" fmla="*/ 12700 h 173227"/>
              <a:gd name="connsiteX3" fmla="*/ 782320 w 795020"/>
              <a:gd name="connsiteY3" fmla="*/ 33401 h 173227"/>
              <a:gd name="connsiteX4" fmla="*/ 761619 w 795020"/>
              <a:gd name="connsiteY4" fmla="*/ 61341 h 173227"/>
              <a:gd name="connsiteX5" fmla="*/ 759840 w 795020"/>
              <a:gd name="connsiteY5" fmla="*/ 49148 h 173227"/>
              <a:gd name="connsiteX6" fmla="*/ 16383 w 795020"/>
              <a:gd name="connsiteY6" fmla="*/ 160527 h 173227"/>
              <a:gd name="connsiteX7" fmla="*/ 12700 w 795020"/>
              <a:gd name="connsiteY7" fmla="*/ 136270 h 17322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795020" h="173227">
                <a:moveTo>
                  <a:pt x="12700" y="136270"/>
                </a:moveTo>
                <a:lnTo>
                  <a:pt x="756158" y="24892"/>
                </a:lnTo>
                <a:lnTo>
                  <a:pt x="754252" y="12700"/>
                </a:lnTo>
                <a:lnTo>
                  <a:pt x="782320" y="33401"/>
                </a:lnTo>
                <a:lnTo>
                  <a:pt x="761619" y="61341"/>
                </a:lnTo>
                <a:lnTo>
                  <a:pt x="759840" y="49148"/>
                </a:lnTo>
                <a:lnTo>
                  <a:pt x="16383" y="160527"/>
                </a:lnTo>
                <a:lnTo>
                  <a:pt x="12700" y="136270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1066164" y="3567112"/>
            <a:ext cx="5348922" cy="359155"/>
          </a:xfrm>
          <a:custGeom>
            <a:avLst/>
            <a:gdLst>
              <a:gd name="connsiteX0" fmla="*/ 14287 w 5348922"/>
              <a:gd name="connsiteY0" fmla="*/ 69405 h 359155"/>
              <a:gd name="connsiteX1" fmla="*/ 69380 w 5348922"/>
              <a:gd name="connsiteY1" fmla="*/ 14287 h 359155"/>
              <a:gd name="connsiteX2" fmla="*/ 5279517 w 5348922"/>
              <a:gd name="connsiteY2" fmla="*/ 14287 h 359155"/>
              <a:gd name="connsiteX3" fmla="*/ 5334635 w 5348922"/>
              <a:gd name="connsiteY3" fmla="*/ 69405 h 359155"/>
              <a:gd name="connsiteX4" fmla="*/ 5334635 w 5348922"/>
              <a:gd name="connsiteY4" fmla="*/ 289750 h 359155"/>
              <a:gd name="connsiteX5" fmla="*/ 5279517 w 5348922"/>
              <a:gd name="connsiteY5" fmla="*/ 344868 h 359155"/>
              <a:gd name="connsiteX6" fmla="*/ 69380 w 5348922"/>
              <a:gd name="connsiteY6" fmla="*/ 344868 h 359155"/>
              <a:gd name="connsiteX7" fmla="*/ 14287 w 5348922"/>
              <a:gd name="connsiteY7" fmla="*/ 289750 h 359155"/>
              <a:gd name="connsiteX8" fmla="*/ 14287 w 5348922"/>
              <a:gd name="connsiteY8" fmla="*/ 69405 h 35915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5348922" h="359155">
                <a:moveTo>
                  <a:pt x="14287" y="69405"/>
                </a:moveTo>
                <a:cubicBezTo>
                  <a:pt x="14287" y="38925"/>
                  <a:pt x="38950" y="14287"/>
                  <a:pt x="69380" y="14287"/>
                </a:cubicBezTo>
                <a:lnTo>
                  <a:pt x="5279517" y="14287"/>
                </a:lnTo>
                <a:cubicBezTo>
                  <a:pt x="5309997" y="14287"/>
                  <a:pt x="5334635" y="38925"/>
                  <a:pt x="5334635" y="69405"/>
                </a:cubicBezTo>
                <a:lnTo>
                  <a:pt x="5334635" y="289750"/>
                </a:lnTo>
                <a:cubicBezTo>
                  <a:pt x="5334635" y="320230"/>
                  <a:pt x="5309997" y="344868"/>
                  <a:pt x="5279517" y="344868"/>
                </a:cubicBezTo>
                <a:lnTo>
                  <a:pt x="69380" y="344868"/>
                </a:lnTo>
                <a:cubicBezTo>
                  <a:pt x="38950" y="344868"/>
                  <a:pt x="14287" y="320230"/>
                  <a:pt x="14287" y="289750"/>
                </a:cubicBezTo>
                <a:lnTo>
                  <a:pt x="14287" y="69405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EE55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36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317500" y="571500"/>
            <a:ext cx="4965700" cy="166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139700" algn="l"/>
                <a:tab pos="482600" algn="l"/>
              </a:tabLst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Example: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helixTool.py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139700" algn="l"/>
                <a:tab pos="482600" algn="l"/>
              </a:tabLst>
            </a:pPr>
            <a:r>
              <a:rPr lang="en-US" altLang="zh-CN" dirty="0" smtClean="0"/>
              <a:t>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def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finalize(self):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139700" algn="l"/>
                <a:tab pos="482600" algn="l"/>
              </a:tabLst>
            </a:pPr>
            <a:r>
              <a:rPr lang="en-US" altLang="zh-CN" dirty="0" smtClean="0"/>
              <a:t>		</a:t>
            </a:r>
            <a:r>
              <a:rPr lang="en-US" altLang="zh-CN" sz="140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command</a:t>
            </a:r>
            <a:r>
              <a:rPr lang="en-US" altLang="zh-CN" sz="14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=</a:t>
            </a:r>
            <a:r>
              <a:rPr lang="en-US" altLang="zh-CN" sz="14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OpenMaya.MArgList()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800100" y="2286000"/>
            <a:ext cx="29464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command.addArg(self.commandString())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800100" y="2616200"/>
            <a:ext cx="5143500" cy="1841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                <a:tab pos="571500" algn="l"/>
              </a:tabLst>
            </a:pP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command.addArg(self.radius)</a:t>
            </a:r>
          </a:p>
          <a:p>
            <a:pPr>
              <a:lnSpc>
                <a:spcPts val="2100"/>
              </a:lnSpc>
              <a:tabLst>
                <a:tab pos="571500" algn="l"/>
              </a:tabLst>
            </a:pP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command.addArg(self.pitch)</a:t>
            </a:r>
          </a:p>
          <a:p>
            <a:pPr>
              <a:lnSpc>
                <a:spcPts val="2100"/>
              </a:lnSpc>
              <a:tabLst>
                <a:tab pos="571500" algn="l"/>
              </a:tabLst>
            </a:pP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command.addArg(self.numCV)</a:t>
            </a:r>
          </a:p>
          <a:p>
            <a:pPr>
              <a:lnSpc>
                <a:spcPts val="2100"/>
              </a:lnSpc>
              <a:tabLst>
                <a:tab pos="571500" algn="l"/>
              </a:tabLst>
            </a:pP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try:</a:t>
            </a:r>
          </a:p>
          <a:p>
            <a:pPr>
              <a:lnSpc>
                <a:spcPts val="2100"/>
              </a:lnSpc>
              <a:tabLst>
                <a:tab pos="571500" algn="l"/>
              </a:tabLst>
            </a:pPr>
            <a:r>
              <a:rPr lang="en-US" altLang="zh-CN" dirty="0" smtClean="0"/>
              <a:t>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OpenMayaMPx.MPxToolCommand._doFinalize(self,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command)</a:t>
            </a:r>
          </a:p>
          <a:p>
            <a:pPr>
              <a:lnSpc>
                <a:spcPts val="2100"/>
              </a:lnSpc>
              <a:tabLst>
                <a:tab pos="571500" algn="l"/>
              </a:tabLst>
            </a:pP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except:</a:t>
            </a:r>
          </a:p>
          <a:p>
            <a:pPr>
              <a:lnSpc>
                <a:spcPts val="2100"/>
              </a:lnSpc>
              <a:tabLst>
                <a:tab pos="571500" algn="l"/>
              </a:tabLst>
            </a:pPr>
            <a:r>
              <a:rPr lang="en-US" altLang="zh-CN" dirty="0" smtClean="0"/>
              <a:t>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pass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5194300" y="2235200"/>
            <a:ext cx="33528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helixToolCmd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-r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-p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-ncv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30;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37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17500" y="558800"/>
            <a:ext cx="4559300" cy="1257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Tool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Representation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/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Tool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Property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Sheet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MEL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Scripts: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4381500" y="2019300"/>
            <a:ext cx="2019300" cy="723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200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helixProperties.mel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/>
            </a:pPr>
            <a:r>
              <a:rPr lang="en-US" altLang="zh-CN" sz="2004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helixValues.mel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317500" y="2019300"/>
            <a:ext cx="3060700" cy="1701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nameProperties.mel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nameValues.mel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400"/>
              </a:lnSpc>
              <a:tabLst>
                <a:tab pos="342900" algn="l"/>
              </a:tabLst>
            </a:pP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Image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File: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XPM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file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823912" y="2500439"/>
            <a:ext cx="2314575" cy="597535"/>
          </a:xfrm>
          <a:custGeom>
            <a:avLst/>
            <a:gdLst>
              <a:gd name="connsiteX0" fmla="*/ 14287 w 2314575"/>
              <a:gd name="connsiteY0" fmla="*/ 109156 h 597535"/>
              <a:gd name="connsiteX1" fmla="*/ 109118 w 2314575"/>
              <a:gd name="connsiteY1" fmla="*/ 14287 h 597535"/>
              <a:gd name="connsiteX2" fmla="*/ 2205418 w 2314575"/>
              <a:gd name="connsiteY2" fmla="*/ 14287 h 597535"/>
              <a:gd name="connsiteX3" fmla="*/ 2300287 w 2314575"/>
              <a:gd name="connsiteY3" fmla="*/ 109156 h 597535"/>
              <a:gd name="connsiteX4" fmla="*/ 2300287 w 2314575"/>
              <a:gd name="connsiteY4" fmla="*/ 488505 h 597535"/>
              <a:gd name="connsiteX5" fmla="*/ 2205418 w 2314575"/>
              <a:gd name="connsiteY5" fmla="*/ 583247 h 597535"/>
              <a:gd name="connsiteX6" fmla="*/ 109118 w 2314575"/>
              <a:gd name="connsiteY6" fmla="*/ 583247 h 597535"/>
              <a:gd name="connsiteX7" fmla="*/ 14287 w 2314575"/>
              <a:gd name="connsiteY7" fmla="*/ 488505 h 597535"/>
              <a:gd name="connsiteX8" fmla="*/ 14287 w 2314575"/>
              <a:gd name="connsiteY8" fmla="*/ 109156 h 59753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2314575" h="597535">
                <a:moveTo>
                  <a:pt x="14287" y="109156"/>
                </a:moveTo>
                <a:cubicBezTo>
                  <a:pt x="14287" y="56832"/>
                  <a:pt x="56743" y="14287"/>
                  <a:pt x="109118" y="14287"/>
                </a:cubicBezTo>
                <a:lnTo>
                  <a:pt x="2205418" y="14287"/>
                </a:lnTo>
                <a:cubicBezTo>
                  <a:pt x="2257869" y="14287"/>
                  <a:pt x="2300287" y="56832"/>
                  <a:pt x="2300287" y="109156"/>
                </a:cubicBezTo>
                <a:lnTo>
                  <a:pt x="2300287" y="488505"/>
                </a:lnTo>
                <a:cubicBezTo>
                  <a:pt x="2300287" y="540829"/>
                  <a:pt x="2257869" y="583247"/>
                  <a:pt x="2205418" y="583247"/>
                </a:cubicBezTo>
                <a:lnTo>
                  <a:pt x="109118" y="583247"/>
                </a:lnTo>
                <a:cubicBezTo>
                  <a:pt x="56743" y="583247"/>
                  <a:pt x="14287" y="540829"/>
                  <a:pt x="14287" y="488505"/>
                </a:cubicBezTo>
                <a:lnTo>
                  <a:pt x="14287" y="109156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EE55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3890009" y="2887345"/>
            <a:ext cx="722757" cy="397255"/>
          </a:xfrm>
          <a:custGeom>
            <a:avLst/>
            <a:gdLst>
              <a:gd name="connsiteX0" fmla="*/ 0 w 722757"/>
              <a:gd name="connsiteY0" fmla="*/ 79882 h 397255"/>
              <a:gd name="connsiteX1" fmla="*/ 625094 w 722757"/>
              <a:gd name="connsiteY1" fmla="*/ 357250 h 397255"/>
              <a:gd name="connsiteX2" fmla="*/ 607441 w 722757"/>
              <a:gd name="connsiteY2" fmla="*/ 397255 h 397255"/>
              <a:gd name="connsiteX3" fmla="*/ 722757 w 722757"/>
              <a:gd name="connsiteY3" fmla="*/ 352805 h 397255"/>
              <a:gd name="connsiteX4" fmla="*/ 678307 w 722757"/>
              <a:gd name="connsiteY4" fmla="*/ 237489 h 397255"/>
              <a:gd name="connsiteX5" fmla="*/ 660654 w 722757"/>
              <a:gd name="connsiteY5" fmla="*/ 277367 h 397255"/>
              <a:gd name="connsiteX6" fmla="*/ 35433 w 722757"/>
              <a:gd name="connsiteY6" fmla="*/ 0 h 397255"/>
              <a:gd name="connsiteX7" fmla="*/ 0 w 722757"/>
              <a:gd name="connsiteY7" fmla="*/ 79882 h 39725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722757" h="397255">
                <a:moveTo>
                  <a:pt x="0" y="79882"/>
                </a:moveTo>
                <a:lnTo>
                  <a:pt x="625094" y="357250"/>
                </a:lnTo>
                <a:lnTo>
                  <a:pt x="607441" y="397255"/>
                </a:lnTo>
                <a:lnTo>
                  <a:pt x="722757" y="352805"/>
                </a:lnTo>
                <a:lnTo>
                  <a:pt x="678307" y="237489"/>
                </a:lnTo>
                <a:lnTo>
                  <a:pt x="660654" y="277367"/>
                </a:lnTo>
                <a:lnTo>
                  <a:pt x="35433" y="0"/>
                </a:lnTo>
                <a:lnTo>
                  <a:pt x="0" y="79882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877309" y="2874645"/>
            <a:ext cx="748157" cy="422655"/>
          </a:xfrm>
          <a:custGeom>
            <a:avLst/>
            <a:gdLst>
              <a:gd name="connsiteX0" fmla="*/ 12700 w 748157"/>
              <a:gd name="connsiteY0" fmla="*/ 92582 h 422655"/>
              <a:gd name="connsiteX1" fmla="*/ 637794 w 748157"/>
              <a:gd name="connsiteY1" fmla="*/ 369950 h 422655"/>
              <a:gd name="connsiteX2" fmla="*/ 620141 w 748157"/>
              <a:gd name="connsiteY2" fmla="*/ 409955 h 422655"/>
              <a:gd name="connsiteX3" fmla="*/ 735457 w 748157"/>
              <a:gd name="connsiteY3" fmla="*/ 365505 h 422655"/>
              <a:gd name="connsiteX4" fmla="*/ 691007 w 748157"/>
              <a:gd name="connsiteY4" fmla="*/ 250189 h 422655"/>
              <a:gd name="connsiteX5" fmla="*/ 673354 w 748157"/>
              <a:gd name="connsiteY5" fmla="*/ 290067 h 422655"/>
              <a:gd name="connsiteX6" fmla="*/ 48133 w 748157"/>
              <a:gd name="connsiteY6" fmla="*/ 12700 h 422655"/>
              <a:gd name="connsiteX7" fmla="*/ 12700 w 748157"/>
              <a:gd name="connsiteY7" fmla="*/ 92582 h 42265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748157" h="422655">
                <a:moveTo>
                  <a:pt x="12700" y="92582"/>
                </a:moveTo>
                <a:lnTo>
                  <a:pt x="637794" y="369950"/>
                </a:lnTo>
                <a:lnTo>
                  <a:pt x="620141" y="409955"/>
                </a:lnTo>
                <a:lnTo>
                  <a:pt x="735457" y="365505"/>
                </a:lnTo>
                <a:lnTo>
                  <a:pt x="691007" y="250189"/>
                </a:lnTo>
                <a:lnTo>
                  <a:pt x="673354" y="290067"/>
                </a:lnTo>
                <a:lnTo>
                  <a:pt x="48133" y="12700"/>
                </a:lnTo>
                <a:lnTo>
                  <a:pt x="12700" y="92582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38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317500" y="609600"/>
            <a:ext cx="4965700" cy="276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342900" algn="l"/>
                <a:tab pos="952500" algn="l"/>
              </a:tabLst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Example: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helixTool.py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342900" algn="l"/>
                <a:tab pos="952500" algn="l"/>
              </a:tabLst>
            </a:pP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class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helixContextCmd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(OpenMayaMPx.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MPxContextCommand):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342900" algn="l"/>
                <a:tab pos="952500" algn="l"/>
              </a:tabLst>
            </a:pPr>
            <a:r>
              <a:rPr lang="en-US" altLang="zh-CN" dirty="0" smtClean="0"/>
              <a:t>	</a:t>
            </a:r>
            <a:r>
              <a:rPr lang="en-US" altLang="zh-CN" sz="140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def</a:t>
            </a:r>
            <a:r>
              <a:rPr lang="en-US" altLang="zh-CN" sz="14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__init__(self):</a:t>
            </a:r>
          </a:p>
          <a:p>
            <a:pPr>
              <a:lnSpc>
                <a:spcPts val="2100"/>
              </a:lnSpc>
              <a:tabLst>
                <a:tab pos="342900" algn="l"/>
                <a:tab pos="952500" algn="l"/>
              </a:tabLst>
            </a:pPr>
            <a:r>
              <a:rPr lang="en-US" altLang="zh-CN" dirty="0" smtClean="0"/>
              <a:t>	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OpenMayaMPx.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MPxContextCommand.__init__(self)</a:t>
            </a:r>
          </a:p>
          <a:p>
            <a:pPr>
              <a:lnSpc>
                <a:spcPts val="2100"/>
              </a:lnSpc>
              <a:tabLst>
                <a:tab pos="342900" algn="l"/>
                <a:tab pos="952500" algn="l"/>
              </a:tabLst>
            </a:pPr>
            <a:r>
              <a:rPr lang="en-US" altLang="zh-CN" dirty="0" smtClean="0"/>
              <a:t>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def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doEditFlags(self)</a:t>
            </a:r>
          </a:p>
          <a:p>
            <a:pPr>
              <a:lnSpc>
                <a:spcPts val="2100"/>
              </a:lnSpc>
              <a:tabLst>
                <a:tab pos="342900" algn="l"/>
                <a:tab pos="952500" algn="l"/>
              </a:tabLst>
            </a:pPr>
            <a:r>
              <a:rPr lang="en-US" altLang="zh-CN" dirty="0" smtClean="0"/>
              <a:t>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def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doQueryFlags(self)</a:t>
            </a:r>
          </a:p>
          <a:p>
            <a:pPr>
              <a:lnSpc>
                <a:spcPts val="2100"/>
              </a:lnSpc>
              <a:tabLst>
                <a:tab pos="342900" algn="l"/>
                <a:tab pos="952500" algn="l"/>
              </a:tabLst>
            </a:pPr>
            <a:r>
              <a:rPr lang="en-US" altLang="zh-CN" dirty="0" smtClean="0"/>
              <a:t>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def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makeObj(self)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317500" y="3416300"/>
            <a:ext cx="4229100" cy="1003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def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appendSyntax(self)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342900" algn="l"/>
              </a:tabLst>
            </a:pP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def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helixContextCmd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_creator():</a:t>
            </a:r>
          </a:p>
          <a:p>
            <a:pPr>
              <a:lnSpc>
                <a:spcPts val="21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return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OpenMayaMPx.asMPxPtr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(helixContextCmd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())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5194300" y="3429000"/>
            <a:ext cx="28956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work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tool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property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sheet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532536" y="5102898"/>
            <a:ext cx="7997825" cy="1062037"/>
          </a:xfrm>
          <a:custGeom>
            <a:avLst/>
            <a:gdLst>
              <a:gd name="connsiteX0" fmla="*/ 6350 w 7997825"/>
              <a:gd name="connsiteY0" fmla="*/ 1055687 h 1062037"/>
              <a:gd name="connsiteX1" fmla="*/ 7991475 w 7997825"/>
              <a:gd name="connsiteY1" fmla="*/ 1055687 h 1062037"/>
              <a:gd name="connsiteX2" fmla="*/ 7991475 w 7997825"/>
              <a:gd name="connsiteY2" fmla="*/ 6350 h 1062037"/>
              <a:gd name="connsiteX3" fmla="*/ 6350 w 7997825"/>
              <a:gd name="connsiteY3" fmla="*/ 6350 h 1062037"/>
              <a:gd name="connsiteX4" fmla="*/ 6350 w 7997825"/>
              <a:gd name="connsiteY4" fmla="*/ 1055687 h 10620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997825" h="1062037">
                <a:moveTo>
                  <a:pt x="6350" y="1055687"/>
                </a:moveTo>
                <a:lnTo>
                  <a:pt x="7991475" y="1055687"/>
                </a:lnTo>
                <a:lnTo>
                  <a:pt x="7991475" y="6350"/>
                </a:lnTo>
                <a:lnTo>
                  <a:pt x="6350" y="6350"/>
                </a:lnTo>
                <a:lnTo>
                  <a:pt x="6350" y="1055687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DDDDDD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5092700"/>
            <a:ext cx="8001000" cy="1079500"/>
          </a:xfrm>
          <a:prstGeom prst="rect">
            <a:avLst/>
          </a:prstGeom>
          <a:noFill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39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2819400" y="2616200"/>
            <a:ext cx="31877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795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Workshop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Session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40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17500" y="622300"/>
            <a:ext cx="8178800" cy="3086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330200" algn="l"/>
                <a:tab pos="342900" algn="l"/>
              </a:tabLst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Examples: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arrowLocator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>
                <a:tab pos="330200" algn="l"/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this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project,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will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implement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custom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locator,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has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  <a:p>
            <a:pPr>
              <a:lnSpc>
                <a:spcPts val="2800"/>
              </a:lnSpc>
              <a:tabLst>
                <a:tab pos="330200" algn="l"/>
                <a:tab pos="3429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unit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attribute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“windDirection”.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This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locator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drawn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  <a:p>
            <a:pPr>
              <a:lnSpc>
                <a:spcPts val="2800"/>
              </a:lnSpc>
              <a:tabLst>
                <a:tab pos="330200" algn="l"/>
                <a:tab pos="3429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big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arrow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Maya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viewport.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You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can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change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</a:p>
          <a:p>
            <a:pPr>
              <a:lnSpc>
                <a:spcPts val="2800"/>
              </a:lnSpc>
              <a:tabLst>
                <a:tab pos="330200" algn="l"/>
                <a:tab pos="3429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direction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locator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retrieving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its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“windDirection”</a:t>
            </a:r>
          </a:p>
          <a:p>
            <a:pPr>
              <a:lnSpc>
                <a:spcPts val="2800"/>
              </a:lnSpc>
              <a:tabLst>
                <a:tab pos="330200" algn="l"/>
                <a:tab pos="3429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attribute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rotating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corresponding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angles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when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drawing</a:t>
            </a:r>
          </a:p>
          <a:p>
            <a:pPr>
              <a:lnSpc>
                <a:spcPts val="2800"/>
              </a:lnSpc>
              <a:tabLst>
                <a:tab pos="330200" algn="l"/>
                <a:tab pos="342900" algn="l"/>
              </a:tabLst>
            </a:pPr>
            <a:r>
              <a:rPr lang="en-US" altLang="zh-CN" dirty="0" smtClean="0"/>
              <a:t>		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locator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node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OpenGL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calls.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41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2032000" y="2921000"/>
            <a:ext cx="5130800" cy="1130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900"/>
              </a:lnSpc>
              <a:tabLst/>
            </a:pPr>
            <a:r>
              <a:rPr lang="en-US" altLang="zh-CN" sz="96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532536" y="5102898"/>
            <a:ext cx="7997825" cy="1062037"/>
          </a:xfrm>
          <a:custGeom>
            <a:avLst/>
            <a:gdLst>
              <a:gd name="connsiteX0" fmla="*/ 6350 w 7997825"/>
              <a:gd name="connsiteY0" fmla="*/ 1055687 h 1062037"/>
              <a:gd name="connsiteX1" fmla="*/ 7991475 w 7997825"/>
              <a:gd name="connsiteY1" fmla="*/ 1055687 h 1062037"/>
              <a:gd name="connsiteX2" fmla="*/ 7991475 w 7997825"/>
              <a:gd name="connsiteY2" fmla="*/ 6350 h 1062037"/>
              <a:gd name="connsiteX3" fmla="*/ 6350 w 7997825"/>
              <a:gd name="connsiteY3" fmla="*/ 6350 h 1062037"/>
              <a:gd name="connsiteX4" fmla="*/ 6350 w 7997825"/>
              <a:gd name="connsiteY4" fmla="*/ 1055687 h 10620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997825" h="1062037">
                <a:moveTo>
                  <a:pt x="6350" y="1055687"/>
                </a:moveTo>
                <a:lnTo>
                  <a:pt x="7991475" y="1055687"/>
                </a:lnTo>
                <a:lnTo>
                  <a:pt x="7991475" y="6350"/>
                </a:lnTo>
                <a:lnTo>
                  <a:pt x="6350" y="6350"/>
                </a:lnTo>
                <a:lnTo>
                  <a:pt x="6350" y="1055687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DDDDDD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5092700"/>
            <a:ext cx="8001000" cy="1079500"/>
          </a:xfrm>
          <a:prstGeom prst="rect">
            <a:avLst/>
          </a:prstGeom>
          <a:noFill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4572000" y="6654800"/>
            <a:ext cx="508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317500" y="533400"/>
            <a:ext cx="18796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UI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Tools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317500" y="2006600"/>
            <a:ext cx="2044700" cy="1231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/>
            </a:pP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Locators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400"/>
              </a:lnSpc>
              <a:tabLst/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Context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Tools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532536" y="5102898"/>
            <a:ext cx="7997825" cy="1062037"/>
          </a:xfrm>
          <a:custGeom>
            <a:avLst/>
            <a:gdLst>
              <a:gd name="connsiteX0" fmla="*/ 6350 w 7997825"/>
              <a:gd name="connsiteY0" fmla="*/ 1055687 h 1062037"/>
              <a:gd name="connsiteX1" fmla="*/ 7991475 w 7997825"/>
              <a:gd name="connsiteY1" fmla="*/ 1055687 h 1062037"/>
              <a:gd name="connsiteX2" fmla="*/ 7991475 w 7997825"/>
              <a:gd name="connsiteY2" fmla="*/ 6350 h 1062037"/>
              <a:gd name="connsiteX3" fmla="*/ 6350 w 7997825"/>
              <a:gd name="connsiteY3" fmla="*/ 6350 h 1062037"/>
              <a:gd name="connsiteX4" fmla="*/ 6350 w 7997825"/>
              <a:gd name="connsiteY4" fmla="*/ 1055687 h 10620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997825" h="1062037">
                <a:moveTo>
                  <a:pt x="6350" y="1055687"/>
                </a:moveTo>
                <a:lnTo>
                  <a:pt x="7991475" y="1055687"/>
                </a:lnTo>
                <a:lnTo>
                  <a:pt x="7991475" y="6350"/>
                </a:lnTo>
                <a:lnTo>
                  <a:pt x="6350" y="6350"/>
                </a:lnTo>
                <a:lnTo>
                  <a:pt x="6350" y="1055687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DDDDDD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5092700"/>
            <a:ext cx="8001000" cy="1079500"/>
          </a:xfrm>
          <a:prstGeom prst="rect">
            <a:avLst/>
          </a:prstGeom>
          <a:noFill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4572000" y="6654800"/>
            <a:ext cx="508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317500" y="571500"/>
            <a:ext cx="8128000" cy="161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342900" algn="l"/>
              </a:tabLst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What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Locator?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>
                <a:tab pos="3429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Maya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locator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small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icon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like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x-y-z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axis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that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marks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  <a:p>
            <a:pPr>
              <a:lnSpc>
                <a:spcPts val="28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point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space.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0" y="6654800"/>
            <a:ext cx="508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17500" y="596900"/>
            <a:ext cx="7912100" cy="2501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342900" algn="l"/>
              </a:tabLst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MPxLocatorNode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>
                <a:tab pos="342900" algn="l"/>
              </a:tabLst>
            </a:pPr>
            <a:r>
              <a:rPr lang="en-US" altLang="zh-CN" sz="27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that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allows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users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draw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3D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graphical</a:t>
            </a:r>
          </a:p>
          <a:p>
            <a:pPr>
              <a:lnSpc>
                <a:spcPts val="33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elements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Maya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scene,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which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can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be</a:t>
            </a:r>
          </a:p>
          <a:p>
            <a:pPr>
              <a:lnSpc>
                <a:spcPts val="33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manipulated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using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Maya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standard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manipulators.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457200" y="3581400"/>
            <a:ext cx="62484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Only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Maya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viewport,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NOT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renderable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457200" y="4724400"/>
            <a:ext cx="8226611" cy="100796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Starting in Maya 2015, drawing is handled by</a:t>
            </a:r>
          </a:p>
          <a:p>
            <a:pPr>
              <a:lnSpc>
                <a:spcPts val="2500"/>
              </a:lnSpc>
              <a:tabLst/>
            </a:pP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MPxDrawOverride class, </a:t>
            </a:r>
            <a:r>
              <a:rPr lang="en-US" altLang="zh-CN" sz="2795" dirty="0" err="1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MPxLocatorNode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only handles</a:t>
            </a:r>
          </a:p>
          <a:p>
            <a:pPr>
              <a:lnSpc>
                <a:spcPts val="2500"/>
              </a:lnSpc>
              <a:tabLst/>
            </a:pP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DG perspective of the custom node</a:t>
            </a:r>
            <a:endParaRPr lang="en-US" altLang="zh-CN" sz="2795" dirty="0" smtClea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0" y="6654800"/>
            <a:ext cx="508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17500" y="609600"/>
            <a:ext cx="8740854" cy="671465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342900" algn="l"/>
              </a:tabLst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MPxDrawOverride</a:t>
            </a: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marL="342900" indent="-342900">
              <a:lnSpc>
                <a:spcPts val="3100"/>
              </a:lnSpc>
              <a:buFont typeface="Arial" panose="020B0604020202020204" pitchFamily="34" charset="0"/>
              <a:buChar char="•"/>
              <a:tabLst>
                <a:tab pos="3429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  simple interface allowing users to </a:t>
            </a:r>
            <a:r>
              <a:rPr lang="en-US" altLang="zh-CN" sz="24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make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low-level hardware </a:t>
            </a:r>
          </a:p>
          <a:p>
            <a:pPr>
              <a:lnSpc>
                <a:spcPts val="3100"/>
              </a:lnSpc>
              <a:tabLst>
                <a:tab pos="342900" algn="l"/>
              </a:tabLst>
            </a:pPr>
            <a:r>
              <a:rPr lang="en-US" altLang="zh-CN" sz="24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rawing calls</a:t>
            </a:r>
          </a:p>
          <a:p>
            <a:pPr>
              <a:lnSpc>
                <a:spcPts val="3100"/>
              </a:lnSpc>
              <a:tabLst>
                <a:tab pos="342900" algn="l"/>
              </a:tabLst>
            </a:pPr>
            <a:endParaRPr lang="en-US" altLang="zh-CN" sz="2400" dirty="0" smtClea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ts val="3100"/>
              </a:lnSpc>
              <a:buFont typeface="Arial" panose="020B0604020202020204" pitchFamily="34" charset="0"/>
              <a:buChar char="•"/>
              <a:tabLst>
                <a:tab pos="342900" algn="l"/>
              </a:tabLst>
            </a:pPr>
            <a:r>
              <a:rPr lang="en-US" altLang="zh-CN" sz="24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our </a:t>
            </a:r>
            <a:r>
              <a:rPr lang="en-US" altLang="zh-CN" sz="24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plugin assumes full control over all the geometry and material </a:t>
            </a:r>
            <a:endParaRPr lang="en-US" altLang="zh-CN" sz="2400" dirty="0" smtClea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3100"/>
              </a:lnSpc>
              <a:tabLst>
                <a:tab pos="3429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resources </a:t>
            </a:r>
            <a:r>
              <a:rPr lang="en-US" altLang="zh-CN" sz="24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and setup required to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draw</a:t>
            </a:r>
          </a:p>
          <a:p>
            <a:pPr>
              <a:lnSpc>
                <a:spcPts val="3100"/>
              </a:lnSpc>
              <a:tabLst>
                <a:tab pos="342900" algn="l"/>
              </a:tabLst>
            </a:pPr>
            <a:endParaRPr lang="en-US" altLang="zh-CN" sz="2400" dirty="0" smtClea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ts val="3100"/>
              </a:lnSpc>
              <a:buFont typeface="Arial" panose="020B0604020202020204" pitchFamily="34" charset="0"/>
              <a:buChar char="•"/>
              <a:tabLst>
                <a:tab pos="342900" algn="l"/>
              </a:tabLst>
            </a:pPr>
            <a:r>
              <a:rPr lang="en-US" altLang="zh-CN" sz="24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our </a:t>
            </a:r>
            <a:r>
              <a:rPr lang="en-US" altLang="zh-CN" sz="24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plugin will not benefit from the resource management and </a:t>
            </a:r>
            <a:endParaRPr lang="en-US" altLang="zh-CN" sz="2400" dirty="0" smtClea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3100"/>
              </a:lnSpc>
              <a:tabLst>
                <a:tab pos="3429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resource </a:t>
            </a:r>
            <a:r>
              <a:rPr lang="en-US" altLang="zh-CN" sz="24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optimizations provided by the new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viewport</a:t>
            </a:r>
          </a:p>
          <a:p>
            <a:pPr>
              <a:lnSpc>
                <a:spcPts val="3100"/>
              </a:lnSpc>
              <a:tabLst>
                <a:tab pos="342900" algn="l"/>
              </a:tabLst>
            </a:pPr>
            <a:endParaRPr lang="en-US" altLang="zh-CN" sz="2400" dirty="0" smtClea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ts val="3100"/>
              </a:lnSpc>
              <a:buFont typeface="Arial" panose="020B0604020202020204" pitchFamily="34" charset="0"/>
              <a:buChar char="•"/>
              <a:tabLst>
                <a:tab pos="3429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Great  for light-UI </a:t>
            </a:r>
            <a:r>
              <a:rPr lang="en-US" altLang="zh-CN" sz="24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or large proxy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geometry </a:t>
            </a:r>
          </a:p>
          <a:p>
            <a:pPr>
              <a:lnSpc>
                <a:spcPts val="3100"/>
              </a:lnSpc>
              <a:tabLst>
                <a:tab pos="342900" algn="l"/>
              </a:tabLst>
            </a:pPr>
            <a:endParaRPr lang="en-US" altLang="zh-CN" sz="2400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ts val="3100"/>
              </a:lnSpc>
              <a:buFont typeface="Arial" panose="020B0604020202020204" pitchFamily="34" charset="0"/>
              <a:buChar char="•"/>
              <a:tabLst>
                <a:tab pos="342900" algn="l"/>
              </a:tabLst>
            </a:pPr>
            <a:r>
              <a:rPr lang="en-US" altLang="zh-CN" sz="24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Under namespace </a:t>
            </a:r>
            <a:r>
              <a:rPr lang="en-US" altLang="zh-CN" sz="2400" dirty="0" err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MHWRender</a:t>
            </a:r>
            <a:endParaRPr lang="en-US" altLang="zh-CN" sz="2400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3100"/>
              </a:lnSpc>
              <a:tabLst>
                <a:tab pos="342900" algn="l"/>
              </a:tabLst>
            </a:pPr>
            <a:endParaRPr lang="en-US" altLang="zh-CN" sz="2400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3100"/>
              </a:lnSpc>
              <a:tabLst>
                <a:tab pos="342900" algn="l"/>
              </a:tabLst>
            </a:pPr>
            <a:endParaRPr lang="en-US" altLang="zh-CN" sz="2400" dirty="0" smtClea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13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17500" y="698501"/>
            <a:ext cx="7302500" cy="4470455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342900" algn="l"/>
                <a:tab pos="2514600" algn="l"/>
                <a:tab pos="2667000" algn="l"/>
              </a:tabLst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MPxDrawOverride important functions</a:t>
            </a:r>
            <a:endParaRPr lang="en-US" altLang="zh-CN" sz="3998" dirty="0" smtClea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342900" algn="l"/>
                <a:tab pos="2514600" algn="l"/>
                <a:tab pos="2667000" algn="l"/>
              </a:tabLst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8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MPxDrawOverride::</a:t>
            </a:r>
            <a:r>
              <a:rPr lang="en-US" altLang="zh-CN" sz="2800" dirty="0" err="1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isBounded</a:t>
            </a:r>
            <a:r>
              <a:rPr lang="en-US" altLang="zh-CN" sz="2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>
              <a:lnSpc>
                <a:spcPts val="2700"/>
              </a:lnSpc>
              <a:tabLst>
                <a:tab pos="342900" algn="l"/>
                <a:tab pos="2514600" algn="l"/>
                <a:tab pos="2667000" algn="l"/>
              </a:tabLst>
            </a:pPr>
            <a:r>
              <a:rPr lang="en-US" altLang="zh-CN" dirty="0" smtClean="0">
                <a:solidFill>
                  <a:srgbClr val="FFFF00"/>
                </a:solidFill>
                <a:latin typeface="Calibri" pitchFamily="18" charset="0"/>
                <a:cs typeface="Times New Roman" pitchFamily="18" charset="0"/>
              </a:rPr>
              <a:t>	</a:t>
            </a:r>
            <a:r>
              <a:rPr lang="en-US" altLang="zh-CN" sz="24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Called </a:t>
            </a:r>
            <a:r>
              <a:rPr lang="en-US" altLang="zh-CN" sz="24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by Maya to determine if the </a:t>
            </a:r>
            <a:r>
              <a:rPr lang="en-US" altLang="zh-CN" sz="2400" dirty="0" err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drawable</a:t>
            </a:r>
            <a:r>
              <a:rPr lang="en-US" altLang="zh-CN" sz="24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object is bounded or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not</a:t>
            </a:r>
          </a:p>
          <a:p>
            <a:pPr>
              <a:lnSpc>
                <a:spcPts val="2700"/>
              </a:lnSpc>
              <a:tabLst>
                <a:tab pos="342900" algn="l"/>
                <a:tab pos="2514600" algn="l"/>
                <a:tab pos="2667000" algn="l"/>
              </a:tabLst>
            </a:pPr>
            <a:endParaRPr lang="en-US" altLang="zh-CN" sz="2400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lnSpc>
                <a:spcPts val="2700"/>
              </a:lnSpc>
              <a:buFont typeface="Arial" panose="020B0604020202020204" pitchFamily="34" charset="0"/>
              <a:buChar char="•"/>
              <a:tabLst>
                <a:tab pos="342900" algn="l"/>
                <a:tab pos="2514600" algn="l"/>
                <a:tab pos="2667000" algn="l"/>
              </a:tabLst>
            </a:pPr>
            <a:r>
              <a:rPr lang="en-US" altLang="zh-CN" sz="28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MPxDrawOverride::</a:t>
            </a:r>
            <a:r>
              <a:rPr lang="en-US" altLang="zh-CN" sz="2800" dirty="0" err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BoundingBox</a:t>
            </a:r>
            <a:r>
              <a:rPr lang="en-US" altLang="zh-CN" sz="2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>
              <a:lnSpc>
                <a:spcPts val="2700"/>
              </a:lnSpc>
              <a:tabLst>
                <a:tab pos="342900" algn="l"/>
                <a:tab pos="2514600" algn="l"/>
                <a:tab pos="26670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	Called </a:t>
            </a:r>
            <a:r>
              <a:rPr lang="en-US" altLang="zh-CN" sz="24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by Maya whenever the bounding box of the </a:t>
            </a:r>
            <a:r>
              <a:rPr lang="en-US" altLang="zh-CN" sz="2400" dirty="0" err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drawable</a:t>
            </a:r>
            <a:r>
              <a:rPr lang="en-US" altLang="zh-CN" sz="24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object is needed</a:t>
            </a:r>
            <a:endParaRPr lang="en-US" altLang="zh-CN" sz="2400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2700"/>
              </a:lnSpc>
              <a:tabLst>
                <a:tab pos="342900" algn="l"/>
                <a:tab pos="2514600" algn="l"/>
                <a:tab pos="2667000" algn="l"/>
              </a:tabLst>
            </a:pPr>
            <a:endParaRPr lang="en-US" altLang="zh-CN" sz="2800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2700"/>
              </a:lnSpc>
              <a:tabLst>
                <a:tab pos="342900" algn="l"/>
                <a:tab pos="2514600" algn="l"/>
                <a:tab pos="2667000" algn="l"/>
              </a:tabLst>
            </a:pPr>
            <a:endParaRPr lang="en-US" altLang="zh-CN" sz="2800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1"/>
          <p:cNvSpPr txBox="1"/>
          <p:nvPr/>
        </p:nvSpPr>
        <p:spPr>
          <a:xfrm>
            <a:off x="381000" y="4495800"/>
            <a:ext cx="7162800" cy="2187778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342900" algn="l"/>
                <a:tab pos="2514600" algn="l"/>
                <a:tab pos="2667000" algn="l"/>
              </a:tabLst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8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MPxDrawOverride::</a:t>
            </a:r>
            <a:r>
              <a:rPr lang="en-US" altLang="zh-CN" sz="2800" dirty="0" err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prepareForDraw</a:t>
            </a:r>
            <a:r>
              <a:rPr lang="en-US" altLang="zh-CN" sz="2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>
              <a:lnSpc>
                <a:spcPts val="2700"/>
              </a:lnSpc>
              <a:tabLst>
                <a:tab pos="342900" algn="l"/>
                <a:tab pos="2514600" algn="l"/>
                <a:tab pos="2667000" algn="l"/>
              </a:tabLst>
            </a:pPr>
            <a:endParaRPr lang="en-US" altLang="zh-CN" sz="2800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3100"/>
              </a:lnSpc>
              <a:tabLst>
                <a:tab pos="342900" algn="l"/>
              </a:tabLst>
            </a:pPr>
            <a:r>
              <a:rPr lang="en-US" altLang="zh-CN" sz="24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Data needed from the Maya dependency graph must have been cached in the </a:t>
            </a:r>
            <a:r>
              <a:rPr lang="en-US" altLang="zh-CN" sz="2400" dirty="0" err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prepareForDraw</a:t>
            </a:r>
            <a:r>
              <a:rPr lang="en-US" altLang="zh-CN" sz="24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() stage as it is invalid to query such data during the draw callback.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17500" y="647700"/>
            <a:ext cx="8794074" cy="253402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342900" algn="l"/>
              </a:tabLst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MPxDrawOverride::draw()</a:t>
            </a:r>
            <a:endParaRPr lang="en-US" altLang="zh-CN" sz="3998" dirty="0" smtClea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>
                <a:tab pos="342900" algn="l"/>
              </a:tabLst>
            </a:pPr>
            <a:r>
              <a:rPr lang="en-US" altLang="zh-CN" sz="24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static void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MPxDrawOverride::draw()</a:t>
            </a:r>
          </a:p>
          <a:p>
            <a:pPr>
              <a:lnSpc>
                <a:spcPts val="3200"/>
              </a:lnSpc>
              <a:tabLst>
                <a:tab pos="342900" algn="l"/>
              </a:tabLst>
            </a:pPr>
            <a:r>
              <a:rPr lang="en-US" altLang="zh-CN" sz="24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24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ain drawing functions for custom </a:t>
            </a:r>
            <a:r>
              <a:rPr lang="en-US" altLang="zh-CN" sz="24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locator, It is necessary to </a:t>
            </a:r>
            <a:endParaRPr lang="en-US" altLang="zh-CN" sz="2400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3200"/>
              </a:lnSpc>
              <a:tabLst>
                <a:tab pos="342900" algn="l"/>
              </a:tabLst>
            </a:pPr>
            <a:r>
              <a:rPr lang="en-US" altLang="zh-CN" sz="24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manually </a:t>
            </a:r>
            <a:r>
              <a:rPr lang="en-US" altLang="zh-CN" sz="24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set up all </a:t>
            </a:r>
            <a:r>
              <a:rPr lang="en-US" altLang="zh-CN" sz="2400" dirty="0" err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shaders</a:t>
            </a:r>
            <a:r>
              <a:rPr lang="en-US" altLang="zh-CN" sz="24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and do proper state management in order </a:t>
            </a:r>
            <a:endParaRPr lang="en-US" altLang="zh-CN" sz="2400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3200"/>
              </a:lnSpc>
              <a:tabLst>
                <a:tab pos="342900" algn="l"/>
              </a:tabLst>
            </a:pPr>
            <a:r>
              <a:rPr lang="en-US" altLang="zh-CN" sz="24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altLang="zh-CN" sz="24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get correct drawing and to avoid corrupting the draw of other objects</a:t>
            </a:r>
            <a:endParaRPr lang="en-US" altLang="zh-CN" sz="2400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1"/>
          <p:cNvSpPr txBox="1"/>
          <p:nvPr/>
        </p:nvSpPr>
        <p:spPr>
          <a:xfrm>
            <a:off x="225763" y="3657600"/>
            <a:ext cx="6526658" cy="97430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342900" algn="l"/>
              </a:tabLst>
            </a:pPr>
            <a:r>
              <a:rPr lang="en-US" altLang="zh-CN" sz="24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For a </a:t>
            </a:r>
            <a:r>
              <a:rPr lang="en-US" altLang="zh-CN" sz="24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higher level interface to geometry,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see </a:t>
            </a:r>
            <a:r>
              <a:rPr lang="en-US" altLang="zh-CN" sz="24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 new </a:t>
            </a:r>
            <a:endParaRPr lang="en-US" altLang="zh-CN" sz="2400" dirty="0" smtClea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3600"/>
              </a:lnSpc>
              <a:tabLst>
                <a:tab pos="342900" algn="l"/>
              </a:tabLst>
            </a:pPr>
            <a:r>
              <a:rPr lang="en-US" altLang="zh-CN" sz="2400" dirty="0" err="1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MPxGeometryOverride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US" altLang="zh-CN" sz="3998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endParaRPr lang="en-US" altLang="zh-CN" sz="2400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4468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821</Words>
  <Application>Microsoft Office PowerPoint</Application>
  <PresentationFormat>On-screen Show (4:3)</PresentationFormat>
  <Paragraphs>726</Paragraphs>
  <Slides>39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Naiqi Weng</cp:lastModifiedBy>
  <cp:revision>22</cp:revision>
  <dcterms:created xsi:type="dcterms:W3CDTF">2006-08-16T00:00:00Z</dcterms:created>
  <dcterms:modified xsi:type="dcterms:W3CDTF">2014-09-24T20:46:20Z</dcterms:modified>
</cp:coreProperties>
</file>