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2"/>
  </p:notesMasterIdLst>
  <p:handoutMasterIdLst>
    <p:handoutMasterId r:id="rId43"/>
  </p:handoutMasterIdLst>
  <p:sldIdLst>
    <p:sldId id="361" r:id="rId2"/>
    <p:sldId id="423" r:id="rId3"/>
    <p:sldId id="477" r:id="rId4"/>
    <p:sldId id="478" r:id="rId5"/>
    <p:sldId id="479" r:id="rId6"/>
    <p:sldId id="363" r:id="rId7"/>
    <p:sldId id="424" r:id="rId8"/>
    <p:sldId id="489" r:id="rId9"/>
    <p:sldId id="466" r:id="rId10"/>
    <p:sldId id="486" r:id="rId11"/>
    <p:sldId id="498" r:id="rId12"/>
    <p:sldId id="439" r:id="rId13"/>
    <p:sldId id="501" r:id="rId14"/>
    <p:sldId id="490" r:id="rId15"/>
    <p:sldId id="461" r:id="rId16"/>
    <p:sldId id="495" r:id="rId17"/>
    <p:sldId id="491" r:id="rId18"/>
    <p:sldId id="494" r:id="rId19"/>
    <p:sldId id="499" r:id="rId20"/>
    <p:sldId id="492" r:id="rId21"/>
    <p:sldId id="493" r:id="rId22"/>
    <p:sldId id="502" r:id="rId23"/>
    <p:sldId id="500" r:id="rId24"/>
    <p:sldId id="487" r:id="rId25"/>
    <p:sldId id="488" r:id="rId26"/>
    <p:sldId id="483" r:id="rId27"/>
    <p:sldId id="481" r:id="rId28"/>
    <p:sldId id="432" r:id="rId29"/>
    <p:sldId id="444" r:id="rId30"/>
    <p:sldId id="484" r:id="rId31"/>
    <p:sldId id="485" r:id="rId32"/>
    <p:sldId id="453" r:id="rId33"/>
    <p:sldId id="455" r:id="rId34"/>
    <p:sldId id="435" r:id="rId35"/>
    <p:sldId id="457" r:id="rId36"/>
    <p:sldId id="421" r:id="rId37"/>
    <p:sldId id="422" r:id="rId38"/>
    <p:sldId id="454" r:id="rId39"/>
    <p:sldId id="418" r:id="rId40"/>
    <p:sldId id="470" r:id="rId4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43697" autoAdjust="0"/>
  </p:normalViewPr>
  <p:slideViewPr>
    <p:cSldViewPr snapToObjects="1">
      <p:cViewPr>
        <p:scale>
          <a:sx n="73" d="100"/>
          <a:sy n="73" d="100"/>
        </p:scale>
        <p:origin x="-1848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2376" y="1349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 smtClean="0"/>
          </a:p>
          <a:p>
            <a:pPr marL="228600" indent="-228600" eaLnBrk="1" hangingPunct="1">
              <a:buAutoNum type="arabicPeriod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F8340-34E2-4611-AC32-BB5E54ADE1B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772DB-29CF-4E9A-AC71-2FC717967FB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Maya API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err="1" smtClean="0">
                <a:solidFill>
                  <a:schemeClr val="bg1"/>
                </a:solidFill>
              </a:rPr>
              <a:t>Naiqi</a:t>
            </a:r>
            <a:r>
              <a:rPr lang="en-US" sz="2000" b="1" i="1" dirty="0" smtClean="0">
                <a:solidFill>
                  <a:schemeClr val="bg1"/>
                </a:solidFill>
              </a:rPr>
              <a:t> </a:t>
            </a:r>
            <a:r>
              <a:rPr lang="en-US" sz="2000" b="1" i="1" dirty="0" err="1" smtClean="0">
                <a:solidFill>
                  <a:schemeClr val="bg1"/>
                </a:solidFill>
              </a:rPr>
              <a:t>Weng</a:t>
            </a:r>
            <a:endParaRPr lang="en-US" sz="2000" b="1" i="1" dirty="0" smtClean="0">
              <a:solidFill>
                <a:schemeClr val="bg1"/>
              </a:solidFill>
            </a:endParaRP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Developer Consultant, 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44650" y="2808287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02300" y="2747962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786188" y="2790825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175125" y="3121025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B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39938" y="3186112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A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108700" y="30797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C</a:t>
            </a: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2647950" y="36258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711450" y="311150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3670300" y="32623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4899025" y="3197225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 rot="684447">
            <a:off x="2897188" y="3268662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5065713" y="3262313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584825" y="31861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1450" y="27516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A.a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2039" y="35756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B.b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088" y="1464191"/>
            <a:ext cx="8672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A collection of nodes that transmit data through connected attributes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Documentation</a:t>
            </a:r>
            <a:endParaRPr lang="en-US" dirty="0"/>
          </a:p>
        </p:txBody>
      </p:sp>
      <p:pic>
        <p:nvPicPr>
          <p:cNvPr id="4" name="Content Placeholder 3" descr="techincal do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721881"/>
            <a:ext cx="8215312" cy="4508025"/>
          </a:xfr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33900" y="3124200"/>
            <a:ext cx="1524000" cy="1524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u="none" dirty="0" smtClean="0"/>
              <a:t>	   Two vital concepts of Maya architecture</a:t>
            </a:r>
          </a:p>
          <a:p>
            <a:pPr lvl="1">
              <a:buNone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 Dependency Graph</a:t>
            </a:r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SzPct val="100000"/>
              <a:buFont typeface="Arial" pitchFamily="34" charset="0"/>
              <a:buChar char="•"/>
            </a:pPr>
            <a:r>
              <a:rPr lang="en-US" sz="2400" u="none" dirty="0" smtClean="0"/>
              <a:t> Command Architecture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smtClean="0"/>
              <a:t> </a:t>
            </a:r>
            <a:r>
              <a:rPr lang="en-US" sz="2800" b="1" dirty="0" smtClean="0"/>
              <a:t>Command Architecture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Architecture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3482181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1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3559390" y="2728482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3757781" y="2734795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Command Documentation </a:t>
            </a:r>
            <a:endParaRPr lang="en-US" dirty="0"/>
          </a:p>
        </p:txBody>
      </p:sp>
      <p:pic>
        <p:nvPicPr>
          <p:cNvPr id="4" name="Content Placeholder 3" descr="techincal do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9088" y="1721881"/>
            <a:ext cx="8215312" cy="4508025"/>
          </a:xfr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33900" y="2938046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Embedded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Maya Embedded Language (MEL) is a command based scripting language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Command framework provides a scripting interface to Maya’s internals: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Create and layout UI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Create nodes and connections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Etc.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MEL Command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066800"/>
            <a:ext cx="8215312" cy="5638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Some examples: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/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b="1" dirty="0" smtClean="0">
                <a:solidFill>
                  <a:srgbClr val="FFFF00"/>
                </a:solidFill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select –replace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 // Replaces selection list with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.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myCone.ty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mySphere.ty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  // Connects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attributes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–s 0 –b 0 –label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 </a:t>
            </a:r>
            <a:r>
              <a:rPr lang="en-US" dirty="0" smtClean="0"/>
              <a:t>To view the syntax for a given command use `help`</a:t>
            </a:r>
          </a:p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help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Synopsis: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[flags] String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Flags: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-e   -edit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-q   -query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-ac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attributeChange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String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-ad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allDescendants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… //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Create, Query and Edit Mode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Mode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Mode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window -query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$window;</a:t>
            </a:r>
          </a:p>
          <a:p>
            <a:endParaRPr lang="en-US" dirty="0" smtClean="0"/>
          </a:p>
          <a:p>
            <a:r>
              <a:rPr lang="en-US" dirty="0" smtClean="0"/>
              <a:t>Edit Mode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window -edit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100 100 $window;</a:t>
            </a:r>
          </a:p>
          <a:p>
            <a:pPr lvl="3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81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string $window = `window -title “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TestWindow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" </a:t>
            </a:r>
          </a:p>
          <a:p>
            <a:r>
              <a:rPr lang="en-CA" sz="16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iconName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“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testWnd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" -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200 55`;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showWindow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$window;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Education:</a:t>
            </a:r>
          </a:p>
          <a:p>
            <a:pPr marL="7413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Bachelor of Computer Science, </a:t>
            </a:r>
            <a:r>
              <a:rPr lang="en-US" sz="2800" dirty="0" err="1" smtClean="0"/>
              <a:t>Tsinghua</a:t>
            </a:r>
            <a:r>
              <a:rPr lang="en-US" sz="2800" dirty="0" smtClean="0"/>
              <a:t> University</a:t>
            </a:r>
          </a:p>
          <a:p>
            <a:pPr marL="7413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Master of Computer Science, University of Toronto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Working Experience</a:t>
            </a:r>
          </a:p>
          <a:p>
            <a:pPr marL="284163" lvl="1" indent="-169863"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Contact: Naiqi.weng@autodesk.com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MEL in 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Control and looping statements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Global procedures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$a = 5;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float $b = 3.456;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vector $v = &lt;&lt;1.2, 3.4, 6.5&gt;&gt;;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float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[] = {1.2, 3.4, 4.5};    // An array of floats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matrix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[3][2];             // A 3x2 matrix of floats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7338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if  else if… else…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switch (…)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while ( …) {…}</a:t>
            </a:r>
          </a:p>
          <a:p>
            <a:r>
              <a:rPr lang="nn-NO" sz="1400" dirty="0" smtClean="0">
                <a:solidFill>
                  <a:srgbClr val="FFFF00"/>
                </a:solidFill>
              </a:rPr>
              <a:t>for ($i = 10; $i &gt; 0; $i--) { ...}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1816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global proc &lt;return type&gt; &lt;name&gt;(&lt;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list&gt;)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...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&lt;exp&gt;;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MEL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&amp; Script Editor</a:t>
            </a:r>
          </a:p>
          <a:p>
            <a:r>
              <a:rPr lang="en-US" dirty="0" smtClean="0"/>
              <a:t>Record MEL commands</a:t>
            </a:r>
          </a:p>
          <a:p>
            <a:r>
              <a:rPr lang="en-US" dirty="0" smtClean="0"/>
              <a:t>Script Files: *.mel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Execute script file: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File -&gt; Source Script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Place it in one of the script paths 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Script Path: MAYA_SCRIPT_PATH</a:t>
            </a:r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Useful Command/Directive: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whatIs</a:t>
            </a:r>
            <a:r>
              <a:rPr lang="en-US" dirty="0" smtClean="0"/>
              <a:t>: to find a global proc or internal built-in command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source: let Maya know a script has updated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rehash: let Maya rescan the script paths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800" dirty="0" smtClean="0"/>
              <a:t>Language Options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Maya Embedded Language (MEL)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C++ 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Python scripting (introduced in 8.5)</a:t>
            </a:r>
          </a:p>
          <a:p>
            <a:pPr lvl="2" eaLnBrk="1" hangingPunct="1"/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 smtClean="0"/>
              <a:t>		What do we need API for?</a:t>
            </a:r>
            <a:endParaRPr lang="en-US" sz="40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 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1" name="Oval 17"/>
          <p:cNvSpPr>
            <a:spLocks noChangeArrowheads="1"/>
          </p:cNvSpPr>
          <p:nvPr/>
        </p:nvSpPr>
        <p:spPr bwMode="auto">
          <a:xfrm>
            <a:off x="3877469" y="3833812"/>
            <a:ext cx="360362" cy="36988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51"/>
          <p:cNvSpPr>
            <a:spLocks noChangeShapeType="1"/>
          </p:cNvSpPr>
          <p:nvPr/>
        </p:nvSpPr>
        <p:spPr bwMode="auto">
          <a:xfrm flipH="1">
            <a:off x="4122738" y="3071814"/>
            <a:ext cx="431800" cy="8048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59"/>
          <p:cNvSpPr>
            <a:spLocks noChangeShapeType="1"/>
          </p:cNvSpPr>
          <p:nvPr/>
        </p:nvSpPr>
        <p:spPr bwMode="auto">
          <a:xfrm>
            <a:off x="4237831" y="4086225"/>
            <a:ext cx="245269" cy="138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6"/>
          <p:cNvSpPr>
            <a:spLocks noChangeArrowheads="1"/>
          </p:cNvSpPr>
          <p:nvPr/>
        </p:nvSpPr>
        <p:spPr bwMode="auto">
          <a:xfrm>
            <a:off x="7519194" y="2427288"/>
            <a:ext cx="360363" cy="3698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 flipV="1">
            <a:off x="6905625" y="2679700"/>
            <a:ext cx="631825" cy="212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 flipV="1">
            <a:off x="7075488" y="2797175"/>
            <a:ext cx="614362" cy="665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36"/>
          <p:cNvSpPr>
            <a:spLocks noChangeArrowheads="1"/>
          </p:cNvSpPr>
          <p:nvPr/>
        </p:nvSpPr>
        <p:spPr bwMode="auto">
          <a:xfrm>
            <a:off x="7851775" y="3876676"/>
            <a:ext cx="360363" cy="3698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 flipV="1">
            <a:off x="7339013" y="4203699"/>
            <a:ext cx="614362" cy="45799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58"/>
          <p:cNvSpPr>
            <a:spLocks noChangeShapeType="1"/>
          </p:cNvSpPr>
          <p:nvPr/>
        </p:nvSpPr>
        <p:spPr bwMode="auto">
          <a:xfrm>
            <a:off x="7836694" y="2797174"/>
            <a:ext cx="233362" cy="1120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19088" y="1279525"/>
            <a:ext cx="407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CC00"/>
                </a:solidFill>
              </a:rPr>
              <a:t>New Custom Node</a:t>
            </a:r>
            <a:endParaRPr lang="en-US" sz="2800" dirty="0">
              <a:solidFill>
                <a:srgbClr val="99CC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85" grpId="0" animBg="1"/>
      <p:bldP spid="19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4077105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be 19"/>
          <p:cNvSpPr>
            <a:spLocks noChangeArrowheads="1"/>
          </p:cNvSpPr>
          <p:nvPr/>
        </p:nvSpPr>
        <p:spPr bwMode="auto">
          <a:xfrm>
            <a:off x="5138596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2290980"/>
            <a:ext cx="305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</a:rPr>
              <a:t>Custom MEL Command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22" name="Cube 21"/>
          <p:cNvSpPr>
            <a:spLocks noChangeArrowheads="1"/>
          </p:cNvSpPr>
          <p:nvPr/>
        </p:nvSpPr>
        <p:spPr bwMode="auto">
          <a:xfrm>
            <a:off x="5598204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32" name="Down Arrow 31"/>
          <p:cNvSpPr/>
          <p:nvPr/>
        </p:nvSpPr>
        <p:spPr bwMode="auto">
          <a:xfrm rot="3196352">
            <a:off x="5656086" y="2674183"/>
            <a:ext cx="93064" cy="553703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34692">
            <a:off x="6197306" y="2825742"/>
            <a:ext cx="93064" cy="407295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3962400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3571772" y="2748180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3724172" y="2748181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 animBg="1"/>
      <p:bldP spid="21" grpId="0"/>
      <p:bldP spid="22" grpId="0" animBg="1"/>
      <p:bldP spid="32" grpId="0" animBg="1"/>
      <p:bldP spid="33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Maya API Introduction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develop using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The Face Machine from </a:t>
            </a:r>
            <a:r>
              <a:rPr lang="en-US" sz="2400" dirty="0" err="1" smtClean="0"/>
              <a:t>Anzovin</a:t>
            </a:r>
            <a:r>
              <a:rPr lang="en-US" sz="2400" dirty="0" smtClean="0"/>
              <a:t> Studio</a:t>
            </a:r>
          </a:p>
          <a:p>
            <a:pPr lvl="1">
              <a:buClr>
                <a:schemeClr val="bg1"/>
              </a:buClr>
              <a:buSzPct val="100000"/>
              <a:buNone/>
              <a:defRPr/>
            </a:pPr>
            <a:r>
              <a:rPr lang="en-US" sz="2400" dirty="0" smtClean="0"/>
              <a:t>	http://www.anzovin.com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Voice-O-</a:t>
            </a:r>
            <a:r>
              <a:rPr lang="en-US" sz="2400" dirty="0" err="1" smtClean="0"/>
              <a:t>Matic</a:t>
            </a:r>
            <a:r>
              <a:rPr lang="en-US" sz="2400" dirty="0" smtClean="0"/>
              <a:t> from Di-O-</a:t>
            </a:r>
            <a:r>
              <a:rPr lang="en-US" sz="2400" dirty="0" err="1" smtClean="0"/>
              <a:t>Matic</a:t>
            </a:r>
            <a:endParaRPr lang="en-US" sz="2400" dirty="0" smtClean="0"/>
          </a:p>
          <a:p>
            <a:pPr lvl="1">
              <a:buNone/>
              <a:defRPr/>
            </a:pPr>
            <a:r>
              <a:rPr lang="en-US" sz="2400" dirty="0" smtClean="0"/>
              <a:t>	http://www.di-o-matic.com/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can you develop using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Commands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Dependency Graph Nodes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Deformers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FFFFFF"/>
                </a:solidFill>
              </a:rPr>
              <a:t>Shaders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Manipulators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Shapes 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Etc.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Tools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File Translators</a:t>
            </a:r>
          </a:p>
          <a:p>
            <a:pPr marL="1028700" lvl="3" indent="-169863">
              <a:buClr>
                <a:srgbClr val="00B4FF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048000"/>
            <a:ext cx="252253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819400"/>
            <a:ext cx="25066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scleSplineDeform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4778" y="2133600"/>
            <a:ext cx="2423160" cy="2659380"/>
          </a:xfrm>
          <a:prstGeom prst="rect">
            <a:avLst/>
          </a:prstGeom>
        </p:spPr>
      </p:pic>
      <p:pic>
        <p:nvPicPr>
          <p:cNvPr id="7" name="Picture 6" descr="shap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3000" y="2754630"/>
            <a:ext cx="2842406" cy="17030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What can you develop using API?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itchFamily="34" charset="0"/>
              <a:buChar char="•"/>
            </a:pPr>
            <a:r>
              <a:rPr lang="en-US" dirty="0" smtClean="0"/>
              <a:t>  Plug-in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Loads into Maya application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C++ or Python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Full Maya UI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Interact with user and Maya operations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</a:pPr>
            <a:r>
              <a:rPr lang="en-US" dirty="0" smtClean="0"/>
              <a:t>  Standalone application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Use Maya libraries to load/save Maya files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C++ or Python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No UI</a:t>
            </a:r>
          </a:p>
          <a:p>
            <a:pPr lvl="2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304800"/>
            <a:ext cx="8215312" cy="1143000"/>
          </a:xfrm>
        </p:spPr>
        <p:txBody>
          <a:bodyPr/>
          <a:lstStyle/>
          <a:p>
            <a:r>
              <a:rPr lang="en-US" dirty="0" smtClean="0"/>
              <a:t>3D Computer Puppetry on Volumetric Display</a:t>
            </a:r>
            <a:endParaRPr lang="en-US" dirty="0"/>
          </a:p>
        </p:txBody>
      </p:sp>
      <p:pic>
        <p:nvPicPr>
          <p:cNvPr id="4" name="Content Placeholder 3" descr="Corepressor_dom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72425" y="1279525"/>
            <a:ext cx="4061975" cy="5119688"/>
          </a:xfrm>
          <a:prstGeom prst="rect">
            <a:avLst/>
          </a:prstGeom>
        </p:spPr>
      </p:pic>
      <p:pic>
        <p:nvPicPr>
          <p:cNvPr id="5" name="Content Placeholder 3" descr="Perspecta_1_9_lar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724400" y="1823086"/>
            <a:ext cx="3451860" cy="34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Kuklik_Richard_Pinocchio_BigPicture14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828800"/>
            <a:ext cx="2286000" cy="34461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429000" y="3276600"/>
            <a:ext cx="9144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Plug-in Development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Development Environment   (Maya 2009)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9088" y="1676400"/>
          <a:ext cx="8520111" cy="464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96"/>
                <a:gridCol w="1896651"/>
                <a:gridCol w="426746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Operating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Plug-in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Compiler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mll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2005 with Service Pack 1 with Template </a:t>
                      </a:r>
                      <a:r>
                        <a:rPr lang="en-US" dirty="0" err="1" smtClean="0"/>
                        <a:t>hotfix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.so 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4.1.2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1184940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.bundle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XCode</a:t>
                      </a:r>
                      <a:r>
                        <a:rPr lang="en-US" dirty="0" smtClean="0"/>
                        <a:t> 2.4.1 with </a:t>
                      </a: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4.0.1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Universal build binaries: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powerPC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IntelMac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96954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Platforms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py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Python 2.5.1 kernel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initializePlugin</a:t>
            </a:r>
            <a:r>
              <a:rPr lang="en-CA" dirty="0" smtClean="0"/>
              <a:t>() and </a:t>
            </a:r>
            <a:r>
              <a:rPr lang="en-CA" dirty="0" err="1" smtClean="0"/>
              <a:t>uninitializePlugin</a:t>
            </a:r>
            <a:r>
              <a:rPr lang="en-CA" dirty="0" smtClean="0"/>
              <a:t>() as entry point and exit 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0" cy="1676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 API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40386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8768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uninitializePlugin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1816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unloadPlugin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6764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3622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58674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InitializePlugin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UninitializePlugin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1981200"/>
            <a:ext cx="5638800" cy="16002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initializePlugin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MObject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{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MFnPlugin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plugin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, “Autodesk”, “1.0”, “any”);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//register command, nodes etc…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return status;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4419600"/>
            <a:ext cx="51816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uninitializePlugin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MObject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{</a:t>
            </a:r>
            <a:b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MFnPlugin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plugin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);</a:t>
            </a:r>
            <a:b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//deregister command, nodes, etc…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return status;</a:t>
            </a:r>
            <a:b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Deployment of </a:t>
            </a:r>
            <a:r>
              <a:rPr lang="en-US" dirty="0" err="1" smtClean="0">
                <a:solidFill>
                  <a:srgbClr val="FFFFFF"/>
                </a:solidFill>
              </a:rPr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Plug-in Manager</a:t>
            </a:r>
          </a:p>
          <a:p>
            <a:r>
              <a:rPr lang="en-US" dirty="0" smtClean="0"/>
              <a:t>Environment Variable: MAYA_PLUG_IN_PATH</a:t>
            </a:r>
          </a:p>
          <a:p>
            <a:r>
              <a:rPr lang="en-US" dirty="0" smtClean="0"/>
              <a:t>Put your plug-ins into:</a:t>
            </a:r>
          </a:p>
          <a:p>
            <a:pPr lvl="3">
              <a:buNone/>
            </a:pPr>
            <a:r>
              <a:rPr lang="en-US" dirty="0" smtClean="0"/>
              <a:t>C:\My Documents\</a:t>
            </a:r>
            <a:r>
              <a:rPr lang="en-US" dirty="0" err="1" smtClean="0"/>
              <a:t>maya</a:t>
            </a:r>
            <a:r>
              <a:rPr lang="en-US" dirty="0" smtClean="0"/>
              <a:t>\2009\plug-ins</a:t>
            </a:r>
          </a:p>
          <a:p>
            <a:r>
              <a:rPr lang="en-US" smtClean="0"/>
              <a:t>Add your </a:t>
            </a:r>
            <a:r>
              <a:rPr lang="en-US" dirty="0" smtClean="0"/>
              <a:t>custom plug-in path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putenv</a:t>
            </a:r>
            <a:r>
              <a:rPr lang="en-US" dirty="0" smtClean="0"/>
              <a:t> MAYA_PLUG_IN_PATH $</a:t>
            </a:r>
            <a:r>
              <a:rPr lang="en-US" dirty="0" err="1" smtClean="0"/>
              <a:t>destPluginPath</a:t>
            </a:r>
            <a:r>
              <a:rPr lang="en-US" dirty="0" smtClean="0"/>
              <a:t>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Maya.env or userSetup.mel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114800"/>
            <a:ext cx="71628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`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getenv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MAYA_PLUG_IN_PATH`;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+ ";C:/My Documents";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putenv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 typeface="Arial" pitchFamily="34" charset="0"/>
              <a:buChar char="•"/>
            </a:pPr>
            <a:r>
              <a:rPr lang="en-US" dirty="0" err="1" smtClean="0"/>
              <a:t>Maya_Installation_directory</a:t>
            </a:r>
            <a:r>
              <a:rPr lang="en-US" dirty="0" smtClean="0"/>
              <a:t>\</a:t>
            </a:r>
            <a:r>
              <a:rPr lang="en-US" dirty="0" err="1" smtClean="0"/>
              <a:t>devkit</a:t>
            </a:r>
            <a:r>
              <a:rPr lang="en-US" dirty="0" smtClean="0"/>
              <a:t>\</a:t>
            </a:r>
            <a:r>
              <a:rPr lang="en-US" dirty="0" err="1" smtClean="0"/>
              <a:t>pluginwizard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Manual installation</a:t>
            </a:r>
          </a:p>
          <a:p>
            <a:pPr marL="342900" lvl="1" indent="-342900"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Appears in the new project section</a:t>
            </a:r>
          </a:p>
          <a:p>
            <a:pPr marL="342900" lvl="1" indent="-342900">
              <a:buClrTx/>
              <a:buSzTx/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luginWiz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694143"/>
            <a:ext cx="5943600" cy="38415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596312" cy="1143000"/>
          </a:xfrm>
        </p:spPr>
        <p:txBody>
          <a:bodyPr/>
          <a:lstStyle/>
          <a:p>
            <a:r>
              <a:rPr lang="en-US" dirty="0" smtClean="0"/>
              <a:t>Maya plug-in wizard installation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dirty="0" smtClean="0"/>
              <a:t>Browse to folder:  C:\Program Files\Autodesk\Maya2008\</a:t>
            </a:r>
            <a:r>
              <a:rPr lang="en-US" sz="1800" dirty="0" err="1" smtClean="0"/>
              <a:t>devkit</a:t>
            </a:r>
            <a:r>
              <a:rPr lang="en-US" sz="1800" dirty="0" smtClean="0"/>
              <a:t>\</a:t>
            </a:r>
            <a:r>
              <a:rPr lang="en-US" sz="1800" dirty="0" err="1" smtClean="0"/>
              <a:t>pluginwizard</a:t>
            </a:r>
            <a:r>
              <a:rPr lang="en-US" sz="1800" dirty="0" smtClean="0"/>
              <a:t>\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Tx/>
              <a:buNone/>
              <a:defRPr/>
            </a:pPr>
            <a:r>
              <a:rPr lang="en-US" sz="1800" dirty="0" smtClean="0"/>
              <a:t> 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dirty="0" smtClean="0"/>
              <a:t>Unzip the MayaPluginWizard2.0.zip file to a temporary directory. 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dirty="0" smtClean="0"/>
              <a:t>Copy the following files: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	MayaPluginWizard.ico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	</a:t>
            </a:r>
            <a:r>
              <a:rPr lang="en-US" sz="1800" dirty="0" err="1" smtClean="0"/>
              <a:t>MayaPluginWizard.vsdir</a:t>
            </a: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	MayaPluginWizard.vsz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	to: C:\Program Files\Microsoft Visual Studio 8\VC\</a:t>
            </a:r>
            <a:r>
              <a:rPr lang="en-US" sz="1800" dirty="0" err="1" smtClean="0"/>
              <a:t>vcprojects</a:t>
            </a:r>
            <a:r>
              <a:rPr lang="en-US" sz="1800" dirty="0" smtClean="0"/>
              <a:t>\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 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dirty="0" smtClean="0"/>
              <a:t>Copy the </a:t>
            </a:r>
            <a:r>
              <a:rPr lang="en-US" sz="1800" dirty="0" err="1" smtClean="0"/>
              <a:t>MayaPluginWizard</a:t>
            </a:r>
            <a:r>
              <a:rPr lang="en-US" sz="1800" dirty="0" smtClean="0"/>
              <a:t> folder to: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 	C:\Program Files\Microsoft Visual Studio 8\VC\</a:t>
            </a:r>
            <a:r>
              <a:rPr lang="en-US" sz="1800" dirty="0" err="1" smtClean="0"/>
              <a:t>VCWizards</a:t>
            </a:r>
            <a:r>
              <a:rPr lang="en-US" sz="1800" dirty="0" smtClean="0"/>
              <a:t>\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set up your VS project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Link path: “project”—”XXX properties”—”Configuration Properties”—”C++”—”General”—”Additional Include Directories”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FF00"/>
                </a:solidFill>
              </a:rPr>
              <a:t>C:\Program Files\Autodesk\Maya2009\include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Library path: “project”—”XXX properties”—”Configuration Properties”—”Linker”—”General”—”Additional Library Directories”</a:t>
            </a:r>
          </a:p>
          <a:p>
            <a:pPr lvl="2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FF00"/>
                </a:solidFill>
              </a:rPr>
              <a:t>C:\Program Files\Autodesk\Maya2009\library</a:t>
            </a:r>
          </a:p>
          <a:p>
            <a:endParaRPr lang="en-US" sz="1800" dirty="0" smtClean="0"/>
          </a:p>
          <a:p>
            <a:r>
              <a:rPr lang="en-US" sz="1800" dirty="0" smtClean="0"/>
              <a:t>Library: “project”—”XXX properties”—”Configuration Properties”—”Linker”—”Input”—”Additional Dependencies”</a:t>
            </a:r>
          </a:p>
          <a:p>
            <a:pPr lvl="3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FF00"/>
                </a:solidFill>
              </a:rPr>
              <a:t>Foundation.lib, OpenMaya.lib…..</a:t>
            </a:r>
          </a:p>
          <a:p>
            <a:endParaRPr lang="en-US" sz="1800" dirty="0" smtClean="0"/>
          </a:p>
          <a:p>
            <a:r>
              <a:rPr lang="en-US" sz="1800" dirty="0" smtClean="0"/>
              <a:t>Output path: “project”—”XXX properties”—”Configuration Properties”—”Linker”—”General”—”Output File”</a:t>
            </a:r>
          </a:p>
          <a:p>
            <a:pPr lvl="3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FF00"/>
                </a:solidFill>
              </a:rPr>
              <a:t>C:\My Documents\</a:t>
            </a:r>
            <a:r>
              <a:rPr lang="en-US" sz="1800" dirty="0" err="1" smtClean="0">
                <a:solidFill>
                  <a:srgbClr val="FFFF00"/>
                </a:solidFill>
              </a:rPr>
              <a:t>maya</a:t>
            </a:r>
            <a:r>
              <a:rPr lang="en-US" sz="1800" dirty="0" smtClean="0">
                <a:solidFill>
                  <a:srgbClr val="FFFF00"/>
                </a:solidFill>
              </a:rPr>
              <a:t>\2009\plug-ins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Tx/>
              <a:buChar char="•"/>
            </a:pPr>
            <a:r>
              <a:rPr lang="en-US" dirty="0" smtClean="0"/>
              <a:t>Plug-in wizard</a:t>
            </a:r>
          </a:p>
          <a:p>
            <a:pPr marL="342900" lvl="1" indent="-342900">
              <a:buClrTx/>
              <a:buSzTx/>
              <a:buFontTx/>
              <a:buChar char="•"/>
            </a:pPr>
            <a:r>
              <a:rPr lang="en-US" dirty="0" smtClean="0"/>
              <a:t>A very basic plug-in that does nothing</a:t>
            </a:r>
          </a:p>
          <a:p>
            <a:pPr marL="342900" lvl="1" indent="-342900">
              <a:buClrTx/>
              <a:buSzTx/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Morning: </a:t>
            </a:r>
            <a:r>
              <a:rPr lang="en-US" dirty="0" smtClean="0"/>
              <a:t>	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Introduction to Maya API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One 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Introduction to Maya API (continued)</a:t>
            </a:r>
          </a:p>
          <a:p>
            <a:r>
              <a:rPr lang="en-US" sz="2800" dirty="0" smtClean="0"/>
              <a:t>Afternoon:	</a:t>
            </a:r>
            <a:r>
              <a:rPr lang="en-US" dirty="0" smtClean="0"/>
              <a:t>	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Nodes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Two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Nodes (continued)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Three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Commands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Four</a:t>
            </a:r>
          </a:p>
          <a:p>
            <a:pPr lvl="3">
              <a:buNone/>
            </a:pPr>
            <a:endParaRPr lang="en-US" sz="2400" dirty="0" smtClean="0"/>
          </a:p>
          <a:p>
            <a:pPr lvl="3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Morning: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A Closer Look at Dependency Graph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Five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Locator Tools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Six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err="1" smtClean="0"/>
              <a:t>Devdays</a:t>
            </a:r>
            <a:r>
              <a:rPr lang="en-US" sz="2400" dirty="0" smtClean="0"/>
              <a:t> 2009 Maya API </a:t>
            </a:r>
          </a:p>
          <a:p>
            <a:r>
              <a:rPr lang="en-US" sz="2800" dirty="0" smtClean="0"/>
              <a:t>Afternoon: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UI API – Qt API Programming 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Architecture Overview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Programming In Maya 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API Introduction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Plug-in Development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u="none" dirty="0" smtClean="0"/>
              <a:t>	   Two vital concepts of Maya architecture</a:t>
            </a:r>
          </a:p>
          <a:p>
            <a:pPr lvl="1">
              <a:buNone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 Dependency Graph</a:t>
            </a:r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SzPct val="100000"/>
              <a:buFont typeface="Arial" pitchFamily="34" charset="0"/>
              <a:buChar char="•"/>
            </a:pPr>
            <a:r>
              <a:rPr lang="en-US" sz="2400" u="none" dirty="0" smtClean="0"/>
              <a:t> Command Architecture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    </a:t>
            </a:r>
            <a:r>
              <a:rPr lang="en-US" sz="2800" b="1" dirty="0" smtClean="0"/>
              <a:t>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revolving surface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995363" y="2805113"/>
            <a:ext cx="1438275" cy="13430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/>
              <a:t>Curve</a:t>
            </a:r>
            <a:endParaRPr lang="en-US" sz="4400" dirty="0">
              <a:latin typeface="Times New Roman" pitchFamily="18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143250" y="2806700"/>
            <a:ext cx="1438275" cy="13430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400"/>
              <a:t>Revolve</a:t>
            </a:r>
            <a:endParaRPr lang="en-US" sz="4400">
              <a:latin typeface="Times New Roman" pitchFamily="18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5324475" y="2816225"/>
            <a:ext cx="1438275" cy="13430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400"/>
              <a:t>Surface</a:t>
            </a:r>
            <a:endParaRPr lang="en-US" sz="4400">
              <a:latin typeface="Times New Roman" pitchFamily="18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433638" y="3449638"/>
            <a:ext cx="709612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608513" y="3463925"/>
            <a:ext cx="709612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7822</TotalTime>
  <Words>766</Words>
  <Application>Microsoft Office PowerPoint</Application>
  <PresentationFormat>On-screen Show (4:3)</PresentationFormat>
  <Paragraphs>343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1_blank</vt:lpstr>
      <vt:lpstr>Slide 1</vt:lpstr>
      <vt:lpstr>Bio</vt:lpstr>
      <vt:lpstr>3D Computer Puppetry on Volumetric Display</vt:lpstr>
      <vt:lpstr>Day One:</vt:lpstr>
      <vt:lpstr>Day Two</vt:lpstr>
      <vt:lpstr>Agenda</vt:lpstr>
      <vt:lpstr>Maya Architecture Overview</vt:lpstr>
      <vt:lpstr>Maya Architecture Overview</vt:lpstr>
      <vt:lpstr>Dependency Graph</vt:lpstr>
      <vt:lpstr>Dependency Graph</vt:lpstr>
      <vt:lpstr>Maya Node Documentation</vt:lpstr>
      <vt:lpstr>Dependency Graph</vt:lpstr>
      <vt:lpstr>Maya Architecture Overview</vt:lpstr>
      <vt:lpstr>Maya Architecture Overview</vt:lpstr>
      <vt:lpstr>Maya Command Architecture</vt:lpstr>
      <vt:lpstr>MEL Command Documentation </vt:lpstr>
      <vt:lpstr>Maya Embedded Language</vt:lpstr>
      <vt:lpstr>MEL Command Examples</vt:lpstr>
      <vt:lpstr>Create, Query and Edit Mode</vt:lpstr>
      <vt:lpstr>Working with MEL in Maya</vt:lpstr>
      <vt:lpstr>Execute MEL commands</vt:lpstr>
      <vt:lpstr>Programming In Maya</vt:lpstr>
      <vt:lpstr>Slide 23</vt:lpstr>
      <vt:lpstr>What do we need API for? </vt:lpstr>
      <vt:lpstr>What do we need API for?</vt:lpstr>
      <vt:lpstr>Slide 26</vt:lpstr>
      <vt:lpstr>What can you develop using API?</vt:lpstr>
      <vt:lpstr>What can you develop using API?</vt:lpstr>
      <vt:lpstr> What can you develop using API? </vt:lpstr>
      <vt:lpstr>Slide 30</vt:lpstr>
      <vt:lpstr>Plug-in Development Environment   (Maya 2009)</vt:lpstr>
      <vt:lpstr>Maya Plug-in Architecture</vt:lpstr>
      <vt:lpstr>Maya Plug-in Architecture</vt:lpstr>
      <vt:lpstr>Deployment of plugins</vt:lpstr>
      <vt:lpstr>Maya Plug-in wizard</vt:lpstr>
      <vt:lpstr>Maya plug-in wizard installation (windows)</vt:lpstr>
      <vt:lpstr>How to set up your VS project </vt:lpstr>
      <vt:lpstr>Demo</vt:lpstr>
      <vt:lpstr>Q &amp; A</vt:lpstr>
      <vt:lpstr>Slide 40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1221</cp:revision>
  <cp:lastPrinted>2006-08-09T23:46:43Z</cp:lastPrinted>
  <dcterms:created xsi:type="dcterms:W3CDTF">2005-11-04T16:28:13Z</dcterms:created>
  <dcterms:modified xsi:type="dcterms:W3CDTF">2010-03-11T20:26:13Z</dcterms:modified>
</cp:coreProperties>
</file>