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361" r:id="rId2"/>
    <p:sldId id="483" r:id="rId3"/>
    <p:sldId id="501" r:id="rId4"/>
    <p:sldId id="431" r:id="rId5"/>
    <p:sldId id="456" r:id="rId6"/>
    <p:sldId id="433" r:id="rId7"/>
    <p:sldId id="434" r:id="rId8"/>
    <p:sldId id="496" r:id="rId9"/>
    <p:sldId id="440" r:id="rId10"/>
    <p:sldId id="446" r:id="rId11"/>
    <p:sldId id="447" r:id="rId12"/>
    <p:sldId id="502" r:id="rId13"/>
    <p:sldId id="471" r:id="rId14"/>
    <p:sldId id="459" r:id="rId15"/>
    <p:sldId id="472" r:id="rId16"/>
    <p:sldId id="500" r:id="rId17"/>
    <p:sldId id="473" r:id="rId18"/>
    <p:sldId id="441" r:id="rId19"/>
    <p:sldId id="443" r:id="rId20"/>
    <p:sldId id="448" r:id="rId21"/>
    <p:sldId id="449" r:id="rId22"/>
    <p:sldId id="474" r:id="rId23"/>
    <p:sldId id="438" r:id="rId24"/>
    <p:sldId id="436" r:id="rId25"/>
    <p:sldId id="418" r:id="rId26"/>
    <p:sldId id="470" r:id="rId27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1" autoAdjust="0"/>
    <p:restoredTop sz="49603" autoAdjust="0"/>
  </p:normalViewPr>
  <p:slideViewPr>
    <p:cSldViewPr snapToObjects="1">
      <p:cViewPr>
        <p:scale>
          <a:sx n="60" d="100"/>
          <a:sy n="60" d="100"/>
        </p:scale>
        <p:origin x="-213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2923" y="-8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rea.autodesk.com/forum/autodesk-maya/sd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a.autodesk.com/adsk/servlet/index?siteID=123112&amp;id=9469002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API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err="1" smtClean="0">
                <a:solidFill>
                  <a:schemeClr val="bg1"/>
                </a:solidFill>
              </a:rPr>
              <a:t>Naiqi</a:t>
            </a:r>
            <a:r>
              <a:rPr lang="en-US" sz="2000" b="1" i="1" dirty="0" smtClean="0">
                <a:solidFill>
                  <a:schemeClr val="bg1"/>
                </a:solidFill>
              </a:rPr>
              <a:t> </a:t>
            </a:r>
            <a:r>
              <a:rPr lang="en-US" sz="2000" b="1" i="1" dirty="0" err="1" smtClean="0">
                <a:solidFill>
                  <a:schemeClr val="bg1"/>
                </a:solidFill>
              </a:rPr>
              <a:t>Weng</a:t>
            </a:r>
            <a:endParaRPr lang="en-US" sz="2000" b="1" i="1" dirty="0" smtClean="0">
              <a:solidFill>
                <a:schemeClr val="bg1"/>
              </a:solidFill>
            </a:endParaRP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Developer Consultant, 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</a:t>
            </a:r>
            <a:r>
              <a:rPr lang="en-US" dirty="0" smtClean="0"/>
              <a:t>::Type </a:t>
            </a:r>
            <a:r>
              <a:rPr lang="en-CA" dirty="0" smtClean="0"/>
              <a:t>enumeration is used throughout the API to indicate item types</a:t>
            </a:r>
          </a:p>
          <a:p>
            <a:pPr lvl="3">
              <a:buNone/>
            </a:pPr>
            <a:r>
              <a:rPr lang="en-CA" sz="1400" dirty="0" err="1" smtClean="0">
                <a:solidFill>
                  <a:srgbClr val="FFFF00"/>
                </a:solidFill>
              </a:rPr>
              <a:t>MFn</a:t>
            </a:r>
            <a:r>
              <a:rPr lang="en-CA" sz="1400" dirty="0" smtClean="0">
                <a:solidFill>
                  <a:srgbClr val="FFFF00"/>
                </a:solidFill>
              </a:rPr>
              <a:t>::Type </a:t>
            </a:r>
            <a:r>
              <a:rPr lang="en-CA" sz="1400" dirty="0" err="1" smtClean="0">
                <a:solidFill>
                  <a:srgbClr val="FFFF00"/>
                </a:solidFill>
              </a:rPr>
              <a:t>MFnBase</a:t>
            </a:r>
            <a:r>
              <a:rPr lang="en-CA" sz="1400" dirty="0" smtClean="0">
                <a:solidFill>
                  <a:srgbClr val="FFFF00"/>
                </a:solidFill>
              </a:rPr>
              <a:t>::type() const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Once a function set is initialized to an </a:t>
            </a:r>
            <a:r>
              <a:rPr lang="en-US" dirty="0" err="1" smtClean="0"/>
              <a:t>MObject</a:t>
            </a:r>
            <a:r>
              <a:rPr lang="en-US" dirty="0" smtClean="0"/>
              <a:t>, you can call methods to query or set values on the object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CC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MFnBase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setObject</a:t>
            </a:r>
            <a:r>
              <a:rPr lang="en-US" sz="1400" dirty="0" smtClean="0">
                <a:solidFill>
                  <a:srgbClr val="FFFF00"/>
                </a:solidFill>
              </a:rPr>
              <a:t> 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MFnMesh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myMeshFn</a:t>
            </a:r>
            <a:r>
              <a:rPr lang="en-US" sz="1400" dirty="0" smtClean="0">
                <a:solidFill>
                  <a:srgbClr val="FFFF00"/>
                </a:solidFill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</a:rPr>
              <a:t>myMeshObj</a:t>
            </a:r>
            <a:r>
              <a:rPr lang="en-US" sz="1400" dirty="0" smtClean="0">
                <a:solidFill>
                  <a:srgbClr val="FFFF00"/>
                </a:solidFill>
              </a:rPr>
              <a:t> 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myMeshFn.setObject</a:t>
            </a:r>
            <a:r>
              <a:rPr lang="en-US" sz="1400" dirty="0" smtClean="0">
                <a:solidFill>
                  <a:srgbClr val="FFFF00"/>
                </a:solidFill>
              </a:rPr>
              <a:t>( myMeshObj2 );</a:t>
            </a:r>
          </a:p>
          <a:p>
            <a:endParaRPr lang="en-US" dirty="0" smtClean="0"/>
          </a:p>
          <a:p>
            <a:r>
              <a:rPr lang="en-US" dirty="0" smtClean="0"/>
              <a:t> Some of the commonly used function sets:</a:t>
            </a:r>
          </a:p>
          <a:p>
            <a:pPr lvl="1"/>
            <a:r>
              <a:rPr lang="en-US" dirty="0" err="1" smtClean="0"/>
              <a:t>MFnDependencyNode</a:t>
            </a:r>
            <a:endParaRPr lang="en-US" dirty="0" smtClean="0"/>
          </a:p>
          <a:p>
            <a:pPr lvl="1"/>
            <a:r>
              <a:rPr lang="en-US" dirty="0" err="1" smtClean="0"/>
              <a:t>MFnDagNode</a:t>
            </a:r>
            <a:endParaRPr lang="en-US" dirty="0" smtClean="0"/>
          </a:p>
          <a:p>
            <a:pPr lvl="1"/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providing fundamental operators for all dependency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Contains methods to query the name of a node, locate an attribute and parse connections</a:t>
            </a:r>
          </a:p>
          <a:p>
            <a:r>
              <a:rPr lang="en-US" dirty="0" err="1" smtClean="0"/>
              <a:t>MFnDagNode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methods to query or modify parent/child relationships in the DAG</a:t>
            </a:r>
          </a:p>
          <a:p>
            <a:r>
              <a:rPr lang="en-US" dirty="0" err="1" smtClean="0"/>
              <a:t>MFnAttribute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for Maya DG attributes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Offers methods to create an attribute or query/set properties of an attribute on a node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590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API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27667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MObject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212078" y="4511457"/>
            <a:ext cx="45719" cy="838199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is the fundamental data type that represents an object in Maya.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2514600"/>
            <a:ext cx="6096000" cy="1676400"/>
          </a:xfrm>
          <a:prstGeom prst="rect">
            <a:avLst/>
          </a:prstGeom>
          <a:solidFill>
            <a:srgbClr val="FFAA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 API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6800" y="41910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752600" y="4572000"/>
            <a:ext cx="1219200" cy="11430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371600" y="2667000"/>
            <a:ext cx="1981200" cy="129540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Type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Pointer to Object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owned by Maya are accessed via an </a:t>
            </a:r>
            <a:r>
              <a:rPr lang="en-US" dirty="0" err="1" smtClean="0"/>
              <a:t>MObject</a:t>
            </a:r>
            <a:endParaRPr lang="en-US" dirty="0" smtClean="0"/>
          </a:p>
          <a:p>
            <a:r>
              <a:rPr lang="en-US" dirty="0" err="1" smtClean="0"/>
              <a:t>MObject</a:t>
            </a:r>
            <a:r>
              <a:rPr lang="en-US" dirty="0" smtClean="0"/>
              <a:t> = (void *) + (type information)</a:t>
            </a:r>
          </a:p>
          <a:p>
            <a:r>
              <a:rPr lang="en-US" dirty="0" err="1" smtClean="0"/>
              <a:t>MObjects</a:t>
            </a:r>
            <a:r>
              <a:rPr lang="en-US" dirty="0" smtClean="0"/>
              <a:t> are handles to Maya internal objects</a:t>
            </a:r>
          </a:p>
          <a:p>
            <a:r>
              <a:rPr lang="en-US" dirty="0" smtClean="0"/>
              <a:t>Maya objects are created and destroyed by Maya</a:t>
            </a:r>
          </a:p>
          <a:p>
            <a:r>
              <a:rPr lang="en-US" dirty="0" smtClean="0"/>
              <a:t>Use function sets class to operate on </a:t>
            </a:r>
            <a:r>
              <a:rPr lang="en-US" dirty="0" err="1" smtClean="0"/>
              <a:t>MObjects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MObject</a:t>
            </a:r>
            <a:r>
              <a:rPr lang="en-US" dirty="0" smtClean="0"/>
              <a:t> carries a type field.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MFn</a:t>
            </a:r>
            <a:r>
              <a:rPr lang="en-US" sz="1600" dirty="0" smtClean="0">
                <a:solidFill>
                  <a:srgbClr val="FFFF00"/>
                </a:solidFill>
              </a:rPr>
              <a:t>::Type </a:t>
            </a:r>
            <a:r>
              <a:rPr lang="en-US" sz="1600" dirty="0" err="1" smtClean="0">
                <a:solidFill>
                  <a:srgbClr val="FFFF00"/>
                </a:solidFill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</a:rPr>
              <a:t>apiType</a:t>
            </a:r>
            <a:r>
              <a:rPr lang="en-US" sz="1600" dirty="0" smtClean="0">
                <a:solidFill>
                  <a:srgbClr val="FFFF00"/>
                </a:solidFill>
              </a:rPr>
              <a:t>() const</a:t>
            </a:r>
          </a:p>
          <a:p>
            <a:endParaRPr lang="en-US" dirty="0" smtClean="0"/>
          </a:p>
          <a:p>
            <a:r>
              <a:rPr lang="en-US" dirty="0" smtClean="0"/>
              <a:t> This type comes from an enumerated list of all node types internal to Maya.</a:t>
            </a:r>
          </a:p>
          <a:p>
            <a:endParaRPr lang="en-US" dirty="0" smtClean="0"/>
          </a:p>
          <a:p>
            <a:r>
              <a:rPr lang="en-US" dirty="0" smtClean="0"/>
              <a:t> For a comprehensive list of all Maya node types, see </a:t>
            </a:r>
            <a:r>
              <a:rPr lang="en-US" dirty="0" err="1" smtClean="0"/>
              <a:t>MFn.h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MFnMesh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kMesh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kTransform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Transform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pointer to internal objects... </a:t>
            </a:r>
          </a:p>
          <a:p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MObjects</a:t>
            </a:r>
            <a:r>
              <a:rPr lang="en-US" dirty="0" smtClean="0"/>
              <a:t> are not guaranteed to be valid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smtClean="0"/>
              <a:t>It is strongly recommended that you do not hang onto an </a:t>
            </a:r>
            <a:r>
              <a:rPr lang="en-US" dirty="0" err="1" smtClean="0"/>
              <a:t>MObject</a:t>
            </a:r>
            <a:r>
              <a:rPr lang="en-US" dirty="0" smtClean="0"/>
              <a:t>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MObjectHandle</a:t>
            </a:r>
            <a:r>
              <a:rPr lang="en-US" dirty="0" smtClean="0"/>
              <a:t> can be used to test the validity of an </a:t>
            </a:r>
            <a:r>
              <a:rPr lang="en-US" dirty="0" err="1" smtClean="0"/>
              <a:t>MObject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loop over elements of the same type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start with “</a:t>
            </a:r>
            <a:r>
              <a:rPr lang="en-US" dirty="0" err="1" smtClean="0"/>
              <a:t>MIt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 common </a:t>
            </a:r>
            <a:r>
              <a:rPr lang="en-US" dirty="0" err="1" smtClean="0"/>
              <a:t>iterators</a:t>
            </a:r>
            <a:r>
              <a:rPr lang="en-US" dirty="0" smtClean="0"/>
              <a:t> are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MItDag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MItDependencyNodes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MItMeshEdge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MItMeshVertex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MItMeshPolygon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MItSurfaceCV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 exist for simple classes (such as </a:t>
            </a:r>
            <a:r>
              <a:rPr lang="en-US" dirty="0" err="1" smtClean="0"/>
              <a:t>MPoint</a:t>
            </a:r>
            <a:r>
              <a:rPr lang="en-US" dirty="0" smtClean="0"/>
              <a:t>, </a:t>
            </a:r>
            <a:r>
              <a:rPr lang="en-US" dirty="0" err="1" smtClean="0"/>
              <a:t>MVector</a:t>
            </a:r>
            <a:r>
              <a:rPr lang="en-US" dirty="0" smtClean="0"/>
              <a:t>, etc…)</a:t>
            </a:r>
          </a:p>
          <a:p>
            <a:r>
              <a:rPr lang="en-CA" dirty="0" smtClean="0"/>
              <a:t>Fully implemented C++ classes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mtClean="0"/>
              <a:t>	   </a:t>
            </a:r>
            <a:r>
              <a:rPr lang="en-US" sz="3600" b="1" smtClean="0"/>
              <a:t>Maya </a:t>
            </a:r>
            <a:r>
              <a:rPr lang="en-US" sz="3600" b="1" dirty="0" smtClean="0"/>
              <a:t>API Design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Technical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Documents on MEL, Python, Nodes and API Classes</a:t>
            </a:r>
            <a:endParaRPr lang="en-US" dirty="0"/>
          </a:p>
        </p:txBody>
      </p:sp>
      <p:pic>
        <p:nvPicPr>
          <p:cNvPr id="10" name="Picture 9" descr="techincal do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09800"/>
            <a:ext cx="8153400" cy="4474052"/>
          </a:xfrm>
          <a:prstGeom prst="rect">
            <a:avLst/>
          </a:prstGeom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3352800"/>
            <a:ext cx="15240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58000" y="2946112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CC0000"/>
                </a:solidFill>
              </a:rPr>
              <a:t>Technical Documents</a:t>
            </a:r>
            <a:endParaRPr lang="en-US" sz="1600" b="1" dirty="0">
              <a:solidFill>
                <a:srgbClr val="CC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515100" y="3238500"/>
            <a:ext cx="3429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Maya API Documentation contains a wealth of information on all aspects of the API.</a:t>
            </a:r>
          </a:p>
          <a:p>
            <a:endParaRPr lang="en-US" dirty="0"/>
          </a:p>
        </p:txBody>
      </p:sp>
      <p:pic>
        <p:nvPicPr>
          <p:cNvPr id="4" name="Picture 3" descr="API do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286000"/>
            <a:ext cx="7986712" cy="4373165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43000" y="28194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914400" y="2895598"/>
            <a:ext cx="228600" cy="15240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29718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API Docs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19200" y="635635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23900" y="6127750"/>
            <a:ext cx="4191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100" y="5542975"/>
            <a:ext cx="137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API </a:t>
            </a:r>
            <a:r>
              <a:rPr lang="en-US" sz="1600" b="1" dirty="0" smtClean="0">
                <a:solidFill>
                  <a:srgbClr val="CC0000"/>
                </a:solidFill>
              </a:rPr>
              <a:t>Reference</a:t>
            </a:r>
            <a:endParaRPr lang="en-US" sz="16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example-do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9088" y="1447800"/>
            <a:ext cx="8215312" cy="4277320"/>
          </a:xfr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81000" y="3733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1943100" y="3924297"/>
            <a:ext cx="419100" cy="34290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09800" y="4267200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CC0000"/>
                </a:solidFill>
              </a:rPr>
              <a:t>Example </a:t>
            </a:r>
            <a:r>
              <a:rPr lang="en-US" sz="1600" b="1" dirty="0">
                <a:solidFill>
                  <a:srgbClr val="CC0000"/>
                </a:solidFill>
              </a:rPr>
              <a:t>Docs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/>
          <a:lstStyle/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C++ Plug-in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Files\Autodesk\Maya2009\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</a:t>
            </a:r>
          </a:p>
          <a:p>
            <a:pPr marL="284163" lvl="1" indent="-169863">
              <a:buClr>
                <a:srgbClr val="00B4FF"/>
              </a:buCl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C++ Standalone Application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Files\Autodesk\Maya2009\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\applications</a:t>
            </a:r>
          </a:p>
          <a:p>
            <a:pPr marL="627063" lvl="2" indent="-169863">
              <a:buClr>
                <a:srgbClr val="00B4FF"/>
              </a:buClr>
              <a:buFont typeface="Arial" charset="0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Python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Files\Autodesk\Maya2009\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\plug-ins\ scripted</a:t>
            </a:r>
          </a:p>
          <a:p>
            <a:pPr marL="627063" lvl="2" indent="-169863">
              <a:buClr>
                <a:srgbClr val="00B4FF"/>
              </a:buClr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205912" cy="5119688"/>
          </a:xfrm>
        </p:spPr>
        <p:txBody>
          <a:bodyPr/>
          <a:lstStyle/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Maya API White Paper, </a:t>
            </a:r>
            <a:r>
              <a:rPr lang="en-US" sz="2800" dirty="0" err="1" smtClean="0">
                <a:solidFill>
                  <a:srgbClr val="FFFFFF"/>
                </a:solidFill>
              </a:rPr>
              <a:t>DevTV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Discussion Forum:</a:t>
            </a:r>
          </a:p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  <a:hlinkClick r:id="rId3"/>
              </a:rPr>
              <a:t>http://area.autodesk.com/forum/autodesk-maya/sdk/</a:t>
            </a: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Developer Center:</a:t>
            </a:r>
          </a:p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	 </a:t>
            </a:r>
            <a:r>
              <a:rPr lang="en-US" dirty="0" smtClean="0">
                <a:solidFill>
                  <a:srgbClr val="FFFFFF"/>
                </a:solidFill>
                <a:hlinkClick r:id="rId4"/>
              </a:rPr>
              <a:t>http://usa.autodesk.com/adsk/servlet/index?siteID=123112&amp;id=9469002</a:t>
            </a: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Questions and Problems: ADN</a:t>
            </a:r>
            <a:endParaRPr lang="en-US" dirty="0" smtClean="0">
              <a:solidFill>
                <a:srgbClr val="FFFFFF"/>
              </a:solidFill>
            </a:endParaRPr>
          </a:p>
          <a:p>
            <a:pPr marL="515938" lvl="0">
              <a:buClr>
                <a:srgbClr val="00B4FF"/>
              </a:buClr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http://www.autodesk.com/adn</a:t>
            </a:r>
          </a:p>
          <a:p>
            <a:pPr>
              <a:buNone/>
            </a:pPr>
            <a:r>
              <a:rPr lang="en-US" sz="2800" dirty="0" smtClean="0"/>
              <a:t> Recommended Maya API Programming Books: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David A. D. Gould. </a:t>
            </a:r>
            <a:r>
              <a:rPr lang="en-US" i="1" dirty="0" smtClean="0"/>
              <a:t>Complete Maya Programming, Volume 1</a:t>
            </a:r>
            <a:r>
              <a:rPr lang="en-US" dirty="0" smtClean="0"/>
              <a:t>. Morgan Kaufmann Publishers, San Francisco, 2003. ISBN:1-55860-835-4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 tight wrapper around Maya’s internal architecture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An abstract layer, which separates Maya internal code from external plug-in developers</a:t>
            </a:r>
          </a:p>
          <a:p>
            <a:endParaRPr lang="en-US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618706" y="3200400"/>
            <a:ext cx="1479550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3603625" y="4300538"/>
            <a:ext cx="144938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3581400" y="5400675"/>
            <a:ext cx="146843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613150" y="4516438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 API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3598862" y="5607050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core</a:t>
            </a: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3618706" y="3200400"/>
            <a:ext cx="1468438" cy="6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</a:t>
            </a: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External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developer</a:t>
            </a:r>
          </a:p>
        </p:txBody>
      </p:sp>
      <p:sp>
        <p:nvSpPr>
          <p:cNvPr id="40" name="Up-Down Arrow 13"/>
          <p:cNvSpPr>
            <a:spLocks noChangeArrowheads="1"/>
          </p:cNvSpPr>
          <p:nvPr/>
        </p:nvSpPr>
        <p:spPr bwMode="auto">
          <a:xfrm>
            <a:off x="4281487" y="3908425"/>
            <a:ext cx="71438" cy="387350"/>
          </a:xfrm>
          <a:prstGeom prst="upDownArrow">
            <a:avLst>
              <a:gd name="adj1" fmla="val 50000"/>
              <a:gd name="adj2" fmla="val 106260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Up-Down Arrow 14"/>
          <p:cNvSpPr>
            <a:spLocks noChangeArrowheads="1"/>
          </p:cNvSpPr>
          <p:nvPr/>
        </p:nvSpPr>
        <p:spPr bwMode="auto">
          <a:xfrm>
            <a:off x="4281487" y="4997450"/>
            <a:ext cx="71438" cy="388938"/>
          </a:xfrm>
          <a:prstGeom prst="upDownArrow">
            <a:avLst>
              <a:gd name="adj1" fmla="val 50000"/>
              <a:gd name="adj2" fmla="val 106695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OpenMaya</a:t>
            </a:r>
            <a:r>
              <a:rPr lang="en-CA" dirty="0" smtClean="0"/>
              <a:t>: fundamental classes for defining nodes and commands and for assembling them into a plug-in</a:t>
            </a:r>
          </a:p>
          <a:p>
            <a:r>
              <a:rPr lang="en-CA" dirty="0" err="1" smtClean="0"/>
              <a:t>OpenMayaUI</a:t>
            </a:r>
            <a:r>
              <a:rPr lang="en-CA" dirty="0" smtClean="0"/>
              <a:t>: classes necessary for creating new user interface elements such as manipulators, contexts, and locators</a:t>
            </a:r>
          </a:p>
          <a:p>
            <a:r>
              <a:rPr lang="en-CA" dirty="0" err="1" smtClean="0"/>
              <a:t>OpenMayaAnim</a:t>
            </a:r>
            <a:r>
              <a:rPr lang="en-CA" dirty="0" smtClean="0"/>
              <a:t>: classes for animation, including deformers and inverse kinematics. </a:t>
            </a:r>
          </a:p>
          <a:p>
            <a:r>
              <a:rPr lang="en-CA" dirty="0" err="1" smtClean="0"/>
              <a:t>OpenMayaFX</a:t>
            </a:r>
            <a:r>
              <a:rPr lang="en-CA" dirty="0" smtClean="0"/>
              <a:t>: classes for Autodesk</a:t>
            </a:r>
            <a:r>
              <a:rPr lang="en-CA" baseline="30000" dirty="0" smtClean="0"/>
              <a:t>®</a:t>
            </a:r>
            <a:r>
              <a:rPr lang="en-CA" dirty="0" smtClean="0"/>
              <a:t> Dynamics</a:t>
            </a:r>
            <a:r>
              <a:rPr lang="en-CA" baseline="30000" dirty="0" smtClean="0"/>
              <a:t>™</a:t>
            </a:r>
            <a:endParaRPr lang="en-CA" dirty="0" smtClean="0"/>
          </a:p>
          <a:p>
            <a:r>
              <a:rPr lang="en-CA" dirty="0" err="1" smtClean="0"/>
              <a:t>OpenMayaRender</a:t>
            </a:r>
            <a:r>
              <a:rPr lang="en-CA" dirty="0" smtClean="0"/>
              <a:t>: classes for performing rendering functions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09800"/>
          <a:ext cx="7391400" cy="395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260600"/>
                <a:gridCol w="2667000"/>
              </a:tblGrid>
              <a:tr h="67407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Naming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Convention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Logical Grouping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</a:tr>
              <a:tr h="615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Proxy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MPxCommand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MPxNode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MFnAttribute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MFnDependencyNode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MItDependencyNodes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MItMeshEdge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Wrapper et.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MObject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MPoint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M3dView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Object classes serve as base classes for your custom extensions.</a:t>
            </a:r>
          </a:p>
          <a:p>
            <a:r>
              <a:rPr lang="en-US" dirty="0" smtClean="0"/>
              <a:t>Proxy Classes begin with “</a:t>
            </a:r>
            <a:r>
              <a:rPr lang="en-US" dirty="0" err="1" smtClean="0"/>
              <a:t>MPx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 Proxy Objects allow you to extend the Maya architecture through the creation of new Maya constructs (nodes, commands, etc.).</a:t>
            </a:r>
          </a:p>
          <a:p>
            <a:endParaRPr lang="en-US" dirty="0" smtClean="0"/>
          </a:p>
          <a:p>
            <a:r>
              <a:rPr lang="en-US" dirty="0" smtClean="0"/>
              <a:t> The most prevalent proxy classes include: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MPxCommand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7432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API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Sets are classes that provide type specific APIs to the corresponding type(s) of </a:t>
            </a:r>
            <a:r>
              <a:rPr lang="en-US" dirty="0" err="1" smtClean="0"/>
              <a:t>MObjects</a:t>
            </a:r>
            <a:endParaRPr lang="en-US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MFnMesh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44958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Transform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7211</TotalTime>
  <Words>797</Words>
  <Application>Microsoft Office PowerPoint</Application>
  <PresentationFormat>On-screen Show (4:3)</PresentationFormat>
  <Paragraphs>243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1_blank</vt:lpstr>
      <vt:lpstr>Slide 1</vt:lpstr>
      <vt:lpstr>Slide 2</vt:lpstr>
      <vt:lpstr>Maya Architecture</vt:lpstr>
      <vt:lpstr>API Design Overview</vt:lpstr>
      <vt:lpstr>Maya Libraries</vt:lpstr>
      <vt:lpstr>Class Categories</vt:lpstr>
      <vt:lpstr>Proxy Classes</vt:lpstr>
      <vt:lpstr>Function Set Classes &amp; MObject</vt:lpstr>
      <vt:lpstr>Function Set Classes</vt:lpstr>
      <vt:lpstr>Function Set Classes</vt:lpstr>
      <vt:lpstr>Function Set Classes</vt:lpstr>
      <vt:lpstr>Function Set Classes &amp; MObject</vt:lpstr>
      <vt:lpstr>MObject</vt:lpstr>
      <vt:lpstr>MObject</vt:lpstr>
      <vt:lpstr>MObject &amp; MFn::Type </vt:lpstr>
      <vt:lpstr>MObject &amp; MFn::Type </vt:lpstr>
      <vt:lpstr>MObject</vt:lpstr>
      <vt:lpstr>Iterator Classes</vt:lpstr>
      <vt:lpstr>Wrapper Classes</vt:lpstr>
      <vt:lpstr>Maya Technical Resources</vt:lpstr>
      <vt:lpstr>Maya API Resources</vt:lpstr>
      <vt:lpstr>Examples</vt:lpstr>
      <vt:lpstr>Examples</vt:lpstr>
      <vt:lpstr>Maya API Resources</vt:lpstr>
      <vt:lpstr>Q &amp; A</vt:lpstr>
      <vt:lpstr>Slide 26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973</cp:revision>
  <cp:lastPrinted>2006-08-09T23:46:43Z</cp:lastPrinted>
  <dcterms:created xsi:type="dcterms:W3CDTF">2005-11-04T16:28:13Z</dcterms:created>
  <dcterms:modified xsi:type="dcterms:W3CDTF">2010-03-11T20:29:02Z</dcterms:modified>
</cp:coreProperties>
</file>