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54"/>
  </p:notesMasterIdLst>
  <p:handoutMasterIdLst>
    <p:handoutMasterId r:id="rId55"/>
  </p:handoutMasterIdLst>
  <p:sldIdLst>
    <p:sldId id="361" r:id="rId3"/>
    <p:sldId id="400" r:id="rId4"/>
    <p:sldId id="408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8" r:id="rId25"/>
    <p:sldId id="473" r:id="rId26"/>
    <p:sldId id="474" r:id="rId27"/>
    <p:sldId id="475" r:id="rId28"/>
    <p:sldId id="394" r:id="rId29"/>
    <p:sldId id="371" r:id="rId30"/>
    <p:sldId id="372" r:id="rId31"/>
    <p:sldId id="373" r:id="rId32"/>
    <p:sldId id="389" r:id="rId33"/>
    <p:sldId id="390" r:id="rId34"/>
    <p:sldId id="406" r:id="rId35"/>
    <p:sldId id="403" r:id="rId36"/>
    <p:sldId id="375" r:id="rId37"/>
    <p:sldId id="476" r:id="rId38"/>
    <p:sldId id="398" r:id="rId39"/>
    <p:sldId id="477" r:id="rId40"/>
    <p:sldId id="374" r:id="rId41"/>
    <p:sldId id="385" r:id="rId42"/>
    <p:sldId id="405" r:id="rId43"/>
    <p:sldId id="397" r:id="rId44"/>
    <p:sldId id="482" r:id="rId45"/>
    <p:sldId id="399" r:id="rId46"/>
    <p:sldId id="483" r:id="rId47"/>
    <p:sldId id="480" r:id="rId48"/>
    <p:sldId id="369" r:id="rId49"/>
    <p:sldId id="431" r:id="rId50"/>
    <p:sldId id="381" r:id="rId51"/>
    <p:sldId id="485" r:id="rId52"/>
    <p:sldId id="486" r:id="rId5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33FF"/>
    <a:srgbClr val="FF9900"/>
    <a:srgbClr val="FFAA00"/>
    <a:srgbClr val="003264"/>
    <a:srgbClr val="00AADD"/>
    <a:srgbClr val="DDDDDD"/>
    <a:srgbClr val="969696"/>
    <a:srgbClr val="B2B2B2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1" autoAdjust="0"/>
    <p:restoredTop sz="65705" autoAdjust="0"/>
  </p:normalViewPr>
  <p:slideViewPr>
    <p:cSldViewPr snapToObjects="1">
      <p:cViewPr>
        <p:scale>
          <a:sx n="64" d="100"/>
          <a:sy n="64" d="100"/>
        </p:scale>
        <p:origin x="-203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9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20"/>
    </p:cViewPr>
  </p:sorterViewPr>
  <p:notesViewPr>
    <p:cSldViewPr snapToObjects="1">
      <p:cViewPr>
        <p:scale>
          <a:sx n="100" d="100"/>
          <a:sy n="100" d="100"/>
        </p:scale>
        <p:origin x="-2376" y="-6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79C0DF2-A30C-4072-A9BB-0A7143C232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C38AF66-B8DE-4C00-B587-5365520A97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5D501-69CC-4888-B255-19026B60C08D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58FBCD1-0F2A-43D4-BE48-B158867590D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388E7DF-2A73-4700-8D2D-D382FF8F6DE5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F8DA2F7-FA53-43BD-96C4-EAD108C300B3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85C3EC8-1410-4266-9AFE-B02CBAA24AE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A8AD37C-601F-44E6-9059-B0BB2ACC361B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269C2-05AE-4AF2-94BC-D2CAB81A150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9EA88-DAFA-49E8-85F8-807A75BCDB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47D4E-CB52-4E2E-864C-BEF7F453CA5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8991-3B77-4F5B-8DC9-7176017CE7A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B86721E-C8A8-4D0C-9801-6182CE3F13B0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94466-73A3-46F7-A631-ED8794A05F2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B12D1A7-942A-45F0-A253-C475143E18C1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D66302C-EFC2-4699-99C7-A033C5F0E89E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561C0F80-2F42-4160-ADF3-D0C2F62AEE2D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7F3C68-C55B-4984-A69D-4A600E837BCA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2B5727FC-D935-4431-90EF-B0900C82CB99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1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CE02EE-9F03-4F24-8745-9649D2126A76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86725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A Closer Look at Dependency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an input on A changes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609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441450" y="4940300"/>
            <a:ext cx="211138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384175" y="5319713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A.aIn 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propagates out all outgoing connections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0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711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B and D propagate dirty to affected attributes</a:t>
            </a:r>
          </a:p>
          <a:p>
            <a:pPr>
              <a:buFontTx/>
              <a:buNone/>
            </a:pPr>
            <a:r>
              <a:rPr lang="en-US" dirty="0" smtClean="0"/>
              <a:t>C will not receive dirty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Connection to C is already dirty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Helps performance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814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Lazy Evaluation: On demand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Evaluation is trigged when values are requested: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Attribute editor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Channel box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Rendering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getAttr</a:t>
            </a:r>
            <a:r>
              <a:rPr lang="en-US" dirty="0" smtClean="0"/>
              <a:t> command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is minimal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requested values are computed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Non-requested values are left dirty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getAttr</a:t>
            </a:r>
            <a:r>
              <a:rPr lang="en-US" dirty="0" smtClean="0"/>
              <a:t> </a:t>
            </a:r>
            <a:r>
              <a:rPr lang="en-US" dirty="0" err="1" smtClean="0"/>
              <a:t>C.output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121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577013" y="464026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computes: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953000" y="48561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computes.</a:t>
            </a:r>
          </a:p>
          <a:p>
            <a:pPr>
              <a:buFontTx/>
              <a:buNone/>
            </a:pPr>
            <a:r>
              <a:rPr lang="en-US" smtClean="0"/>
              <a:t>D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325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541588" y="49450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 computes requested output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428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copied forward to D’s input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530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173413" y="5486400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 requested result.</a:t>
            </a:r>
          </a:p>
          <a:p>
            <a:pPr>
              <a:buFontTx/>
              <a:buNone/>
            </a:pPr>
            <a:r>
              <a:rPr lang="en-US" smtClean="0"/>
              <a:t>D sets value in output.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633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633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48163" y="5668963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Dependency Graph Push-Pull Mechanism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Data Storage &amp; Data Access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Attribute</a:t>
            </a:r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is copied forward to C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735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792788" y="4797425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 requested output.</a:t>
            </a:r>
          </a:p>
          <a:p>
            <a:pPr>
              <a:buFontTx/>
              <a:buNone/>
            </a:pPr>
            <a:r>
              <a:rPr lang="en-US" smtClean="0"/>
              <a:t>B remains dirty.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681788" y="4332288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Only requested outputs are computed, unless node’s </a:t>
            </a:r>
          </a:p>
          <a:p>
            <a:pPr>
              <a:buFontTx/>
              <a:buNone/>
            </a:pPr>
            <a:r>
              <a:rPr lang="en-US" smtClean="0"/>
              <a:t>compute method does more than requested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28925" y="2981325"/>
            <a:ext cx="1930400" cy="18970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3575" y="4910137"/>
            <a:ext cx="1238250" cy="8048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1990093" y="4283075"/>
            <a:ext cx="853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i</a:t>
            </a: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nput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9" name="Text Box 12"/>
          <p:cNvSpPr txBox="1">
            <a:spLocks noChangeArrowheads="1"/>
          </p:cNvSpPr>
          <p:nvPr/>
        </p:nvSpPr>
        <p:spPr bwMode="auto">
          <a:xfrm>
            <a:off x="5327650" y="43116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output1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5280025" y="48831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output2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1" name="Line 18"/>
          <p:cNvSpPr>
            <a:spLocks noChangeShapeType="1"/>
          </p:cNvSpPr>
          <p:nvPr/>
        </p:nvSpPr>
        <p:spPr bwMode="auto">
          <a:xfrm>
            <a:off x="1220787" y="4032250"/>
            <a:ext cx="1622425" cy="173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2" name="Line 6"/>
          <p:cNvSpPr>
            <a:spLocks noChangeShapeType="1"/>
          </p:cNvSpPr>
          <p:nvPr/>
        </p:nvSpPr>
        <p:spPr bwMode="auto">
          <a:xfrm>
            <a:off x="3192462" y="5197475"/>
            <a:ext cx="1249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3" name="Line 7"/>
          <p:cNvSpPr>
            <a:spLocks noChangeShapeType="1"/>
          </p:cNvSpPr>
          <p:nvPr/>
        </p:nvSpPr>
        <p:spPr bwMode="auto">
          <a:xfrm>
            <a:off x="3192462" y="5443537"/>
            <a:ext cx="1249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4" name="Line 8"/>
          <p:cNvSpPr>
            <a:spLocks noChangeShapeType="1"/>
          </p:cNvSpPr>
          <p:nvPr/>
        </p:nvSpPr>
        <p:spPr bwMode="auto">
          <a:xfrm>
            <a:off x="3619500" y="5197475"/>
            <a:ext cx="15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5" name="Line 10"/>
          <p:cNvSpPr>
            <a:spLocks noChangeShapeType="1"/>
          </p:cNvSpPr>
          <p:nvPr/>
        </p:nvSpPr>
        <p:spPr bwMode="auto">
          <a:xfrm>
            <a:off x="5775325" y="5043488"/>
            <a:ext cx="15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32225" y="5443537"/>
            <a:ext cx="609600" cy="2714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7" name="Line 9"/>
          <p:cNvSpPr>
            <a:spLocks noChangeShapeType="1"/>
          </p:cNvSpPr>
          <p:nvPr/>
        </p:nvSpPr>
        <p:spPr bwMode="auto">
          <a:xfrm>
            <a:off x="4089400" y="5208587"/>
            <a:ext cx="158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>
            <a:off x="3843338" y="4672013"/>
            <a:ext cx="515937" cy="5730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 flipH="1">
            <a:off x="4497387" y="4540250"/>
            <a:ext cx="782638" cy="773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4497387" y="5197475"/>
            <a:ext cx="782638" cy="3492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sz="2400" b="1" dirty="0" smtClean="0"/>
              <a:t>              </a:t>
            </a:r>
          </a:p>
          <a:p>
            <a:pPr lvl="5"/>
            <a:r>
              <a:rPr lang="en-US" sz="2800" b="1" dirty="0" smtClean="0"/>
              <a:t>        Black Box Rule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::compute() Tips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Get/set data only through </a:t>
            </a:r>
            <a:r>
              <a:rPr lang="en-US" dirty="0" err="1" smtClean="0"/>
              <a:t>datablock</a:t>
            </a:r>
            <a:r>
              <a:rPr lang="en-US" dirty="0" smtClean="0"/>
              <a:t> using data handles</a:t>
            </a:r>
          </a:p>
          <a:p>
            <a:r>
              <a:rPr lang="en-US" dirty="0" smtClean="0"/>
              <a:t>Avoid sending dirty messages, e.g.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set data via plugs (i.e. </a:t>
            </a:r>
            <a:r>
              <a:rPr lang="en-US" dirty="0" err="1" smtClean="0"/>
              <a:t>MPlug</a:t>
            </a:r>
            <a:r>
              <a:rPr lang="en-US" dirty="0" smtClean="0"/>
              <a:t>::</a:t>
            </a:r>
            <a:r>
              <a:rPr lang="en-US" dirty="0" err="1" smtClean="0"/>
              <a:t>setValue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execute commands!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get or set values on other nodes</a:t>
            </a:r>
          </a:p>
          <a:p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55763" y="3670300"/>
            <a:ext cx="5070475" cy="2711450"/>
            <a:chOff x="1008" y="2160"/>
            <a:chExt cx="3194" cy="17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08" y="2160"/>
              <a:ext cx="3194" cy="1708"/>
              <a:chOff x="587" y="1805"/>
              <a:chExt cx="3194" cy="170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87" y="262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 dirty="0">
                  <a:solidFill>
                    <a:srgbClr val="99CC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494" y="30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321" y="266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6" name="Line 10"/>
              <p:cNvSpPr>
                <a:spLocks noChangeShapeType="1"/>
              </p:cNvSpPr>
              <p:nvPr/>
            </p:nvSpPr>
            <p:spPr bwMode="auto">
              <a:xfrm>
                <a:off x="993" y="2993"/>
                <a:ext cx="520" cy="22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7" name="Line 11"/>
              <p:cNvSpPr>
                <a:spLocks noChangeShapeType="1"/>
              </p:cNvSpPr>
              <p:nvPr/>
            </p:nvSpPr>
            <p:spPr bwMode="auto">
              <a:xfrm flipV="1">
                <a:off x="1947" y="2980"/>
                <a:ext cx="433" cy="2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8" name="Line 12"/>
              <p:cNvSpPr>
                <a:spLocks noChangeShapeType="1"/>
              </p:cNvSpPr>
              <p:nvPr/>
            </p:nvSpPr>
            <p:spPr bwMode="auto">
              <a:xfrm>
                <a:off x="2813" y="2893"/>
                <a:ext cx="507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9" name="Freeform 13"/>
              <p:cNvSpPr>
                <a:spLocks/>
              </p:cNvSpPr>
              <p:nvPr/>
            </p:nvSpPr>
            <p:spPr bwMode="auto">
              <a:xfrm>
                <a:off x="1734" y="1805"/>
                <a:ext cx="1840" cy="1241"/>
              </a:xfrm>
              <a:custGeom>
                <a:avLst/>
                <a:gdLst>
                  <a:gd name="T0" fmla="*/ 0 w 1840"/>
                  <a:gd name="T1" fmla="*/ 1860 h 1208"/>
                  <a:gd name="T2" fmla="*/ 1040 w 1840"/>
                  <a:gd name="T3" fmla="*/ 93 h 1208"/>
                  <a:gd name="T4" fmla="*/ 1840 w 1840"/>
                  <a:gd name="T5" fmla="*/ 1296 h 1208"/>
                  <a:gd name="T6" fmla="*/ 0 60000 65536"/>
                  <a:gd name="T7" fmla="*/ 0 60000 65536"/>
                  <a:gd name="T8" fmla="*/ 0 60000 65536"/>
                  <a:gd name="T9" fmla="*/ 0 w 1840"/>
                  <a:gd name="T10" fmla="*/ 0 h 1208"/>
                  <a:gd name="T11" fmla="*/ 1840 w 1840"/>
                  <a:gd name="T12" fmla="*/ 1208 h 1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0" h="1208">
                    <a:moveTo>
                      <a:pt x="0" y="1208"/>
                    </a:moveTo>
                    <a:cubicBezTo>
                      <a:pt x="366" y="665"/>
                      <a:pt x="733" y="122"/>
                      <a:pt x="1040" y="61"/>
                    </a:cubicBezTo>
                    <a:cubicBezTo>
                      <a:pt x="1347" y="0"/>
                      <a:pt x="1707" y="712"/>
                      <a:pt x="1840" y="841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80" name="Text Box 14"/>
              <p:cNvSpPr txBox="1">
                <a:spLocks noChangeArrowheads="1"/>
              </p:cNvSpPr>
              <p:nvPr/>
            </p:nvSpPr>
            <p:spPr bwMode="auto">
              <a:xfrm>
                <a:off x="687" y="269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481" name="Text Box 15"/>
              <p:cNvSpPr txBox="1">
                <a:spLocks noChangeArrowheads="1"/>
              </p:cNvSpPr>
              <p:nvPr/>
            </p:nvSpPr>
            <p:spPr bwMode="auto">
              <a:xfrm>
                <a:off x="1610" y="310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272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483" name="Text Box 17"/>
              <p:cNvSpPr txBox="1">
                <a:spLocks noChangeArrowheads="1"/>
              </p:cNvSpPr>
              <p:nvPr/>
            </p:nvSpPr>
            <p:spPr bwMode="auto">
              <a:xfrm>
                <a:off x="3417" y="274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62471" name="AutoShape 19"/>
            <p:cNvSpPr>
              <a:spLocks noChangeArrowheads="1"/>
            </p:cNvSpPr>
            <p:nvPr/>
          </p:nvSpPr>
          <p:spPr bwMode="auto">
            <a:xfrm>
              <a:off x="2640" y="2160"/>
              <a:ext cx="594" cy="5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56 h 21600"/>
                <a:gd name="T26" fmla="*/ 18436 w 21600"/>
                <a:gd name="T27" fmla="*/ 1844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2469" name="Freeform 13"/>
          <p:cNvSpPr>
            <a:spLocks/>
          </p:cNvSpPr>
          <p:nvPr/>
        </p:nvSpPr>
        <p:spPr bwMode="auto">
          <a:xfrm>
            <a:off x="3476625" y="3670300"/>
            <a:ext cx="2921000" cy="1970088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 type="triangle" w="med" len="med"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MPxNode::compute()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inputValue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Return a smart pointer to read a value from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Cause an evaluation, if dirty. (and subsequently mark it clean)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outputValue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Retrieve a smart pointer to write a value to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The value of that pointer is not guaranteed to be valid.</a:t>
            </a:r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r>
              <a:rPr lang="en-US" dirty="0" smtClean="0"/>
              <a:t>Call</a:t>
            </a: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US" dirty="0" err="1" smtClean="0"/>
              <a:t>inputValue</a:t>
            </a:r>
            <a:r>
              <a:rPr lang="en-US" dirty="0" smtClean="0"/>
              <a:t> for all inputs affecting the requested output to ensure they are cleaned, even if the value itself is not necessary to compute the output.</a:t>
            </a:r>
          </a:p>
          <a:p>
            <a:pPr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</a:rPr>
              <a:t>attributeAffects</a:t>
            </a:r>
            <a:r>
              <a:rPr lang="en-US" sz="1400" dirty="0" smtClean="0">
                <a:solidFill>
                  <a:srgbClr val="FFFF00"/>
                </a:solidFill>
              </a:rPr>
              <a:t>()   OR  </a:t>
            </a:r>
            <a:r>
              <a:rPr lang="en-US" sz="1400" dirty="0" err="1" smtClean="0">
                <a:solidFill>
                  <a:srgbClr val="FFFF00"/>
                </a:solidFill>
              </a:rPr>
              <a:t>setDependentsDirty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b="1" dirty="0" smtClean="0"/>
              <a:t>   Data Caching in 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52600" y="2503488"/>
            <a:ext cx="4589463" cy="2319337"/>
            <a:chOff x="833" y="1665"/>
            <a:chExt cx="2891" cy="14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73" y="2656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8725" y="1905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3306" y="5213866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208966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705600" y="2458998"/>
            <a:ext cx="533400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1624011" y="2208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504950" y="4731267"/>
            <a:ext cx="257175" cy="4825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Light data (numerical data)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duplicated in each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converted as required (e.g. Int32 to Float)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Heavy data (e.g. surfaces, curves, matrices)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reference counted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duplicated when two nodes both want to modify it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Message attributes contain no data, but evaluate the same as other attributes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evaluation, numeric data is copied everywhere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274888"/>
            <a:ext cx="6565900" cy="3175000"/>
            <a:chOff x="473" y="1585"/>
            <a:chExt cx="4136" cy="2001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05" y="2159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738" y="2158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4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15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AutoShape 16"/>
          <p:cNvSpPr>
            <a:spLocks noChangeArrowheads="1"/>
          </p:cNvSpPr>
          <p:nvPr/>
        </p:nvSpPr>
        <p:spPr bwMode="auto">
          <a:xfrm rot="10800000">
            <a:off x="2378075" y="450373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rot="10800000">
            <a:off x="3382963" y="4503738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 rot="10800000">
            <a:off x="4284663" y="4513263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 rot="10800000">
            <a:off x="6699250" y="25590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 rot="10800000">
            <a:off x="6858000" y="461168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757363" y="351318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733800" y="3513183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791200" y="25590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888831" y="4611688"/>
            <a:ext cx="58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Graph and DG Nodes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2133600"/>
            <a:ext cx="6565900" cy="3176588"/>
            <a:chOff x="473" y="1585"/>
            <a:chExt cx="4136" cy="2001"/>
          </a:xfrm>
        </p:grpSpPr>
        <p:sp>
          <p:nvSpPr>
            <p:cNvPr id="98307" name="Oval 3"/>
            <p:cNvSpPr>
              <a:spLocks noChangeArrowheads="1"/>
            </p:cNvSpPr>
            <p:nvPr/>
          </p:nvSpPr>
          <p:spPr bwMode="auto">
            <a:xfrm>
              <a:off x="505" y="21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1738" y="2158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2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Data</a:t>
            </a:r>
          </a:p>
        </p:txBody>
      </p:sp>
      <p:sp>
        <p:nvSpPr>
          <p:cNvPr id="15364" name="Rectangle 25"/>
          <p:cNvSpPr>
            <a:spLocks noGrp="1" noChangeArrowheads="1"/>
          </p:cNvSpPr>
          <p:nvPr>
            <p:ph idx="1"/>
          </p:nvPr>
        </p:nvSpPr>
        <p:spPr>
          <a:xfrm>
            <a:off x="331788" y="1416050"/>
            <a:ext cx="8215312" cy="873125"/>
          </a:xfrm>
        </p:spPr>
        <p:txBody>
          <a:bodyPr>
            <a:normAutofit/>
          </a:bodyPr>
          <a:lstStyle/>
          <a:p>
            <a:r>
              <a:rPr lang="en-US" dirty="0" smtClean="0"/>
              <a:t>During evaluation, copies of heavy data exist only at attributes that are cached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68563" y="4376738"/>
            <a:ext cx="2279650" cy="1581150"/>
            <a:chOff x="1140" y="3000"/>
            <a:chExt cx="1436" cy="996"/>
          </a:xfrm>
        </p:grpSpPr>
        <p:sp>
          <p:nvSpPr>
            <p:cNvPr id="98320" name="AutoShape 16"/>
            <p:cNvSpPr>
              <a:spLocks noChangeArrowheads="1"/>
            </p:cNvSpPr>
            <p:nvPr/>
          </p:nvSpPr>
          <p:spPr bwMode="auto">
            <a:xfrm rot="10800000">
              <a:off x="2123" y="3506"/>
              <a:ext cx="453" cy="49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1140" y="3000"/>
              <a:ext cx="1193" cy="6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362451" y="4362450"/>
            <a:ext cx="11113" cy="1025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4433094" y="4506913"/>
            <a:ext cx="2646362" cy="9318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065338"/>
            <a:ext cx="2133600" cy="723900"/>
            <a:chOff x="2523" y="1542"/>
            <a:chExt cx="1344" cy="456"/>
          </a:xfrm>
        </p:grpSpPr>
        <p:sp>
          <p:nvSpPr>
            <p:cNvPr id="98325" name="AutoShape 21"/>
            <p:cNvSpPr>
              <a:spLocks noChangeArrowheads="1"/>
            </p:cNvSpPr>
            <p:nvPr/>
          </p:nvSpPr>
          <p:spPr bwMode="auto">
            <a:xfrm>
              <a:off x="2523" y="1542"/>
              <a:ext cx="373" cy="456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0" name="Line 22"/>
            <p:cNvSpPr>
              <a:spLocks noChangeShapeType="1"/>
            </p:cNvSpPr>
            <p:nvPr/>
          </p:nvSpPr>
          <p:spPr bwMode="auto">
            <a:xfrm flipH="1">
              <a:off x="2720" y="1823"/>
              <a:ext cx="1147" cy="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52625" y="3372644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71926" y="3372644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986462" y="2479676"/>
            <a:ext cx="566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986462" y="4495801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  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6100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 animBg="1"/>
      <p:bldP spid="983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843213"/>
            <a:ext cx="4602163" cy="3117850"/>
            <a:chOff x="1344" y="1968"/>
            <a:chExt cx="3328" cy="2255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344" y="1968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pSphere1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347" y="3263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pCone1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293" y="2544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set1</a:t>
              </a: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271" y="2575"/>
              <a:ext cx="1020" cy="3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2284" y="3072"/>
              <a:ext cx="980" cy="6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536" y="2327"/>
              <a:ext cx="1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724" y="3648"/>
              <a:ext cx="1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ctr"/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689" y="2095"/>
              <a:ext cx="1983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r>
                <a:rPr lang="en-US" sz="2400">
                  <a:solidFill>
                    <a:srgbClr val="EE5500"/>
                  </a:solidFill>
                </a:rPr>
                <a:t>message attributes</a:t>
              </a: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H="1">
              <a:off x="2880" y="2352"/>
              <a:ext cx="288" cy="432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1008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lIns="82550" tIns="41275" rIns="82550" bIns="41275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endParaRPr lang="en-US" dirty="0" smtClean="0"/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Indicate membership in a grouping</a:t>
            </a: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/>
              <a:t>No data is actually stored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query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set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DataBlock</a:t>
            </a:r>
            <a:r>
              <a:rPr lang="en-US" dirty="0" smtClean="0"/>
              <a:t> &amp; </a:t>
            </a:r>
            <a:r>
              <a:rPr lang="en-US" dirty="0" err="1" smtClean="0"/>
              <a:t>DataHandle</a:t>
            </a:r>
            <a:endParaRPr lang="en-US" dirty="0" smtClean="0"/>
          </a:p>
          <a:p>
            <a:r>
              <a:rPr lang="en-US" dirty="0" smtClean="0"/>
              <a:t>      main functionality is to query/set a value on a node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62400" y="1227931"/>
            <a:ext cx="4114800" cy="402986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086100"/>
            <a:ext cx="28194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086100"/>
            <a:ext cx="29718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2133600"/>
            <a:ext cx="3124200" cy="5334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MPxNode</a:t>
            </a:r>
            <a:r>
              <a:rPr lang="en-US" sz="2400" dirty="0" smtClean="0">
                <a:solidFill>
                  <a:schemeClr val="bg1"/>
                </a:solidFill>
              </a:rPr>
              <a:t>::compute()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33438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getValue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setValue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438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asXXX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Plugs vs. </a:t>
            </a:r>
            <a:r>
              <a:rPr lang="en-US" sz="2800" dirty="0" err="1" smtClean="0"/>
              <a:t>Datahandles</a:t>
            </a:r>
            <a:endParaRPr lang="en-US" sz="2800" dirty="0" smtClean="0"/>
          </a:p>
          <a:p>
            <a:r>
              <a:rPr lang="en-US" dirty="0" smtClean="0"/>
              <a:t>General rule: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dataHandles</a:t>
            </a:r>
            <a:r>
              <a:rPr lang="en-US" dirty="0" smtClean="0"/>
              <a:t>: set/get data during compute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plugs: set/get data outside of compute</a:t>
            </a:r>
          </a:p>
          <a:p>
            <a:r>
              <a:rPr lang="en-US" dirty="0" smtClean="0"/>
              <a:t>Difference: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</a:t>
            </a:r>
            <a:r>
              <a:rPr lang="en-US" dirty="0" smtClean="0"/>
              <a:t> set/get methods are more 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setting data via plug propagates dirty, </a:t>
            </a:r>
            <a:r>
              <a:rPr lang="en-US" dirty="0" err="1" smtClean="0"/>
              <a:t>datahandle</a:t>
            </a:r>
            <a:r>
              <a:rPr lang="en-US" dirty="0" smtClean="0"/>
              <a:t> does not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 </a:t>
            </a:r>
            <a:r>
              <a:rPr lang="en-US" sz="2800" b="1" dirty="0" smtClean="0"/>
              <a:t>Array Attribute (Multi)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 (Multi)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An array of simple data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 The data type of each element is defined to be the type specified by the attribute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contains its own value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have its own connection</a:t>
            </a:r>
          </a:p>
          <a:p>
            <a:r>
              <a:rPr lang="en-US" sz="2000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blendShape1.weight[0]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63763" y="3962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257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91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925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259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59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90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can be sparse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Logical index </a:t>
            </a:r>
            <a:r>
              <a:rPr lang="en-US" sz="2400" dirty="0" err="1" smtClean="0"/>
              <a:t>v.s</a:t>
            </a:r>
            <a:r>
              <a:rPr lang="en-US" sz="2400" dirty="0" smtClean="0"/>
              <a:t>. Physical index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Logical indexes are sparse and used by 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elementByLogicalIndex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CA" dirty="0" smtClean="0"/>
              <a:t>	</a:t>
            </a:r>
            <a:r>
              <a:rPr lang="en-US" dirty="0" smtClean="0"/>
              <a:t>When try to retrieve element plug value, element plug will be created if does not exist already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Physical indexes are not sparse</a:t>
            </a:r>
            <a:r>
              <a:rPr lang="en-CA" dirty="0" smtClean="0"/>
              <a:t>, it is guaranteed that the physical indexes will range from 0 to </a:t>
            </a:r>
            <a:r>
              <a:rPr lang="en-CA" dirty="0" err="1" smtClean="0"/>
              <a:t>numElements</a:t>
            </a:r>
            <a:r>
              <a:rPr lang="en-CA" dirty="0" smtClean="0"/>
              <a:t>() – 1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elementByPhysicalIndex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Multi Attribute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stored separately in sub-</a:t>
            </a:r>
            <a:r>
              <a:rPr lang="en-US" dirty="0" err="1" smtClean="0"/>
              <a:t>datablocks</a:t>
            </a:r>
            <a:r>
              <a:rPr lang="en-US" dirty="0" smtClean="0"/>
              <a:t>, and accessed through array data handles</a:t>
            </a:r>
          </a:p>
          <a:p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433763"/>
            <a:ext cx="1252538" cy="1976437"/>
            <a:chOff x="833" y="1665"/>
            <a:chExt cx="789" cy="1245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1240" y="273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36863" y="3467100"/>
            <a:ext cx="3130550" cy="1535113"/>
            <a:chOff x="940" y="1686"/>
            <a:chExt cx="1972" cy="967"/>
          </a:xfrm>
        </p:grpSpPr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132" y="1686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940" y="1713"/>
              <a:ext cx="1193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97288" y="4889500"/>
            <a:ext cx="2316162" cy="496888"/>
            <a:chOff x="1482" y="2582"/>
            <a:chExt cx="1459" cy="313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2161" y="2582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1482" y="2662"/>
              <a:ext cx="674" cy="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71650" y="2667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762" y="5879068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66936" y="2970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853406" y="5486399"/>
            <a:ext cx="432594" cy="39266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81800" y="2983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Sub-</a:t>
            </a:r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6172200" y="3265488"/>
            <a:ext cx="609600" cy="3643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6172200" y="3417887"/>
            <a:ext cx="76200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7968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DG 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Two step Push-Pull mechanism:</a:t>
            </a:r>
          </a:p>
          <a:p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Dirty Propagation</a:t>
            </a:r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Evaluation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MultiAttribute</a:t>
            </a:r>
            <a:r>
              <a:rPr lang="en-US" dirty="0" smtClean="0"/>
              <a:t>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619250" y="2860675"/>
            <a:ext cx="2667000" cy="1873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770063"/>
            <a:ext cx="321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MArrayDataHandle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28775" y="32194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25600" y="35496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622425" y="3903663"/>
            <a:ext cx="2667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619250" y="4287838"/>
            <a:ext cx="26447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814638" y="2309813"/>
            <a:ext cx="0" cy="1365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41538" y="4721225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Datablock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6388" y="1738313"/>
            <a:ext cx="3646487" cy="3367087"/>
            <a:chOff x="2200" y="1246"/>
            <a:chExt cx="2297" cy="2121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776" y="1969"/>
              <a:ext cx="1680" cy="11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008" y="1246"/>
              <a:ext cx="1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MDataHandle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773" y="2177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771" y="2385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776" y="2607"/>
              <a:ext cx="16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2767" y="2850"/>
              <a:ext cx="16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689" y="1595"/>
              <a:ext cx="0" cy="11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200" y="2505"/>
              <a:ext cx="573" cy="22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125" y="3134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Array Data</a:t>
              </a:r>
            </a:p>
          </p:txBody>
        </p:sp>
      </p:grpSp>
    </p:spTree>
  </p:cSld>
  <p:clrMapOvr>
    <a:masterClrMapping/>
  </p:clrMapOvr>
  <p:transition spd="med" advTm="504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6050"/>
            <a:ext cx="8458200" cy="4222750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endParaRPr lang="en-US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  <a:endParaRPr lang="en-US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virtual ~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endParaRPr lang="en-CA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void* creator();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initialize();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virtual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compute( const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&amp; data 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virtual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( const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plugBeingDirtied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endParaRPr lang="en-CA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id;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;   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10300" y="1279525"/>
            <a:ext cx="990600" cy="1371600"/>
          </a:xfrm>
          <a:prstGeom prst="roundRect">
            <a:avLst/>
          </a:prstGeom>
          <a:solidFill>
            <a:srgbClr val="99CC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800" y="1755776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9800" y="16002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9800" y="19050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20574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9800" y="22098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8500" y="160178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8500" y="1757364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8500" y="190658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8500" y="20574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8500" y="2208212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1100" y="1277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1277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Multi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6050"/>
            <a:ext cx="7224712" cy="3460750"/>
          </a:xfrm>
          <a:ln>
            <a:noFill/>
          </a:ln>
        </p:spPr>
        <p:txBody>
          <a:bodyPr/>
          <a:lstStyle/>
          <a:p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::initialize()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ai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ao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nAttr.setWritable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(false);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return MS::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4419600"/>
            <a:ext cx="2133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if 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outArrayPlug.elementByLogicalIndex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else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return MS::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} 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5119688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::compute(const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if( plug == </a:t>
            </a:r>
            <a:r>
              <a:rPr lang="en-CA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	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MArrayDataHandle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dataBlock.inputArrayValue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inputArrayHandle.inputValue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float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inputElementHandle.asFloat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/>
              <a:t> 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47800" y="2667000"/>
            <a:ext cx="2286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10196512" cy="5119688"/>
          </a:xfrm>
        </p:spPr>
        <p:txBody>
          <a:bodyPr/>
          <a:lstStyle/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MArrayDataHandle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dataBlock.outputArrayValue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outputArrayHandle.outputValue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outputElementHandle.set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;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kUnknownParameter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blendShape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retrieveWeight</a:t>
            </a:r>
            <a:r>
              <a:rPr lang="en-US" dirty="0" smtClean="0"/>
              <a:t> : In this example, we will create a custom command “</a:t>
            </a:r>
            <a:r>
              <a:rPr lang="en-US" dirty="0" err="1" smtClean="0"/>
              <a:t>retrieveWeight</a:t>
            </a:r>
            <a:r>
              <a:rPr lang="en-US" dirty="0" smtClean="0"/>
              <a:t>”, it searches attribute “weight” on </a:t>
            </a:r>
            <a:r>
              <a:rPr lang="en-US" dirty="0" err="1" smtClean="0"/>
              <a:t>blendShape</a:t>
            </a:r>
            <a:r>
              <a:rPr lang="en-US" dirty="0" smtClean="0"/>
              <a:t> node and since it is a multi attribute, it prints out the number of elements in this array attribute and traverse the array to print out plug data on every element.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r>
              <a:rPr kumimoji="1" lang="en-US" sz="2000" dirty="0" smtClean="0"/>
              <a:t>  </a:t>
            </a:r>
            <a:r>
              <a:rPr kumimoji="1" lang="en-US" dirty="0" smtClean="0"/>
              <a:t>Array Attributes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endParaRPr kumimoji="1" lang="en-US" sz="2000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Tx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MFnAttribute</a:t>
            </a:r>
            <a:r>
              <a:rPr kumimoji="1" lang="en-US" dirty="0" smtClean="0"/>
              <a:t>::</a:t>
            </a:r>
            <a:r>
              <a:rPr kumimoji="1" lang="en-US" dirty="0" err="1" smtClean="0"/>
              <a:t>setArray</a:t>
            </a:r>
            <a:r>
              <a:rPr kumimoji="1" lang="en-US" dirty="0" smtClean="0"/>
              <a:t>(true)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the elements of the array are accessible through MEL by using: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dirty="0" smtClean="0"/>
              <a:t>		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node.attribute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[element];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b="1" dirty="0" smtClean="0">
                <a:latin typeface="Courier New" pitchFamily="49" charset="0"/>
              </a:rPr>
              <a:t>  </a:t>
            </a:r>
            <a:r>
              <a:rPr kumimoji="1" lang="en-US" dirty="0" smtClean="0"/>
              <a:t>(also available in the attribute editor)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not very effective for large arrays in terms of memory usage and speed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 array elements defined at creation time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allows access to individual element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Char char="–"/>
            </a:pPr>
            <a:endParaRPr kumimoji="1" lang="en-US" i="1" dirty="0" smtClean="0">
              <a:solidFill>
                <a:srgbClr val="CBCBCB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 smtClean="0"/>
              <a:t>Array Data</a:t>
            </a:r>
          </a:p>
          <a:p>
            <a:endParaRPr kumimoji="1" lang="en-US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Pct val="120000"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MFnTypedAttribute</a:t>
            </a:r>
            <a:r>
              <a:rPr kumimoji="1" lang="en-US" dirty="0" smtClean="0"/>
              <a:t> to create a </a:t>
            </a:r>
            <a:r>
              <a:rPr kumimoji="1" lang="en-US" dirty="0" err="1" smtClean="0"/>
              <a:t>kDoubleArray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the array elements are not accessible through MEL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effective for large arrays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can be constructed with a default value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Easier to handle as data “chunk”</a:t>
            </a:r>
          </a:p>
          <a:p>
            <a:endParaRPr kumimoji="1" lang="en-US" dirty="0" smtClean="0">
              <a:solidFill>
                <a:srgbClr val="CBCBCB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Nodes 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MPxNode</a:t>
            </a:r>
            <a:r>
              <a:rPr lang="en-US" dirty="0" smtClean="0">
                <a:solidFill>
                  <a:srgbClr val="FFFF00"/>
                </a:solidFill>
              </a:rPr>
              <a:t> and derived classes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Plugs :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Attributes : </a:t>
            </a:r>
            <a:r>
              <a:rPr lang="en-US" dirty="0" err="1" smtClean="0">
                <a:solidFill>
                  <a:srgbClr val="FFFF00"/>
                </a:solidFill>
              </a:rPr>
              <a:t>MFnAttribute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Datablocks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rgbClr val="FFFF00"/>
                </a:solidFill>
              </a:rPr>
              <a:t>MDataBlock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Eval</a:t>
            </a:r>
            <a:r>
              <a:rPr lang="en-US" dirty="0" smtClean="0"/>
              <a:t> Contexts : </a:t>
            </a:r>
            <a:r>
              <a:rPr lang="en-US" dirty="0" err="1" smtClean="0">
                <a:solidFill>
                  <a:srgbClr val="FFFF00"/>
                </a:solidFill>
              </a:rPr>
              <a:t>MDGContext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handles : </a:t>
            </a:r>
            <a:r>
              <a:rPr lang="en-US" dirty="0" err="1" smtClean="0">
                <a:solidFill>
                  <a:srgbClr val="FFFF00"/>
                </a:solidFill>
              </a:rPr>
              <a:t>MDataHandle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MArrayDataBuilder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: </a:t>
            </a:r>
            <a:r>
              <a:rPr lang="en-US" dirty="0" err="1" smtClean="0">
                <a:solidFill>
                  <a:srgbClr val="FFFF00"/>
                </a:solidFill>
              </a:rPr>
              <a:t>MFnData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Connections : no API access, use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methods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DG caches values</a:t>
            </a:r>
          </a:p>
          <a:p>
            <a:endParaRPr lang="en-US" dirty="0" smtClean="0"/>
          </a:p>
          <a:p>
            <a:r>
              <a:rPr lang="en-US" dirty="0" smtClean="0"/>
              <a:t> Uses dirty system to denote elements that require updating: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Connections</a:t>
            </a:r>
          </a:p>
          <a:p>
            <a:endParaRPr lang="en-US" dirty="0" smtClean="0"/>
          </a:p>
          <a:p>
            <a:r>
              <a:rPr lang="en-US" dirty="0" smtClean="0"/>
              <a:t>MEL Commands: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dgDirty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isDirty</a:t>
            </a:r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Example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"/>
              </a:spcAft>
            </a:pPr>
            <a:r>
              <a:rPr lang="en-US" sz="2200" b="1" smtClean="0"/>
              <a:t>Key</a:t>
            </a:r>
          </a:p>
        </p:txBody>
      </p:sp>
      <p:sp>
        <p:nvSpPr>
          <p:cNvPr id="41988" name="Line 18"/>
          <p:cNvSpPr>
            <a:spLocks noChangeShapeType="1"/>
          </p:cNvSpPr>
          <p:nvPr/>
        </p:nvSpPr>
        <p:spPr bwMode="auto">
          <a:xfrm flipV="1">
            <a:off x="4800600" y="1924050"/>
            <a:ext cx="1098550" cy="646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89" name="Line 18"/>
          <p:cNvSpPr>
            <a:spLocks noChangeShapeType="1"/>
          </p:cNvSpPr>
          <p:nvPr/>
        </p:nvSpPr>
        <p:spPr bwMode="auto">
          <a:xfrm flipV="1">
            <a:off x="914400" y="1924050"/>
            <a:ext cx="1098550" cy="646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0" name="Text Box 19"/>
          <p:cNvSpPr txBox="1">
            <a:spLocks noChangeArrowheads="1"/>
          </p:cNvSpPr>
          <p:nvPr/>
        </p:nvSpPr>
        <p:spPr bwMode="auto">
          <a:xfrm>
            <a:off x="1633538" y="2154238"/>
            <a:ext cx="2820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clean connection,</a:t>
            </a:r>
          </a:p>
        </p:txBody>
      </p:sp>
      <p:sp>
        <p:nvSpPr>
          <p:cNvPr id="41991" name="Text Box 17"/>
          <p:cNvSpPr txBox="1">
            <a:spLocks noChangeArrowheads="1"/>
          </p:cNvSpPr>
          <p:nvPr/>
        </p:nvSpPr>
        <p:spPr bwMode="auto">
          <a:xfrm>
            <a:off x="5562600" y="2154238"/>
            <a:ext cx="258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dirty connection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Initiated by value changes</a:t>
            </a:r>
          </a:p>
          <a:p>
            <a:endParaRPr lang="en-US" dirty="0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EE55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302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294063" y="587851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4" name="Text Box 20"/>
          <p:cNvSpPr txBox="1">
            <a:spLocks noChangeArrowheads="1"/>
          </p:cNvSpPr>
          <p:nvPr/>
        </p:nvSpPr>
        <p:spPr bwMode="auto">
          <a:xfrm>
            <a:off x="1303338" y="5776913"/>
            <a:ext cx="197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D.r  5;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message propagates forward</a:t>
            </a:r>
          </a:p>
          <a:p>
            <a:endParaRPr lang="en-US" smtClean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4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No evaluation has been requested. Data remains dirty.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506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506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10064</TotalTime>
  <Words>1285</Words>
  <Application>Microsoft Office PowerPoint</Application>
  <PresentationFormat>On-screen Show (4:3)</PresentationFormat>
  <Paragraphs>460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1_blank</vt:lpstr>
      <vt:lpstr>2_blank</vt:lpstr>
      <vt:lpstr>Slide 1</vt:lpstr>
      <vt:lpstr>Agenda</vt:lpstr>
      <vt:lpstr>Dependency Graph</vt:lpstr>
      <vt:lpstr>How DG works</vt:lpstr>
      <vt:lpstr>The Dirty Process</vt:lpstr>
      <vt:lpstr>Data Flow Example</vt:lpstr>
      <vt:lpstr>The Dirty Process</vt:lpstr>
      <vt:lpstr>The Dirty Process</vt:lpstr>
      <vt:lpstr>The Dirty Process</vt:lpstr>
      <vt:lpstr>The Dirty Process</vt:lpstr>
      <vt:lpstr>The Dirty Process</vt:lpstr>
      <vt:lpstr>The Dirty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Slide 23</vt:lpstr>
      <vt:lpstr>MPxNode::compute() Tips</vt:lpstr>
      <vt:lpstr>MPxNode::compute()</vt:lpstr>
      <vt:lpstr>Slide 26</vt:lpstr>
      <vt:lpstr>Data Caching</vt:lpstr>
      <vt:lpstr>Data Caching</vt:lpstr>
      <vt:lpstr>Light Data</vt:lpstr>
      <vt:lpstr>Heavy Data</vt:lpstr>
      <vt:lpstr>Message Attribute</vt:lpstr>
      <vt:lpstr>Message Attribute</vt:lpstr>
      <vt:lpstr>Data Access</vt:lpstr>
      <vt:lpstr>Data Access</vt:lpstr>
      <vt:lpstr>Data Access</vt:lpstr>
      <vt:lpstr>Slide 36</vt:lpstr>
      <vt:lpstr>Array Attribute (Multi)</vt:lpstr>
      <vt:lpstr>Array Attribute</vt:lpstr>
      <vt:lpstr>Multi Attribute &amp; DataBlock</vt:lpstr>
      <vt:lpstr>MultiAttribute &amp; DataBlock</vt:lpstr>
      <vt:lpstr>MPxNode structure</vt:lpstr>
      <vt:lpstr>Initialization of Multi Attribute</vt:lpstr>
      <vt:lpstr>Attribute Relationship</vt:lpstr>
      <vt:lpstr>Compute Array Attribute</vt:lpstr>
      <vt:lpstr>Compute Array Attribute</vt:lpstr>
      <vt:lpstr>Example</vt:lpstr>
      <vt:lpstr>Array Attributes vs. Array Data</vt:lpstr>
      <vt:lpstr>Array Attributes vs. Array Data</vt:lpstr>
      <vt:lpstr>API DG Classes</vt:lpstr>
      <vt:lpstr>Q &amp; A</vt:lpstr>
      <vt:lpstr>Slide 51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1403</cp:revision>
  <cp:lastPrinted>2006-08-09T23:46:43Z</cp:lastPrinted>
  <dcterms:created xsi:type="dcterms:W3CDTF">2005-11-04T16:28:13Z</dcterms:created>
  <dcterms:modified xsi:type="dcterms:W3CDTF">2010-03-11T20:43:51Z</dcterms:modified>
</cp:coreProperties>
</file>