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754" r:id="rId2"/>
  </p:sldMasterIdLst>
  <p:notesMasterIdLst>
    <p:notesMasterId r:id="rId19"/>
  </p:notesMasterIdLst>
  <p:handoutMasterIdLst>
    <p:handoutMasterId r:id="rId20"/>
  </p:handoutMasterIdLst>
  <p:sldIdLst>
    <p:sldId id="441" r:id="rId3"/>
    <p:sldId id="379" r:id="rId4"/>
    <p:sldId id="442" r:id="rId5"/>
    <p:sldId id="443" r:id="rId6"/>
    <p:sldId id="445" r:id="rId7"/>
    <p:sldId id="446" r:id="rId8"/>
    <p:sldId id="473" r:id="rId9"/>
    <p:sldId id="459" r:id="rId10"/>
    <p:sldId id="460" r:id="rId11"/>
    <p:sldId id="465" r:id="rId12"/>
    <p:sldId id="458" r:id="rId13"/>
    <p:sldId id="448" r:id="rId14"/>
    <p:sldId id="444" r:id="rId15"/>
    <p:sldId id="449" r:id="rId16"/>
    <p:sldId id="475" r:id="rId17"/>
    <p:sldId id="476" r:id="rId18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F00FF"/>
    <a:srgbClr val="FF0000"/>
    <a:srgbClr val="009999"/>
    <a:srgbClr val="6600CC"/>
    <a:srgbClr val="00FF00"/>
    <a:srgbClr val="FFAA00"/>
    <a:srgbClr val="99CC00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9" autoAdjust="0"/>
    <p:restoredTop sz="63462" autoAdjust="0"/>
  </p:normalViewPr>
  <p:slideViewPr>
    <p:cSldViewPr snapToObjects="1">
      <p:cViewPr>
        <p:scale>
          <a:sx n="84" d="100"/>
          <a:sy n="84" d="100"/>
        </p:scale>
        <p:origin x="-1296" y="4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5" d="100"/>
          <a:sy n="75" d="100"/>
        </p:scale>
        <p:origin x="-2923" y="-82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47F60A49-3E79-4B6E-B131-4CBF110F26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30388A84-56A3-4425-A717-F194849BD5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DF96C0-74AD-41A1-861D-3F04A348E1C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250B5A-8CFF-4A0D-A257-BFA55C73286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703341-6C83-434B-8B23-76447D2EAE3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C46DB9-DB11-4D91-8BB8-00BB782BB165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57E86C-0959-40A9-9495-182B44FF931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C2BE18-E18E-4EC4-8463-47EFF8D395C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836158-FB93-4BFD-9E18-FA5478C10CB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8B5290-CAF3-4704-AEC7-5E0CBF2D0A3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C98EB-C3D1-486E-856C-47CEB44053D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80CB76-F0E0-44ED-871F-2399A41DD31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D45F54-FA9B-4B6F-B362-2C91C06CAD7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2009 Autodesk 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C40613BB-59EA-4758-865B-FDFB17C8C037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2009 Autodesk 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130A93F2-BD7A-4521-914F-017F7BE09051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2009 Autodesk 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90A865CC-BD62-42B1-9740-3795D0828F56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3" descr="bar_only_black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defRPr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2009 Autodesk 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18734D9C-940D-4853-987E-C07D34D32E7D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205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4" name="Picture 13" descr="bar_only_black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defRPr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0" descr="ME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9"/>
          <p:cNvSpPr>
            <a:spLocks noGrp="1" noChangeArrowheads="1"/>
          </p:cNvSpPr>
          <p:nvPr/>
        </p:nvSpPr>
        <p:spPr bwMode="auto">
          <a:xfrm>
            <a:off x="319088" y="2933700"/>
            <a:ext cx="76533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 sz="4000" dirty="0" smtClean="0">
                <a:solidFill>
                  <a:schemeClr val="bg1"/>
                </a:solidFill>
              </a:rPr>
              <a:t>Interactive Tools in Maya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24" name="Rectangle 10"/>
          <p:cNvSpPr>
            <a:spLocks noGrp="1" noChangeArrowheads="1"/>
          </p:cNvSpPr>
          <p:nvPr/>
        </p:nvSpPr>
        <p:spPr bwMode="auto">
          <a:xfrm>
            <a:off x="319088" y="3622675"/>
            <a:ext cx="765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/>
            <a:r>
              <a:rPr lang="en-US" sz="2000" dirty="0">
                <a:solidFill>
                  <a:schemeClr val="bg1"/>
                </a:solidFill>
              </a:rPr>
              <a:t>Naiqi Weng</a:t>
            </a:r>
            <a:endParaRPr lang="en-US" sz="2000" b="1" dirty="0">
              <a:solidFill>
                <a:schemeClr val="bg1"/>
              </a:solidFill>
            </a:endParaRPr>
          </a:p>
          <a:p>
            <a:pPr eaLnBrk="0" hangingPunct="0"/>
            <a:r>
              <a:rPr lang="en-US" sz="1600" dirty="0" smtClean="0">
                <a:solidFill>
                  <a:schemeClr val="bg1"/>
                </a:solidFill>
              </a:rPr>
              <a:t>Autodesk Developer Network (ADN)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Basics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State Machine</a:t>
            </a:r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Stack-based</a:t>
            </a:r>
          </a:p>
          <a:p>
            <a:pPr lvl="2">
              <a:buFontTx/>
              <a:buChar char="•"/>
            </a:pPr>
            <a:r>
              <a:rPr lang="en-US" dirty="0" smtClean="0"/>
              <a:t>Matrix Mode: GL_MODELVIEW, GL_PROJECTION</a:t>
            </a:r>
          </a:p>
          <a:p>
            <a:pPr lvl="2">
              <a:buFontTx/>
              <a:buChar char="•"/>
            </a:pPr>
            <a:endParaRPr lang="en-US" dirty="0" smtClean="0"/>
          </a:p>
          <a:p>
            <a:pPr lvl="2">
              <a:buFontTx/>
              <a:buChar char="•"/>
            </a:pPr>
            <a:endParaRPr lang="en-US" dirty="0" smtClean="0"/>
          </a:p>
          <a:p>
            <a:pPr lvl="2">
              <a:buFontTx/>
              <a:buChar char="•"/>
            </a:pPr>
            <a:endParaRPr lang="en-US" dirty="0" smtClean="0"/>
          </a:p>
          <a:p>
            <a:pPr lvl="2">
              <a:buFontTx/>
              <a:buChar char="•"/>
            </a:pPr>
            <a:r>
              <a:rPr lang="en-US" dirty="0" smtClean="0"/>
              <a:t>State Attribute </a:t>
            </a:r>
          </a:p>
          <a:p>
            <a:pPr lvl="2">
              <a:buFont typeface="Wingdings" pitchFamily="2" charset="2"/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Double Buffer Drawing</a:t>
            </a:r>
          </a:p>
          <a:p>
            <a:pPr lvl="2">
              <a:buFontTx/>
              <a:buChar char="•"/>
            </a:pPr>
            <a:r>
              <a:rPr lang="en-US" dirty="0" err="1" smtClean="0"/>
              <a:t>swapBuffers</a:t>
            </a:r>
            <a:endParaRPr lang="en-US" dirty="0" smtClean="0"/>
          </a:p>
          <a:p>
            <a:pPr lvl="3"/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</a:p>
          <a:p>
            <a:pPr lvl="2">
              <a:buFont typeface="Wingdings" pitchFamily="2" charset="2"/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buFont typeface="Wingdings" pitchFamily="2" charset="2"/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buFont typeface="Wingdings" pitchFamily="2" charset="2"/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buFont typeface="Wingdings" pitchFamily="2" charset="2"/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buFont typeface="Wingdings" pitchFamily="2" charset="2"/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buFont typeface="Wingdings" pitchFamily="2" charset="2"/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33600" y="3200400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glMatrixMode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(GL_MODELVIEW);</a:t>
            </a: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glPushMatrix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…..</a:t>
            </a: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glPopMatrix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4681210"/>
            <a:ext cx="3276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glPushAttrib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(GL_CURRENT_BIT)</a:t>
            </a: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……….</a:t>
            </a:r>
          </a:p>
          <a:p>
            <a:pPr>
              <a:defRPr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glPopAttrib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  <a:endParaRPr lang="en-US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MPxLocatorNode</a:t>
            </a:r>
            <a:r>
              <a:rPr lang="en-US" dirty="0" smtClean="0"/>
              <a:t>::draw()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Store any OpenGL drawing code, call M3dView::</a:t>
            </a:r>
            <a:r>
              <a:rPr lang="en-US" sz="2000" dirty="0" err="1" smtClean="0"/>
              <a:t>beginGL</a:t>
            </a:r>
            <a:r>
              <a:rPr lang="en-US" sz="2000" dirty="0" smtClean="0"/>
              <a:t>() and push the current OpenGL state: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CA" sz="2000" dirty="0" smtClean="0"/>
              <a:t>Call OpenGL drawing code, e.g. glVertex3f, etc… Can create variations depending on the drawing style and node status (which are passed into the method)</a:t>
            </a:r>
          </a:p>
          <a:p>
            <a:pPr>
              <a:buFont typeface="Arial" pitchFamily="34" charset="0"/>
              <a:buChar char="•"/>
            </a:pPr>
            <a:endParaRPr lang="en-CA" sz="2000" dirty="0" smtClean="0"/>
          </a:p>
          <a:p>
            <a:pPr>
              <a:buFont typeface="Arial" pitchFamily="34" charset="0"/>
              <a:buChar char="•"/>
            </a:pPr>
            <a:r>
              <a:rPr lang="en-CA" sz="2000" dirty="0" smtClean="0"/>
              <a:t>Once drawing </a:t>
            </a:r>
            <a:r>
              <a:rPr lang="en-US" sz="2000" dirty="0" smtClean="0"/>
              <a:t>is finished, pop the previous OpenGL state and call M3dView::</a:t>
            </a:r>
            <a:r>
              <a:rPr lang="en-US" sz="2000" dirty="0" err="1" smtClean="0"/>
              <a:t>endGL</a:t>
            </a:r>
            <a:r>
              <a:rPr lang="en-US" sz="2000" dirty="0" smtClean="0"/>
              <a:t>():</a:t>
            </a:r>
            <a:endParaRPr lang="en-CA" sz="20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22860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view.beginGL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glPushAttrib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(GL_CURRENT_BIT);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548640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glPopAttrib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view.endGL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MPxLocatorNode::boundingBox()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If </a:t>
            </a:r>
            <a:r>
              <a:rPr lang="en-US" dirty="0" err="1" smtClean="0"/>
              <a:t>boundingBox</a:t>
            </a:r>
            <a:r>
              <a:rPr lang="en-US" dirty="0" smtClean="0"/>
              <a:t>() is overridden, </a:t>
            </a:r>
            <a:r>
              <a:rPr lang="en-US" dirty="0" err="1" smtClean="0"/>
              <a:t>isBounded</a:t>
            </a:r>
            <a:r>
              <a:rPr lang="en-US" dirty="0" smtClean="0"/>
              <a:t>() must return true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Highly recommended to implement these. Without them, Maya will have difficulty determining the exact size of the locator, e.g. “Frame All” and “Frame Selected” will not zoom correctly.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boundingBox</a:t>
            </a:r>
            <a:r>
              <a:rPr lang="en-US" dirty="0" smtClean="0"/>
              <a:t>() must be efficient since it is called each time the window refreshes.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MPxLocatorNode</a:t>
            </a:r>
            <a:r>
              <a:rPr lang="en-US" dirty="0" smtClean="0"/>
              <a:t> Registration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9088" y="1752600"/>
            <a:ext cx="8215312" cy="4783138"/>
          </a:xfrm>
        </p:spPr>
        <p:txBody>
          <a:bodyPr/>
          <a:lstStyle/>
          <a:p>
            <a:r>
              <a:rPr lang="en-US" sz="2800" dirty="0" smtClean="0"/>
              <a:t>Specify </a:t>
            </a:r>
            <a:r>
              <a:rPr lang="en-US" sz="2800" dirty="0" err="1" smtClean="0"/>
              <a:t>kLocatorNode</a:t>
            </a:r>
            <a:r>
              <a:rPr lang="en-US" sz="2800" dirty="0" smtClean="0"/>
              <a:t> when registering the node in </a:t>
            </a:r>
            <a:r>
              <a:rPr lang="en-US" sz="2800" dirty="0" err="1" smtClean="0"/>
              <a:t>initializePlugin</a:t>
            </a:r>
            <a:endParaRPr lang="en-US" sz="2800" dirty="0" smtClean="0"/>
          </a:p>
          <a:p>
            <a:endParaRPr lang="en-US" dirty="0" smtClean="0"/>
          </a:p>
          <a:p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plugin.registerNode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(“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myLocator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”,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myLocator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::id,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myLocator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::creator,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myLocator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initialize,MPxNode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kLocatorNode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endParaRPr lang="en-US" dirty="0" smtClean="0"/>
          </a:p>
          <a:p>
            <a:r>
              <a:rPr lang="en-US" sz="2800" dirty="0" smtClean="0"/>
              <a:t>Add OpenMayaUI.lib and opengl32.lib into linking libraries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dirty="0" smtClean="0"/>
              <a:t>Examples: </a:t>
            </a:r>
            <a:r>
              <a:rPr lang="en-US" dirty="0" err="1" smtClean="0"/>
              <a:t>arrowLocator</a:t>
            </a:r>
            <a:endParaRPr 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In this project, we will implement a custom locator, it has a unit attribute “</a:t>
            </a:r>
            <a:r>
              <a:rPr lang="en-US" dirty="0" err="1" smtClean="0"/>
              <a:t>windDirection</a:t>
            </a:r>
            <a:r>
              <a:rPr lang="en-US" dirty="0" smtClean="0"/>
              <a:t>”. This locator is drawn as a big arrow in the Maya viewport. User can change the direction of the locator by changing the value of “</a:t>
            </a:r>
            <a:r>
              <a:rPr lang="en-US" dirty="0" err="1" smtClean="0"/>
              <a:t>windDirection</a:t>
            </a:r>
            <a:r>
              <a:rPr lang="en-US" dirty="0" smtClean="0"/>
              <a:t>” attribute. </a:t>
            </a:r>
          </a:p>
          <a:p>
            <a:pPr lvl="2">
              <a:buNone/>
            </a:pPr>
            <a:endParaRPr lang="en-US" sz="2500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565150" y="2855913"/>
            <a:ext cx="8083550" cy="995362"/>
          </a:xfrm>
        </p:spPr>
        <p:txBody>
          <a:bodyPr/>
          <a:lstStyle/>
          <a:p>
            <a:pPr algn="ctr" eaLnBrk="1" hangingPunct="1"/>
            <a:r>
              <a:rPr lang="en-US" sz="9700" dirty="0" smtClean="0"/>
              <a:t>Q &amp; 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Tools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Locators</a:t>
            </a:r>
          </a:p>
          <a:p>
            <a:endParaRPr lang="en-US" dirty="0" smtClean="0"/>
          </a:p>
          <a:p>
            <a:r>
              <a:rPr lang="en-US" dirty="0" smtClean="0"/>
              <a:t>Manipulators</a:t>
            </a:r>
          </a:p>
          <a:p>
            <a:endParaRPr lang="en-US" dirty="0" smtClean="0"/>
          </a:p>
          <a:p>
            <a:r>
              <a:rPr lang="en-US" dirty="0" smtClean="0"/>
              <a:t>Context / Tools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Locator?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 </a:t>
            </a:r>
            <a:r>
              <a:rPr lang="en-CA" kern="1200" dirty="0" smtClean="0"/>
              <a:t>Maya locator </a:t>
            </a:r>
            <a:r>
              <a:rPr lang="en-CA" dirty="0" smtClean="0"/>
              <a:t>is a small icon like an x-y-z axis that marks a point in space.</a:t>
            </a:r>
          </a:p>
          <a:p>
            <a:pPr>
              <a:defRPr/>
            </a:pPr>
            <a:r>
              <a:rPr lang="en-CA" dirty="0" smtClean="0"/>
              <a:t> </a:t>
            </a:r>
          </a:p>
          <a:p>
            <a:pPr>
              <a:defRPr/>
            </a:pPr>
            <a:r>
              <a:rPr lang="en-US" dirty="0" smtClean="0"/>
              <a:t>Example: </a:t>
            </a:r>
            <a:r>
              <a:rPr lang="en-US" dirty="0" err="1" smtClean="0"/>
              <a:t>skeleton_Rigged.mb</a:t>
            </a:r>
            <a:endParaRPr lang="en-US" dirty="0" smtClean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MPxLocatorNode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19088" y="1752600"/>
            <a:ext cx="8215312" cy="4783138"/>
          </a:xfrm>
        </p:spPr>
        <p:txBody>
          <a:bodyPr/>
          <a:lstStyle/>
          <a:p>
            <a:r>
              <a:rPr lang="en-US" sz="2800" dirty="0" smtClean="0"/>
              <a:t>A class that allows users to draw 3D graphical elements in the Maya scene, which can be manipulated using Maya standard manipulators.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MPxLocatorNode</a:t>
            </a:r>
            <a:r>
              <a:rPr lang="en-US" sz="2800" dirty="0" smtClean="0"/>
              <a:t> Support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Drawing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Selection </a:t>
            </a:r>
          </a:p>
          <a:p>
            <a:endParaRPr lang="en-US" dirty="0" smtClean="0"/>
          </a:p>
          <a:p>
            <a:r>
              <a:rPr lang="en-US" sz="2800" dirty="0" smtClean="0"/>
              <a:t>Only in Maya viewport, NOT </a:t>
            </a:r>
            <a:r>
              <a:rPr lang="en-US" sz="2800" dirty="0" err="1" smtClean="0"/>
              <a:t>renderable</a:t>
            </a:r>
            <a:endParaRPr lang="en-US" sz="28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MPxLocatorNode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MPxNode</a:t>
            </a:r>
            <a:endParaRPr lang="en-US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Override the following methods:</a:t>
            </a:r>
          </a:p>
          <a:p>
            <a:pPr lvl="2">
              <a:buFont typeface="Arial" pitchFamily="34" charset="0"/>
              <a:buChar char="•"/>
            </a:pPr>
            <a:r>
              <a:rPr lang="en-US" sz="2200" dirty="0" smtClean="0"/>
              <a:t>draw()</a:t>
            </a:r>
          </a:p>
          <a:p>
            <a:pPr lvl="2">
              <a:buFont typeface="Arial" pitchFamily="34" charset="0"/>
              <a:buChar char="•"/>
            </a:pPr>
            <a:r>
              <a:rPr lang="en-US" sz="2200" dirty="0" err="1" smtClean="0"/>
              <a:t>IsBounded</a:t>
            </a:r>
            <a:r>
              <a:rPr lang="en-US" sz="2200" dirty="0" smtClean="0"/>
              <a:t>()</a:t>
            </a:r>
          </a:p>
          <a:p>
            <a:pPr lvl="2">
              <a:buFont typeface="Arial" pitchFamily="34" charset="0"/>
              <a:buChar char="•"/>
            </a:pPr>
            <a:r>
              <a:rPr lang="en-US" sz="2200" dirty="0" err="1" smtClean="0"/>
              <a:t>boundingBox</a:t>
            </a:r>
            <a:r>
              <a:rPr lang="en-US" sz="2200" dirty="0" smtClean="0"/>
              <a:t>()</a:t>
            </a:r>
          </a:p>
          <a:p>
            <a:endParaRPr lang="en-US" dirty="0" smtClean="0"/>
          </a:p>
          <a:p>
            <a:r>
              <a:rPr lang="en-US" sz="2800" dirty="0" smtClean="0"/>
              <a:t>Methods are called during</a:t>
            </a:r>
          </a:p>
          <a:p>
            <a:pPr lvl="2">
              <a:buFont typeface="Arial" pitchFamily="34" charset="0"/>
              <a:buChar char="•"/>
            </a:pPr>
            <a:r>
              <a:rPr lang="en-US" sz="2200" dirty="0" smtClean="0"/>
              <a:t>Refresh</a:t>
            </a:r>
          </a:p>
          <a:p>
            <a:pPr lvl="2">
              <a:buFont typeface="Arial" pitchFamily="34" charset="0"/>
              <a:buChar char="•"/>
            </a:pPr>
            <a:r>
              <a:rPr lang="en-US" sz="2200" dirty="0" smtClean="0"/>
              <a:t>Selection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MPxLocatorNode::draw()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279525"/>
            <a:ext cx="8215312" cy="5256213"/>
          </a:xfrm>
        </p:spPr>
        <p:txBody>
          <a:bodyPr/>
          <a:lstStyle/>
          <a:p>
            <a:pPr marL="342900" lvl="1" indent="-342900">
              <a:buClrTx/>
              <a:buSzTx/>
              <a:buFontTx/>
              <a:buChar char="•"/>
              <a:defRPr/>
            </a:pPr>
            <a:r>
              <a:rPr lang="en-US" sz="2400" dirty="0" smtClean="0"/>
              <a:t>void </a:t>
            </a:r>
            <a:r>
              <a:rPr lang="en-US" sz="2400" dirty="0" err="1" smtClean="0"/>
              <a:t>MPxLocatorNode</a:t>
            </a:r>
            <a:r>
              <a:rPr lang="en-US" sz="2400" dirty="0" smtClean="0"/>
              <a:t>:: draw ( M3dView &amp; view, const </a:t>
            </a:r>
            <a:r>
              <a:rPr lang="en-US" sz="2400" dirty="0" err="1" smtClean="0"/>
              <a:t>MDagPath</a:t>
            </a:r>
            <a:r>
              <a:rPr lang="en-US" sz="2400" dirty="0" smtClean="0"/>
              <a:t> &amp; path, M3dView::</a:t>
            </a:r>
            <a:r>
              <a:rPr lang="en-US" sz="2400" dirty="0" err="1" smtClean="0"/>
              <a:t>DisplayStyle</a:t>
            </a:r>
            <a:r>
              <a:rPr lang="en-US" sz="2400" dirty="0" smtClean="0"/>
              <a:t> style, M3dView::</a:t>
            </a:r>
            <a:r>
              <a:rPr lang="en-US" sz="2400" dirty="0" err="1" smtClean="0"/>
              <a:t>DisplayStatus</a:t>
            </a:r>
            <a:r>
              <a:rPr lang="en-US" sz="2400" dirty="0" smtClean="0"/>
              <a:t> status )</a:t>
            </a:r>
          </a:p>
          <a:p>
            <a:pPr marL="342900" lvl="1" indent="-342900">
              <a:buClrTx/>
              <a:buSzTx/>
              <a:buFontTx/>
              <a:buChar char="•"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Two usage of this function: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 smtClean="0"/>
              <a:t>draw the node in current viewport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 smtClean="0"/>
              <a:t>Maya determine whether the node is selected</a:t>
            </a:r>
          </a:p>
          <a:p>
            <a:pPr>
              <a:defRPr/>
            </a:pPr>
            <a:endParaRPr lang="en-US" dirty="0" smtClean="0"/>
          </a:p>
          <a:p>
            <a:pPr marL="342900" lvl="2" indent="-342900">
              <a:buClrTx/>
              <a:buSzTx/>
              <a:buFontTx/>
              <a:buChar char="•"/>
              <a:defRPr/>
            </a:pPr>
            <a:r>
              <a:rPr lang="en-US" sz="2400" dirty="0" smtClean="0"/>
              <a:t>It should leave OpenGL in exactly the same state it was before this function is called. (use </a:t>
            </a:r>
            <a:r>
              <a:rPr lang="en-US" sz="2400" dirty="0" err="1" smtClean="0"/>
              <a:t>glPushAttrib</a:t>
            </a:r>
            <a:r>
              <a:rPr lang="en-US" sz="2400" dirty="0" smtClean="0"/>
              <a:t>())</a:t>
            </a:r>
          </a:p>
          <a:p>
            <a:pPr marL="342900" lvl="2" indent="-342900">
              <a:buClrTx/>
              <a:buSzTx/>
              <a:buFontTx/>
              <a:buChar char="•"/>
              <a:defRPr/>
            </a:pPr>
            <a:endParaRPr lang="en-US" sz="2400" dirty="0" smtClean="0"/>
          </a:p>
          <a:p>
            <a:pPr marL="342900" lvl="2" indent="-342900">
              <a:buClrTx/>
              <a:buSzTx/>
              <a:buFontTx/>
              <a:buChar char="•"/>
              <a:defRPr/>
            </a:pPr>
            <a:r>
              <a:rPr lang="en-US" sz="2400" dirty="0" smtClean="0"/>
              <a:t>Draw in local object space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MPxLocatorNode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Class Declaration: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919090"/>
            <a:ext cx="8229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class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arrowLocator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: public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MPxLocatorNode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public: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arrowLocator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 virtual  ~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arrowLocator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 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 virtual void  draw(M3dView &amp;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view,const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MDagPath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 path,M3dView::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DisplayStyle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style, M3dView::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DisplayStatus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status);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 virtual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bool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isBounded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 const;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 virtual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MBoundingBox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boundingBox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 const;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   static  void*	creator();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   static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initialize();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   virtual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compute( 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&amp; plug,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MDataBlock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&amp; data );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public: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   static	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MTypeId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id;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   static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windDirection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; // this is an attribute representing the rotation angle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};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OpenGL Basics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OpenGL: Open Graphics Library, developed by SGI(Silicon Graphics Inc.) in 1992</a:t>
            </a:r>
          </a:p>
          <a:p>
            <a:endParaRPr lang="en-US" dirty="0" smtClean="0"/>
          </a:p>
          <a:p>
            <a:r>
              <a:rPr lang="en-US" dirty="0" smtClean="0"/>
              <a:t>A standard specification defining an API for writing applications that produce 2D and 3D computer graphics.</a:t>
            </a:r>
          </a:p>
          <a:p>
            <a:endParaRPr lang="en-US" dirty="0" smtClean="0"/>
          </a:p>
          <a:p>
            <a:r>
              <a:rPr lang="en-US" dirty="0" smtClean="0"/>
              <a:t>Widely used in video games, virtual reality, CAD, etc…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OpenGL Basics: Draw Primitives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3252" name="TextBox 3"/>
          <p:cNvSpPr txBox="1">
            <a:spLocks noChangeArrowheads="1"/>
          </p:cNvSpPr>
          <p:nvPr/>
        </p:nvSpPr>
        <p:spPr bwMode="auto">
          <a:xfrm>
            <a:off x="609600" y="2590800"/>
            <a:ext cx="373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glColor3f(1.0, 1.0, 1.0); </a:t>
            </a:r>
          </a:p>
          <a:p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glBegin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(GL_POLYGON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 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  glVertex3f(0.0, 0.0, 1.0);    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  glVertex3f(0.0, 3.0, 1.0);    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  glVertex3f(3.0, 3.0, 2.0);    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  glVertex3f(4.0, 1.5, 2.0);    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  glVertex3f(3.0, 0.0, 0.0);</a:t>
            </a:r>
          </a:p>
          <a:p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dirty="0" err="1">
                <a:solidFill>
                  <a:srgbClr val="FFFF00"/>
                </a:solidFill>
                <a:latin typeface="Calibri" pitchFamily="34" charset="0"/>
              </a:rPr>
              <a:t>glEnd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681347" y="2195104"/>
            <a:ext cx="5181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Multiple commands for the same operation with different types of arguments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681347" y="1652300"/>
            <a:ext cx="2971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glColor3i 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(1, 1, 1); 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glColor3d (1.0, 1.0, 1.0); </a:t>
            </a:r>
          </a:p>
        </p:txBody>
      </p:sp>
      <p:sp>
        <p:nvSpPr>
          <p:cNvPr id="8" name="Right Arrow 7"/>
          <p:cNvSpPr/>
          <p:nvPr/>
        </p:nvSpPr>
        <p:spPr>
          <a:xfrm rot="19972697">
            <a:off x="2971800" y="2568575"/>
            <a:ext cx="609600" cy="4445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743503" flipV="1">
            <a:off x="2576727" y="4091409"/>
            <a:ext cx="1363376" cy="45719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489444">
            <a:off x="2334782" y="5430899"/>
            <a:ext cx="1320800" cy="46037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3681349" y="4625407"/>
            <a:ext cx="320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Draw calls in between </a:t>
            </a:r>
          </a:p>
        </p:txBody>
      </p:sp>
      <p:sp>
        <p:nvSpPr>
          <p:cNvPr id="14" name="Right Arrow 13"/>
          <p:cNvSpPr/>
          <p:nvPr/>
        </p:nvSpPr>
        <p:spPr>
          <a:xfrm rot="1135584">
            <a:off x="2791163" y="3116087"/>
            <a:ext cx="1320800" cy="46037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4083726" y="3375083"/>
            <a:ext cx="320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State machine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609599" y="2590800"/>
            <a:ext cx="2041831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</p:bld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MacHD:Applications:Microsoft Office 2004:Templates:Presentations:Designs:Blank Presentation</Template>
  <TotalTime>8611</TotalTime>
  <Words>544</Words>
  <Application>Microsoft Office PowerPoint</Application>
  <PresentationFormat>On-screen Show (4:3)</PresentationFormat>
  <Paragraphs>162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1_blank</vt:lpstr>
      <vt:lpstr>2_blank</vt:lpstr>
      <vt:lpstr>Slide 1</vt:lpstr>
      <vt:lpstr>Interactive Tools</vt:lpstr>
      <vt:lpstr>What is a Locator?</vt:lpstr>
      <vt:lpstr>MPxLocatorNode</vt:lpstr>
      <vt:lpstr>MPxLocatorNode  MPxNode</vt:lpstr>
      <vt:lpstr>MPxLocatorNode::draw()</vt:lpstr>
      <vt:lpstr>MPxLocatorNode</vt:lpstr>
      <vt:lpstr>OpenGL Basics</vt:lpstr>
      <vt:lpstr>OpenGL Basics: Draw Primitives</vt:lpstr>
      <vt:lpstr>OpenGL Basics</vt:lpstr>
      <vt:lpstr>MPxLocatorNode::draw()</vt:lpstr>
      <vt:lpstr>MPxLocatorNode::boundingBox()</vt:lpstr>
      <vt:lpstr>MPxLocatorNode Registration</vt:lpstr>
      <vt:lpstr>Examples: arrowLocator</vt:lpstr>
      <vt:lpstr>Q &amp; A</vt:lpstr>
      <vt:lpstr>Slide 16</vt:lpstr>
    </vt:vector>
  </TitlesOfParts>
  <Manager/>
  <Company>Autodesk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/>
  <cp:lastModifiedBy>wengn</cp:lastModifiedBy>
  <cp:revision>1042</cp:revision>
  <cp:lastPrinted>2006-08-09T23:46:43Z</cp:lastPrinted>
  <dcterms:created xsi:type="dcterms:W3CDTF">2005-11-04T16:28:13Z</dcterms:created>
  <dcterms:modified xsi:type="dcterms:W3CDTF">2010-03-11T20:40:06Z</dcterms:modified>
</cp:coreProperties>
</file>