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44"/>
  </p:notesMasterIdLst>
  <p:handoutMasterIdLst>
    <p:handoutMasterId r:id="rId45"/>
  </p:handoutMasterIdLst>
  <p:sldIdLst>
    <p:sldId id="503" r:id="rId2"/>
    <p:sldId id="423" r:id="rId3"/>
    <p:sldId id="477" r:id="rId4"/>
    <p:sldId id="478" r:id="rId5"/>
    <p:sldId id="479" r:id="rId6"/>
    <p:sldId id="506" r:id="rId7"/>
    <p:sldId id="507" r:id="rId8"/>
    <p:sldId id="508" r:id="rId9"/>
    <p:sldId id="509" r:id="rId10"/>
    <p:sldId id="502" r:id="rId11"/>
    <p:sldId id="511" r:id="rId12"/>
    <p:sldId id="512" r:id="rId13"/>
    <p:sldId id="515" r:id="rId14"/>
    <p:sldId id="555" r:id="rId15"/>
    <p:sldId id="554" r:id="rId16"/>
    <p:sldId id="519" r:id="rId17"/>
    <p:sldId id="522" r:id="rId18"/>
    <p:sldId id="538" r:id="rId19"/>
    <p:sldId id="546" r:id="rId20"/>
    <p:sldId id="541" r:id="rId21"/>
    <p:sldId id="551" r:id="rId22"/>
    <p:sldId id="542" r:id="rId23"/>
    <p:sldId id="544" r:id="rId24"/>
    <p:sldId id="545" r:id="rId25"/>
    <p:sldId id="547" r:id="rId26"/>
    <p:sldId id="552" r:id="rId27"/>
    <p:sldId id="556" r:id="rId28"/>
    <p:sldId id="549" r:id="rId29"/>
    <p:sldId id="527" r:id="rId30"/>
    <p:sldId id="516" r:id="rId31"/>
    <p:sldId id="528" r:id="rId32"/>
    <p:sldId id="504" r:id="rId33"/>
    <p:sldId id="529" r:id="rId34"/>
    <p:sldId id="530" r:id="rId35"/>
    <p:sldId id="531" r:id="rId36"/>
    <p:sldId id="525" r:id="rId37"/>
    <p:sldId id="533" r:id="rId38"/>
    <p:sldId id="535" r:id="rId39"/>
    <p:sldId id="536" r:id="rId40"/>
    <p:sldId id="537" r:id="rId41"/>
    <p:sldId id="418" r:id="rId42"/>
    <p:sldId id="470" r:id="rId43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99CC00"/>
    <a:srgbClr val="00CC00"/>
    <a:srgbClr val="FF9900"/>
    <a:srgbClr val="003264"/>
    <a:srgbClr val="FFB000"/>
    <a:srgbClr val="DDDDDD"/>
    <a:srgbClr val="969696"/>
    <a:srgbClr val="B2B2B2"/>
    <a:srgbClr val="00A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70998" autoAdjust="0"/>
  </p:normalViewPr>
  <p:slideViewPr>
    <p:cSldViewPr snapToObjects="1">
      <p:cViewPr varScale="1">
        <p:scale>
          <a:sx n="92" d="100"/>
          <a:sy n="92" d="100"/>
        </p:scale>
        <p:origin x="12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885" y="-96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C2604EE7-9949-4A2F-BE49-DE4D51F83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40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91EF49F5-CA31-4C2F-BE2F-DF909B55C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32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eaLnBrk="1" hangingPunct="1">
              <a:buNone/>
            </a:pPr>
            <a:endParaRPr lang="en-US" baseline="0" dirty="0" smtClean="0"/>
          </a:p>
          <a:p>
            <a:pPr marL="228600" indent="-228600" eaLnBrk="1" hangingPunct="1">
              <a:buNone/>
            </a:pPr>
            <a:r>
              <a:rPr lang="en-US" baseline="0" dirty="0" smtClean="0"/>
              <a:t>If you have any comments or suggestions, feel free to let us know.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47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MEL is </a:t>
            </a:r>
            <a:r>
              <a:rPr lang="en-US" sz="1200" dirty="0" smtClean="0"/>
              <a:t>- (C like syntax)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04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25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7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05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Pros and Cons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94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99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None/>
            </a:pPr>
            <a:r>
              <a:rPr lang="en-US" b="1" dirty="0" smtClean="0"/>
              <a:t>Disadvantages</a:t>
            </a:r>
          </a:p>
          <a:p>
            <a:pPr marL="804863" lvl="2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/>
              <a:t>Slower than a fully compiled language like C++</a:t>
            </a:r>
          </a:p>
          <a:p>
            <a:pPr marL="804863" lvl="2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/>
              <a:t>Discloser</a:t>
            </a: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8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9402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55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9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80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60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24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77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68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2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24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17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64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userSetup.py script is executed during the initialization and setup phase of Maya; therefore, only commands which set up your working environment and have no dependencies on Maya functionality can be successfully run in this script.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6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4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It has a 20 inch semi-transparent image plane inside. When it is turned on, this image plane rotates around its vertical axis and generates a 10 inch spherical 3D volumetric image.</a:t>
            </a:r>
          </a:p>
          <a:p>
            <a:endParaRPr lang="en-US" b="1" dirty="0" smtClean="0"/>
          </a:p>
          <a:p>
            <a:r>
              <a:rPr lang="en-US" b="1" dirty="0" smtClean="0"/>
              <a:t>Experiment</a:t>
            </a:r>
            <a:r>
              <a:rPr lang="en-US" b="1" baseline="0" dirty="0" smtClean="0"/>
              <a:t> with different interaction and control </a:t>
            </a:r>
            <a:r>
              <a:rPr lang="en-US" b="1" baseline="0" dirty="0" smtClean="0"/>
              <a:t>techniques, </a:t>
            </a:r>
            <a:r>
              <a:rPr lang="en-US" b="1" baseline="0" dirty="0" smtClean="0"/>
              <a:t>for example, motion capture captures hand gesture and </a:t>
            </a:r>
            <a:r>
              <a:rPr lang="en-US" b="1" baseline="0" dirty="0" smtClean="0"/>
              <a:t>figurine </a:t>
            </a:r>
            <a:r>
              <a:rPr lang="en-US" b="1" baseline="0" dirty="0" smtClean="0"/>
              <a:t>posture to control the animation on this display.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has a refresh rate of 24 frame/second. It can be viewed from any position around the hemispherical dome, without requiring the user to wear any hardware.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47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This is first time that Maya 2012, Max 2012 and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MotionBuilder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2012 documentation become an online documentation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01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616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53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</a:t>
            </a:r>
            <a:r>
              <a:rPr lang="en-US" baseline="0" dirty="0" smtClean="0"/>
              <a:t> Guide is like a tutorial style </a:t>
            </a:r>
          </a:p>
          <a:p>
            <a:r>
              <a:rPr lang="en-US" baseline="0" dirty="0" smtClean="0"/>
              <a:t>API reference: the reference for all the API classes from different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58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155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238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17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92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539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16088" y="692150"/>
            <a:ext cx="3597275" cy="2698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933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0" baseline="0" dirty="0" smtClean="0"/>
              <a:t>Due to time constrains and the level of different attendees, we set the level of this training class to be introductory to intermediate level, </a:t>
            </a:r>
          </a:p>
          <a:p>
            <a:r>
              <a:rPr lang="en-US" i="0" baseline="0" dirty="0" smtClean="0"/>
              <a:t>if you are interested to learn those advanced topics, you can tell us in the feedback survey at the end of the training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language difference between python and C++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124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28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96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9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83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2011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6A20D8A-2D3F-451B-BE0E-77FD72D5B47A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2011</a:t>
            </a:r>
            <a:r>
              <a:rPr lang="en-US" sz="800" baseline="0" dirty="0" smtClean="0">
                <a:solidFill>
                  <a:srgbClr val="595959"/>
                </a:solidFill>
              </a:rPr>
              <a:t> </a:t>
            </a:r>
            <a:r>
              <a:rPr lang="en-US" sz="800" dirty="0" smtClean="0">
                <a:solidFill>
                  <a:srgbClr val="595959"/>
                </a:solidFill>
              </a:rPr>
              <a:t>Autodesk </a:t>
            </a:r>
            <a:endParaRPr lang="en-US" sz="800" dirty="0">
              <a:solidFill>
                <a:srgbClr val="595959"/>
              </a:solidFill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371E3146-B35A-41C1-9310-5D758C8BD67F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hyperlink" Target="http://download.autodesk.com/global/docs/maya2012/en_us/index.html" TargetMode="External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hyperlink" Target="http://usa.autodesk.com/adsk/servlet/index?siteID=123112&amp;id=16278314&amp;linkID=10809894" TargetMode="External"/><Relationship Id="rId9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hyperlink" Target="http://download.autodesk.com/global/docs/mayasdk2012/en_us/index.html" TargetMode="External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hyperlink" Target="http://usa.autodesk.com/adsk/servlet/item?siteID=123112&amp;id=16707768" TargetMode="External"/><Relationship Id="rId9" Type="http://schemas.openxmlformats.org/officeDocument/2006/relationships/image" Target="../media/image1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ya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5497" y="990600"/>
            <a:ext cx="7641907" cy="520872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400" y="26670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Maya API Training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3810000"/>
            <a:ext cx="6400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>
              <a:spcBef>
                <a:spcPct val="20000"/>
              </a:spcBef>
            </a:pPr>
            <a:r>
              <a:rPr lang="en-US" sz="3200" b="1" i="1" dirty="0">
                <a:solidFill>
                  <a:srgbClr val="99FF33"/>
                </a:solidFill>
              </a:rPr>
              <a:t>Naiqi Weng</a:t>
            </a:r>
          </a:p>
          <a:p>
            <a:pPr>
              <a:spcBef>
                <a:spcPct val="20000"/>
              </a:spcBef>
            </a:pPr>
            <a:r>
              <a:rPr lang="en-US" sz="3200" b="1" i="1" dirty="0">
                <a:solidFill>
                  <a:srgbClr val="99FF33"/>
                </a:solidFill>
              </a:rPr>
              <a:t>Developer Consultant, </a:t>
            </a:r>
          </a:p>
          <a:p>
            <a:pPr>
              <a:spcBef>
                <a:spcPct val="20000"/>
              </a:spcBef>
            </a:pPr>
            <a:r>
              <a:rPr lang="en-US" sz="3200" b="1" i="1" dirty="0">
                <a:solidFill>
                  <a:srgbClr val="99FF33"/>
                </a:solidFill>
              </a:rPr>
              <a:t>Autodesk Developer Network (ADN)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 Maya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Clr>
                <a:schemeClr val="bg1"/>
              </a:buClr>
              <a:buSzPct val="100000"/>
              <a:buNone/>
            </a:pPr>
            <a:r>
              <a:rPr lang="en-US" sz="2800" dirty="0" smtClean="0"/>
              <a:t>Language Options</a:t>
            </a:r>
          </a:p>
          <a:p>
            <a:pPr lvl="2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Maya Embedded Language (MEL)</a:t>
            </a:r>
          </a:p>
          <a:p>
            <a:pPr lvl="2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C++ </a:t>
            </a:r>
          </a:p>
          <a:p>
            <a:pPr lvl="2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Python scripting (introduced in 8.5)</a:t>
            </a:r>
          </a:p>
          <a:p>
            <a:pPr lvl="2" eaLnBrk="1" hangingPunct="1"/>
            <a:endParaRPr lang="en-US" dirty="0" smtClean="0"/>
          </a:p>
          <a:p>
            <a:pPr marL="0" indent="0"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MEL™ (Maya Embedded Language) is a scripting language at the heart of Maya. </a:t>
            </a:r>
          </a:p>
          <a:p>
            <a:endParaRPr lang="en-US" dirty="0" smtClean="0"/>
          </a:p>
          <a:p>
            <a:r>
              <a:rPr lang="en-US" dirty="0" smtClean="0"/>
              <a:t>Maya’s user interface is created using MEL, and MEL provides an easy way to extend the functionality of Maya. </a:t>
            </a:r>
          </a:p>
          <a:p>
            <a:endParaRPr lang="en-US" dirty="0" smtClean="0"/>
          </a:p>
          <a:p>
            <a:r>
              <a:rPr lang="en-US" dirty="0" smtClean="0"/>
              <a:t>Everything you can do using Maya’s graphical interface can be automated and extended using MEL. </a:t>
            </a:r>
          </a:p>
          <a:p>
            <a:endParaRPr lang="en-US" dirty="0" smtClean="0"/>
          </a:p>
          <a:p>
            <a:r>
              <a:rPr lang="en-US" dirty="0" smtClean="0"/>
              <a:t>Familiarity with MEL can deepen your understanding of and expertise with Maya.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Maya API increases Maya’s power, customizing and extending Maya in many ways that you never thought possible. </a:t>
            </a:r>
          </a:p>
          <a:p>
            <a:endParaRPr lang="en-US" dirty="0" smtClean="0"/>
          </a:p>
          <a:p>
            <a:r>
              <a:rPr lang="en-US" dirty="0" smtClean="0"/>
              <a:t>It provides functionality for querying and changing the Maya model along with the ability to add new Maya objects to the Maya model. </a:t>
            </a:r>
          </a:p>
          <a:p>
            <a:endParaRPr lang="en-US" dirty="0" smtClean="0"/>
          </a:p>
          <a:p>
            <a:r>
              <a:rPr lang="en-US" dirty="0" smtClean="0"/>
              <a:t>You can use the Maya API to implement two types of code resources: plug-ins which extends the functionality of Maya, and standalones such as console applications which can access and manipulate a Maya model.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Scripting &amp;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Python™ is a powerful and popular object-oriented scripting language. </a:t>
            </a:r>
          </a:p>
          <a:p>
            <a:endParaRPr lang="en-US" dirty="0" smtClean="0"/>
          </a:p>
          <a:p>
            <a:r>
              <a:rPr lang="en-US" dirty="0" smtClean="0"/>
              <a:t>With the introduction of Python into Maya 8.5, we now provide Python support for calling the Maya commands. </a:t>
            </a:r>
          </a:p>
          <a:p>
            <a:endParaRPr lang="en-US" dirty="0" smtClean="0"/>
          </a:p>
          <a:p>
            <a:r>
              <a:rPr lang="en-US" dirty="0" smtClean="0"/>
              <a:t>In addition, we support the Maya Python API which allows developers to write Maya plug-ins and stand-alone applications without having to learn C++. </a:t>
            </a:r>
          </a:p>
          <a:p>
            <a:endParaRPr lang="en-US" dirty="0" smtClean="0"/>
          </a:p>
          <a:p>
            <a:r>
              <a:rPr lang="en-US" dirty="0" smtClean="0"/>
              <a:t>This integration of Python in Maya empowers production facilities to better integrate Autodesk Maya into your production pipeline.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FFFFFF"/>
                </a:solidFill>
              </a:rPr>
              <a:t>Easier learning curve 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</a:rPr>
              <a:t>No resources needed to start developing, such as Visual Studio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</a:rPr>
              <a:t>Quick prototyping for tools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</a:rPr>
              <a:t>Platform Independent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</a:rPr>
              <a:t>Tons of free modules (Python)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Easily move between API and Scripting capabilities in Maya all with in the same plug-in or script (Python)</a:t>
            </a:r>
          </a:p>
          <a:p>
            <a:pPr lvl="0"/>
            <a:endParaRPr lang="en-US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FFFFFF"/>
                </a:solidFill>
              </a:rPr>
              <a:t>Compiled, no source code disclosure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</a:rPr>
              <a:t>Can be 10+ faster than Python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More classes and function exposed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</a:rPr>
              <a:t>More detailed manipulation of lower level core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</a:rPr>
              <a:t>More </a:t>
            </a:r>
            <a:r>
              <a:rPr lang="en-US" dirty="0" err="1" smtClean="0">
                <a:solidFill>
                  <a:srgbClr val="FFFFFF"/>
                </a:solidFill>
              </a:rPr>
              <a:t>devkit</a:t>
            </a:r>
            <a:r>
              <a:rPr lang="en-US" dirty="0" smtClean="0">
                <a:solidFill>
                  <a:srgbClr val="FFFFFF"/>
                </a:solidFill>
              </a:rPr>
              <a:t> samples and resources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Maya: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Scripting language, rapid prototyping </a:t>
            </a:r>
          </a:p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Objective-oriented programming</a:t>
            </a:r>
          </a:p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Flexible and Versatile</a:t>
            </a:r>
          </a:p>
          <a:p>
            <a:pPr marL="741363" lvl="2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/>
              <a:t>Server framework</a:t>
            </a:r>
          </a:p>
          <a:p>
            <a:pPr marL="741363" lvl="2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/>
              <a:t>System programming</a:t>
            </a:r>
          </a:p>
          <a:p>
            <a:pPr marL="741363" lvl="2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/>
              <a:t>Database tools </a:t>
            </a:r>
          </a:p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Open Source: large number of shared standard libraries</a:t>
            </a:r>
          </a:p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Cross Platform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Usages of Python </a:t>
            </a:r>
            <a:r>
              <a:rPr lang="en-US" dirty="0" smtClean="0"/>
              <a:t>in Maya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1279525"/>
            <a:ext cx="8215312" cy="5119688"/>
          </a:xfrm>
        </p:spPr>
        <p:txBody>
          <a:bodyPr/>
          <a:lstStyle/>
          <a:p>
            <a:pPr lvl="1">
              <a:lnSpc>
                <a:spcPct val="80000"/>
              </a:lnSpc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Maya Python scripts</a:t>
            </a:r>
          </a:p>
          <a:p>
            <a:pPr lvl="2">
              <a:lnSpc>
                <a:spcPct val="80000"/>
              </a:lnSpc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/>
              <a:t>access standard "Maya commands" from Python</a:t>
            </a:r>
          </a:p>
          <a:p>
            <a:pPr lvl="2">
              <a:lnSpc>
                <a:spcPct val="80000"/>
              </a:lnSpc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/>
              <a:t>like MEL scripts written in Python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endParaRPr lang="en-US" sz="1800" dirty="0" smtClean="0"/>
          </a:p>
          <a:p>
            <a:pPr lvl="1">
              <a:lnSpc>
                <a:spcPct val="80000"/>
              </a:lnSpc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Maya Python API Scripts</a:t>
            </a:r>
          </a:p>
          <a:p>
            <a:pPr lvl="2">
              <a:lnSpc>
                <a:spcPct val="80000"/>
              </a:lnSpc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/>
              <a:t>write scripts that access functionality previously available only through the C++ API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100000"/>
              <a:buFont typeface="Arial" charset="0"/>
              <a:buChar char="•"/>
            </a:pPr>
            <a:endParaRPr lang="en-US" sz="2800" dirty="0" smtClean="0"/>
          </a:p>
          <a:p>
            <a:pPr lvl="1">
              <a:lnSpc>
                <a:spcPct val="80000"/>
              </a:lnSpc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Maya Python API Scripted Plug-ins</a:t>
            </a:r>
          </a:p>
          <a:p>
            <a:pPr lvl="2">
              <a:lnSpc>
                <a:spcPct val="80000"/>
              </a:lnSpc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/>
              <a:t>define new commands, nodes, etc using Python</a:t>
            </a:r>
          </a:p>
          <a:p>
            <a:pPr lvl="2">
              <a:lnSpc>
                <a:spcPct val="80000"/>
              </a:lnSpc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/>
              <a:t>like C++ plug-ins written in Python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SzPct val="100000"/>
              <a:buFont typeface="Arial" charset="0"/>
              <a:buChar char="•"/>
            </a:pPr>
            <a:endParaRPr lang="en-US" sz="2800" dirty="0" smtClean="0"/>
          </a:p>
          <a:p>
            <a:pPr lvl="1">
              <a:lnSpc>
                <a:spcPct val="80000"/>
              </a:lnSpc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Maya Python Standalone Apps</a:t>
            </a:r>
          </a:p>
          <a:p>
            <a:pPr lvl="2">
              <a:lnSpc>
                <a:spcPct val="80000"/>
              </a:lnSpc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/>
              <a:t>like </a:t>
            </a:r>
            <a:r>
              <a:rPr lang="en-US" dirty="0" err="1" smtClean="0"/>
              <a:t>MLibrary</a:t>
            </a:r>
            <a:r>
              <a:rPr lang="en-US" dirty="0" smtClean="0"/>
              <a:t>-based C++ applications, but written in Python</a:t>
            </a:r>
          </a:p>
          <a:p>
            <a:pPr lvl="2">
              <a:lnSpc>
                <a:spcPct val="80000"/>
              </a:lnSpc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/>
              <a:t>Non UI</a:t>
            </a:r>
          </a:p>
          <a:p>
            <a:pPr marL="495300" lvl="1" indent="-381000">
              <a:lnSpc>
                <a:spcPct val="80000"/>
              </a:lnSpc>
            </a:pPr>
            <a:endParaRPr lang="en-US" sz="18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228600" lvl="5" algn="ctr"/>
            <a:r>
              <a:rPr lang="en-US" sz="2800" b="1" dirty="0" smtClean="0"/>
              <a:t>Python Scripting in Maya</a:t>
            </a:r>
            <a:endParaRPr lang="en-US" sz="2800" dirty="0"/>
          </a:p>
        </p:txBody>
      </p:sp>
      <p:grpSp>
        <p:nvGrpSpPr>
          <p:cNvPr id="2" name="Group 12"/>
          <p:cNvGrpSpPr/>
          <p:nvPr/>
        </p:nvGrpSpPr>
        <p:grpSpPr>
          <a:xfrm>
            <a:off x="566738" y="5334000"/>
            <a:ext cx="8915400" cy="1201738"/>
            <a:chOff x="914400" y="5257800"/>
            <a:chExt cx="8229600" cy="1038255"/>
          </a:xfrm>
        </p:grpSpPr>
        <p:sp>
          <p:nvSpPr>
            <p:cNvPr id="14" name="TextBox 13"/>
            <p:cNvSpPr txBox="1"/>
            <p:nvPr/>
          </p:nvSpPr>
          <p:spPr>
            <a:xfrm>
              <a:off x="914400" y="6096000"/>
              <a:ext cx="822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</a:rPr>
                <a:t>Image courtesy of Johan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Vikström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Shilo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Ool</a:t>
              </a:r>
              <a:r>
                <a:rPr lang="en-US" sz="700" dirty="0" smtClean="0">
                  <a:solidFill>
                    <a:schemeClr val="bg1"/>
                  </a:solidFill>
                </a:rPr>
                <a:t> Digital,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Mikros</a:t>
              </a:r>
              <a:r>
                <a:rPr lang="en-US" sz="700" dirty="0" smtClean="0">
                  <a:solidFill>
                    <a:schemeClr val="bg1"/>
                  </a:solidFill>
                </a:rPr>
                <a:t> Image</a:t>
              </a:r>
            </a:p>
          </p:txBody>
        </p:sp>
        <p:grpSp>
          <p:nvGrpSpPr>
            <p:cNvPr id="4" name="Group 20"/>
            <p:cNvGrpSpPr/>
            <p:nvPr/>
          </p:nvGrpSpPr>
          <p:grpSpPr>
            <a:xfrm>
              <a:off x="992038" y="5257800"/>
              <a:ext cx="7313762" cy="838201"/>
              <a:chOff x="992038" y="5257800"/>
              <a:chExt cx="7313762" cy="838201"/>
            </a:xfrm>
          </p:grpSpPr>
          <p:pic>
            <p:nvPicPr>
              <p:cNvPr id="16" name="Picture 15" descr="Mikros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81800" y="5257800"/>
                <a:ext cx="1524000" cy="838200"/>
              </a:xfrm>
              <a:prstGeom prst="rect">
                <a:avLst/>
              </a:prstGeom>
            </p:spPr>
          </p:pic>
          <p:pic>
            <p:nvPicPr>
              <p:cNvPr id="17" name="Picture 16" descr="Image courtesy of Johan Vikström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038" y="5257800"/>
                <a:ext cx="1319842" cy="838200"/>
              </a:xfrm>
              <a:prstGeom prst="rect">
                <a:avLst/>
              </a:prstGeom>
            </p:spPr>
          </p:pic>
          <p:pic>
            <p:nvPicPr>
              <p:cNvPr id="18" name="Picture 17" descr="Image courtesy of Shilo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11879" y="5257800"/>
                <a:ext cx="1516145" cy="838200"/>
              </a:xfrm>
              <a:prstGeom prst="rect">
                <a:avLst/>
              </a:prstGeom>
            </p:spPr>
          </p:pic>
          <p:pic>
            <p:nvPicPr>
              <p:cNvPr id="19" name="Picture 18" descr="Image courtesy of Ool Digital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57800" y="5257800"/>
                <a:ext cx="1552755" cy="838200"/>
              </a:xfrm>
              <a:prstGeom prst="rect">
                <a:avLst/>
              </a:prstGeom>
            </p:spPr>
          </p:pic>
          <p:pic>
            <p:nvPicPr>
              <p:cNvPr id="20" name="Picture 19" descr="test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10000" y="5257800"/>
                <a:ext cx="1447800" cy="8382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Python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977312" cy="5119688"/>
          </a:xfrm>
        </p:spPr>
        <p:txBody>
          <a:bodyPr>
            <a:normAutofit/>
          </a:bodyPr>
          <a:lstStyle/>
          <a:p>
            <a:pPr marL="514350" lvl="0" indent="-514350">
              <a:buFont typeface="Arial" pitchFamily="34" charset="0"/>
              <a:buChar char="•"/>
            </a:pPr>
            <a:r>
              <a:rPr lang="en-US" sz="2800" dirty="0" smtClean="0"/>
              <a:t>Script Editor</a:t>
            </a:r>
          </a:p>
          <a:p>
            <a:pPr marL="514350" lvl="0" indent="-514350">
              <a:buFont typeface="Arial" pitchFamily="34" charset="0"/>
              <a:buChar char="•"/>
            </a:pPr>
            <a:r>
              <a:rPr lang="en-US" sz="2800" dirty="0" smtClean="0"/>
              <a:t>Shelf</a:t>
            </a:r>
          </a:p>
          <a:p>
            <a:pPr marL="514350" lvl="0" indent="-514350">
              <a:buFont typeface="Arial" pitchFamily="34" charset="0"/>
              <a:buChar char="•"/>
            </a:pPr>
            <a:r>
              <a:rPr lang="en-US" sz="2800" dirty="0" smtClean="0"/>
              <a:t>Command Line</a:t>
            </a:r>
          </a:p>
          <a:p>
            <a:pPr marL="514350" lvl="0" indent="-514350">
              <a:buFont typeface="Arial" pitchFamily="34" charset="0"/>
              <a:buChar char="•"/>
            </a:pPr>
            <a:r>
              <a:rPr lang="en-US" sz="2800" dirty="0" smtClean="0"/>
              <a:t>Plug-in Manager</a:t>
            </a:r>
          </a:p>
          <a:p>
            <a:pPr marL="514350" lvl="0" indent="-514350">
              <a:buFont typeface="Arial" pitchFamily="34" charset="0"/>
              <a:buChar char="•"/>
            </a:pPr>
            <a:r>
              <a:rPr lang="en-US" sz="2800" dirty="0" smtClean="0"/>
              <a:t>Python modules of Maya from a standalone Python interpreter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Naiqi Weng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066800"/>
            <a:ext cx="8215312" cy="5119688"/>
          </a:xfrm>
        </p:spPr>
        <p:txBody>
          <a:bodyPr/>
          <a:lstStyle/>
          <a:p>
            <a:pPr marL="284163" lvl="1" indent="-169863">
              <a:buClr>
                <a:schemeClr val="bg1"/>
              </a:buClr>
              <a:buSzPct val="100000"/>
              <a:buNone/>
              <a:defRPr/>
            </a:pPr>
            <a:endParaRPr lang="en-US" sz="2800" dirty="0" smtClean="0"/>
          </a:p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Education:</a:t>
            </a:r>
          </a:p>
          <a:p>
            <a:pPr marL="741363" lvl="2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Bachelor of Computer Science, </a:t>
            </a:r>
            <a:r>
              <a:rPr lang="en-US" sz="2800" dirty="0" err="1" smtClean="0"/>
              <a:t>Tsinghua</a:t>
            </a:r>
            <a:r>
              <a:rPr lang="en-US" sz="2800" dirty="0" smtClean="0"/>
              <a:t> University</a:t>
            </a:r>
          </a:p>
          <a:p>
            <a:pPr marL="741363" lvl="2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Master of Computer Science, University of Toronto</a:t>
            </a:r>
          </a:p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Working Experience: Maya API , </a:t>
            </a:r>
            <a:r>
              <a:rPr lang="en-US" sz="2800" dirty="0" err="1" smtClean="0"/>
              <a:t>MotionBuilder</a:t>
            </a:r>
            <a:r>
              <a:rPr lang="en-US" sz="2800" dirty="0" smtClean="0"/>
              <a:t> and 3DsMax SDK</a:t>
            </a:r>
          </a:p>
          <a:p>
            <a:pPr marL="284163" lvl="1" indent="-169863">
              <a:buClr>
                <a:schemeClr val="accent1"/>
              </a:buClr>
              <a:buSzPct val="100000"/>
              <a:buNone/>
              <a:defRPr/>
            </a:pPr>
            <a:endParaRPr lang="en-US" sz="2800" dirty="0" smtClean="0"/>
          </a:p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Contact: Naiqi.weng@autodesk.com</a:t>
            </a:r>
          </a:p>
          <a:p>
            <a:endParaRPr lang="en-US" dirty="0"/>
          </a:p>
        </p:txBody>
      </p:sp>
      <p:pic>
        <p:nvPicPr>
          <p:cNvPr id="1026" name="Picture 2" descr="F:\presentation-p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75456"/>
            <a:ext cx="1287463" cy="1608137"/>
          </a:xfrm>
          <a:prstGeom prst="rect">
            <a:avLst/>
          </a:prstGeom>
          <a:noFill/>
        </p:spPr>
      </p:pic>
      <p:pic>
        <p:nvPicPr>
          <p:cNvPr id="5" name="Picture 4" descr="invivo 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5181600"/>
            <a:ext cx="1371600" cy="493520"/>
          </a:xfrm>
          <a:prstGeom prst="rect">
            <a:avLst/>
          </a:prstGeom>
        </p:spPr>
      </p:pic>
      <p:pic>
        <p:nvPicPr>
          <p:cNvPr id="6" name="Picture 5" descr="AUTODESK_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24200" y="5181600"/>
            <a:ext cx="1981200" cy="50328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Maya’s Python Modules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397000"/>
          <a:ext cx="6096000" cy="47084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616857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maya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Top-level module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maya.cmds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 commands (e.g. sphere, </a:t>
                      </a:r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getAttr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and plug-in commands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maya.utils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Utilities not specific to API or Maya commands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maya.standalone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Initialization routine for standalone Python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maya.OpenMaya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OpenMaya API modules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maya.app.*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code used to implement Maya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maya.mel.*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Utility for executing MEL commands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9663112" cy="1143000"/>
          </a:xfrm>
        </p:spPr>
        <p:txBody>
          <a:bodyPr/>
          <a:lstStyle/>
          <a:p>
            <a:r>
              <a:rPr lang="en-US" dirty="0" smtClean="0"/>
              <a:t>Some Useful Standard Python Modules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143000"/>
          <a:ext cx="6096000" cy="50509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616857">
                <a:tc>
                  <a:txBody>
                    <a:bodyPr/>
                    <a:lstStyle/>
                    <a:p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fr-FR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management, </a:t>
                      </a:r>
                      <a:r>
                        <a:rPr lang="fr-FR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r>
                        <a:rPr lang="fr-FR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variables, </a:t>
                      </a:r>
                      <a:r>
                        <a:rPr lang="fr-FR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8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os.path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fr-FR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routines: </a:t>
                      </a:r>
                      <a:r>
                        <a:rPr lang="fr-FR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split, etc.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shell arguments (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python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globals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 expressions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urllib2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 access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pickle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archiving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1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getopt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 line argument parsing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assorted math routines and constants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All Python functionalities are contained in modules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Modules may have hierarchy (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os.path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Import modules to access their functionality </a:t>
            </a:r>
          </a:p>
          <a:p>
            <a:r>
              <a:rPr lang="en-US" dirty="0" smtClean="0"/>
              <a:t>“import” adds a module to the namespace of your code</a:t>
            </a:r>
          </a:p>
          <a:p>
            <a:r>
              <a:rPr lang="en-US" dirty="0" smtClean="0"/>
              <a:t>“import” searches </a:t>
            </a:r>
            <a:r>
              <a:rPr lang="en-US" dirty="0" err="1" smtClean="0"/>
              <a:t>sys.path</a:t>
            </a:r>
            <a:endParaRPr lang="en-US" dirty="0" smtClean="0"/>
          </a:p>
          <a:p>
            <a:r>
              <a:rPr lang="en-US" dirty="0" smtClean="0"/>
              <a:t>Similar to “include” in C++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119688"/>
          </a:xfrm>
        </p:spPr>
        <p:txBody>
          <a:bodyPr/>
          <a:lstStyle/>
          <a:p>
            <a:pPr marL="457200" indent="-457200"/>
            <a:r>
              <a:rPr lang="en-US" dirty="0" smtClean="0"/>
              <a:t>Three forms of import:</a:t>
            </a:r>
          </a:p>
          <a:p>
            <a:pPr marL="914400" indent="-457200">
              <a:buFont typeface="Arial" pitchFamily="34" charset="0"/>
              <a:buChar char="•"/>
            </a:pPr>
            <a:r>
              <a:rPr lang="en-US" dirty="0" smtClean="0"/>
              <a:t>Import a module using full namespace</a:t>
            </a:r>
          </a:p>
          <a:p>
            <a:pPr marL="914400" indent="-457200">
              <a:buFont typeface="Arial" pitchFamily="34" charset="0"/>
              <a:buChar char="•"/>
            </a:pPr>
            <a:endParaRPr lang="en-US" dirty="0" smtClean="0"/>
          </a:p>
          <a:p>
            <a:pPr marL="914400" indent="-457200">
              <a:buFont typeface="+mj-lt"/>
              <a:buAutoNum type="arabicPeriod"/>
            </a:pPr>
            <a:endParaRPr lang="en-US" dirty="0" smtClean="0"/>
          </a:p>
          <a:p>
            <a:pPr marL="914400" indent="-457200"/>
            <a:r>
              <a:rPr lang="en-US" dirty="0" smtClean="0"/>
              <a:t>Import a module using full namespace, but choose a new name</a:t>
            </a:r>
          </a:p>
          <a:p>
            <a:pPr marL="914400" indent="-457200">
              <a:buFont typeface="+mj-lt"/>
              <a:buAutoNum type="arabicPeriod"/>
            </a:pPr>
            <a:endParaRPr lang="en-US" dirty="0" smtClean="0"/>
          </a:p>
          <a:p>
            <a:pPr marL="914400" indent="-457200">
              <a:buFont typeface="+mj-lt"/>
              <a:buAutoNum type="arabicPeriod"/>
            </a:pPr>
            <a:endParaRPr lang="en-US" sz="1400" kern="1200" dirty="0" smtClean="0">
              <a:solidFill>
                <a:srgbClr val="FFFF00"/>
              </a:solidFill>
              <a:latin typeface="Arial" pitchFamily="34" charset="0"/>
            </a:endParaRPr>
          </a:p>
          <a:p>
            <a:pPr marL="914400" indent="-457200"/>
            <a:r>
              <a:rPr lang="en-US" dirty="0" smtClean="0"/>
              <a:t>Import an item from anther module into your global namespace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2399675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import </a:t>
            </a:r>
            <a:r>
              <a:rPr lang="en-US" sz="1400" dirty="0" err="1" smtClean="0">
                <a:solidFill>
                  <a:srgbClr val="FFFF00"/>
                </a:solidFill>
              </a:rPr>
              <a:t>maya.cmds</a:t>
            </a:r>
            <a:endParaRPr lang="en-US" sz="1400" dirty="0" smtClean="0">
              <a:solidFill>
                <a:srgbClr val="FFFF00"/>
              </a:solidFill>
            </a:endParaRPr>
          </a:p>
          <a:p>
            <a:r>
              <a:rPr lang="en-US" sz="1400" dirty="0" err="1" smtClean="0">
                <a:solidFill>
                  <a:srgbClr val="FFFF00"/>
                </a:solidFill>
              </a:rPr>
              <a:t>maya.cmds.sphere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40386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import </a:t>
            </a:r>
            <a:r>
              <a:rPr lang="en-US" sz="1400" dirty="0" err="1" smtClean="0">
                <a:solidFill>
                  <a:srgbClr val="FFFF00"/>
                </a:solidFill>
              </a:rPr>
              <a:t>maya.cmds</a:t>
            </a:r>
            <a:r>
              <a:rPr lang="en-US" sz="1400" dirty="0" smtClean="0">
                <a:solidFill>
                  <a:srgbClr val="FFFF00"/>
                </a:solidFill>
              </a:rPr>
              <a:t> as </a:t>
            </a:r>
            <a:r>
              <a:rPr lang="en-US" sz="1400" dirty="0" err="1" smtClean="0">
                <a:solidFill>
                  <a:srgbClr val="FFFF00"/>
                </a:solidFill>
              </a:rPr>
              <a:t>cmds</a:t>
            </a:r>
            <a:endParaRPr lang="en-US" sz="1400" dirty="0" smtClean="0">
              <a:solidFill>
                <a:srgbClr val="FFFF00"/>
              </a:solidFill>
            </a:endParaRPr>
          </a:p>
          <a:p>
            <a:r>
              <a:rPr lang="en-US" sz="1400" dirty="0" err="1" smtClean="0">
                <a:solidFill>
                  <a:srgbClr val="FFFF00"/>
                </a:solidFill>
              </a:rPr>
              <a:t>cmds.sphere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7000" y="5752882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from </a:t>
            </a:r>
            <a:r>
              <a:rPr lang="en-US" sz="1400" dirty="0" err="1" smtClean="0">
                <a:solidFill>
                  <a:srgbClr val="FFFF00"/>
                </a:solidFill>
              </a:rPr>
              <a:t>maya.cmds</a:t>
            </a:r>
            <a:r>
              <a:rPr lang="en-US" sz="1400" dirty="0" smtClean="0">
                <a:solidFill>
                  <a:srgbClr val="FFFF00"/>
                </a:solidFill>
              </a:rPr>
              <a:t> import *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sphere()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Module is used to define closely related functionality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Use Python "import" command to bring in modules</a:t>
            </a:r>
          </a:p>
          <a:p>
            <a:pPr lvl="2">
              <a:buClr>
                <a:schemeClr val="bg1"/>
              </a:buClr>
              <a:buNone/>
            </a:pPr>
            <a:r>
              <a:rPr lang="en-US" dirty="0" smtClean="0"/>
              <a:t>			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import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myModule</a:t>
            </a:r>
            <a:endParaRPr lang="en-US" sz="14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Clr>
                <a:schemeClr val="bg1"/>
              </a:buClr>
              <a:buNone/>
            </a:pP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			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myModule.myFunction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 lvl="2">
              <a:buClr>
                <a:schemeClr val="bg1"/>
              </a:buClr>
              <a:buNone/>
            </a:pP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			# Result: 1 #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“reload" command updates module:</a:t>
            </a:r>
          </a:p>
          <a:p>
            <a:pPr lvl="2">
              <a:buClr>
                <a:schemeClr val="bg1"/>
              </a:buClr>
              <a:buNone/>
            </a:pP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			reload(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myModule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>
              <a:buClr>
                <a:schemeClr val="bg1"/>
              </a:buClr>
              <a:buFontTx/>
              <a:buNone/>
            </a:pP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Module must be available in system path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sys.path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Can be modified after Python is initialized</a:t>
            </a:r>
          </a:p>
          <a:p>
            <a:pPr lvl="2"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PYTHONPATH environment variable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Read when Python initializes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Stored in </a:t>
            </a:r>
            <a:r>
              <a:rPr lang="en-US" dirty="0" err="1" smtClean="0"/>
              <a:t>sys.path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9282112" cy="1143000"/>
          </a:xfrm>
        </p:spPr>
        <p:txBody>
          <a:bodyPr/>
          <a:lstStyle/>
          <a:p>
            <a:r>
              <a:rPr lang="en-US" dirty="0" smtClean="0"/>
              <a:t>Adding Modules to Your Python Path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 to </a:t>
            </a:r>
            <a:r>
              <a:rPr lang="en-US" dirty="0" err="1" smtClean="0"/>
              <a:t>sys.path</a:t>
            </a:r>
            <a:r>
              <a:rPr lang="en-US" dirty="0" smtClean="0"/>
              <a:t> in your userSetup.py or other script once Maya is running. </a:t>
            </a:r>
          </a:p>
          <a:p>
            <a:pPr>
              <a:buNone/>
            </a:pPr>
            <a:r>
              <a:rPr lang="en-US" sz="1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	import sys </a:t>
            </a:r>
          </a:p>
          <a:p>
            <a:pPr>
              <a:buNone/>
            </a:pPr>
            <a:r>
              <a:rPr lang="en-US" sz="1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1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sys.path.append</a:t>
            </a:r>
            <a:r>
              <a:rPr lang="en-US" sz="1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 '/Users/</a:t>
            </a:r>
            <a:r>
              <a:rPr lang="en-US" sz="1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nweng</a:t>
            </a:r>
            <a:r>
              <a:rPr lang="en-US" sz="1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maya</a:t>
            </a:r>
            <a:r>
              <a:rPr lang="en-US" sz="1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/Scripts' ) 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Set PYTHONPATH in your Maya.env file, or in your environment before you run Maya 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  	</a:t>
            </a:r>
            <a:endParaRPr lang="en-US" sz="18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Environment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file: Maya.env</a:t>
            </a:r>
          </a:p>
          <a:p>
            <a:endParaRPr lang="en-US" dirty="0" smtClean="0"/>
          </a:p>
          <a:p>
            <a:r>
              <a:rPr lang="en-US" dirty="0" smtClean="0"/>
              <a:t>Recommended approach of setting environment variable</a:t>
            </a:r>
          </a:p>
          <a:p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PYTHONPATH = C:\Users\wengn\Documents\test</a:t>
            </a:r>
          </a:p>
          <a:p>
            <a:endParaRPr lang="en-US" dirty="0" smtClean="0"/>
          </a:p>
          <a:p>
            <a:r>
              <a:rPr lang="en-US" dirty="0" smtClean="0"/>
              <a:t>Save it to</a:t>
            </a:r>
          </a:p>
          <a:p>
            <a:pPr lvl="2"/>
            <a:r>
              <a:rPr lang="en-US" dirty="0" smtClean="0"/>
              <a:t>C:\Users\wengn\Documents\maya\2012\Maya.env</a:t>
            </a: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Custom Python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0" indent="-234950">
              <a:buFont typeface="Arial" pitchFamily="34" charset="0"/>
              <a:buChar char="•"/>
            </a:pPr>
            <a:r>
              <a:rPr lang="en-US" dirty="0" smtClean="0"/>
              <a:t>userSetup.py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dirty="0" smtClean="0"/>
              <a:t>Create a userSetup.py in</a:t>
            </a:r>
          </a:p>
          <a:p>
            <a:pPr marL="582613" lvl="2" indent="-234950">
              <a:buFont typeface="Arial" pitchFamily="34" charset="0"/>
              <a:buChar char="•"/>
            </a:pPr>
            <a:r>
              <a:rPr lang="en-US" dirty="0" smtClean="0"/>
              <a:t>C:\My Documents\</a:t>
            </a:r>
            <a:r>
              <a:rPr lang="en-US" dirty="0" err="1" smtClean="0"/>
              <a:t>maya</a:t>
            </a:r>
            <a:r>
              <a:rPr lang="en-US" dirty="0" smtClean="0"/>
              <a:t>\2012\scripts 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dirty="0" smtClean="0"/>
              <a:t>Put commands you want Maya to run on start up</a:t>
            </a:r>
          </a:p>
          <a:p>
            <a:pPr marL="1606550" lvl="4" indent="-234950">
              <a:buNone/>
            </a:pPr>
            <a:r>
              <a:rPr lang="en-US" dirty="0" smtClean="0">
                <a:solidFill>
                  <a:srgbClr val="FFFF00"/>
                </a:solidFill>
              </a:rPr>
              <a:t>import </a:t>
            </a:r>
            <a:r>
              <a:rPr lang="en-US" dirty="0" err="1" smtClean="0">
                <a:solidFill>
                  <a:srgbClr val="FFFF00"/>
                </a:solidFill>
              </a:rPr>
              <a:t>maya.cmds</a:t>
            </a:r>
            <a:r>
              <a:rPr lang="en-US" dirty="0" smtClean="0">
                <a:solidFill>
                  <a:srgbClr val="FFFF00"/>
                </a:solidFill>
              </a:rPr>
              <a:t> as </a:t>
            </a:r>
            <a:r>
              <a:rPr lang="en-US" dirty="0" err="1" smtClean="0">
                <a:solidFill>
                  <a:srgbClr val="FFFF00"/>
                </a:solidFill>
              </a:rPr>
              <a:t>cmds</a:t>
            </a:r>
            <a:endParaRPr lang="en-US" dirty="0" smtClean="0">
              <a:solidFill>
                <a:srgbClr val="FFFF00"/>
              </a:solidFill>
            </a:endParaRPr>
          </a:p>
          <a:p>
            <a:pPr marL="234950" indent="-234950">
              <a:buFont typeface="Arial" pitchFamily="34" charset="0"/>
              <a:buChar char="•"/>
            </a:pPr>
            <a:r>
              <a:rPr lang="en-US" dirty="0" smtClean="0"/>
              <a:t>It is executed during initialization and setup phase of Maya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228600" lvl="5" algn="ctr"/>
            <a:r>
              <a:rPr lang="en-US" sz="2800" b="1" dirty="0" smtClean="0"/>
              <a:t>Exploring the Programming Docs</a:t>
            </a:r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19088" y="5334000"/>
            <a:ext cx="8915400" cy="1201738"/>
            <a:chOff x="914400" y="5257800"/>
            <a:chExt cx="8229600" cy="1038255"/>
          </a:xfrm>
        </p:grpSpPr>
        <p:sp>
          <p:nvSpPr>
            <p:cNvPr id="12" name="TextBox 11"/>
            <p:cNvSpPr txBox="1"/>
            <p:nvPr/>
          </p:nvSpPr>
          <p:spPr>
            <a:xfrm>
              <a:off x="914400" y="6096000"/>
              <a:ext cx="822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</a:rPr>
                <a:t>Image courtesy of Johan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Vikström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Shilo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Ool</a:t>
              </a:r>
              <a:r>
                <a:rPr lang="en-US" sz="700" dirty="0" smtClean="0">
                  <a:solidFill>
                    <a:schemeClr val="bg1"/>
                  </a:solidFill>
                </a:rPr>
                <a:t> Digital,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Mikros</a:t>
              </a:r>
              <a:r>
                <a:rPr lang="en-US" sz="700" dirty="0" smtClean="0">
                  <a:solidFill>
                    <a:schemeClr val="bg1"/>
                  </a:solidFill>
                </a:rPr>
                <a:t> Image</a:t>
              </a:r>
            </a:p>
          </p:txBody>
        </p:sp>
        <p:grpSp>
          <p:nvGrpSpPr>
            <p:cNvPr id="13" name="Group 20"/>
            <p:cNvGrpSpPr/>
            <p:nvPr/>
          </p:nvGrpSpPr>
          <p:grpSpPr>
            <a:xfrm>
              <a:off x="992038" y="5257800"/>
              <a:ext cx="7313762" cy="838201"/>
              <a:chOff x="992038" y="5257800"/>
              <a:chExt cx="7313762" cy="838201"/>
            </a:xfrm>
          </p:grpSpPr>
          <p:pic>
            <p:nvPicPr>
              <p:cNvPr id="14" name="Picture 13" descr="Mikros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81800" y="5257800"/>
                <a:ext cx="1524000" cy="838200"/>
              </a:xfrm>
              <a:prstGeom prst="rect">
                <a:avLst/>
              </a:prstGeom>
            </p:spPr>
          </p:pic>
          <p:pic>
            <p:nvPicPr>
              <p:cNvPr id="15" name="Picture 14" descr="Image courtesy of Johan Vikström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038" y="5257800"/>
                <a:ext cx="1319842" cy="838200"/>
              </a:xfrm>
              <a:prstGeom prst="rect">
                <a:avLst/>
              </a:prstGeom>
            </p:spPr>
          </p:pic>
          <p:pic>
            <p:nvPicPr>
              <p:cNvPr id="16" name="Picture 15" descr="Image courtesy of Shilo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11879" y="5257800"/>
                <a:ext cx="1516145" cy="838200"/>
              </a:xfrm>
              <a:prstGeom prst="rect">
                <a:avLst/>
              </a:prstGeom>
            </p:spPr>
          </p:pic>
          <p:pic>
            <p:nvPicPr>
              <p:cNvPr id="17" name="Picture 16" descr="Image courtesy of Ool Digital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57800" y="5257800"/>
                <a:ext cx="1552755" cy="838200"/>
              </a:xfrm>
              <a:prstGeom prst="rect">
                <a:avLst/>
              </a:prstGeom>
            </p:spPr>
          </p:pic>
          <p:pic>
            <p:nvPicPr>
              <p:cNvPr id="18" name="Picture 17" descr="test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10000" y="5257800"/>
                <a:ext cx="1447800" cy="8382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304800"/>
            <a:ext cx="8215312" cy="1143000"/>
          </a:xfrm>
        </p:spPr>
        <p:txBody>
          <a:bodyPr/>
          <a:lstStyle/>
          <a:p>
            <a:r>
              <a:rPr lang="en-US" dirty="0" smtClean="0"/>
              <a:t>3D Computer Puppetry on Volumetric Display</a:t>
            </a:r>
            <a:endParaRPr lang="en-US" dirty="0"/>
          </a:p>
        </p:txBody>
      </p:sp>
      <p:pic>
        <p:nvPicPr>
          <p:cNvPr id="4" name="Content Placeholder 3" descr="Corepressor_dom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472425" y="1279525"/>
            <a:ext cx="4061975" cy="5119688"/>
          </a:xfrm>
          <a:prstGeom prst="rect">
            <a:avLst/>
          </a:prstGeom>
        </p:spPr>
      </p:pic>
      <p:pic>
        <p:nvPicPr>
          <p:cNvPr id="5" name="Content Placeholder 3" descr="Perspecta_1_9_lar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724400" y="1823086"/>
            <a:ext cx="3451860" cy="3451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Kuklik_Richard_Pinocchio_BigPicture140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1828800"/>
            <a:ext cx="2286000" cy="344614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429000" y="3276600"/>
            <a:ext cx="9144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Documents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9088" y="1416050"/>
            <a:ext cx="8672512" cy="5119688"/>
          </a:xfrm>
        </p:spPr>
        <p:txBody>
          <a:bodyPr/>
          <a:lstStyle/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Online documentation: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http://download.autodesk.com/global/docs/maya2012/en_us/index.html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Download Link:</a:t>
            </a:r>
          </a:p>
          <a:p>
            <a:pPr lvl="2">
              <a:buClr>
                <a:schemeClr val="bg1"/>
              </a:buClr>
              <a:buSzPct val="100000"/>
              <a:buNone/>
            </a:pPr>
            <a:r>
              <a:rPr lang="en-US" dirty="0" smtClean="0">
                <a:hlinkClick r:id="rId4"/>
              </a:rPr>
              <a:t>http://usa.autodesk.com/adsk/servlet/index?siteID=123112&amp;id=16278314&amp;linkID=10809894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3196" y="5334000"/>
            <a:ext cx="8915400" cy="1201738"/>
            <a:chOff x="914400" y="5257800"/>
            <a:chExt cx="8229600" cy="1038255"/>
          </a:xfrm>
        </p:grpSpPr>
        <p:sp>
          <p:nvSpPr>
            <p:cNvPr id="6" name="TextBox 5"/>
            <p:cNvSpPr txBox="1"/>
            <p:nvPr/>
          </p:nvSpPr>
          <p:spPr>
            <a:xfrm>
              <a:off x="914400" y="6096000"/>
              <a:ext cx="822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</a:rPr>
                <a:t>Image courtesy of Johan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Vikström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Shilo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Ool</a:t>
              </a:r>
              <a:r>
                <a:rPr lang="en-US" sz="700" dirty="0" smtClean="0">
                  <a:solidFill>
                    <a:schemeClr val="bg1"/>
                  </a:solidFill>
                </a:rPr>
                <a:t> Digital,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Mikros</a:t>
              </a:r>
              <a:r>
                <a:rPr lang="en-US" sz="700" dirty="0" smtClean="0">
                  <a:solidFill>
                    <a:schemeClr val="bg1"/>
                  </a:solidFill>
                </a:rPr>
                <a:t> Image</a:t>
              </a:r>
            </a:p>
          </p:txBody>
        </p:sp>
        <p:grpSp>
          <p:nvGrpSpPr>
            <p:cNvPr id="7" name="Group 20"/>
            <p:cNvGrpSpPr/>
            <p:nvPr/>
          </p:nvGrpSpPr>
          <p:grpSpPr>
            <a:xfrm>
              <a:off x="992038" y="5257800"/>
              <a:ext cx="7313762" cy="838201"/>
              <a:chOff x="992038" y="5257800"/>
              <a:chExt cx="7313762" cy="838201"/>
            </a:xfrm>
          </p:grpSpPr>
          <p:pic>
            <p:nvPicPr>
              <p:cNvPr id="8" name="Picture 7" descr="Mikros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81800" y="5257800"/>
                <a:ext cx="1524000" cy="838200"/>
              </a:xfrm>
              <a:prstGeom prst="rect">
                <a:avLst/>
              </a:prstGeom>
            </p:spPr>
          </p:pic>
          <p:pic>
            <p:nvPicPr>
              <p:cNvPr id="9" name="Picture 8" descr="Image courtesy of Johan Vikström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2038" y="5257800"/>
                <a:ext cx="1319842" cy="838200"/>
              </a:xfrm>
              <a:prstGeom prst="rect">
                <a:avLst/>
              </a:prstGeom>
            </p:spPr>
          </p:pic>
          <p:pic>
            <p:nvPicPr>
              <p:cNvPr id="10" name="Picture 9" descr="Image courtesy of Shilo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311879" y="5257800"/>
                <a:ext cx="1516145" cy="838200"/>
              </a:xfrm>
              <a:prstGeom prst="rect">
                <a:avLst/>
              </a:prstGeom>
            </p:spPr>
          </p:pic>
          <p:pic>
            <p:nvPicPr>
              <p:cNvPr id="11" name="Picture 10" descr="Image courtesy of Ool Digital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257800" y="5257800"/>
                <a:ext cx="1552755" cy="838200"/>
              </a:xfrm>
              <a:prstGeom prst="rect">
                <a:avLst/>
              </a:prstGeom>
            </p:spPr>
          </p:pic>
          <p:pic>
            <p:nvPicPr>
              <p:cNvPr id="12" name="Picture 11" descr="test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810000" y="5257800"/>
                <a:ext cx="1447800" cy="8382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16050"/>
            <a:ext cx="787400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457200" y="4724400"/>
            <a:ext cx="16002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4114800"/>
            <a:ext cx="14478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2012 API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version: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http://download.autodesk.com/global/docs/mayasdk2012/en_us/index.html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Download Link</a:t>
            </a:r>
          </a:p>
          <a:p>
            <a:pPr>
              <a:buNone/>
            </a:pPr>
            <a:r>
              <a:rPr lang="en-US" dirty="0" smtClean="0">
                <a:solidFill>
                  <a:srgbClr val="99FF33"/>
                </a:solidFill>
              </a:rPr>
              <a:t>	</a:t>
            </a:r>
            <a:r>
              <a:rPr lang="en-US" dirty="0" smtClean="0">
                <a:solidFill>
                  <a:srgbClr val="99FF33"/>
                </a:solidFill>
                <a:hlinkClick r:id="rId4"/>
              </a:rPr>
              <a:t>http://usa.autodesk.com/adsk/servlet/item?siteID=123112&amp;id=16707768</a:t>
            </a:r>
            <a:endParaRPr lang="en-US" dirty="0" smtClean="0">
              <a:solidFill>
                <a:srgbClr val="99FF33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99FF33"/>
              </a:solidFill>
            </a:endParaRP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3196" y="5334000"/>
            <a:ext cx="8915400" cy="1201738"/>
            <a:chOff x="914400" y="5257800"/>
            <a:chExt cx="8229600" cy="1038255"/>
          </a:xfrm>
        </p:grpSpPr>
        <p:sp>
          <p:nvSpPr>
            <p:cNvPr id="5" name="TextBox 4"/>
            <p:cNvSpPr txBox="1"/>
            <p:nvPr/>
          </p:nvSpPr>
          <p:spPr>
            <a:xfrm>
              <a:off x="914400" y="6096000"/>
              <a:ext cx="822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</a:rPr>
                <a:t>Image courtesy of Johan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Vikström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Shilo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Ool</a:t>
              </a:r>
              <a:r>
                <a:rPr lang="en-US" sz="700" dirty="0" smtClean="0">
                  <a:solidFill>
                    <a:schemeClr val="bg1"/>
                  </a:solidFill>
                </a:rPr>
                <a:t> Digital,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Mikros</a:t>
              </a:r>
              <a:r>
                <a:rPr lang="en-US" sz="700" dirty="0" smtClean="0">
                  <a:solidFill>
                    <a:schemeClr val="bg1"/>
                  </a:solidFill>
                </a:rPr>
                <a:t> Image</a:t>
              </a:r>
            </a:p>
          </p:txBody>
        </p:sp>
        <p:grpSp>
          <p:nvGrpSpPr>
            <p:cNvPr id="6" name="Group 20"/>
            <p:cNvGrpSpPr/>
            <p:nvPr/>
          </p:nvGrpSpPr>
          <p:grpSpPr>
            <a:xfrm>
              <a:off x="992038" y="5257800"/>
              <a:ext cx="7313762" cy="838201"/>
              <a:chOff x="992038" y="5257800"/>
              <a:chExt cx="7313762" cy="838201"/>
            </a:xfrm>
          </p:grpSpPr>
          <p:pic>
            <p:nvPicPr>
              <p:cNvPr id="7" name="Picture 6" descr="Mikros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81800" y="5257800"/>
                <a:ext cx="1524000" cy="838200"/>
              </a:xfrm>
              <a:prstGeom prst="rect">
                <a:avLst/>
              </a:prstGeom>
            </p:spPr>
          </p:pic>
          <p:pic>
            <p:nvPicPr>
              <p:cNvPr id="8" name="Picture 7" descr="Image courtesy of Johan Vikström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2038" y="5257800"/>
                <a:ext cx="1319842" cy="838200"/>
              </a:xfrm>
              <a:prstGeom prst="rect">
                <a:avLst/>
              </a:prstGeom>
            </p:spPr>
          </p:pic>
          <p:pic>
            <p:nvPicPr>
              <p:cNvPr id="9" name="Picture 8" descr="Image courtesy of Shilo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311879" y="5257800"/>
                <a:ext cx="1516145" cy="838200"/>
              </a:xfrm>
              <a:prstGeom prst="rect">
                <a:avLst/>
              </a:prstGeom>
            </p:spPr>
          </p:pic>
          <p:pic>
            <p:nvPicPr>
              <p:cNvPr id="10" name="Picture 9" descr="Image courtesy of Ool Digital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257800" y="5257800"/>
                <a:ext cx="1552755" cy="838200"/>
              </a:xfrm>
              <a:prstGeom prst="rect">
                <a:avLst/>
              </a:prstGeom>
            </p:spPr>
          </p:pic>
          <p:pic>
            <p:nvPicPr>
              <p:cNvPr id="11" name="Picture 10" descr="test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810000" y="5257800"/>
                <a:ext cx="1447800" cy="8382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API Documentation</a:t>
            </a:r>
            <a:endParaRPr lang="en-US" dirty="0"/>
          </a:p>
        </p:txBody>
      </p:sp>
      <p:pic>
        <p:nvPicPr>
          <p:cNvPr id="4" name="Content Placeholder 3" descr="APIdoc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2231309"/>
            <a:ext cx="7151233" cy="4626691"/>
          </a:xfrm>
        </p:spPr>
      </p:pic>
      <p:sp>
        <p:nvSpPr>
          <p:cNvPr id="5" name="TextBox 4"/>
          <p:cNvSpPr txBox="1"/>
          <p:nvPr/>
        </p:nvSpPr>
        <p:spPr>
          <a:xfrm>
            <a:off x="319088" y="1279525"/>
            <a:ext cx="8382000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buFontTx/>
              <a:buChar char="•"/>
            </a:pPr>
            <a:r>
              <a:rPr lang="en-US" sz="2400" kern="0" dirty="0" smtClean="0">
                <a:solidFill>
                  <a:srgbClr val="FFFFFF"/>
                </a:solidFill>
                <a:latin typeface="Arial"/>
              </a:rPr>
              <a:t>The Maya API Documentation contains a wealth of information on all aspects of the API.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2743200"/>
            <a:ext cx="14478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8200" y="5562600"/>
            <a:ext cx="1295400" cy="228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PIdoc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551729"/>
            <a:ext cx="6471606" cy="4186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596312" cy="1082675"/>
          </a:xfrm>
        </p:spPr>
        <p:txBody>
          <a:bodyPr/>
          <a:lstStyle/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Introduction documentation in API Guide</a:t>
            </a:r>
            <a:r>
              <a:rPr lang="en-US" sz="2400" dirty="0" smtClean="0"/>
              <a:t> </a:t>
            </a:r>
          </a:p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Class reference share the same documentation with C++ API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4163" lvl="1" indent="-169863">
              <a:buClr>
                <a:schemeClr val="bg1"/>
              </a:buClr>
              <a:buSzPct val="100000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284163" lvl="1" indent="-169863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4163" lvl="1" indent="-169863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284163" lvl="1" indent="-169863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4163" lvl="1" indent="-169863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284163" lvl="1" indent="-169863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4163" lvl="1" indent="-169863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284163" lvl="1" indent="-169863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447800" y="5029200"/>
            <a:ext cx="1143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876300" y="4739045"/>
            <a:ext cx="381000" cy="29015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38125" y="4248835"/>
            <a:ext cx="12763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rgbClr val="CC0000"/>
                </a:solidFill>
              </a:rPr>
              <a:t>Python API Introduction</a:t>
            </a:r>
            <a:endParaRPr lang="en-US" sz="1400" b="1" dirty="0">
              <a:solidFill>
                <a:srgbClr val="CC0000"/>
              </a:solidFill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 flipV="1">
            <a:off x="2362200" y="5850530"/>
            <a:ext cx="304800" cy="118664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133600" y="5909863"/>
            <a:ext cx="1676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rgbClr val="CC0000"/>
                </a:solidFill>
              </a:rPr>
              <a:t>Python API</a:t>
            </a:r>
            <a:endParaRPr lang="en-US" sz="1400" b="1" dirty="0">
              <a:solidFill>
                <a:srgbClr val="CC0000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295400" y="5641777"/>
            <a:ext cx="9906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 animBg="1"/>
      <p:bldP spid="11" grpId="0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  No Python-specific API class documentation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  Methods not supported in Python: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Marked by: NO SCRIPT SUPPORT</a:t>
            </a:r>
          </a:p>
          <a:p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  In most cases, alternate forms are provided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596312" cy="5119688"/>
          </a:xfrm>
        </p:spPr>
        <p:txBody>
          <a:bodyPr/>
          <a:lstStyle/>
          <a:p>
            <a:pPr marL="284163" lvl="1" indent="-169863">
              <a:buClr>
                <a:srgbClr val="00B4FF"/>
              </a:buClr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C++ Plug-in Examples:</a:t>
            </a:r>
          </a:p>
          <a:p>
            <a:pPr marL="627063" lvl="2" indent="-169863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C:\Program Files\Autodesk\Maya2012\</a:t>
            </a:r>
            <a:r>
              <a:rPr lang="en-US" dirty="0" err="1" smtClean="0">
                <a:solidFill>
                  <a:srgbClr val="FFFFFF"/>
                </a:solidFill>
              </a:rPr>
              <a:t>devkit</a:t>
            </a:r>
            <a:r>
              <a:rPr lang="en-US" dirty="0" smtClean="0">
                <a:solidFill>
                  <a:srgbClr val="FFFFFF"/>
                </a:solidFill>
              </a:rPr>
              <a:t>\plug-ins</a:t>
            </a:r>
          </a:p>
          <a:p>
            <a:pPr marL="284163" lvl="1" indent="-169863">
              <a:buClr>
                <a:srgbClr val="00B4FF"/>
              </a:buClr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284163" lvl="1" indent="-169863">
              <a:buClr>
                <a:srgbClr val="00B4FF"/>
              </a:buClr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C++ Standalone Application Examples:</a:t>
            </a:r>
          </a:p>
          <a:p>
            <a:pPr marL="627063" lvl="2" indent="-169863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C:\Program Files\Autodesk\Maya2012\</a:t>
            </a:r>
            <a:r>
              <a:rPr lang="en-US" dirty="0" err="1" smtClean="0">
                <a:solidFill>
                  <a:srgbClr val="FFFFFF"/>
                </a:solidFill>
              </a:rPr>
              <a:t>devkit</a:t>
            </a:r>
            <a:r>
              <a:rPr lang="en-US" dirty="0" smtClean="0">
                <a:solidFill>
                  <a:srgbClr val="FFFFFF"/>
                </a:solidFill>
              </a:rPr>
              <a:t>\applications</a:t>
            </a:r>
          </a:p>
          <a:p>
            <a:pPr marL="627063" lvl="2" indent="-169863">
              <a:buClr>
                <a:srgbClr val="00B4FF"/>
              </a:buClr>
              <a:buFont typeface="Arial" charset="0"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 marL="284163" lvl="1" indent="-169863">
              <a:buClr>
                <a:srgbClr val="00B4FF"/>
              </a:buClr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Python Examples:</a:t>
            </a:r>
          </a:p>
          <a:p>
            <a:pPr marL="627063" lvl="2" indent="-169863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C:\Program Files\Autodesk\Maya2012\</a:t>
            </a:r>
            <a:r>
              <a:rPr lang="en-US" dirty="0" err="1" smtClean="0">
                <a:solidFill>
                  <a:srgbClr val="FFFFFF"/>
                </a:solidFill>
              </a:rPr>
              <a:t>devkit</a:t>
            </a:r>
            <a:r>
              <a:rPr lang="en-US" dirty="0" smtClean="0">
                <a:solidFill>
                  <a:srgbClr val="FFFFFF"/>
                </a:solidFill>
              </a:rPr>
              <a:t>\plug-ins\ scripted</a:t>
            </a:r>
          </a:p>
          <a:p>
            <a:pPr marL="627063" lvl="2" indent="-169863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C:\Program Files\Autodesk\Maya2012\</a:t>
            </a:r>
            <a:r>
              <a:rPr lang="en-US" dirty="0" err="1" smtClean="0"/>
              <a:t>devkit</a:t>
            </a:r>
            <a:r>
              <a:rPr lang="en-US" dirty="0" smtClean="0"/>
              <a:t>\applications\scripted</a:t>
            </a:r>
            <a:endParaRPr lang="en-US" dirty="0" smtClean="0">
              <a:solidFill>
                <a:srgbClr val="FFFFFF"/>
              </a:solidFill>
            </a:endParaRPr>
          </a:p>
          <a:p>
            <a:pPr marL="627063" lvl="2" indent="-169863">
              <a:buClr>
                <a:srgbClr val="00B4FF"/>
              </a:buClr>
              <a:buNone/>
            </a:pPr>
            <a:endParaRPr lang="en-US" sz="24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7" name="Content Placeholder 6" descr="plug-i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1416050"/>
            <a:ext cx="6012728" cy="5119688"/>
          </a:xfrm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914400" y="4648200"/>
            <a:ext cx="1524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2514600" y="4800599"/>
            <a:ext cx="762000" cy="19484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124200" y="4995446"/>
            <a:ext cx="205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rgbClr val="CC0000"/>
                </a:solidFill>
              </a:rPr>
              <a:t>Example </a:t>
            </a:r>
            <a:r>
              <a:rPr lang="en-US" sz="1600" b="1" dirty="0">
                <a:solidFill>
                  <a:srgbClr val="CC0000"/>
                </a:solidFill>
              </a:rPr>
              <a:t>Docs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know!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Let us know about Maya defects or Wish list items:</a:t>
            </a:r>
          </a:p>
          <a:p>
            <a:pPr>
              <a:buNone/>
            </a:pPr>
            <a:endParaRPr lang="en-US" dirty="0" smtClean="0"/>
          </a:p>
          <a:p>
            <a:pPr>
              <a:buClr>
                <a:schemeClr val="bg1"/>
              </a:buClr>
            </a:pPr>
            <a:r>
              <a:rPr lang="en-US" dirty="0" smtClean="0"/>
              <a:t>Log software defects here:</a:t>
            </a:r>
          </a:p>
          <a:p>
            <a:pPr lvl="2">
              <a:buClr>
                <a:schemeClr val="bg1"/>
              </a:buClr>
            </a:pPr>
            <a:r>
              <a:rPr lang="en-US" dirty="0" smtClean="0"/>
              <a:t>www.autodesk.com/maya-bugreport</a:t>
            </a:r>
          </a:p>
          <a:p>
            <a:pPr>
              <a:buClr>
                <a:schemeClr val="bg1"/>
              </a:buClr>
            </a:pPr>
            <a:endParaRPr lang="en-US" dirty="0" smtClean="0"/>
          </a:p>
          <a:p>
            <a:pPr>
              <a:buClr>
                <a:schemeClr val="bg1"/>
              </a:buClr>
            </a:pPr>
            <a:r>
              <a:rPr lang="en-US" dirty="0" smtClean="0"/>
              <a:t>Log software wish list items here:</a:t>
            </a:r>
          </a:p>
          <a:p>
            <a:pPr lvl="2">
              <a:buClr>
                <a:schemeClr val="bg1"/>
              </a:buClr>
            </a:pPr>
            <a:r>
              <a:rPr lang="en-US" dirty="0" smtClean="0"/>
              <a:t>www.autodesk.com/maya-sug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 who use Python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None/>
            </a:pPr>
            <a:r>
              <a:rPr lang="en-US" b="1" dirty="0" smtClean="0"/>
              <a:t>Other Autodesk Products: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MotionBuilder: real-time animation product.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FBX: Autodesk File Format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Wiretap: access to media managed on Autodesk® Stone® file systems without the need to convert files or copy media across the network.</a:t>
            </a:r>
          </a:p>
          <a:p>
            <a:pPr>
              <a:buClr>
                <a:schemeClr val="bg1"/>
              </a:buClr>
              <a:buNone/>
            </a:pPr>
            <a:r>
              <a:rPr lang="en-US" b="1" dirty="0" smtClean="0"/>
              <a:t>Non-Autodesk: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Youtube, Google, NASA and Air Canada's reservation management system.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Morning: </a:t>
            </a:r>
            <a:r>
              <a:rPr lang="en-US" dirty="0" smtClean="0"/>
              <a:t>	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Maya Programming Introduction 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Maya API Overview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Lab One 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Maya API Classes</a:t>
            </a:r>
          </a:p>
          <a:p>
            <a:r>
              <a:rPr lang="en-US" sz="2800" dirty="0" smtClean="0"/>
              <a:t>Afternoon:	</a:t>
            </a:r>
            <a:r>
              <a:rPr lang="en-US" dirty="0" smtClean="0"/>
              <a:t>	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Maya Custom Nodes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Lab Two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Maya Custom Nodes (continued)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Lab Three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Difference between Python and C++ API</a:t>
            </a:r>
          </a:p>
          <a:p>
            <a:pPr lvl="3">
              <a:buNone/>
            </a:pPr>
            <a:endParaRPr lang="en-US" sz="2400" dirty="0" smtClean="0"/>
          </a:p>
          <a:p>
            <a:pPr lvl="3"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API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Font typeface="Arial" pitchFamily="34" charset="0"/>
              <a:buChar char="•"/>
              <a:tabLst>
                <a:tab pos="5832475" algn="l"/>
              </a:tabLst>
              <a:defRPr/>
            </a:pPr>
            <a:r>
              <a:rPr lang="en-US" sz="2800" dirty="0" smtClean="0"/>
              <a:t>Maya Developer Center</a:t>
            </a:r>
            <a:endParaRPr lang="en-US" sz="2800" dirty="0" smtClean="0">
              <a:solidFill>
                <a:schemeClr val="accent1">
                  <a:lumMod val="50000"/>
                  <a:lumOff val="50000"/>
                </a:schemeClr>
              </a:solidFill>
            </a:endParaRPr>
          </a:p>
          <a:p>
            <a:pPr marL="627063" lvl="2" indent="-169863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sz="2800" dirty="0" smtClean="0"/>
              <a:t>http://www.autodesk.com/developmaya</a:t>
            </a:r>
          </a:p>
          <a:p>
            <a:pPr marL="284163" lvl="1" indent="-169863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sz="2800" dirty="0" smtClean="0"/>
              <a:t>Maya API White Paper’s (provided)</a:t>
            </a:r>
          </a:p>
          <a:p>
            <a:pPr marL="284163" lvl="1" indent="-169863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sz="2800" dirty="0" smtClean="0"/>
              <a:t>DevTV (Webcast)</a:t>
            </a:r>
          </a:p>
          <a:p>
            <a:pPr marL="284163" lvl="1" indent="-169863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sz="2800" dirty="0" smtClean="0"/>
              <a:t>Questions and Problems: ADN</a:t>
            </a:r>
            <a:endParaRPr lang="en-US" dirty="0" smtClean="0"/>
          </a:p>
          <a:p>
            <a:pPr marL="515938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	http://www.autodesk.com/adn</a:t>
            </a:r>
            <a:endParaRPr lang="en-US" sz="2800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 Recommended Maya API Programming Books: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David A. D. Gould. </a:t>
            </a:r>
            <a:r>
              <a:rPr lang="en-US" i="1" dirty="0" smtClean="0"/>
              <a:t>Complete Maya Programming, Volume 1</a:t>
            </a:r>
            <a:r>
              <a:rPr lang="en-US" dirty="0" smtClean="0"/>
              <a:t>. Morgan Kaufmann Publishers, San Francisco, 2003. ISBN:1-55860-835-4</a:t>
            </a:r>
          </a:p>
          <a:p>
            <a:pPr lvl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The AREA || 3D Community Forums</a:t>
            </a:r>
          </a:p>
          <a:p>
            <a:pPr lvl="1"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Morning: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Maya Custom Commands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Lab Four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A Closer Look at Dependency Graph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Lab Five</a:t>
            </a:r>
          </a:p>
          <a:p>
            <a:r>
              <a:rPr lang="en-US" sz="2800" dirty="0" smtClean="0"/>
              <a:t>Afternoon: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Miscellaneous Tools 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Lab Six 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Maya Manipulators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Lab Seven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ya20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-381000"/>
            <a:ext cx="9119699" cy="68580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 bwMode="auto">
          <a:xfrm>
            <a:off x="0" y="4098926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Maya Programming Introduction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013326"/>
            <a:ext cx="7239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spcBef>
                <a:spcPct val="20000"/>
              </a:spcBef>
            </a:pPr>
            <a:r>
              <a:rPr lang="en-US" sz="8000" dirty="0">
                <a:solidFill>
                  <a:srgbClr val="99FF33"/>
                </a:solidFill>
              </a:rPr>
              <a:t>Naiqi Weng</a:t>
            </a:r>
          </a:p>
          <a:p>
            <a:pPr>
              <a:spcBef>
                <a:spcPct val="20000"/>
              </a:spcBef>
            </a:pPr>
            <a:r>
              <a:rPr lang="en-US" sz="8000" dirty="0">
                <a:solidFill>
                  <a:srgbClr val="99FF33"/>
                </a:solidFill>
              </a:rPr>
              <a:t>Developer Consultant, </a:t>
            </a:r>
          </a:p>
          <a:p>
            <a:pPr>
              <a:spcBef>
                <a:spcPct val="20000"/>
              </a:spcBef>
            </a:pPr>
            <a:r>
              <a:rPr lang="en-US" sz="8000" dirty="0">
                <a:solidFill>
                  <a:srgbClr val="99FF33"/>
                </a:solidFill>
              </a:rPr>
              <a:t>Autodesk Developer Network (ADN)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13" descr="bar_only_blac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10067129" y="2353469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Programming </a:t>
            </a:r>
            <a:r>
              <a:rPr lang="en-US" sz="2800" dirty="0" err="1" smtClean="0"/>
              <a:t>v.s</a:t>
            </a:r>
            <a:r>
              <a:rPr lang="en-US" sz="2800" dirty="0" smtClean="0"/>
              <a:t>. Not Programming</a:t>
            </a:r>
          </a:p>
          <a:p>
            <a:r>
              <a:rPr lang="en-US" sz="2800" dirty="0" smtClean="0"/>
              <a:t>Programming in Maya: Language Options</a:t>
            </a:r>
          </a:p>
          <a:p>
            <a:r>
              <a:rPr lang="en-US" sz="2800" dirty="0" smtClean="0"/>
              <a:t>Python in Maya</a:t>
            </a:r>
          </a:p>
          <a:p>
            <a:r>
              <a:rPr lang="en-US" sz="2800" dirty="0" smtClean="0"/>
              <a:t>Help Documentation</a:t>
            </a:r>
          </a:p>
          <a:p>
            <a:pPr lvl="0"/>
            <a:r>
              <a:rPr lang="en-US" sz="2800" dirty="0" smtClean="0"/>
              <a:t>Logging Bugs and Suggestion Features</a:t>
            </a:r>
          </a:p>
          <a:p>
            <a:pPr lvl="0"/>
            <a:r>
              <a:rPr lang="en-US" sz="2800" dirty="0" smtClean="0"/>
              <a:t>Available Resources </a:t>
            </a:r>
            <a:endParaRPr 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Autodesk Maya 2012</a:t>
            </a:r>
            <a:endParaRPr lang="en-US" dirty="0"/>
          </a:p>
        </p:txBody>
      </p:sp>
      <p:pic>
        <p:nvPicPr>
          <p:cNvPr id="4" name="Content Placeholder 3" descr="may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19088" y="1279525"/>
            <a:ext cx="8215312" cy="4992613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programming in Maya?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Automate repetitive, time-consuming tasks and extend features</a:t>
            </a:r>
          </a:p>
          <a:p>
            <a:pPr lvl="0"/>
            <a:r>
              <a:rPr lang="en-US" sz="2800" dirty="0" smtClean="0"/>
              <a:t>Uses popular, easy-to-use Python scripting language</a:t>
            </a:r>
          </a:p>
          <a:p>
            <a:pPr lvl="0"/>
            <a:r>
              <a:rPr lang="en-US" sz="2800" dirty="0" smtClean="0"/>
              <a:t>The C++ and Python APIs to create custom tools and features that plug directly into Maya</a:t>
            </a:r>
          </a:p>
          <a:p>
            <a:pPr lvl="0"/>
            <a:r>
              <a:rPr lang="en-US" sz="2800" dirty="0" smtClean="0"/>
              <a:t>Create project-specific functionality, for specific workflows and requirements.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8940</TotalTime>
  <Words>1570</Words>
  <Application>Microsoft Office PowerPoint</Application>
  <PresentationFormat>On-screen Show (4:3)</PresentationFormat>
  <Paragraphs>363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Wingdings</vt:lpstr>
      <vt:lpstr>1_blank</vt:lpstr>
      <vt:lpstr>PowerPoint Presentation</vt:lpstr>
      <vt:lpstr>Naiqi Weng</vt:lpstr>
      <vt:lpstr>3D Computer Puppetry on Volumetric Display</vt:lpstr>
      <vt:lpstr>Day One:</vt:lpstr>
      <vt:lpstr>Day Two</vt:lpstr>
      <vt:lpstr>PowerPoint Presentation</vt:lpstr>
      <vt:lpstr>Agenda</vt:lpstr>
      <vt:lpstr>Autodesk Maya 2012</vt:lpstr>
      <vt:lpstr>Why use programming in Maya?</vt:lpstr>
      <vt:lpstr>Programming In Maya</vt:lpstr>
      <vt:lpstr>MEL Scripting</vt:lpstr>
      <vt:lpstr>Maya C++ API</vt:lpstr>
      <vt:lpstr>Python Scripting &amp; API</vt:lpstr>
      <vt:lpstr>Advantages of Scripting</vt:lpstr>
      <vt:lpstr>Advantages of C++ API</vt:lpstr>
      <vt:lpstr>Python in Maya: Motivation</vt:lpstr>
      <vt:lpstr>Usages of Python in Maya</vt:lpstr>
      <vt:lpstr>PowerPoint Presentation</vt:lpstr>
      <vt:lpstr>Executing Python Script</vt:lpstr>
      <vt:lpstr>Maya’s Python Modules</vt:lpstr>
      <vt:lpstr>Some Useful Standard Python Modules</vt:lpstr>
      <vt:lpstr>Python Modules</vt:lpstr>
      <vt:lpstr>Importing Modules</vt:lpstr>
      <vt:lpstr>Script Modules</vt:lpstr>
      <vt:lpstr>Python Path</vt:lpstr>
      <vt:lpstr>Adding Modules to Your Python Path </vt:lpstr>
      <vt:lpstr>Maya Environment Variable</vt:lpstr>
      <vt:lpstr>Set Up Custom Python Environment</vt:lpstr>
      <vt:lpstr>PowerPoint Presentation</vt:lpstr>
      <vt:lpstr>Maya Documents</vt:lpstr>
      <vt:lpstr>Technical Documents</vt:lpstr>
      <vt:lpstr>Maya 2012 API Documentation</vt:lpstr>
      <vt:lpstr>Maya API Documentation</vt:lpstr>
      <vt:lpstr>Python API Documentation</vt:lpstr>
      <vt:lpstr>Python API Documentation</vt:lpstr>
      <vt:lpstr>Examples</vt:lpstr>
      <vt:lpstr>Examples</vt:lpstr>
      <vt:lpstr>Let us know!</vt:lpstr>
      <vt:lpstr>Others who use Python</vt:lpstr>
      <vt:lpstr>Maya API Resources</vt:lpstr>
      <vt:lpstr>Q &amp; A</vt:lpstr>
      <vt:lpstr>PowerPoint Presentation</vt:lpstr>
    </vt:vector>
  </TitlesOfParts>
  <Company>Autodesk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>Naiqi Weng</dc:creator>
  <cp:lastModifiedBy>cyrille fauvel</cp:lastModifiedBy>
  <cp:revision>1458</cp:revision>
  <cp:lastPrinted>2006-08-09T23:46:43Z</cp:lastPrinted>
  <dcterms:created xsi:type="dcterms:W3CDTF">2005-11-04T16:28:13Z</dcterms:created>
  <dcterms:modified xsi:type="dcterms:W3CDTF">2013-05-02T10:37:20Z</dcterms:modified>
</cp:coreProperties>
</file>