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5"/>
  </p:notesMasterIdLst>
  <p:handoutMasterIdLst>
    <p:handoutMasterId r:id="rId46"/>
  </p:handoutMasterIdLst>
  <p:sldIdLst>
    <p:sldId id="503" r:id="rId2"/>
    <p:sldId id="504" r:id="rId3"/>
    <p:sldId id="363" r:id="rId4"/>
    <p:sldId id="424" r:id="rId5"/>
    <p:sldId id="489" r:id="rId6"/>
    <p:sldId id="505" r:id="rId7"/>
    <p:sldId id="506" r:id="rId8"/>
    <p:sldId id="466" r:id="rId9"/>
    <p:sldId id="507" r:id="rId10"/>
    <p:sldId id="508" r:id="rId11"/>
    <p:sldId id="439" r:id="rId12"/>
    <p:sldId id="498" r:id="rId13"/>
    <p:sldId id="501" r:id="rId14"/>
    <p:sldId id="490" r:id="rId15"/>
    <p:sldId id="461" r:id="rId16"/>
    <p:sldId id="491" r:id="rId17"/>
    <p:sldId id="494" r:id="rId18"/>
    <p:sldId id="495" r:id="rId19"/>
    <p:sldId id="499" r:id="rId20"/>
    <p:sldId id="492" r:id="rId21"/>
    <p:sldId id="493" r:id="rId22"/>
    <p:sldId id="500" r:id="rId23"/>
    <p:sldId id="487" r:id="rId24"/>
    <p:sldId id="488" r:id="rId25"/>
    <p:sldId id="483" r:id="rId26"/>
    <p:sldId id="509" r:id="rId27"/>
    <p:sldId id="432" r:id="rId28"/>
    <p:sldId id="444" r:id="rId29"/>
    <p:sldId id="511" r:id="rId30"/>
    <p:sldId id="484" r:id="rId31"/>
    <p:sldId id="485" r:id="rId32"/>
    <p:sldId id="512" r:id="rId33"/>
    <p:sldId id="453" r:id="rId34"/>
    <p:sldId id="513" r:id="rId35"/>
    <p:sldId id="514" r:id="rId36"/>
    <p:sldId id="515" r:id="rId37"/>
    <p:sldId id="516" r:id="rId38"/>
    <p:sldId id="524" r:id="rId39"/>
    <p:sldId id="435" r:id="rId40"/>
    <p:sldId id="521" r:id="rId41"/>
    <p:sldId id="454" r:id="rId42"/>
    <p:sldId id="418" r:id="rId43"/>
    <p:sldId id="470" r:id="rId4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A"/>
    <a:srgbClr val="003264"/>
    <a:srgbClr val="99CC00"/>
    <a:srgbClr val="00CC00"/>
    <a:srgbClr val="FF9900"/>
    <a:srgbClr val="FFB000"/>
    <a:srgbClr val="DDDDDD"/>
    <a:srgbClr val="969696"/>
    <a:srgbClr val="B2B2B2"/>
    <a:srgbClr val="00AA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6" autoAdjust="0"/>
    <p:restoredTop sz="72141" autoAdjust="0"/>
  </p:normalViewPr>
  <p:slideViewPr>
    <p:cSldViewPr snapToObjects="1">
      <p:cViewPr>
        <p:scale>
          <a:sx n="83" d="100"/>
          <a:sy n="83" d="100"/>
        </p:scale>
        <p:origin x="-140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F091-23C4-45A9-96B6-547E9FD35E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 smtClean="0"/>
              <a:t>node takes care</a:t>
            </a:r>
            <a:r>
              <a:rPr lang="en-US" baseline="0" dirty="0" smtClean="0"/>
              <a:t> of its own </a:t>
            </a:r>
            <a:r>
              <a:rPr lang="en-US" baseline="0" dirty="0" smtClean="0"/>
              <a:t>operations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are over 600 built-in nodes shipped with Maya.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Most </a:t>
            </a:r>
            <a:r>
              <a:rPr lang="en-CA" dirty="0" smtClean="0"/>
              <a:t>of the time you are</a:t>
            </a:r>
            <a:r>
              <a:rPr lang="en-CA" baseline="0" dirty="0" smtClean="0"/>
              <a:t> using this layer to work with Maya. </a:t>
            </a:r>
            <a:r>
              <a:rPr lang="en-CA" dirty="0" smtClean="0"/>
              <a:t>Actually</a:t>
            </a:r>
            <a:r>
              <a:rPr lang="en-CA" baseline="0" dirty="0" smtClean="0"/>
              <a:t> </a:t>
            </a:r>
            <a:r>
              <a:rPr lang="en-CA" dirty="0" smtClean="0"/>
              <a:t>98% of Maya User Interface is made with MEL. </a:t>
            </a:r>
            <a:endParaRPr lang="en-CA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 smtClean="0"/>
              <a:t>a language, MEL is descended from UNIX shell scripting. This means MEL is strongly based on executing commands to accomplish things (like executing commands in a UNIX shell).</a:t>
            </a:r>
          </a:p>
          <a:p>
            <a:endParaRPr lang="en-US" dirty="0" smtClean="0"/>
          </a:p>
          <a:p>
            <a:r>
              <a:rPr lang="en-US" dirty="0" smtClean="0"/>
              <a:t>Maya’s whole user interface is created using MEL, you can customize</a:t>
            </a:r>
            <a:r>
              <a:rPr lang="en-US" baseline="0" dirty="0" smtClean="0"/>
              <a:t> your Maya interface.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Write scripts and procedure to bypass the user interface and manipulate the DG , also make tasks automatic and Speed up your production</a:t>
            </a:r>
          </a:p>
          <a:p>
            <a:endParaRPr lang="en-US" dirty="0" smtClean="0"/>
          </a:p>
          <a:p>
            <a:r>
              <a:rPr lang="en-US" dirty="0" smtClean="0"/>
              <a:t>learning MEL will open up new worlds to you, allowing you produce effects and save time in ways impossible using the graphical interface. 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Maya comes with over 900 commands that let you do all kinds</a:t>
            </a:r>
            <a:r>
              <a:rPr lang="en-US" baseline="0" dirty="0" smtClean="0"/>
              <a:t> of operations in </a:t>
            </a:r>
            <a:r>
              <a:rPr lang="en-US" baseline="0" dirty="0" err="1" smtClean="0"/>
              <a:t>maya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you change a script after sourcing it, the change is not automatically picked up by Maya. You need to re-run the script with File &gt; Source Script.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Source and rehash are all derivatives, not </a:t>
            </a:r>
            <a:r>
              <a:rPr lang="en-US" baseline="0" dirty="0" smtClean="0"/>
              <a:t>commands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Script nodes are a way of storing a MEL script in a Maya scene file. </a:t>
            </a:r>
          </a:p>
          <a:p>
            <a:r>
              <a:rPr lang="en-US" dirty="0" smtClean="0"/>
              <a:t>You can set a script node to execute its “payload” in response to various events: </a:t>
            </a:r>
          </a:p>
          <a:p>
            <a:r>
              <a:rPr lang="en-US" dirty="0" smtClean="0"/>
              <a:t>1. When the node is read from a file. </a:t>
            </a:r>
          </a:p>
          <a:p>
            <a:r>
              <a:rPr lang="en-US" dirty="0" smtClean="0"/>
              <a:t>2. Before or after rendering a frame. </a:t>
            </a:r>
          </a:p>
          <a:p>
            <a:r>
              <a:rPr lang="en-US" dirty="0" smtClean="0"/>
              <a:t>3. Before or after rendering an animation. </a:t>
            </a:r>
          </a:p>
          <a:p>
            <a:r>
              <a:rPr lang="en-US" dirty="0" smtClean="0"/>
              <a:t>4. When a file is closed or de-referenced. </a:t>
            </a:r>
          </a:p>
          <a:p>
            <a:r>
              <a:rPr lang="en-US" dirty="0" smtClean="0"/>
              <a:t>A script node has three attributes: Before, After, and Type. Depending on the Type of script, the Before and After attributes specify when the script executes.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/>
              <a:t>Key role:</a:t>
            </a:r>
            <a:r>
              <a:rPr lang="en-US" b="1" baseline="0" dirty="0" smtClean="0"/>
              <a:t> </a:t>
            </a:r>
            <a:r>
              <a:rPr lang="en-US" b="1" dirty="0" smtClean="0"/>
              <a:t>API can add new features onto</a:t>
            </a:r>
            <a:r>
              <a:rPr lang="en-US" b="1" baseline="0" dirty="0" smtClean="0"/>
              <a:t> Maya, extend Maya’s functionality.</a:t>
            </a:r>
            <a:endParaRPr lang="en-US" b="1" dirty="0" smtClean="0"/>
          </a:p>
          <a:p>
            <a:endParaRPr lang="en-US" b="0" dirty="0" smtClean="0"/>
          </a:p>
          <a:p>
            <a:r>
              <a:rPr lang="en-US" b="0" dirty="0" smtClean="0"/>
              <a:t>Also,</a:t>
            </a:r>
            <a:r>
              <a:rPr lang="en-US" b="0" baseline="0" dirty="0" smtClean="0"/>
              <a:t> </a:t>
            </a:r>
            <a:r>
              <a:rPr lang="en-US" b="0" dirty="0" smtClean="0"/>
              <a:t>the API has a wider access to data compared to MEL.</a:t>
            </a:r>
          </a:p>
          <a:p>
            <a:endParaRPr lang="en-US" b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Hardware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very popular in game developers because they can see exactly what their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will look like in the real-time engine.</a:t>
            </a:r>
          </a:p>
          <a:p>
            <a:r>
              <a:rPr lang="en-US" baseline="0" dirty="0" smtClean="0"/>
              <a:t>File </a:t>
            </a:r>
            <a:r>
              <a:rPr lang="en-US" baseline="0" dirty="0" smtClean="0"/>
              <a:t>translators is also very useful: you can define your own file translator/or file format for transmitting data.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////////////////////////////////////////</a:t>
            </a:r>
          </a:p>
          <a:p>
            <a:r>
              <a:rPr lang="en-US" dirty="0" smtClean="0"/>
              <a:t>To </a:t>
            </a:r>
            <a:r>
              <a:rPr lang="en-US" i="1" dirty="0" smtClean="0"/>
              <a:t>build</a:t>
            </a:r>
            <a:r>
              <a:rPr lang="en-US" dirty="0" smtClean="0"/>
              <a:t> either a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plug-in</a:t>
            </a:r>
            <a:r>
              <a:rPr lang="en-US" dirty="0" smtClean="0"/>
              <a:t> or standalone API application, certain environment variables must be set. </a:t>
            </a:r>
          </a:p>
          <a:p>
            <a:r>
              <a:rPr lang="en-US" dirty="0" smtClean="0"/>
              <a:t>Standalone API applications have an additional requirement for </a:t>
            </a:r>
            <a:r>
              <a:rPr lang="en-US" i="1" dirty="0" smtClean="0"/>
              <a:t>running</a:t>
            </a:r>
            <a:r>
              <a:rPr lang="en-US" dirty="0" smtClean="0"/>
              <a:t>. These types of applications must know where Maya is installed along with the location of Maya’s libraries. The environment variable MAYA_LOCATION along with the platform specific library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path</a:t>
            </a:r>
            <a:r>
              <a:rPr lang="en-US" dirty="0" smtClean="0"/>
              <a:t> environment variable is used for this. More details on these environment variables will be provided in the sections that follow.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16088" y="692150"/>
            <a:ext cx="3597275" cy="2698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Notes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</a:t>
            </a:r>
            <a:r>
              <a:rPr lang="en-US" baseline="0" dirty="0" smtClean="0"/>
              <a:t> Graph is the controlling structure inside of Maya, is the core that makes the whole system work, for example, when I execute </a:t>
            </a:r>
            <a:r>
              <a:rPr lang="en-US" baseline="0" dirty="0" err="1" smtClean="0"/>
              <a:t>anmiation</a:t>
            </a:r>
            <a:r>
              <a:rPr lang="en-US" baseline="0" dirty="0" smtClean="0"/>
              <a:t>, build models, or I run particle simulation, the DG is the thing inside Maya that’s doing the work for me.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F091-23C4-45A9-96B6-547E9FD35E4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F091-23C4-45A9-96B6-547E9FD35E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a graphical</a:t>
            </a:r>
            <a:r>
              <a:rPr lang="en-US" baseline="0" dirty="0" smtClean="0"/>
              <a:t> representation of the relationship between objects in current Maya scene.</a:t>
            </a:r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F091-23C4-45A9-96B6-547E9FD35E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2011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8889" y="1939479"/>
            <a:ext cx="6859837" cy="324562"/>
          </a:xfrm>
          <a:prstGeom prst="rect">
            <a:avLst/>
          </a:prstGeom>
          <a:noFill/>
        </p:spPr>
        <p:txBody>
          <a:bodyPr wrap="square" lIns="47037" tIns="23518" rIns="47037" bIns="23518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2011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8" r:id="rId12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ya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5497" y="990600"/>
            <a:ext cx="7641907" cy="520872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" y="2667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Maya API Training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38100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Naiqi Weng</a:t>
            </a:r>
          </a:p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Developer Consultant, </a:t>
            </a:r>
          </a:p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Autodesk Developer Network (ADN)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 Graph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4728" y="2242573"/>
            <a:ext cx="4769273" cy="46154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r="1508"/>
          <a:stretch>
            <a:fillRect/>
          </a:stretch>
        </p:blipFill>
        <p:spPr bwMode="auto">
          <a:xfrm>
            <a:off x="152400" y="1600201"/>
            <a:ext cx="4343400" cy="39864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ight Arrow 6"/>
          <p:cNvSpPr/>
          <p:nvPr/>
        </p:nvSpPr>
        <p:spPr>
          <a:xfrm rot="1358185">
            <a:off x="4017304" y="4109519"/>
            <a:ext cx="1299894" cy="924965"/>
          </a:xfrm>
          <a:prstGeom prst="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15620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latin typeface="+mn-lt"/>
              </a:rPr>
              <a:t>© 2009 WET, Artificial Mind and Movement (now </a:t>
            </a:r>
            <a:r>
              <a:rPr lang="en-US" sz="800" dirty="0" err="1" smtClean="0">
                <a:solidFill>
                  <a:schemeClr val="tx2"/>
                </a:solidFill>
                <a:latin typeface="+mn-lt"/>
              </a:rPr>
              <a:t>Behaviour</a:t>
            </a:r>
            <a:r>
              <a:rPr lang="en-US" sz="800" dirty="0" smtClean="0">
                <a:solidFill>
                  <a:schemeClr val="tx2"/>
                </a:solidFill>
                <a:latin typeface="+mn-lt"/>
              </a:rPr>
              <a:t> Interactive) </a:t>
            </a:r>
          </a:p>
          <a:p>
            <a:r>
              <a:rPr lang="en-US" sz="800" dirty="0" smtClean="0">
                <a:solidFill>
                  <a:schemeClr val="tx2"/>
                </a:solidFill>
                <a:latin typeface="+mn-lt"/>
              </a:rPr>
              <a:t>© 2009 Bethesda </a:t>
            </a:r>
            <a:r>
              <a:rPr lang="en-US" sz="800" dirty="0" err="1" smtClean="0">
                <a:solidFill>
                  <a:schemeClr val="tx2"/>
                </a:solidFill>
                <a:latin typeface="+mn-lt"/>
              </a:rPr>
              <a:t>Softworks</a:t>
            </a:r>
            <a:r>
              <a:rPr lang="en-US" sz="800" dirty="0" smtClean="0">
                <a:solidFill>
                  <a:schemeClr val="tx2"/>
                </a:solidFill>
                <a:latin typeface="+mn-lt"/>
              </a:rPr>
              <a:t>.  Image courtesy of </a:t>
            </a:r>
            <a:r>
              <a:rPr lang="en-US" sz="800" dirty="0" err="1" smtClean="0">
                <a:solidFill>
                  <a:schemeClr val="tx2"/>
                </a:solidFill>
                <a:latin typeface="+mn-lt"/>
              </a:rPr>
              <a:t>Behaviour</a:t>
            </a:r>
            <a:r>
              <a:rPr lang="en-US" sz="800" dirty="0" smtClean="0">
                <a:solidFill>
                  <a:schemeClr val="tx2"/>
                </a:solidFill>
                <a:latin typeface="+mn-lt"/>
              </a:rPr>
              <a:t> Interactive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Documentation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1600200"/>
            <a:ext cx="78740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" y="5181600"/>
            <a:ext cx="1524000" cy="1524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u="none" dirty="0" smtClean="0"/>
              <a:t>	   Two vital concepts of Maya architecture</a:t>
            </a:r>
          </a:p>
          <a:p>
            <a:pPr lvl="1">
              <a:buNone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n-US" sz="2400" u="none" dirty="0" smtClean="0"/>
              <a:t> Dependency Graph</a:t>
            </a:r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SzPct val="100000"/>
              <a:buFont typeface="Arial" pitchFamily="34" charset="0"/>
              <a:buChar char="•"/>
            </a:pPr>
            <a:r>
              <a:rPr lang="en-US" sz="2400" u="none" dirty="0" smtClean="0"/>
              <a:t> Command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smtClean="0"/>
              <a:t> </a:t>
            </a:r>
            <a:r>
              <a:rPr lang="en-US" sz="2800" b="1" dirty="0" smtClean="0"/>
              <a:t>Command Architecture</a:t>
            </a:r>
            <a:endParaRPr lang="en-US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Command Architecture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8" name="Cube 7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MEL Commands</a:t>
            </a:r>
            <a:endParaRPr lang="en-US" sz="2000" u="none" dirty="0"/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3482181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1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3559390" y="2728482"/>
            <a:ext cx="128690" cy="54049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3757781" y="2734795"/>
            <a:ext cx="128690" cy="54049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Embedded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Maya Embedded Language (MEL) is a command based scripting language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Command framework provides a scripting interface to Maya’s internals: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Create and layout UI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Create nodes and connections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Etc.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MEL Command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066800"/>
            <a:ext cx="8215312" cy="5638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Some examples: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/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b="1" dirty="0" smtClean="0">
                <a:solidFill>
                  <a:srgbClr val="FFFF00"/>
                </a:solidFill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select –replace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 // Replaces selection list with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.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myCone.ty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mySphere.ty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  // Connects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translateY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attributes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–s 0 –b 0 –label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”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6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 </a:t>
            </a:r>
            <a:r>
              <a:rPr lang="en-US" dirty="0" smtClean="0"/>
              <a:t>To view the syntax for a given command use `help`</a:t>
            </a:r>
          </a:p>
          <a:p>
            <a:pPr>
              <a:lnSpc>
                <a:spcPct val="80000"/>
              </a:lnSpc>
              <a:defRPr/>
            </a:pPr>
            <a:endParaRPr lang="en-US" sz="2000" dirty="0" smtClean="0"/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help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Result: 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Synopsis: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[flags] String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Flags: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-e   -edit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-q   -query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-ac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attributeChange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  String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 -ad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allDescendants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… //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Command Documentation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8740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" y="48768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Create, Query and Edit Mode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Mode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Mode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window -query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$window;</a:t>
            </a:r>
          </a:p>
          <a:p>
            <a:endParaRPr lang="en-US" dirty="0" smtClean="0"/>
          </a:p>
          <a:p>
            <a:r>
              <a:rPr lang="en-US" dirty="0" smtClean="0"/>
              <a:t>Edit Mode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window -edit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100 100 $window;</a:t>
            </a:r>
          </a:p>
          <a:p>
            <a:pPr lvl="3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81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string $window = `window -title “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TestWindow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" </a:t>
            </a:r>
          </a:p>
          <a:p>
            <a:r>
              <a:rPr lang="en-CA" sz="16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-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iconName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“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testWnd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" -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200 55`; 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showWindow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$window;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ya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-381000"/>
            <a:ext cx="9119699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28600" y="4098926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Maya API Overview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" y="5013327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Naiqi Weng</a:t>
            </a:r>
          </a:p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Developer Consultant, </a:t>
            </a:r>
          </a:p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Autodesk Developer Network (ADN)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13" descr="bar_only_bla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9838531" y="220107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MEL in 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 and Assignment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Control and looping statements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Global procedures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$a = 5;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float $b = 3.456;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vector $v = &lt;&lt;1.2, 3.4, 6.5&gt;&gt;;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float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[] = {1.2, 3.4, 4.5};    // An array of floats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matrix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[3][2];             // A 3x2 matrix of floats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7338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if  else if… else…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switch (…)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while ( …) {…}</a:t>
            </a:r>
          </a:p>
          <a:p>
            <a:r>
              <a:rPr lang="nn-NO" sz="1400" dirty="0" smtClean="0">
                <a:solidFill>
                  <a:srgbClr val="FFFF00"/>
                </a:solidFill>
              </a:rPr>
              <a:t>for ($i = 10; $i &gt; 0; $i--) { ...}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181600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global proc &lt;return type&gt; &lt;name&gt;(&lt;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list&gt;)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...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&lt;exp&gt;;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MEL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&amp; Script Editor</a:t>
            </a:r>
          </a:p>
          <a:p>
            <a:r>
              <a:rPr lang="en-US" dirty="0" smtClean="0"/>
              <a:t>Record MEL commands</a:t>
            </a:r>
          </a:p>
          <a:p>
            <a:r>
              <a:rPr lang="en-US" dirty="0" smtClean="0"/>
              <a:t>Script Files: *.mel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Execute script file: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File -&gt; Source Script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Place it in one of the script paths 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Script Path: MAYA_SCRIPT_PATH</a:t>
            </a:r>
          </a:p>
          <a:p>
            <a:pPr lvl="1">
              <a:buNone/>
            </a:pPr>
            <a:endParaRPr lang="en-US" dirty="0" smtClean="0"/>
          </a:p>
          <a:p>
            <a:pPr marL="3429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ea typeface="+mn-ea"/>
                <a:cs typeface="+mn-cs"/>
              </a:rPr>
              <a:t>Useful Command/Directive: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whatIs</a:t>
            </a:r>
            <a:r>
              <a:rPr lang="en-US" dirty="0" smtClean="0"/>
              <a:t>: to find a global proc or internal built-in command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source: let Maya know a script has updated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rehash: let Maya rescan the script paths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endParaRPr lang="en-US" sz="4000" b="1" dirty="0" smtClean="0"/>
          </a:p>
          <a:p>
            <a:pPr>
              <a:buNone/>
            </a:pPr>
            <a:r>
              <a:rPr lang="en-US" sz="4000" b="1" dirty="0" smtClean="0"/>
              <a:t>		What do we need API for?</a:t>
            </a:r>
            <a:endParaRPr lang="en-US" sz="40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API for? 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1" name="Oval 17"/>
          <p:cNvSpPr>
            <a:spLocks noChangeArrowheads="1"/>
          </p:cNvSpPr>
          <p:nvPr/>
        </p:nvSpPr>
        <p:spPr bwMode="auto">
          <a:xfrm>
            <a:off x="3877469" y="3833812"/>
            <a:ext cx="360362" cy="369888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51"/>
          <p:cNvSpPr>
            <a:spLocks noChangeShapeType="1"/>
          </p:cNvSpPr>
          <p:nvPr/>
        </p:nvSpPr>
        <p:spPr bwMode="auto">
          <a:xfrm flipH="1">
            <a:off x="4122738" y="3071814"/>
            <a:ext cx="431800" cy="8048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59"/>
          <p:cNvSpPr>
            <a:spLocks noChangeShapeType="1"/>
          </p:cNvSpPr>
          <p:nvPr/>
        </p:nvSpPr>
        <p:spPr bwMode="auto">
          <a:xfrm>
            <a:off x="4237831" y="4086225"/>
            <a:ext cx="245269" cy="138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36"/>
          <p:cNvSpPr>
            <a:spLocks noChangeArrowheads="1"/>
          </p:cNvSpPr>
          <p:nvPr/>
        </p:nvSpPr>
        <p:spPr bwMode="auto">
          <a:xfrm>
            <a:off x="7519194" y="2427288"/>
            <a:ext cx="360363" cy="36988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62"/>
          <p:cNvSpPr>
            <a:spLocks noChangeShapeType="1"/>
          </p:cNvSpPr>
          <p:nvPr/>
        </p:nvSpPr>
        <p:spPr bwMode="auto">
          <a:xfrm flipV="1">
            <a:off x="6905625" y="2679700"/>
            <a:ext cx="631825" cy="212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 flipV="1">
            <a:off x="7075488" y="2797175"/>
            <a:ext cx="614362" cy="665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36"/>
          <p:cNvSpPr>
            <a:spLocks noChangeArrowheads="1"/>
          </p:cNvSpPr>
          <p:nvPr/>
        </p:nvSpPr>
        <p:spPr bwMode="auto">
          <a:xfrm>
            <a:off x="7851775" y="3876676"/>
            <a:ext cx="360363" cy="36988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62"/>
          <p:cNvSpPr>
            <a:spLocks noChangeShapeType="1"/>
          </p:cNvSpPr>
          <p:nvPr/>
        </p:nvSpPr>
        <p:spPr bwMode="auto">
          <a:xfrm flipV="1">
            <a:off x="7339013" y="4203699"/>
            <a:ext cx="614362" cy="45799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58"/>
          <p:cNvSpPr>
            <a:spLocks noChangeShapeType="1"/>
          </p:cNvSpPr>
          <p:nvPr/>
        </p:nvSpPr>
        <p:spPr bwMode="auto">
          <a:xfrm>
            <a:off x="7836694" y="2797174"/>
            <a:ext cx="233362" cy="11207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19088" y="1279525"/>
            <a:ext cx="407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CC00"/>
                </a:solidFill>
              </a:rPr>
              <a:t>New Custom Node</a:t>
            </a:r>
            <a:endParaRPr lang="en-US" sz="2800" dirty="0">
              <a:solidFill>
                <a:srgbClr val="99CC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85" grpId="0" animBg="1"/>
      <p:bldP spid="19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API for?</a:t>
            </a:r>
            <a:endParaRPr lang="en-US" dirty="0"/>
          </a:p>
        </p:txBody>
      </p:sp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3571774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  <a:lumOff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2431051" y="3697923"/>
            <a:ext cx="2910840" cy="56927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164735" y="3924935"/>
            <a:ext cx="144347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API</a:t>
            </a:r>
            <a:endParaRPr lang="en-US" sz="2000" u="none" dirty="0"/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4077105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be 19"/>
          <p:cNvSpPr>
            <a:spLocks noChangeArrowheads="1"/>
          </p:cNvSpPr>
          <p:nvPr/>
        </p:nvSpPr>
        <p:spPr bwMode="auto">
          <a:xfrm>
            <a:off x="5138596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MEL Commands</a:t>
            </a:r>
            <a:endParaRPr lang="en-US" sz="2000" u="none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2290980"/>
            <a:ext cx="305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</a:rPr>
              <a:t>Custom MEL Command</a:t>
            </a:r>
            <a:endParaRPr lang="en-US" sz="2000" dirty="0">
              <a:solidFill>
                <a:srgbClr val="00CC00"/>
              </a:solidFill>
            </a:endParaRPr>
          </a:p>
        </p:txBody>
      </p:sp>
      <p:sp>
        <p:nvSpPr>
          <p:cNvPr id="22" name="Cube 21"/>
          <p:cNvSpPr>
            <a:spLocks noChangeArrowheads="1"/>
          </p:cNvSpPr>
          <p:nvPr/>
        </p:nvSpPr>
        <p:spPr bwMode="auto">
          <a:xfrm>
            <a:off x="5598204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32" name="Down Arrow 31"/>
          <p:cNvSpPr/>
          <p:nvPr/>
        </p:nvSpPr>
        <p:spPr bwMode="auto">
          <a:xfrm rot="3196352">
            <a:off x="5656086" y="2674183"/>
            <a:ext cx="93064" cy="553703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634692">
            <a:off x="6197306" y="2825742"/>
            <a:ext cx="93064" cy="407295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3962400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3571772" y="2748180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3724172" y="2748181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9" grpId="0" animBg="1"/>
      <p:bldP spid="20" grpId="0" animBg="1"/>
      <p:bldP spid="21" grpId="0"/>
      <p:bldP spid="22" grpId="0" animBg="1"/>
      <p:bldP spid="32" grpId="0" animBg="1"/>
      <p:bldP spid="33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Maya API Introduction</a:t>
            </a:r>
            <a:endParaRPr lang="en-US" sz="3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What is an API?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1077126"/>
            <a:ext cx="7848599" cy="5621632"/>
          </a:xfrm>
          <a:prstGeom prst="rect">
            <a:avLst/>
          </a:prstGeom>
        </p:spPr>
        <p:txBody>
          <a:bodyPr lIns="47037" tIns="23518" rIns="47037" bIns="23518"/>
          <a:lstStyle/>
          <a:p>
            <a:pPr marL="470367" indent="-470367">
              <a:lnSpc>
                <a:spcPct val="124000"/>
              </a:lnSpc>
              <a:buClr>
                <a:schemeClr val="accent1"/>
              </a:buClr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Application Programming Interface that interconnects internal core source code and external application </a:t>
            </a:r>
          </a:p>
        </p:txBody>
      </p:sp>
      <p:sp>
        <p:nvSpPr>
          <p:cNvPr id="31" name="Rectangle 4"/>
          <p:cNvSpPr>
            <a:spLocks noGrp="1" noChangeArrowheads="1"/>
          </p:cNvSpPr>
          <p:nvPr/>
        </p:nvSpPr>
        <p:spPr bwMode="auto">
          <a:xfrm>
            <a:off x="2855408" y="5453408"/>
            <a:ext cx="3567115" cy="41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6388" lvl="1" indent="-117592">
              <a:spcAft>
                <a:spcPct val="5000"/>
              </a:spcAft>
              <a:buClr>
                <a:srgbClr val="007DBA"/>
              </a:buClr>
              <a:buSzPct val="80000"/>
            </a:pPr>
            <a:r>
              <a:rPr lang="en-US" sz="1400" dirty="0"/>
              <a:t>1. Source code		2. Static library</a:t>
            </a:r>
          </a:p>
          <a:p>
            <a:pPr marL="176388" lvl="1" indent="-117592">
              <a:spcAft>
                <a:spcPct val="5000"/>
              </a:spcAft>
              <a:buClr>
                <a:srgbClr val="007DBA"/>
              </a:buClr>
              <a:buSzPct val="80000"/>
            </a:pPr>
            <a:r>
              <a:rPr lang="en-US" sz="1400" dirty="0"/>
              <a:t>3. DLL			4. EXE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024061" y="4879322"/>
            <a:ext cx="5213476" cy="13719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7037" tIns="23518" rIns="47037" bIns="23518" rtlCol="0" anchor="ctr"/>
          <a:lstStyle/>
          <a:p>
            <a:pPr algn="ctr"/>
            <a:r>
              <a:rPr lang="en-US" sz="2800" b="1" dirty="0" smtClean="0"/>
              <a:t>Maya Core 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9621" y="4526541"/>
            <a:ext cx="1803157" cy="35278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7037" tIns="23518" rIns="47037" bIns="23518" rtlCol="0" anchor="ctr"/>
          <a:lstStyle/>
          <a:p>
            <a:pPr algn="ctr"/>
            <a:r>
              <a:rPr lang="en-US" b="1" dirty="0" smtClean="0"/>
              <a:t>API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667000" y="3657600"/>
            <a:ext cx="3919172" cy="8689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7037" tIns="23518" rIns="47037" bIns="23518" rtlCol="0" anchor="ctr"/>
          <a:lstStyle/>
          <a:p>
            <a:pPr algn="ctr"/>
            <a:r>
              <a:rPr lang="en-US" sz="2800" b="1" dirty="0" smtClean="0"/>
              <a:t>External Application</a:t>
            </a:r>
            <a:endParaRPr lang="en-US" sz="2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can you develop using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Commands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Dependency Graph Nodes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Deformers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FFFFFF"/>
                </a:solidFill>
              </a:rPr>
              <a:t>Shaders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Manipulators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Shapes 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Etc.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Tools/Contexts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File Translators</a:t>
            </a:r>
          </a:p>
          <a:p>
            <a:pPr marL="1028700" lvl="3" indent="-169863">
              <a:buClr>
                <a:srgbClr val="00B4FF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048000"/>
            <a:ext cx="252253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819400"/>
            <a:ext cx="25066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scleSplineDeform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4778" y="2133600"/>
            <a:ext cx="2423160" cy="2659380"/>
          </a:xfrm>
          <a:prstGeom prst="rect">
            <a:avLst/>
          </a:prstGeom>
        </p:spPr>
      </p:pic>
      <p:pic>
        <p:nvPicPr>
          <p:cNvPr id="7" name="Picture 6" descr="shap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3000" y="2754630"/>
            <a:ext cx="2842406" cy="17030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What can you develop using API?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itchFamily="34" charset="0"/>
              <a:buChar char="•"/>
            </a:pPr>
            <a:r>
              <a:rPr lang="en-US" dirty="0" smtClean="0"/>
              <a:t>  Plug-in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Loads into Maya application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C++ or Python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Full Maya UI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Interact with user and Maya operations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</a:pPr>
            <a:r>
              <a:rPr lang="en-US" dirty="0" smtClean="0"/>
              <a:t>  Standalone application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Use Maya libraries to load/save Maya files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C++ or Python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No UI</a:t>
            </a:r>
          </a:p>
          <a:p>
            <a:pPr lvl="2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C++ API</a:t>
            </a:r>
          </a:p>
          <a:p>
            <a:r>
              <a:rPr lang="en-US" sz="2800" dirty="0" smtClean="0"/>
              <a:t>Python API</a:t>
            </a:r>
            <a:endParaRPr lang="en-US" dirty="0" smtClean="0"/>
          </a:p>
          <a:p>
            <a:pPr lvl="2" eaLnBrk="1" hangingPunct="1">
              <a:buFont typeface="Arial" pitchFamily="34" charset="0"/>
              <a:buChar char="•"/>
            </a:pPr>
            <a:endParaRPr lang="en-US" dirty="0" smtClean="0"/>
          </a:p>
          <a:p>
            <a:pPr lvl="2"/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Architecture Overview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API Introduction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Plug-in Development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14" name="TextBox 13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15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16" name="Picture 15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7" name="Picture 16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8" name="Picture 17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9" name="Picture 18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20" name="Picture 19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Plug-in Development</a:t>
            </a:r>
            <a:endParaRPr lang="en-US" sz="3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Development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9088" y="1676400"/>
          <a:ext cx="8520111" cy="436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996"/>
                <a:gridCol w="1896651"/>
                <a:gridCol w="426746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Operating System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Plug-in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            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Compiler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264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mll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2008 SP1 </a:t>
                      </a:r>
                      <a:endParaRPr lang="en-US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.so </a:t>
                      </a:r>
                      <a:endParaRPr lang="en-US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4.1.2</a:t>
                      </a:r>
                      <a:endParaRPr lang="en-US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</a:tr>
              <a:tr h="1184940"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.bundle</a:t>
                      </a:r>
                      <a:endParaRPr lang="en-US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Leopard 10.5.6+, </a:t>
                      </a:r>
                      <a:r>
                        <a:rPr lang="en-US" dirty="0" err="1" smtClean="0"/>
                        <a:t>Xcode</a:t>
                      </a:r>
                      <a:r>
                        <a:rPr lang="en-US" dirty="0" smtClean="0"/>
                        <a:t> 3.1.2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E7E8EA"/>
                    </a:solidFill>
                  </a:tcPr>
                </a:tc>
              </a:tr>
              <a:tr h="96954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Platforms</a:t>
                      </a:r>
                      <a:endParaRPr lang="en-US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py</a:t>
                      </a:r>
                      <a:endParaRPr lang="en-US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Python 2.6.4 kernel</a:t>
                      </a:r>
                    </a:p>
                  </a:txBody>
                  <a:tcPr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API Plug-ins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/>
              <a:t>Load/Unload Plug-in commands extended for Python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Python plug-in read into a dictionary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Searches for entry points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Action runs scripts</a:t>
            </a:r>
          </a:p>
          <a:p>
            <a:pPr lvl="2">
              <a:buClr>
                <a:schemeClr val="bg1"/>
              </a:buClr>
              <a:buFont typeface="Wingdings" pitchFamily="2" charset="2"/>
              <a:buNone/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Required entry points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initializePlugin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uninitializePlugin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initializePlugin</a:t>
            </a:r>
            <a:r>
              <a:rPr lang="en-CA" dirty="0" smtClean="0"/>
              <a:t>() and </a:t>
            </a:r>
            <a:r>
              <a:rPr lang="en-CA" dirty="0" err="1" smtClean="0"/>
              <a:t>uninitializePlugin</a:t>
            </a:r>
            <a:r>
              <a:rPr lang="en-CA" dirty="0" smtClean="0"/>
              <a:t>() as entry point and exit 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362200"/>
            <a:ext cx="6096000" cy="1676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 API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40386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initializePlugin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8768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uninitializePlugin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51816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unloadPlugin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6764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3622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58674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</a:t>
            </a:r>
            <a:r>
              <a:rPr lang="en-US" smtClean="0"/>
              <a:t>Python API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Define a Python plug-in module containing initializePlugin(), </a:t>
            </a:r>
            <a:r>
              <a:rPr lang="en-US" dirty="0" err="1" smtClean="0"/>
              <a:t>uninitializePlugin</a:t>
            </a:r>
            <a:r>
              <a:rPr lang="en-US" dirty="0" smtClean="0"/>
              <a:t>() functions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1262062" lvl="3" indent="-457200">
              <a:buFont typeface="Arial" pitchFamily="34" charset="0"/>
              <a:buChar char="•"/>
            </a:pPr>
            <a:r>
              <a:rPr lang="en-US" sz="2400" dirty="0" smtClean="0"/>
              <a:t>import necessary modules</a:t>
            </a:r>
          </a:p>
          <a:p>
            <a:pPr marL="1262062" lvl="3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1262062" lvl="3" indent="-457200">
              <a:buFont typeface="Arial" pitchFamily="34" charset="0"/>
              <a:buChar char="•"/>
            </a:pPr>
            <a:r>
              <a:rPr lang="en-US" sz="2400" dirty="0" smtClean="0"/>
              <a:t>def initializePlugin()</a:t>
            </a:r>
          </a:p>
          <a:p>
            <a:pPr marL="1262062" lvl="3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1262062" lvl="3" indent="-457200">
              <a:buFont typeface="Arial" pitchFamily="34" charset="0"/>
              <a:buChar char="•"/>
            </a:pPr>
            <a:r>
              <a:rPr lang="en-US" sz="2400" dirty="0" smtClean="0"/>
              <a:t>def </a:t>
            </a:r>
            <a:r>
              <a:rPr lang="en-US" sz="2400" dirty="0" err="1" smtClean="0"/>
              <a:t>uninitializePlugin</a:t>
            </a:r>
            <a:r>
              <a:rPr lang="en-US" sz="2400" dirty="0" smtClean="0"/>
              <a:t>()</a:t>
            </a:r>
          </a:p>
          <a:p>
            <a:pPr marL="1262062" lvl="3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1262062" lvl="3" indent="-457200">
              <a:buFont typeface="Arial" pitchFamily="34" charset="0"/>
              <a:buChar char="•"/>
            </a:pPr>
            <a:r>
              <a:rPr lang="en-US" sz="2400" dirty="0" smtClean="0"/>
              <a:t>class implementations</a:t>
            </a:r>
          </a:p>
          <a:p>
            <a:pPr marL="1262062" lvl="3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1262062" lvl="3" indent="-457200">
              <a:buFont typeface="Arial" pitchFamily="34" charset="0"/>
              <a:buChar char="•"/>
            </a:pPr>
            <a:r>
              <a:rPr lang="en-US" sz="2400" dirty="0" smtClean="0"/>
              <a:t>Creator functions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Necessary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sz="2400" dirty="0" smtClean="0"/>
              <a:t>Classically we import what we want at the top of the module</a:t>
            </a:r>
          </a:p>
          <a:p>
            <a:pPr marL="0" lvl="2" indent="0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endParaRPr lang="en-US" sz="2400" dirty="0" smtClean="0"/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 smtClean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maya.OpenMaya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OpenMaya</a:t>
            </a:r>
            <a:endParaRPr lang="en-US" dirty="0">
              <a:solidFill>
                <a:srgbClr val="FFFF00"/>
              </a:solidFill>
            </a:endParaRPr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maya.OpenMayaMPx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OpenMayaMPx</a:t>
            </a:r>
            <a:endParaRPr lang="en-US" dirty="0">
              <a:solidFill>
                <a:srgbClr val="FFFF00"/>
              </a:solidFill>
            </a:endParaRPr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import sys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initializePlugin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Scripted plug-in initialization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# </a:t>
            </a:r>
            <a:r>
              <a:rPr lang="en-US" dirty="0">
                <a:solidFill>
                  <a:srgbClr val="FFFF00"/>
                </a:solidFill>
              </a:rPr>
              <a:t>Initialize the script plug-in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def </a:t>
            </a:r>
            <a:r>
              <a:rPr lang="en-US" dirty="0" err="1">
                <a:solidFill>
                  <a:srgbClr val="FFFF00"/>
                </a:solidFill>
              </a:rPr>
              <a:t>initializePlugin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    	</a:t>
            </a:r>
            <a:r>
              <a:rPr lang="en-US" dirty="0" err="1">
                <a:solidFill>
                  <a:srgbClr val="FFFF00"/>
                </a:solidFill>
              </a:rPr>
              <a:t>mplugin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OpenMayaMPx.MFnPlugin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    </a:t>
            </a:r>
            <a:r>
              <a:rPr lang="en-US" dirty="0" smtClean="0">
                <a:solidFill>
                  <a:srgbClr val="FFFF00"/>
                </a:solidFill>
              </a:rPr>
              <a:t>     try</a:t>
            </a:r>
            <a:r>
              <a:rPr lang="en-US" dirty="0">
                <a:solidFill>
                  <a:srgbClr val="FFFF00"/>
                </a:solidFill>
              </a:rPr>
              <a:t>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              </a:t>
            </a:r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mplugin.registerCommand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foo</a:t>
            </a:r>
            <a:r>
              <a:rPr lang="en-US" dirty="0" smtClean="0">
                <a:solidFill>
                  <a:srgbClr val="FFFF00"/>
                </a:solidFill>
              </a:rPr>
              <a:t>”, </a:t>
            </a:r>
            <a:r>
              <a:rPr lang="en-US" dirty="0" err="1">
                <a:solidFill>
                  <a:srgbClr val="FFFF00"/>
                </a:solidFill>
              </a:rPr>
              <a:t>cmdCreator</a:t>
            </a:r>
            <a:r>
              <a:rPr lang="en-US" dirty="0">
                <a:solidFill>
                  <a:srgbClr val="FFFF00"/>
                </a:solidFill>
              </a:rPr>
              <a:t> )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except</a:t>
            </a:r>
            <a:r>
              <a:rPr lang="en-US" dirty="0">
                <a:solidFill>
                  <a:srgbClr val="FFFF00"/>
                </a:solidFill>
              </a:rPr>
              <a:t>: </a:t>
            </a:r>
            <a:endParaRPr lang="en-US" dirty="0" smtClean="0">
              <a:solidFill>
                <a:srgbClr val="FFFF00"/>
              </a:solidFill>
            </a:endParaRP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               </a:t>
            </a:r>
            <a:r>
              <a:rPr lang="en-US" dirty="0" err="1" smtClean="0">
                <a:solidFill>
                  <a:srgbClr val="FFFF00"/>
                </a:solidFill>
              </a:rPr>
              <a:t>sys.stderr.write</a:t>
            </a:r>
            <a:r>
              <a:rPr lang="en-US" dirty="0">
                <a:solidFill>
                  <a:srgbClr val="FFFF00"/>
                </a:solidFill>
              </a:rPr>
              <a:t>( "Failed to register command: %s\n" % </a:t>
            </a:r>
            <a:r>
              <a:rPr lang="en-US" dirty="0" err="1">
                <a:solidFill>
                  <a:srgbClr val="FFFF00"/>
                </a:solidFill>
              </a:rPr>
              <a:t>kPluginCmdName</a:t>
            </a:r>
            <a:r>
              <a:rPr lang="en-US" dirty="0">
                <a:solidFill>
                  <a:srgbClr val="FFFF00"/>
                </a:solidFill>
              </a:rPr>
              <a:t> 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       </a:t>
            </a:r>
            <a:r>
              <a:rPr lang="en-US" dirty="0" smtClean="0">
                <a:solidFill>
                  <a:srgbClr val="FFFF00"/>
                </a:solidFill>
              </a:rPr>
              <a:t>           </a:t>
            </a:r>
            <a:r>
              <a:rPr lang="en-US" dirty="0">
                <a:solidFill>
                  <a:srgbClr val="FFFF00"/>
                </a:solidFill>
              </a:rPr>
              <a:t>raise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600200" y="3527023"/>
            <a:ext cx="5562600" cy="50084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550" tIns="41275" rIns="82550" bIns="4127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uninitializePlugin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Scripted plug-in </a:t>
            </a:r>
            <a:r>
              <a:rPr lang="en-US" sz="2400" dirty="0" err="1" smtClean="0"/>
              <a:t>uninitialization</a:t>
            </a:r>
            <a:endParaRPr lang="en-US" sz="2400" dirty="0" smtClean="0"/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def </a:t>
            </a:r>
            <a:r>
              <a:rPr lang="en-US" dirty="0" err="1">
                <a:solidFill>
                  <a:srgbClr val="FFFF00"/>
                </a:solidFill>
              </a:rPr>
              <a:t>uninitializePlugin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	</a:t>
            </a:r>
            <a:r>
              <a:rPr lang="en-US" dirty="0" err="1" smtClean="0">
                <a:solidFill>
                  <a:srgbClr val="FFFF00"/>
                </a:solidFill>
              </a:rPr>
              <a:t>mplugin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>
                <a:solidFill>
                  <a:srgbClr val="FFFF00"/>
                </a:solidFill>
              </a:rPr>
              <a:t>OpenMayaMPx.MFnPlugin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    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try</a:t>
            </a:r>
            <a:r>
              <a:rPr lang="en-US" dirty="0">
                <a:solidFill>
                  <a:srgbClr val="FFFF00"/>
                </a:solidFill>
              </a:rPr>
              <a:t>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mplugin.deregisterCommand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foo</a:t>
            </a:r>
            <a:r>
              <a:rPr lang="en-US" dirty="0" smtClean="0">
                <a:solidFill>
                  <a:srgbClr val="FFFF00"/>
                </a:solidFill>
              </a:rPr>
              <a:t>” </a:t>
            </a:r>
            <a:r>
              <a:rPr lang="en-US" dirty="0">
                <a:solidFill>
                  <a:srgbClr val="FFFF00"/>
                </a:solidFill>
              </a:rPr>
              <a:t>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except: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sys.stderr.write</a:t>
            </a:r>
            <a:r>
              <a:rPr lang="en-US" dirty="0">
                <a:solidFill>
                  <a:srgbClr val="FFFF00"/>
                </a:solidFill>
              </a:rPr>
              <a:t>( "Failed to unregister command: %s\n" % </a:t>
            </a:r>
            <a:r>
              <a:rPr lang="en-US" dirty="0" err="1">
                <a:solidFill>
                  <a:srgbClr val="FFFF00"/>
                </a:solidFill>
              </a:rPr>
              <a:t>kPluginCmdName</a:t>
            </a:r>
            <a:r>
              <a:rPr lang="en-US" dirty="0">
                <a:solidFill>
                  <a:srgbClr val="FFFF00"/>
                </a:solidFill>
              </a:rPr>
              <a:t> 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	raise</a:t>
            </a:r>
            <a:endParaRPr lang="en-US" dirty="0">
              <a:solidFill>
                <a:srgbClr val="FFFF00"/>
              </a:solidFill>
            </a:endParaRP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sz="2800" dirty="0" smtClean="0"/>
              <a:t>	 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905000" y="3026177"/>
            <a:ext cx="4648200" cy="50084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550" tIns="41275" rIns="82550" bIns="4127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Implementations and Creator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Creator Function</a:t>
            </a:r>
          </a:p>
          <a:p>
            <a:pPr lvl="2">
              <a:buFont typeface="Arial" pitchFamily="34" charset="0"/>
              <a:buChar char="•"/>
            </a:pPr>
            <a:r>
              <a:rPr lang="en-CA" dirty="0" smtClean="0"/>
              <a:t>return an instance of the derived proxy class to Maya </a:t>
            </a:r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647700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class </a:t>
            </a:r>
            <a:r>
              <a:rPr lang="en-US" dirty="0" err="1" smtClean="0">
                <a:solidFill>
                  <a:srgbClr val="FFFF00"/>
                </a:solidFill>
              </a:rPr>
              <a:t>scriptedCommand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OpenMayaMPx.MPxCommand</a:t>
            </a:r>
            <a:r>
              <a:rPr lang="en-US" dirty="0" smtClean="0">
                <a:solidFill>
                  <a:srgbClr val="FFFF00"/>
                </a:solidFill>
              </a:rPr>
              <a:t>):</a:t>
            </a:r>
          </a:p>
          <a:p>
            <a:pPr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 	def __init__(self): 	</a:t>
            </a:r>
          </a:p>
          <a:p>
            <a:pPr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		…. </a:t>
            </a:r>
          </a:p>
          <a:p>
            <a:pPr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	def </a:t>
            </a:r>
            <a:r>
              <a:rPr lang="en-US" dirty="0" err="1" smtClean="0">
                <a:solidFill>
                  <a:srgbClr val="FFFF00"/>
                </a:solidFill>
              </a:rPr>
              <a:t>doIt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self,argList</a:t>
            </a:r>
            <a:r>
              <a:rPr lang="en-US" dirty="0" smtClean="0">
                <a:solidFill>
                  <a:srgbClr val="FFFF00"/>
                </a:solidFill>
              </a:rPr>
              <a:t>): </a:t>
            </a:r>
          </a:p>
          <a:p>
            <a:pPr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		….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Deployment of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Plug-in Manager</a:t>
            </a:r>
          </a:p>
          <a:p>
            <a:r>
              <a:rPr lang="en-US" dirty="0" smtClean="0"/>
              <a:t>Environment Variable: MAYA_PLUG_IN_PATH</a:t>
            </a:r>
          </a:p>
          <a:p>
            <a:r>
              <a:rPr lang="en-US" dirty="0" smtClean="0"/>
              <a:t>Put your plug-ins into:</a:t>
            </a:r>
          </a:p>
          <a:p>
            <a:pPr lvl="3">
              <a:buNone/>
            </a:pPr>
            <a:r>
              <a:rPr lang="en-US" dirty="0" smtClean="0"/>
              <a:t>C:\My Documents\</a:t>
            </a:r>
            <a:r>
              <a:rPr lang="en-US" dirty="0" err="1" smtClean="0"/>
              <a:t>maya</a:t>
            </a:r>
            <a:r>
              <a:rPr lang="en-US" dirty="0" smtClean="0"/>
              <a:t>\2009\plug-ins</a:t>
            </a:r>
          </a:p>
          <a:p>
            <a:r>
              <a:rPr lang="en-US" smtClean="0"/>
              <a:t>Add your </a:t>
            </a:r>
            <a:r>
              <a:rPr lang="en-US" dirty="0" smtClean="0"/>
              <a:t>custom plug-in path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putenv</a:t>
            </a:r>
            <a:r>
              <a:rPr lang="en-US" dirty="0" smtClean="0"/>
              <a:t> MAYA_PLUG_IN_PATH $</a:t>
            </a:r>
            <a:r>
              <a:rPr lang="en-US" dirty="0" err="1" smtClean="0"/>
              <a:t>destPluginPath</a:t>
            </a:r>
            <a:r>
              <a:rPr lang="en-US" dirty="0" smtClean="0"/>
              <a:t>;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Maya.env or userSetup.mel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114800"/>
            <a:ext cx="71628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`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getenv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MAYA_PLUG_IN_PATH`;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+ ";C:/My Documents";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putenv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u="none" dirty="0" smtClean="0"/>
              <a:t>	   Two vital concepts of Maya architecture</a:t>
            </a:r>
          </a:p>
          <a:p>
            <a:pPr lvl="1">
              <a:buNone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n-US" sz="2400" u="none" dirty="0" smtClean="0"/>
              <a:t> Dependency Graph</a:t>
            </a:r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SzPct val="100000"/>
              <a:buFont typeface="Arial" pitchFamily="34" charset="0"/>
              <a:buChar char="•"/>
            </a:pPr>
            <a:r>
              <a:rPr lang="en-US" sz="2400" u="none" dirty="0" smtClean="0"/>
              <a:t> Command Architecture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>
              <a:buClr>
                <a:schemeClr val="bg1"/>
              </a:buClr>
              <a:buSzPct val="100000"/>
              <a:buFontTx/>
              <a:buChar char="•"/>
              <a:defRPr/>
            </a:pPr>
            <a:r>
              <a:rPr lang="en-US" sz="2800" dirty="0">
                <a:solidFill>
                  <a:srgbClr val="FFFFFF"/>
                </a:solidFill>
              </a:rPr>
              <a:t>Load from Plug-in Manager or </a:t>
            </a:r>
            <a:r>
              <a:rPr lang="en-US" sz="2800" dirty="0" err="1">
                <a:solidFill>
                  <a:srgbClr val="FFFFFF"/>
                </a:solidFill>
              </a:rPr>
              <a:t>loadPlugin</a:t>
            </a:r>
            <a:r>
              <a:rPr lang="en-US" sz="2800" dirty="0">
                <a:solidFill>
                  <a:srgbClr val="FFFFFF"/>
                </a:solidFill>
              </a:rPr>
              <a:t> command</a:t>
            </a:r>
          </a:p>
          <a:p>
            <a:pPr lvl="3" eaLnBrk="0" hangingPunct="0">
              <a:buClr>
                <a:srgbClr val="FFFFFF"/>
              </a:buClr>
              <a:defRPr/>
            </a:pPr>
            <a:endParaRPr lang="en-US" sz="2000" b="1" dirty="0">
              <a:solidFill>
                <a:srgbClr val="FFFFFF"/>
              </a:solidFill>
              <a:latin typeface="Courier New" pitchFamily="49" charset="0"/>
              <a:cs typeface="Arial" pitchFamily="34" charset="0"/>
            </a:endParaRPr>
          </a:p>
          <a:p>
            <a:pPr lvl="3" eaLnBrk="0" hangingPunct="0">
              <a:buClr>
                <a:srgbClr val="FFFFFF"/>
              </a:buClr>
              <a:buNone/>
              <a:defRPr/>
            </a:pPr>
            <a:r>
              <a:rPr lang="en-US" sz="2000" dirty="0" err="1">
                <a:solidFill>
                  <a:srgbClr val="FFFF00"/>
                </a:solidFill>
                <a:cs typeface="Arial" pitchFamily="34" charset="0"/>
              </a:rPr>
              <a:t>maya.cmds.loadPlugin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</a:rPr>
              <a:t>( </a:t>
            </a:r>
            <a:r>
              <a:rPr lang="en-US" sz="2000" dirty="0" smtClean="0">
                <a:solidFill>
                  <a:srgbClr val="FFFF00"/>
                </a:solidFill>
                <a:cs typeface="Arial" pitchFamily="34" charset="0"/>
              </a:rPr>
              <a:t>"foo.py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</a:rPr>
              <a:t>" )</a:t>
            </a:r>
          </a:p>
          <a:p>
            <a:pPr lvl="3" eaLnBrk="0" hangingPunct="0">
              <a:buClr>
                <a:srgbClr val="FFFFFF"/>
              </a:buClr>
              <a:buNone/>
              <a:defRPr/>
            </a:pPr>
            <a:endParaRPr lang="en-US" sz="2000" dirty="0">
              <a:solidFill>
                <a:srgbClr val="FFFF00"/>
              </a:solidFill>
              <a:cs typeface="Arial" pitchFamily="34" charset="0"/>
            </a:endParaRPr>
          </a:p>
          <a:p>
            <a:pPr lvl="3" eaLnBrk="0" hangingPunct="0">
              <a:buClr>
                <a:srgbClr val="FFFFFF"/>
              </a:buClr>
              <a:buNone/>
              <a:defRPr/>
            </a:pPr>
            <a:r>
              <a:rPr lang="en-US" sz="2000" dirty="0" err="1">
                <a:solidFill>
                  <a:srgbClr val="FFFF00"/>
                </a:solidFill>
                <a:cs typeface="Arial" pitchFamily="34" charset="0"/>
              </a:rPr>
              <a:t>maya.cmds.unloadPlugin</a:t>
            </a:r>
            <a:r>
              <a:rPr lang="en-US" sz="2000" dirty="0" smtClean="0">
                <a:solidFill>
                  <a:srgbClr val="FFFF00"/>
                </a:solidFill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"foo.py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" )</a:t>
            </a:r>
            <a:endParaRPr lang="en-US" sz="2000" dirty="0">
              <a:solidFill>
                <a:srgbClr val="FFFF00"/>
              </a:solidFill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Tx/>
              <a:buChar char="•"/>
            </a:pPr>
            <a:r>
              <a:rPr lang="en-US" dirty="0" smtClean="0"/>
              <a:t>A very basic plug-in that prints out “Hello World!”</a:t>
            </a:r>
          </a:p>
          <a:p>
            <a:pPr marL="342900" lvl="1" indent="-342900">
              <a:buClrTx/>
              <a:buSzTx/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    </a:t>
            </a:r>
            <a:r>
              <a:rPr lang="en-US" sz="2800" b="1" dirty="0" smtClean="0"/>
              <a:t>Dependency Graph</a:t>
            </a:r>
            <a:endParaRPr lang="en-US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</a:t>
            </a:r>
            <a:r>
              <a:rPr lang="en-US" dirty="0" err="1" smtClean="0"/>
              <a:t>Hypergraph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Menu: “Window”– “</a:t>
            </a:r>
            <a:r>
              <a:rPr lang="en-US" dirty="0" err="1" smtClean="0"/>
              <a:t>Hypergraph:Connections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09801"/>
            <a:ext cx="4267200" cy="454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248400" y="34660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 Nodes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3733800"/>
            <a:ext cx="838200" cy="40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Node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3276600" y="3225800"/>
            <a:ext cx="1447802" cy="60960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962400" y="3936999"/>
            <a:ext cx="762000" cy="101601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822700" y="4279900"/>
            <a:ext cx="1117600" cy="83820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8400" y="4140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 Connectio</a:t>
            </a:r>
            <a:r>
              <a:rPr lang="en-US" dirty="0" smtClean="0">
                <a:solidFill>
                  <a:schemeClr val="bg1"/>
                </a:solidFill>
                <a:latin typeface="Calibri"/>
              </a:rPr>
              <a:t>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8400" y="4851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 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114800" y="5969001"/>
            <a:ext cx="1219200" cy="40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EE6D0C"/>
                </a:solidFill>
              </a:rPr>
              <a:t>Connections</a:t>
            </a:r>
            <a:endParaRPr lang="en-US" sz="1400" dirty="0">
              <a:solidFill>
                <a:srgbClr val="EE6D0C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3429001" y="5715000"/>
            <a:ext cx="761999" cy="355600"/>
          </a:xfrm>
          <a:prstGeom prst="straightConnector1">
            <a:avLst/>
          </a:prstGeom>
          <a:ln w="12700">
            <a:solidFill>
              <a:srgbClr val="EE6D0C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2819403" y="6070602"/>
            <a:ext cx="1371597" cy="101599"/>
          </a:xfrm>
          <a:prstGeom prst="straightConnector1">
            <a:avLst/>
          </a:prstGeom>
          <a:ln w="12700">
            <a:solidFill>
              <a:srgbClr val="EE6D0C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Dependency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system of Maya</a:t>
            </a:r>
          </a:p>
          <a:p>
            <a:r>
              <a:rPr lang="en-US" dirty="0" smtClean="0"/>
              <a:t>Patented technology: </a:t>
            </a:r>
            <a:br>
              <a:rPr lang="en-US" dirty="0" smtClean="0"/>
            </a:br>
            <a:r>
              <a:rPr lang="en-US" dirty="0" smtClean="0"/>
              <a:t>	US Patent #5,808,625</a:t>
            </a:r>
            <a:br>
              <a:rPr lang="en-US" dirty="0" smtClean="0"/>
            </a:br>
            <a:r>
              <a:rPr lang="en-US" dirty="0" smtClean="0"/>
              <a:t>	US Patent #5,929,864</a:t>
            </a:r>
          </a:p>
          <a:p>
            <a:r>
              <a:rPr lang="en-US" dirty="0" smtClean="0"/>
              <a:t>A collection of nodes that transmit data through connected attributes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25439" y="4191000"/>
            <a:ext cx="5232400" cy="1214438"/>
            <a:chOff x="1644650" y="2747962"/>
            <a:chExt cx="5232400" cy="1214438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644650" y="2808287"/>
              <a:ext cx="1174750" cy="1154113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702300" y="2747962"/>
              <a:ext cx="1174750" cy="1154113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786188" y="2790825"/>
              <a:ext cx="1174750" cy="1154112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4175125" y="3121025"/>
              <a:ext cx="390525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u="none" dirty="0"/>
                <a:t>B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039938" y="3186112"/>
              <a:ext cx="3905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u="none" dirty="0"/>
                <a:t>A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6108700" y="3079750"/>
              <a:ext cx="390525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u="none" dirty="0"/>
                <a:t>C</a:t>
              </a:r>
            </a:p>
          </p:txBody>
        </p:sp>
        <p:sp>
          <p:nvSpPr>
            <p:cNvPr id="35" name="AutoShape 16"/>
            <p:cNvSpPr>
              <a:spLocks noChangeArrowheads="1"/>
            </p:cNvSpPr>
            <p:nvPr/>
          </p:nvSpPr>
          <p:spPr bwMode="auto">
            <a:xfrm>
              <a:off x="2647950" y="3625850"/>
              <a:ext cx="211138" cy="215900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FFAA00"/>
                </a:solidFill>
              </a:endParaRPr>
            </a:p>
          </p:txBody>
        </p:sp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>
              <a:off x="2711450" y="3111500"/>
              <a:ext cx="211138" cy="215900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FFAA00"/>
                </a:solidFill>
              </a:endParaRP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3670300" y="3262312"/>
              <a:ext cx="211138" cy="215900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FFAA00"/>
                </a:solidFill>
              </a:endParaRPr>
            </a:p>
          </p:txBody>
        </p:sp>
        <p:sp>
          <p:nvSpPr>
            <p:cNvPr id="38" name="AutoShape 16"/>
            <p:cNvSpPr>
              <a:spLocks noChangeArrowheads="1"/>
            </p:cNvSpPr>
            <p:nvPr/>
          </p:nvSpPr>
          <p:spPr bwMode="auto">
            <a:xfrm>
              <a:off x="4899025" y="3197225"/>
              <a:ext cx="211138" cy="215900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FFAA00"/>
                </a:solidFill>
              </a:endParaRPr>
            </a:p>
          </p:txBody>
        </p:sp>
        <p:sp>
          <p:nvSpPr>
            <p:cNvPr id="39" name="Right Arrow 38"/>
            <p:cNvSpPr>
              <a:spLocks noChangeArrowheads="1"/>
            </p:cNvSpPr>
            <p:nvPr/>
          </p:nvSpPr>
          <p:spPr bwMode="auto">
            <a:xfrm rot="684447">
              <a:off x="2897188" y="3268662"/>
              <a:ext cx="835025" cy="130175"/>
            </a:xfrm>
            <a:prstGeom prst="rightArrow">
              <a:avLst>
                <a:gd name="adj1" fmla="val 50000"/>
                <a:gd name="adj2" fmla="val 11415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ight Arrow 39"/>
            <p:cNvSpPr>
              <a:spLocks noChangeArrowheads="1"/>
            </p:cNvSpPr>
            <p:nvPr/>
          </p:nvSpPr>
          <p:spPr bwMode="auto">
            <a:xfrm>
              <a:off x="5065713" y="3262313"/>
              <a:ext cx="600075" cy="139699"/>
            </a:xfrm>
            <a:prstGeom prst="rightArrow">
              <a:avLst>
                <a:gd name="adj1" fmla="val 50000"/>
                <a:gd name="adj2" fmla="val 114125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5584825" y="3186112"/>
              <a:ext cx="211138" cy="215900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FFAA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1450" y="275169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</a:rPr>
                <a:t>A.a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32039" y="35756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</a:rPr>
                <a:t>B.b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revolving surface</a:t>
            </a:r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995363" y="2805113"/>
            <a:ext cx="1438275" cy="13430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/>
              <a:t>Curve</a:t>
            </a:r>
            <a:endParaRPr lang="en-US" sz="4400" dirty="0">
              <a:latin typeface="Times New Roman" pitchFamily="18" charset="0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143250" y="2806700"/>
            <a:ext cx="1438275" cy="13430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/>
              <a:t>Revolve</a:t>
            </a:r>
            <a:endParaRPr lang="en-US" sz="4400" dirty="0">
              <a:latin typeface="Times New Roman" pitchFamily="18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5324475" y="2816225"/>
            <a:ext cx="1438275" cy="13430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400"/>
              <a:t>Surface</a:t>
            </a:r>
            <a:endParaRPr lang="en-US" sz="4400">
              <a:latin typeface="Times New Roman" pitchFamily="18" charset="0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433638" y="3449638"/>
            <a:ext cx="709612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608513" y="3463925"/>
            <a:ext cx="709612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Maya 3D space maps to DG Nodes</a:t>
            </a:r>
          </a:p>
          <a:p>
            <a:r>
              <a:rPr lang="en-US" dirty="0" smtClean="0"/>
              <a:t>Anything you do in the UI will affect DG</a:t>
            </a:r>
            <a:endParaRPr lang="en-US" dirty="0"/>
          </a:p>
        </p:txBody>
      </p:sp>
      <p:pic>
        <p:nvPicPr>
          <p:cNvPr id="40" name="Picture 39" descr="squas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1896" y="2446913"/>
            <a:ext cx="3402104" cy="2514598"/>
          </a:xfrm>
          <a:prstGeom prst="rect">
            <a:avLst/>
          </a:prstGeom>
        </p:spPr>
      </p:pic>
      <p:pic>
        <p:nvPicPr>
          <p:cNvPr id="41" name="Picture 40" descr="pho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2541443"/>
            <a:ext cx="3375660" cy="2194632"/>
          </a:xfrm>
          <a:prstGeom prst="rect">
            <a:avLst/>
          </a:prstGeom>
        </p:spPr>
      </p:pic>
      <p:pic>
        <p:nvPicPr>
          <p:cNvPr id="42" name="Picture 41" descr="ani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1" y="2675512"/>
            <a:ext cx="3124200" cy="1913925"/>
          </a:xfrm>
          <a:prstGeom prst="rect">
            <a:avLst/>
          </a:prstGeom>
        </p:spPr>
      </p:pic>
      <p:pic>
        <p:nvPicPr>
          <p:cNvPr id="43" name="Content Placeholder 21" descr="revolv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400800" y="2620148"/>
            <a:ext cx="252565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304800" y="3021747"/>
            <a:ext cx="1228725" cy="116925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4400" dirty="0"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" y="3478560"/>
            <a:ext cx="104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sz="1600" b="1" dirty="0" smtClean="0">
                <a:latin typeface="+mn-lt"/>
              </a:rPr>
              <a:t>Poly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2299333" y="3083005"/>
            <a:ext cx="1167653" cy="110799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4400" dirty="0"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63" y="347856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Curve</a:t>
            </a:r>
            <a:endParaRPr lang="en-US" sz="1600" b="1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4461" y="3415842"/>
            <a:ext cx="115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Revolve</a:t>
            </a:r>
            <a:endParaRPr lang="en-US" sz="1600" b="1" dirty="0">
              <a:latin typeface="+mn-lt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4191000" y="3043237"/>
            <a:ext cx="1219200" cy="11477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4400" dirty="0"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43400" y="344784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Surface</a:t>
            </a:r>
            <a:endParaRPr lang="en-US" sz="1600" b="1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5800" y="3447842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poly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0" y="3518058"/>
            <a:ext cx="136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deformer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5775" y="3360301"/>
            <a:ext cx="104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    File</a:t>
            </a:r>
          </a:p>
          <a:p>
            <a:r>
              <a:rPr lang="en-US" sz="1600" b="1" dirty="0" smtClean="0">
                <a:latin typeface="+mn-lt"/>
              </a:rPr>
              <a:t>Texture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14461" y="3390096"/>
            <a:ext cx="104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  </a:t>
            </a:r>
            <a:r>
              <a:rPr lang="en-US" sz="1600" b="1" dirty="0" err="1" smtClean="0">
                <a:latin typeface="+mn-lt"/>
              </a:rPr>
              <a:t>Phong</a:t>
            </a:r>
            <a:endParaRPr lang="en-US" sz="1600" b="1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  </a:t>
            </a:r>
            <a:r>
              <a:rPr lang="en-US" sz="1600" b="1" dirty="0" err="1" smtClean="0">
                <a:latin typeface="+mn-lt"/>
              </a:rPr>
              <a:t>Shader</a:t>
            </a:r>
            <a:endParaRPr lang="en-US" sz="1600" b="1" dirty="0" smtClean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1735" y="3390096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n-lt"/>
              </a:rPr>
              <a:t>Anim</a:t>
            </a:r>
            <a:endParaRPr lang="en-US" sz="1600" b="1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Curve</a:t>
            </a:r>
            <a:endParaRPr lang="en-US" sz="1600" b="1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91000" y="344784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Transform</a:t>
            </a:r>
            <a:endParaRPr lang="en-US" sz="1600" b="1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7200" y="3329583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Shading</a:t>
            </a:r>
          </a:p>
          <a:p>
            <a:r>
              <a:rPr lang="en-US" sz="1600" b="1" dirty="0" smtClean="0">
                <a:latin typeface="+mn-lt"/>
              </a:rPr>
              <a:t> Group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063" y="347856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Time</a:t>
            </a:r>
            <a:endParaRPr lang="en-US" sz="1600" b="1" dirty="0">
              <a:latin typeface="+mn-lt"/>
            </a:endParaRPr>
          </a:p>
        </p:txBody>
      </p:sp>
      <p:sp>
        <p:nvSpPr>
          <p:cNvPr id="47" name="Right Arrow 46"/>
          <p:cNvSpPr>
            <a:spLocks noChangeArrowheads="1"/>
          </p:cNvSpPr>
          <p:nvPr/>
        </p:nvSpPr>
        <p:spPr bwMode="auto">
          <a:xfrm>
            <a:off x="1533525" y="3624221"/>
            <a:ext cx="75247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Right Arrow 47"/>
          <p:cNvSpPr>
            <a:spLocks noChangeArrowheads="1"/>
          </p:cNvSpPr>
          <p:nvPr/>
        </p:nvSpPr>
        <p:spPr bwMode="auto">
          <a:xfrm>
            <a:off x="3466986" y="3624221"/>
            <a:ext cx="75247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4" grpId="0"/>
      <p:bldP spid="45" grpId="0" animBg="1"/>
      <p:bldP spid="28" grpId="0"/>
      <p:bldP spid="29" grpId="0"/>
      <p:bldP spid="46" grpId="0" animBg="1"/>
      <p:bldP spid="36" grpId="0"/>
      <p:bldP spid="36" grpId="1"/>
      <p:bldP spid="39" grpId="0"/>
      <p:bldP spid="35" grpId="0"/>
      <p:bldP spid="32" grpId="1"/>
      <p:bldP spid="33" grpId="1"/>
      <p:bldP spid="37" grpId="0"/>
      <p:bldP spid="37" grpId="1"/>
      <p:bldP spid="38" grpId="0"/>
      <p:bldP spid="38" grpId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8339</TotalTime>
  <Words>1447</Words>
  <Application>Microsoft Office PowerPoint</Application>
  <PresentationFormat>On-screen Show (4:3)</PresentationFormat>
  <Paragraphs>415</Paragraphs>
  <Slides>43</Slides>
  <Notes>42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1_blank</vt:lpstr>
      <vt:lpstr>Slide 1</vt:lpstr>
      <vt:lpstr>Slide 2</vt:lpstr>
      <vt:lpstr>Agenda</vt:lpstr>
      <vt:lpstr>Maya Architecture Overview</vt:lpstr>
      <vt:lpstr>Maya Architecture Overview</vt:lpstr>
      <vt:lpstr>Maya Hypergraph</vt:lpstr>
      <vt:lpstr>What is the Dependency Graph?</vt:lpstr>
      <vt:lpstr>Dependency Graph</vt:lpstr>
      <vt:lpstr>Dependency Graph</vt:lpstr>
      <vt:lpstr>Dependency  Graph </vt:lpstr>
      <vt:lpstr>Dependency Graph</vt:lpstr>
      <vt:lpstr>Maya Node Documentation</vt:lpstr>
      <vt:lpstr>Maya Architecture Overview</vt:lpstr>
      <vt:lpstr>Maya Architecture Overview</vt:lpstr>
      <vt:lpstr>Maya Command Architecture</vt:lpstr>
      <vt:lpstr>Maya Embedded Language</vt:lpstr>
      <vt:lpstr>MEL Command Examples</vt:lpstr>
      <vt:lpstr>MEL Command Documentation </vt:lpstr>
      <vt:lpstr>Create, Query and Edit Mode</vt:lpstr>
      <vt:lpstr>Working with MEL in Maya</vt:lpstr>
      <vt:lpstr>Execute MEL commands</vt:lpstr>
      <vt:lpstr>Slide 22</vt:lpstr>
      <vt:lpstr>What do we need API for? </vt:lpstr>
      <vt:lpstr>What do we need API for?</vt:lpstr>
      <vt:lpstr>Slide 25</vt:lpstr>
      <vt:lpstr>Slide 26</vt:lpstr>
      <vt:lpstr>What can you develop using API?</vt:lpstr>
      <vt:lpstr> What can you develop using API? </vt:lpstr>
      <vt:lpstr>Language of Choice</vt:lpstr>
      <vt:lpstr>Slide 30</vt:lpstr>
      <vt:lpstr>Plug-in Development Environment</vt:lpstr>
      <vt:lpstr>Maya Python API Plug-ins</vt:lpstr>
      <vt:lpstr>Maya Plug-in Architecture</vt:lpstr>
      <vt:lpstr>Maya Python API Plug-ins</vt:lpstr>
      <vt:lpstr>Import Necessary Modules</vt:lpstr>
      <vt:lpstr>initializePlugin() Function</vt:lpstr>
      <vt:lpstr>uninitializePlugin() Function</vt:lpstr>
      <vt:lpstr>Class Implementations and Creator Function</vt:lpstr>
      <vt:lpstr>Deployment of plug-ins</vt:lpstr>
      <vt:lpstr>Loading the Plug-in</vt:lpstr>
      <vt:lpstr>Demo</vt:lpstr>
      <vt:lpstr>Q &amp; A</vt:lpstr>
      <vt:lpstr>Slide 43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>Naiqi Weng</dc:creator>
  <cp:lastModifiedBy>wengn</cp:lastModifiedBy>
  <cp:revision>1329</cp:revision>
  <cp:lastPrinted>2006-08-09T23:46:43Z</cp:lastPrinted>
  <dcterms:created xsi:type="dcterms:W3CDTF">2005-11-04T16:28:13Z</dcterms:created>
  <dcterms:modified xsi:type="dcterms:W3CDTF">2011-09-14T14:58:58Z</dcterms:modified>
</cp:coreProperties>
</file>