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503" r:id="rId2"/>
    <p:sldId id="504" r:id="rId3"/>
    <p:sldId id="363" r:id="rId4"/>
    <p:sldId id="505" r:id="rId5"/>
    <p:sldId id="506" r:id="rId6"/>
    <p:sldId id="507" r:id="rId7"/>
    <p:sldId id="508" r:id="rId8"/>
    <p:sldId id="509" r:id="rId9"/>
    <p:sldId id="530" r:id="rId10"/>
    <p:sldId id="510" r:id="rId11"/>
    <p:sldId id="531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32" r:id="rId23"/>
    <p:sldId id="521" r:id="rId24"/>
    <p:sldId id="533" r:id="rId25"/>
    <p:sldId id="522" r:id="rId26"/>
    <p:sldId id="536" r:id="rId27"/>
    <p:sldId id="535" r:id="rId28"/>
    <p:sldId id="542" r:id="rId29"/>
    <p:sldId id="540" r:id="rId30"/>
    <p:sldId id="541" r:id="rId31"/>
    <p:sldId id="528" r:id="rId32"/>
    <p:sldId id="529" r:id="rId3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A"/>
    <a:srgbClr val="003264"/>
    <a:srgbClr val="99CC00"/>
    <a:srgbClr val="00CC00"/>
    <a:srgbClr val="FF9900"/>
    <a:srgbClr val="FFB000"/>
    <a:srgbClr val="DDDDDD"/>
    <a:srgbClr val="969696"/>
    <a:srgbClr val="B2B2B2"/>
    <a:srgbClr val="00AA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63514" autoAdjust="0"/>
  </p:normalViewPr>
  <p:slideViewPr>
    <p:cSldViewPr snapToObjects="1">
      <p:cViewPr>
        <p:scale>
          <a:sx n="77" d="100"/>
          <a:sy n="77" d="100"/>
        </p:scale>
        <p:origin x="-16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design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2011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ya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5497" y="990600"/>
            <a:ext cx="7641907" cy="520872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2667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Maya API Training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38100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b="1" i="1" dirty="0">
                <a:solidFill>
                  <a:srgbClr val="99FF33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Object classes serve as base classes for your custom extensions.</a:t>
            </a:r>
          </a:p>
          <a:p>
            <a:r>
              <a:rPr lang="en-US" dirty="0" smtClean="0"/>
              <a:t>Proxy Classes begin with “</a:t>
            </a:r>
            <a:r>
              <a:rPr lang="en-US" dirty="0" err="1" smtClean="0"/>
              <a:t>MPx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 Proxy Objects allow you to extend the Maya architecture through the creation of new Maya constructs (nodes, commands, etc.).</a:t>
            </a:r>
          </a:p>
          <a:p>
            <a:endParaRPr lang="en-US" dirty="0" smtClean="0"/>
          </a:p>
          <a:p>
            <a:r>
              <a:rPr lang="en-US" dirty="0" smtClean="0"/>
              <a:t> The most prevalent proxy classes include: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MPxCommand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Function Set Classes</a:t>
            </a: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&amp; </a:t>
            </a:r>
            <a:r>
              <a:rPr lang="en-US" sz="2800" b="1" dirty="0" err="1" smtClean="0">
                <a:latin typeface="+mj-lt"/>
              </a:rPr>
              <a:t>MObject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8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7432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API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Sets are classes that provide type specific APIs to the corresponding type(s) of </a:t>
            </a:r>
            <a:r>
              <a:rPr lang="en-US" dirty="0" err="1" smtClean="0"/>
              <a:t>MObjects</a:t>
            </a:r>
            <a:endParaRPr lang="en-US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MFnMesh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44958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Transform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</a:t>
            </a:r>
            <a:r>
              <a:rPr lang="en-US" dirty="0" smtClean="0"/>
              <a:t>::Type </a:t>
            </a:r>
            <a:r>
              <a:rPr lang="en-CA" dirty="0" smtClean="0"/>
              <a:t>enumeration is used throughout the API to indicate item types</a:t>
            </a:r>
          </a:p>
          <a:p>
            <a:pPr lvl="3">
              <a:buNone/>
            </a:pPr>
            <a:r>
              <a:rPr lang="en-CA" sz="1400" dirty="0" err="1" smtClean="0">
                <a:solidFill>
                  <a:srgbClr val="FFFF00"/>
                </a:solidFill>
              </a:rPr>
              <a:t>MFn</a:t>
            </a:r>
            <a:r>
              <a:rPr lang="en-CA" sz="1400" dirty="0" smtClean="0">
                <a:solidFill>
                  <a:srgbClr val="FFFF00"/>
                </a:solidFill>
              </a:rPr>
              <a:t>::Type </a:t>
            </a:r>
            <a:r>
              <a:rPr lang="en-CA" sz="1400" dirty="0" err="1" smtClean="0">
                <a:solidFill>
                  <a:srgbClr val="FFFF00"/>
                </a:solidFill>
              </a:rPr>
              <a:t>MFnBase</a:t>
            </a:r>
            <a:r>
              <a:rPr lang="en-CA" sz="1400" dirty="0" smtClean="0">
                <a:solidFill>
                  <a:srgbClr val="FFFF00"/>
                </a:solidFill>
              </a:rPr>
              <a:t>::type() const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Once a function set is initialized to an </a:t>
            </a:r>
            <a:r>
              <a:rPr lang="en-US" dirty="0" err="1" smtClean="0"/>
              <a:t>MObject</a:t>
            </a:r>
            <a:r>
              <a:rPr lang="en-US" dirty="0" smtClean="0"/>
              <a:t>, you can call methods to query or set values on the object</a:t>
            </a:r>
          </a:p>
          <a:p>
            <a:pPr marL="804863" lvl="1">
              <a:buNone/>
            </a:pPr>
            <a:r>
              <a:rPr lang="en-US" sz="1400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OpenMaya.MFnBase.setObject</a:t>
            </a:r>
            <a:r>
              <a:rPr lang="en-US" sz="1400" dirty="0" smtClean="0">
                <a:solidFill>
                  <a:srgbClr val="FFFF00"/>
                </a:solidFill>
              </a:rPr>
              <a:t> ()</a:t>
            </a:r>
          </a:p>
          <a:p>
            <a:pPr marL="804863"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myMeshFn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OpenMaya.MFnMesh</a:t>
            </a:r>
            <a:r>
              <a:rPr lang="en-US" sz="1400" dirty="0" smtClean="0">
                <a:solidFill>
                  <a:srgbClr val="FFFF00"/>
                </a:solidFill>
              </a:rPr>
              <a:t> ( </a:t>
            </a:r>
            <a:r>
              <a:rPr lang="en-US" sz="1400" dirty="0" err="1" smtClean="0">
                <a:solidFill>
                  <a:srgbClr val="FFFF00"/>
                </a:solidFill>
              </a:rPr>
              <a:t>myMeshObj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marL="804863"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myMeshFn.setObject</a:t>
            </a:r>
            <a:r>
              <a:rPr lang="en-US" sz="1400" dirty="0" smtClean="0">
                <a:solidFill>
                  <a:srgbClr val="FFFF00"/>
                </a:solidFill>
              </a:rPr>
              <a:t>( myMeshObj2 )</a:t>
            </a:r>
          </a:p>
          <a:p>
            <a:endParaRPr lang="en-US" dirty="0" smtClean="0"/>
          </a:p>
          <a:p>
            <a:r>
              <a:rPr lang="en-US" dirty="0" smtClean="0"/>
              <a:t> Some of the commonly used function sets:</a:t>
            </a:r>
          </a:p>
          <a:p>
            <a:pPr lvl="1"/>
            <a:r>
              <a:rPr lang="en-US" dirty="0" err="1" smtClean="0"/>
              <a:t>MFnDependencyNode</a:t>
            </a:r>
            <a:endParaRPr lang="en-US" dirty="0" smtClean="0"/>
          </a:p>
          <a:p>
            <a:pPr lvl="1"/>
            <a:r>
              <a:rPr lang="en-US" dirty="0" err="1" smtClean="0"/>
              <a:t>MFnDagNode</a:t>
            </a:r>
            <a:endParaRPr lang="en-US" dirty="0" smtClean="0"/>
          </a:p>
          <a:p>
            <a:pPr lvl="1"/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providing fundamental operators for all dependency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Contains methods to query the name of a node, locate an attribute and parse connections</a:t>
            </a:r>
          </a:p>
          <a:p>
            <a:r>
              <a:rPr lang="en-US" dirty="0" err="1" smtClean="0"/>
              <a:t>MFnDagNode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methods to query or modify parent/child relationships in the DAG</a:t>
            </a:r>
          </a:p>
          <a:p>
            <a:r>
              <a:rPr lang="en-US" dirty="0" err="1" smtClean="0"/>
              <a:t>MFnAttribute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for Maya DG attributes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Offers methods to create an attribute or query/set properties of an attribute on a node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590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API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27667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MObject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212078" y="4511457"/>
            <a:ext cx="45719" cy="83819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is the fundamental data type that represents an object in Maya.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2514600"/>
            <a:ext cx="6096000" cy="1676400"/>
          </a:xfrm>
          <a:prstGeom prst="rect">
            <a:avLst/>
          </a:prstGeom>
          <a:solidFill>
            <a:srgbClr val="FFAA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 API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41910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752600" y="4572000"/>
            <a:ext cx="1219200" cy="11430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71600" y="2667000"/>
            <a:ext cx="1981200" cy="12954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Type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Pointer to Object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owned by Maya are accessed via an </a:t>
            </a:r>
            <a:r>
              <a:rPr lang="en-US" dirty="0" err="1" smtClean="0"/>
              <a:t>MObject</a:t>
            </a:r>
            <a:endParaRPr lang="en-US" dirty="0" smtClean="0"/>
          </a:p>
          <a:p>
            <a:r>
              <a:rPr lang="en-US" dirty="0" err="1" smtClean="0"/>
              <a:t>MObject</a:t>
            </a:r>
            <a:r>
              <a:rPr lang="en-US" dirty="0" smtClean="0"/>
              <a:t> = (void *) + (type information)</a:t>
            </a:r>
          </a:p>
          <a:p>
            <a:r>
              <a:rPr lang="en-US" dirty="0" err="1" smtClean="0"/>
              <a:t>MObjects</a:t>
            </a:r>
            <a:r>
              <a:rPr lang="en-US" dirty="0" smtClean="0"/>
              <a:t> are handles to Maya internal objects</a:t>
            </a:r>
          </a:p>
          <a:p>
            <a:r>
              <a:rPr lang="en-US" dirty="0" smtClean="0"/>
              <a:t>Maya objects are created and destroyed by Maya</a:t>
            </a:r>
          </a:p>
          <a:p>
            <a:r>
              <a:rPr lang="en-US" dirty="0" smtClean="0"/>
              <a:t>Use function sets class to operate on </a:t>
            </a:r>
            <a:r>
              <a:rPr lang="en-US" dirty="0" err="1" smtClean="0"/>
              <a:t>Mobjects</a:t>
            </a:r>
            <a:endParaRPr lang="en-US" dirty="0" smtClean="0"/>
          </a:p>
          <a:p>
            <a:r>
              <a:rPr lang="en-US" dirty="0" err="1" smtClean="0"/>
              <a:t>MObject</a:t>
            </a:r>
            <a:r>
              <a:rPr lang="en-US" dirty="0" smtClean="0"/>
              <a:t> resides in the </a:t>
            </a:r>
            <a:r>
              <a:rPr lang="en-US" dirty="0" err="1" smtClean="0"/>
              <a:t>maya.OpenMaya</a:t>
            </a:r>
            <a:r>
              <a:rPr lang="en-US" dirty="0" smtClean="0"/>
              <a:t> module </a:t>
            </a:r>
          </a:p>
          <a:p>
            <a:r>
              <a:rPr lang="en-US" dirty="0" smtClean="0"/>
              <a:t>It can be created using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mObj</a:t>
            </a:r>
            <a:r>
              <a:rPr lang="en-US" dirty="0" smtClean="0"/>
              <a:t> = </a:t>
            </a:r>
            <a:r>
              <a:rPr lang="en-US" dirty="0" err="1" smtClean="0"/>
              <a:t>maya.OpenMaya.MObject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MObject</a:t>
            </a:r>
            <a:r>
              <a:rPr lang="en-US" dirty="0" smtClean="0"/>
              <a:t> carries a type field.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MFn</a:t>
            </a:r>
            <a:r>
              <a:rPr lang="en-US" sz="1600" dirty="0" smtClean="0">
                <a:solidFill>
                  <a:srgbClr val="FFFF00"/>
                </a:solidFill>
              </a:rPr>
              <a:t>::Type </a:t>
            </a:r>
            <a:r>
              <a:rPr lang="en-US" sz="1600" dirty="0" err="1" smtClean="0">
                <a:solidFill>
                  <a:srgbClr val="FFFF00"/>
                </a:solidFill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</a:rPr>
              <a:t>apiType</a:t>
            </a:r>
            <a:r>
              <a:rPr lang="en-US" sz="1600" dirty="0" smtClean="0">
                <a:solidFill>
                  <a:srgbClr val="FFFF00"/>
                </a:solidFill>
              </a:rPr>
              <a:t>() const</a:t>
            </a:r>
          </a:p>
          <a:p>
            <a:endParaRPr lang="en-US" dirty="0" smtClean="0"/>
          </a:p>
          <a:p>
            <a:r>
              <a:rPr lang="en-US" dirty="0" smtClean="0"/>
              <a:t> This type comes from an enumerated list of all node types internal to Maya.</a:t>
            </a:r>
          </a:p>
          <a:p>
            <a:endParaRPr lang="en-US" dirty="0" smtClean="0"/>
          </a:p>
          <a:p>
            <a:r>
              <a:rPr lang="en-US" dirty="0" smtClean="0"/>
              <a:t> For a comprehensive list of all Maya node types, see </a:t>
            </a:r>
            <a:r>
              <a:rPr lang="en-US" dirty="0" err="1" smtClean="0"/>
              <a:t>MFn.h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ya2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-381000"/>
            <a:ext cx="9119699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28600" y="4098926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Maya API Classes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5013327"/>
            <a:ext cx="7239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Naiqi Weng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Developer Consultant, </a:t>
            </a:r>
          </a:p>
          <a:p>
            <a:pPr>
              <a:spcBef>
                <a:spcPct val="20000"/>
              </a:spcBef>
            </a:pPr>
            <a:r>
              <a:rPr lang="en-US" sz="8000" dirty="0">
                <a:solidFill>
                  <a:schemeClr val="bg1"/>
                </a:solidFill>
              </a:rPr>
              <a:t>Autodesk Developer Network (ADN)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3" descr="bar_only_bl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9838531" y="220107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MFnMesh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kTransform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Transform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pointer to internal objects... </a:t>
            </a:r>
          </a:p>
          <a:p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MObjects</a:t>
            </a:r>
            <a:r>
              <a:rPr lang="en-US" dirty="0" smtClean="0"/>
              <a:t> are not guaranteed to be valid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smtClean="0"/>
              <a:t>It is strongly recommended that you do not hang onto an </a:t>
            </a:r>
            <a:r>
              <a:rPr lang="en-US" dirty="0" err="1" smtClean="0"/>
              <a:t>MObject</a:t>
            </a:r>
            <a:r>
              <a:rPr lang="en-US" dirty="0" smtClean="0"/>
              <a:t>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MObjectHandle</a:t>
            </a:r>
            <a:r>
              <a:rPr lang="en-US" dirty="0" smtClean="0"/>
              <a:t> can be used to test the validity of an </a:t>
            </a:r>
            <a:r>
              <a:rPr lang="en-US" dirty="0" err="1" smtClean="0"/>
              <a:t>MObject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Iterator Classes</a:t>
            </a:r>
            <a:endParaRPr lang="en-US" sz="2800" b="1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8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loop over elements of the same type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start with “</a:t>
            </a:r>
            <a:r>
              <a:rPr lang="en-US" dirty="0" err="1" smtClean="0"/>
              <a:t>MIt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 common </a:t>
            </a:r>
            <a:r>
              <a:rPr lang="en-US" dirty="0" err="1" smtClean="0"/>
              <a:t>iterators</a:t>
            </a:r>
            <a:r>
              <a:rPr lang="en-US" dirty="0" smtClean="0"/>
              <a:t> are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MItDag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MItDependencyNodes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MItMeshEdge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MItMeshVertex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MItMeshPolygon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MItSurfaceCV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Wrapper Classes</a:t>
            </a:r>
            <a:endParaRPr lang="en-US" sz="2800" b="1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8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classes are used for classes with no hierarchy</a:t>
            </a:r>
          </a:p>
          <a:p>
            <a:r>
              <a:rPr lang="en-US" dirty="0" smtClean="0"/>
              <a:t>In a lot of cases, they are simple classes (such as </a:t>
            </a:r>
            <a:r>
              <a:rPr lang="en-US" dirty="0" err="1" smtClean="0"/>
              <a:t>MPoint</a:t>
            </a:r>
            <a:r>
              <a:rPr lang="en-US" dirty="0" smtClean="0"/>
              <a:t>, </a:t>
            </a:r>
            <a:r>
              <a:rPr lang="en-US" dirty="0" err="1" smtClean="0"/>
              <a:t>MVector</a:t>
            </a:r>
            <a:r>
              <a:rPr lang="en-US" dirty="0" smtClean="0"/>
              <a:t>, etc…)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Maya API Programming with Python</a:t>
            </a:r>
            <a:endParaRPr lang="en-US" sz="2800" b="1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Python API is a thin wrapper around C++ API</a:t>
            </a:r>
          </a:p>
          <a:p>
            <a:pPr marL="342900" lvl="2" indent="-34290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SWIG based bindings created from header files</a:t>
            </a:r>
          </a:p>
          <a:p>
            <a:pPr marL="342900" lvl="2" indent="-34290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Modules expose most of the C++ API functionality</a:t>
            </a:r>
          </a:p>
          <a:p>
            <a:pPr lvl="3" eaLnBrk="1" hangingPunct="1">
              <a:buNone/>
            </a:pPr>
            <a:r>
              <a:rPr lang="en-US" dirty="0" smtClean="0"/>
              <a:t>   </a:t>
            </a:r>
            <a:r>
              <a:rPr lang="en-US" i="1" dirty="0" smtClean="0">
                <a:solidFill>
                  <a:srgbClr val="FFFF00"/>
                </a:solidFill>
              </a:rPr>
              <a:t>$MAYA_LOCATION/Python/lib/site-packages/</a:t>
            </a:r>
            <a:r>
              <a:rPr lang="en-US" i="1" dirty="0" err="1" smtClean="0">
                <a:solidFill>
                  <a:srgbClr val="FFFF00"/>
                </a:solidFill>
              </a:rPr>
              <a:t>maya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OpenMayaAnim.pyc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OpenMayaRender.pyc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OpenMayaFX.pyc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OpenMayaUI.pyc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OpenMayaMPx.pyc</a:t>
            </a:r>
          </a:p>
          <a:p>
            <a:pPr marL="911225" lvl="1" eaLnBrk="1" hangingPunct="1">
              <a:spcBef>
                <a:spcPct val="20000"/>
              </a:spcBef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tabLst>
                <a:tab pos="862013" algn="l"/>
              </a:tabLst>
            </a:pPr>
            <a:r>
              <a:rPr lang="en-US" dirty="0" smtClean="0"/>
              <a:t>OpenMayaCloth.pyc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219200" y="5105400"/>
            <a:ext cx="2514600" cy="533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accent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Usages of Python in Maya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Maya Python scripts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access standard "Maya commands" from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like MEL scripts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342900" lvl="2" indent="-342900"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Maya Python API Scripts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write scripts that access functionality previously available only through the C++ API</a:t>
            </a:r>
          </a:p>
          <a:p>
            <a:pPr marL="457200" indent="-457200">
              <a:lnSpc>
                <a:spcPct val="80000"/>
              </a:lnSpc>
              <a:buClr>
                <a:schemeClr val="bg1"/>
              </a:buClr>
              <a:buFontTx/>
              <a:buAutoNum type="arabicPeriod"/>
            </a:pPr>
            <a:endParaRPr lang="en-US" sz="2000" b="1" dirty="0" smtClean="0"/>
          </a:p>
          <a:p>
            <a:pPr marL="342900" lvl="2" indent="-342900"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Maya Python API Scripted Plug-ins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define new commands, nodes, etc using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like C++ plug-ins written in Python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endParaRPr lang="en-US" sz="1800" dirty="0" smtClean="0"/>
          </a:p>
          <a:p>
            <a:pPr marL="342900" lvl="2" indent="-342900">
              <a:lnSpc>
                <a:spcPct val="80000"/>
              </a:lnSpc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+mn-cs"/>
              </a:rPr>
              <a:t>Maya Python Standalone Apps</a:t>
            </a:r>
          </a:p>
          <a:p>
            <a:pPr marL="495300" lvl="1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like </a:t>
            </a:r>
            <a:r>
              <a:rPr lang="en-US" sz="1800" dirty="0" err="1" smtClean="0"/>
              <a:t>MLibrary</a:t>
            </a:r>
            <a:r>
              <a:rPr lang="en-US" sz="1800" dirty="0" smtClean="0"/>
              <a:t>-based C++ applications, but written in Python</a:t>
            </a:r>
          </a:p>
          <a:p>
            <a:pPr marL="842963" lvl="2" indent="-381000">
              <a:lnSpc>
                <a:spcPct val="80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/>
              <a:t>Non UI</a:t>
            </a:r>
          </a:p>
          <a:p>
            <a:pPr marL="495300" lvl="1" indent="-381000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09600" y="3810000"/>
            <a:ext cx="5638800" cy="533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accent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" y="2590800"/>
            <a:ext cx="4267200" cy="5334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accent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/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With Python, the line between a "script" and a "plug-in" is blurred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Can access </a:t>
            </a:r>
            <a:r>
              <a:rPr lang="en-US" dirty="0" err="1">
                <a:solidFill>
                  <a:srgbClr val="FFFFFF"/>
                </a:solidFill>
              </a:rPr>
              <a:t>maya.OpenMaya</a:t>
            </a:r>
            <a:r>
              <a:rPr lang="en-US" dirty="0">
                <a:solidFill>
                  <a:srgbClr val="FFFFFF"/>
                </a:solidFill>
              </a:rPr>
              <a:t>* API classes outside of a scripted plug-in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chemeClr val="bg1"/>
              </a:buClr>
              <a:buNone/>
            </a:pPr>
            <a:r>
              <a:rPr lang="en-US" sz="2800" dirty="0" smtClean="0"/>
              <a:t> 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Design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Libraries and Classes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Programming with Python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14" name="TextBox 13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15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16" name="Picture 15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7" name="Picture 16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8" name="Picture 17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9" name="Picture 18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20" name="Picture 19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9525"/>
            <a:ext cx="8215312" cy="5119688"/>
          </a:xfrm>
        </p:spPr>
        <p:txBody>
          <a:bodyPr/>
          <a:lstStyle/>
          <a:p>
            <a:pPr lvl="1">
              <a:buClr>
                <a:schemeClr val="bg1"/>
              </a:buClr>
              <a:buSzPct val="100000"/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DG modifier to change perspective camera </a:t>
            </a:r>
            <a:r>
              <a:rPr lang="en-US" sz="1400" dirty="0" err="1" smtClean="0">
                <a:solidFill>
                  <a:srgbClr val="FFFF00"/>
                </a:solidFill>
              </a:rPr>
              <a:t>translateX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import </a:t>
            </a:r>
            <a:r>
              <a:rPr lang="en-US" sz="1400" dirty="0" err="1" smtClean="0">
                <a:solidFill>
                  <a:srgbClr val="FFFF00"/>
                </a:solidFill>
              </a:rPr>
              <a:t>maya.OpenMaya</a:t>
            </a:r>
            <a:r>
              <a:rPr lang="en-US" sz="1400" dirty="0" smtClean="0">
                <a:solidFill>
                  <a:srgbClr val="FFFF00"/>
                </a:solidFill>
              </a:rPr>
              <a:t> as </a:t>
            </a:r>
            <a:r>
              <a:rPr lang="en-US" sz="1400" dirty="0" err="1" smtClean="0">
                <a:solidFill>
                  <a:srgbClr val="FFFF00"/>
                </a:solidFill>
              </a:rPr>
              <a:t>om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import </a:t>
            </a:r>
            <a:r>
              <a:rPr lang="en-US" sz="1400" dirty="0" err="1" smtClean="0">
                <a:solidFill>
                  <a:srgbClr val="FFFF00"/>
                </a:solidFill>
              </a:rPr>
              <a:t>maya.cmds</a:t>
            </a:r>
            <a:r>
              <a:rPr lang="en-US" sz="1400" dirty="0" smtClean="0">
                <a:solidFill>
                  <a:srgbClr val="FFFF00"/>
                </a:solidFill>
              </a:rPr>
              <a:t> as </a:t>
            </a:r>
            <a:r>
              <a:rPr lang="en-US" sz="1400" dirty="0" err="1" smtClean="0">
                <a:solidFill>
                  <a:srgbClr val="FFFF00"/>
                </a:solidFill>
              </a:rPr>
              <a:t>cmds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om.MSelectionList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om.MGlobal.getSelectionListByName</a:t>
            </a:r>
            <a:r>
              <a:rPr lang="en-US" sz="1400" dirty="0" smtClean="0">
                <a:solidFill>
                  <a:srgbClr val="FFFF00"/>
                </a:solidFill>
              </a:rPr>
              <a:t>( “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om.MDagPath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sel.getDagPath</a:t>
            </a:r>
            <a:r>
              <a:rPr lang="en-US" sz="1400" dirty="0" smtClean="0">
                <a:solidFill>
                  <a:srgbClr val="FFFF00"/>
                </a:solidFill>
              </a:rPr>
              <a:t>( 0, 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dagPath.fullPathName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|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 #</a:t>
            </a:r>
          </a:p>
          <a:p>
            <a:pPr lvl="1"/>
            <a:endParaRPr lang="en-US" sz="1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mod = </a:t>
            </a:r>
            <a:r>
              <a:rPr lang="en-US" sz="1400" dirty="0" err="1" smtClean="0">
                <a:solidFill>
                  <a:srgbClr val="FFFF00"/>
                </a:solidFill>
              </a:rPr>
              <a:t>om.MDGModifier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mod.commandToExecute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setAttr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 5"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result = </a:t>
            </a:r>
            <a:r>
              <a:rPr lang="en-US" sz="1400" dirty="0" err="1" smtClean="0">
                <a:solidFill>
                  <a:srgbClr val="FFFF00"/>
                </a:solidFill>
              </a:rPr>
              <a:t>cmds.getAttr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"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print result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                   # 5.0 #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mod.undoIt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                   result = </a:t>
            </a:r>
            <a:r>
              <a:rPr lang="en-US" sz="1400" dirty="0" err="1" smtClean="0">
                <a:solidFill>
                  <a:srgbClr val="FFFF00"/>
                </a:solidFill>
              </a:rPr>
              <a:t>cmds.getAttr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" )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                   print result</a:t>
            </a:r>
          </a:p>
          <a:p>
            <a:pPr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                   # 28.0 #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mtClean="0"/>
              <a:t>	   </a:t>
            </a:r>
            <a:r>
              <a:rPr lang="en-US" sz="3600" b="1" smtClean="0"/>
              <a:t>Maya </a:t>
            </a:r>
            <a:r>
              <a:rPr lang="en-US" sz="3600" b="1" dirty="0" smtClean="0"/>
              <a:t>API Design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8" name="Picture 7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9" name="Picture 8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2" name="Picture 11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618706" y="3200400"/>
            <a:ext cx="1479550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603625" y="4300538"/>
            <a:ext cx="144938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581400" y="5400675"/>
            <a:ext cx="146843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613150" y="4516438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 API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3598862" y="5607050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core</a:t>
            </a: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618706" y="3200400"/>
            <a:ext cx="1468438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</a:t>
            </a: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developer</a:t>
            </a: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908425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81487" y="4997450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C++ API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OpenMaya</a:t>
            </a:r>
            <a:r>
              <a:rPr lang="en-CA" dirty="0" smtClean="0"/>
              <a:t>: fundamental classes for defining nodes and commands and for assembling them into a plug-in</a:t>
            </a:r>
          </a:p>
          <a:p>
            <a:r>
              <a:rPr lang="en-CA" dirty="0" err="1" smtClean="0"/>
              <a:t>OpenMayaUI</a:t>
            </a:r>
            <a:r>
              <a:rPr lang="en-CA" dirty="0" smtClean="0"/>
              <a:t>: classes necessary for creating new user interface elements such as manipulators, contexts, and locators</a:t>
            </a:r>
          </a:p>
          <a:p>
            <a:r>
              <a:rPr lang="en-CA" dirty="0" err="1" smtClean="0"/>
              <a:t>OpenMayaAnim</a:t>
            </a:r>
            <a:r>
              <a:rPr lang="en-CA" dirty="0" smtClean="0"/>
              <a:t>: classes for animation, including deformers and inverse kinematics. </a:t>
            </a:r>
          </a:p>
          <a:p>
            <a:r>
              <a:rPr lang="en-CA" dirty="0" err="1" smtClean="0"/>
              <a:t>OpenMayaFX</a:t>
            </a:r>
            <a:r>
              <a:rPr lang="en-CA" dirty="0" smtClean="0"/>
              <a:t>: classes for Autodesk</a:t>
            </a:r>
            <a:r>
              <a:rPr lang="en-CA" baseline="30000" dirty="0" smtClean="0"/>
              <a:t>®</a:t>
            </a:r>
            <a:r>
              <a:rPr lang="en-CA" dirty="0" smtClean="0"/>
              <a:t> Dynamics</a:t>
            </a:r>
            <a:r>
              <a:rPr lang="en-CA" baseline="30000" dirty="0" smtClean="0"/>
              <a:t>™</a:t>
            </a:r>
            <a:endParaRPr lang="en-CA" dirty="0" smtClean="0"/>
          </a:p>
          <a:p>
            <a:r>
              <a:rPr lang="en-CA" dirty="0" err="1" smtClean="0"/>
              <a:t>OpenMayaRender</a:t>
            </a:r>
            <a:r>
              <a:rPr lang="en-CA" dirty="0" smtClean="0"/>
              <a:t>: classes for performing rendering functions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391400" cy="395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260600"/>
                <a:gridCol w="2667000"/>
              </a:tblGrid>
              <a:tr h="67407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Naming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 Convention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Logical Grouping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Examples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15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MPxCommand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MPxNode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MFnAttribute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MFnDependencyNode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MItDependencyNodes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MItMeshEdge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Wrapper et.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MObject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MPoint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M3dView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Proxy Classes</a:t>
            </a:r>
            <a:endParaRPr lang="en-US" sz="2800" b="1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6738" y="5102446"/>
            <a:ext cx="8915400" cy="1201738"/>
            <a:chOff x="914400" y="5257800"/>
            <a:chExt cx="8229600" cy="103825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6096000"/>
              <a:ext cx="822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</a:rPr>
                <a:t>Image courtesy of Johan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Vikström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Shilo</a:t>
              </a:r>
              <a:r>
                <a:rPr lang="en-US" sz="700" dirty="0" smtClean="0">
                  <a:solidFill>
                    <a:schemeClr val="bg1"/>
                  </a:solidFill>
                </a:rPr>
                <a:t>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Ool</a:t>
              </a:r>
              <a:r>
                <a:rPr lang="en-US" sz="700" dirty="0" smtClean="0">
                  <a:solidFill>
                    <a:schemeClr val="bg1"/>
                  </a:solidFill>
                </a:rPr>
                <a:t> Digital, </a:t>
              </a:r>
              <a:r>
                <a:rPr lang="en-US" sz="700" dirty="0" err="1" smtClean="0">
                  <a:solidFill>
                    <a:schemeClr val="bg1"/>
                  </a:solidFill>
                </a:rPr>
                <a:t>Mikros</a:t>
              </a:r>
              <a:r>
                <a:rPr lang="en-US" sz="700" dirty="0" smtClean="0">
                  <a:solidFill>
                    <a:schemeClr val="bg1"/>
                  </a:solidFill>
                </a:rPr>
                <a:t> Image</a:t>
              </a:r>
            </a:p>
          </p:txBody>
        </p:sp>
        <p:grpSp>
          <p:nvGrpSpPr>
            <p:cNvPr id="8" name="Group 20"/>
            <p:cNvGrpSpPr/>
            <p:nvPr/>
          </p:nvGrpSpPr>
          <p:grpSpPr>
            <a:xfrm>
              <a:off x="992038" y="5257800"/>
              <a:ext cx="7313762" cy="838201"/>
              <a:chOff x="992038" y="5257800"/>
              <a:chExt cx="7313762" cy="838201"/>
            </a:xfrm>
          </p:grpSpPr>
          <p:pic>
            <p:nvPicPr>
              <p:cNvPr id="9" name="Picture 8" descr="Mikros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81800" y="5257800"/>
                <a:ext cx="1524000" cy="838200"/>
              </a:xfrm>
              <a:prstGeom prst="rect">
                <a:avLst/>
              </a:prstGeom>
            </p:spPr>
          </p:pic>
          <p:pic>
            <p:nvPicPr>
              <p:cNvPr id="10" name="Picture 9" descr="Image courtesy of Johan Vikström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038" y="5257800"/>
                <a:ext cx="1319842" cy="838200"/>
              </a:xfrm>
              <a:prstGeom prst="rect">
                <a:avLst/>
              </a:prstGeom>
            </p:spPr>
          </p:pic>
          <p:pic>
            <p:nvPicPr>
              <p:cNvPr id="11" name="Picture 10" descr="Image courtesy of Shilo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1879" y="5257800"/>
                <a:ext cx="1516145" cy="838200"/>
              </a:xfrm>
              <a:prstGeom prst="rect">
                <a:avLst/>
              </a:prstGeom>
            </p:spPr>
          </p:pic>
          <p:pic>
            <p:nvPicPr>
              <p:cNvPr id="12" name="Picture 11" descr="Image courtesy of Ool Digital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57800" y="5257800"/>
                <a:ext cx="1552755" cy="838200"/>
              </a:xfrm>
              <a:prstGeom prst="rect">
                <a:avLst/>
              </a:prstGeom>
            </p:spPr>
          </p:pic>
          <p:pic>
            <p:nvPicPr>
              <p:cNvPr id="13" name="Picture 12" descr="test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810000" y="5257800"/>
                <a:ext cx="1447800" cy="8382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8151</TotalTime>
  <Words>1034</Words>
  <Application>Microsoft Office PowerPoint</Application>
  <PresentationFormat>On-screen Show (4:3)</PresentationFormat>
  <Paragraphs>309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1_blank</vt:lpstr>
      <vt:lpstr>Slide 1</vt:lpstr>
      <vt:lpstr>Slide 2</vt:lpstr>
      <vt:lpstr>Agenda</vt:lpstr>
      <vt:lpstr>Slide 4</vt:lpstr>
      <vt:lpstr>Maya Architecture</vt:lpstr>
      <vt:lpstr>API Design Overview</vt:lpstr>
      <vt:lpstr>Maya C++ API Libraries</vt:lpstr>
      <vt:lpstr>Class Categories</vt:lpstr>
      <vt:lpstr>Slide 9</vt:lpstr>
      <vt:lpstr>Proxy Classes</vt:lpstr>
      <vt:lpstr>Slide 11</vt:lpstr>
      <vt:lpstr>Function Set Classes &amp; MObject</vt:lpstr>
      <vt:lpstr>Function Set Classes</vt:lpstr>
      <vt:lpstr>Function Set Classes</vt:lpstr>
      <vt:lpstr>Function Set Classes</vt:lpstr>
      <vt:lpstr>Function Set Classes &amp; MObject</vt:lpstr>
      <vt:lpstr>MObject</vt:lpstr>
      <vt:lpstr>MObject</vt:lpstr>
      <vt:lpstr>MObject &amp; MFn::Type </vt:lpstr>
      <vt:lpstr>MObject &amp; MFn::Type </vt:lpstr>
      <vt:lpstr>MObject</vt:lpstr>
      <vt:lpstr>Slide 22</vt:lpstr>
      <vt:lpstr>Iterator Classes</vt:lpstr>
      <vt:lpstr>Slide 24</vt:lpstr>
      <vt:lpstr>Wrapper Classes</vt:lpstr>
      <vt:lpstr>Slide 26</vt:lpstr>
      <vt:lpstr>Maya Python API</vt:lpstr>
      <vt:lpstr>Usages of Python in Maya</vt:lpstr>
      <vt:lpstr>Python API Scripts</vt:lpstr>
      <vt:lpstr>Python API Scripts: Example</vt:lpstr>
      <vt:lpstr>Q &amp; A</vt:lpstr>
      <vt:lpstr>Slide 32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>Naiqi Weng</dc:creator>
  <cp:lastModifiedBy>wengn</cp:lastModifiedBy>
  <cp:revision>1331</cp:revision>
  <cp:lastPrinted>2006-08-09T23:46:43Z</cp:lastPrinted>
  <dcterms:created xsi:type="dcterms:W3CDTF">2005-11-04T16:28:13Z</dcterms:created>
  <dcterms:modified xsi:type="dcterms:W3CDTF">2011-09-14T15:00:17Z</dcterms:modified>
</cp:coreProperties>
</file>