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9"/>
  </p:notesMasterIdLst>
  <p:handoutMasterIdLst>
    <p:handoutMasterId r:id="rId60"/>
  </p:handoutMasterIdLst>
  <p:sldIdLst>
    <p:sldId id="503" r:id="rId2"/>
    <p:sldId id="504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63" r:id="rId40"/>
    <p:sldId id="564" r:id="rId41"/>
    <p:sldId id="567" r:id="rId42"/>
    <p:sldId id="569" r:id="rId43"/>
    <p:sldId id="541" r:id="rId44"/>
    <p:sldId id="542" r:id="rId45"/>
    <p:sldId id="568" r:id="rId46"/>
    <p:sldId id="570" r:id="rId47"/>
    <p:sldId id="560" r:id="rId48"/>
    <p:sldId id="561" r:id="rId49"/>
    <p:sldId id="562" r:id="rId50"/>
    <p:sldId id="546" r:id="rId51"/>
    <p:sldId id="547" r:id="rId52"/>
    <p:sldId id="557" r:id="rId53"/>
    <p:sldId id="558" r:id="rId54"/>
    <p:sldId id="559" r:id="rId55"/>
    <p:sldId id="551" r:id="rId56"/>
    <p:sldId id="552" r:id="rId57"/>
    <p:sldId id="553" r:id="rId5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A"/>
    <a:srgbClr val="003264"/>
    <a:srgbClr val="99CC00"/>
    <a:srgbClr val="00CC00"/>
    <a:srgbClr val="FF9900"/>
    <a:srgbClr val="FFB000"/>
    <a:srgbClr val="DDDDDD"/>
    <a:srgbClr val="969696"/>
    <a:srgbClr val="B2B2B2"/>
    <a:srgbClr val="00AA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9" autoAdjust="0"/>
    <p:restoredTop sz="83498" autoAdjust="0"/>
  </p:normalViewPr>
  <p:slideViewPr>
    <p:cSldViewPr snapToObjects="1">
      <p:cViewPr>
        <p:scale>
          <a:sx n="81" d="100"/>
          <a:sy n="81" d="100"/>
        </p:scale>
        <p:origin x="-1517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39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Attributes </a:t>
            </a:r>
            <a:r>
              <a:rPr lang="en-US" dirty="0" smtClean="0"/>
              <a:t>are </a:t>
            </a:r>
            <a:r>
              <a:rPr lang="en-US" dirty="0" err="1" smtClean="0"/>
              <a:t>conceptural</a:t>
            </a:r>
            <a:r>
              <a:rPr lang="en-US" dirty="0" smtClean="0"/>
              <a:t> definition of data in a node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Plugs are instantiations of attributes, and they are handles to get specific data. </a:t>
            </a:r>
            <a:r>
              <a:rPr lang="en-US" baseline="0" dirty="0" smtClean="0">
                <a:latin typeface="Arial" charset="0"/>
              </a:rPr>
              <a:t>we will talk about it in a minute.</a:t>
            </a:r>
            <a:endParaRPr lang="en-US" dirty="0" smtClean="0"/>
          </a:p>
          <a:p>
            <a:r>
              <a:rPr lang="en-US" dirty="0" err="1" smtClean="0"/>
              <a:t>Datablock</a:t>
            </a:r>
            <a:r>
              <a:rPr lang="en-US" dirty="0" smtClean="0"/>
              <a:t> is where data</a:t>
            </a:r>
            <a:r>
              <a:rPr lang="en-US" baseline="0" dirty="0" smtClean="0"/>
              <a:t> are actually stored</a:t>
            </a:r>
          </a:p>
          <a:p>
            <a:endParaRPr lang="en-US" baseline="0" dirty="0" smtClean="0"/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FA0F0-4F47-476A-8245-1D9E19FFB7C8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4BD12-C5AC-43CC-B511-A3D9C35163B1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 attribute declaration</a:t>
            </a:r>
            <a:r>
              <a:rPr lang="en-US" baseline="0" dirty="0" smtClean="0"/>
              <a:t> usually includes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it is a screen</a:t>
            </a:r>
            <a:r>
              <a:rPr lang="en-US" baseline="0" dirty="0" smtClean="0"/>
              <a:t> snap</a:t>
            </a:r>
            <a:r>
              <a:rPr lang="en-US" dirty="0" smtClean="0"/>
              <a:t> shot of a “mesh” node documents and it attributes </a:t>
            </a:r>
          </a:p>
          <a:p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47568-3E8D-41C9-9DC2-0D1C58DD45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30143-5A36-4CDE-ADEA-ED87A914F399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Compound attributes</a:t>
            </a:r>
            <a:r>
              <a:rPr lang="en-US" baseline="0" dirty="0" smtClean="0"/>
              <a:t> </a:t>
            </a:r>
            <a:r>
              <a:rPr lang="en-US" dirty="0" smtClean="0"/>
              <a:t>are pretty much like “structures” in C, useful for grouping data together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 a Maya node, some attributes can have an influence on other attribute’s value, how does that work? It’s done by “</a:t>
            </a:r>
            <a:r>
              <a:rPr lang="en-US" baseline="0" dirty="0" err="1" smtClean="0"/>
              <a:t>attributeAffects</a:t>
            </a:r>
            <a:r>
              <a:rPr lang="en-US" baseline="0" dirty="0" smtClean="0"/>
              <a:t>” relationship.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Maya internal nodes, the affecting relationship are already set up and they are fixed , you can use “affects” command to check. The information here is more applicable when you develop your own plug-in node.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Supposing</a:t>
            </a:r>
            <a:r>
              <a:rPr lang="en-US" baseline="0" dirty="0" smtClean="0"/>
              <a:t> this node class name is </a:t>
            </a:r>
            <a:r>
              <a:rPr lang="en-US" baseline="0" dirty="0" err="1" smtClean="0"/>
              <a:t>simpleNode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</a:rPr>
              <a:t>Attribute </a:t>
            </a:r>
            <a:r>
              <a:rPr lang="en-US" dirty="0" smtClean="0">
                <a:latin typeface="Arial" charset="0"/>
              </a:rPr>
              <a:t>is just</a:t>
            </a:r>
            <a:r>
              <a:rPr lang="en-US" baseline="0" dirty="0" smtClean="0">
                <a:latin typeface="Arial" charset="0"/>
              </a:rPr>
              <a:t> an conceptual interface/</a:t>
            </a:r>
            <a:r>
              <a:rPr lang="en-US" baseline="0" dirty="0" err="1" smtClean="0">
                <a:latin typeface="Arial" charset="0"/>
              </a:rPr>
              <a:t>discription</a:t>
            </a:r>
            <a:r>
              <a:rPr lang="en-US" baseline="0" dirty="0" smtClean="0">
                <a:latin typeface="Arial" charset="0"/>
              </a:rPr>
              <a:t>, while plugs are the real tangible handles for attribute on specific instance of a node</a:t>
            </a:r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05862-F74B-4F63-AF5C-200BB0E5BFE3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From a user point</a:t>
            </a:r>
            <a:r>
              <a:rPr lang="en-US" baseline="0" dirty="0" smtClean="0">
                <a:latin typeface="Arial" charset="0"/>
              </a:rPr>
              <a:t> of view, you don’t usually deal with </a:t>
            </a:r>
            <a:r>
              <a:rPr lang="en-US" baseline="0" dirty="0" err="1" smtClean="0">
                <a:latin typeface="Arial" charset="0"/>
              </a:rPr>
              <a:t>datablock</a:t>
            </a:r>
            <a:r>
              <a:rPr lang="en-US" baseline="0" dirty="0" smtClean="0">
                <a:latin typeface="Arial" charset="0"/>
              </a:rPr>
              <a:t> directly. This concept is only useful when you use API</a:t>
            </a:r>
          </a:p>
          <a:p>
            <a:endParaRPr lang="en-US" baseline="0" dirty="0" smtClean="0">
              <a:latin typeface="Arial" charset="0"/>
            </a:endParaRPr>
          </a:p>
          <a:p>
            <a:r>
              <a:rPr lang="en-CA" dirty="0" smtClean="0"/>
              <a:t>Conceptually, data objects are flowing through the connections in the dependency graph. Then how do they get stored on a node? </a:t>
            </a:r>
          </a:p>
          <a:p>
            <a:endParaRPr lang="en-CA" dirty="0" smtClean="0"/>
          </a:p>
          <a:p>
            <a:r>
              <a:rPr lang="en-CA" dirty="0" smtClean="0"/>
              <a:t>Every node in the dependency graph has a data block associated with it. </a:t>
            </a:r>
          </a:p>
          <a:p>
            <a:r>
              <a:rPr lang="en-CA" dirty="0" smtClean="0"/>
              <a:t>The data block holds the data objects for all of the node's attributes.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E215E-FB8B-4F31-BADC-2652312A45D6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Out</a:t>
            </a:r>
            <a:r>
              <a:rPr lang="en-CA" baseline="0" dirty="0" smtClean="0"/>
              <a:t>side of compute() function, there is no way that you can access </a:t>
            </a:r>
            <a:r>
              <a:rPr lang="en-CA" baseline="0" dirty="0" err="1" smtClean="0"/>
              <a:t>datablock</a:t>
            </a:r>
            <a:r>
              <a:rPr lang="en-CA" baseline="0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The data block is only valid during the compute method of the depend node. Pointers to the data block should not be retained after the compute method.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We have talked about all aspects of a Maya DG node and their API classes, so how to implement a custom Maya DG node, With API classes?  We need to derive our class from </a:t>
            </a:r>
            <a:r>
              <a:rPr lang="en-US" baseline="0" dirty="0" err="1" smtClean="0"/>
              <a:t>MPxNode</a:t>
            </a:r>
            <a:r>
              <a:rPr lang="en-US" baseline="0" dirty="0" smtClean="0"/>
              <a:t>, in the following presentation, we will show complete steps to implement a custom node.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70B8B-1F45-4DA2-BA81-E1B31861B720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We </a:t>
            </a:r>
            <a:r>
              <a:rPr lang="en-US" dirty="0" smtClean="0">
                <a:latin typeface="Arial" charset="0"/>
              </a:rPr>
              <a:t>reserved</a:t>
            </a:r>
            <a:r>
              <a:rPr lang="en-US" baseline="0" dirty="0" smtClean="0">
                <a:latin typeface="Arial" charset="0"/>
              </a:rPr>
              <a:t> some block of IDs for Maya internal node, and also some for </a:t>
            </a:r>
            <a:r>
              <a:rPr lang="en-US" baseline="0" dirty="0" err="1" smtClean="0">
                <a:latin typeface="Arial" charset="0"/>
              </a:rPr>
              <a:t>devkit</a:t>
            </a:r>
            <a:r>
              <a:rPr lang="en-US" baseline="0" dirty="0" smtClean="0">
                <a:latin typeface="Arial" charset="0"/>
              </a:rPr>
              <a:t> examples, for your </a:t>
            </a:r>
            <a:r>
              <a:rPr lang="en-US" baseline="0" dirty="0" err="1" smtClean="0">
                <a:latin typeface="Arial" charset="0"/>
              </a:rPr>
              <a:t>commerical</a:t>
            </a:r>
            <a:r>
              <a:rPr lang="en-US" baseline="0" dirty="0" smtClean="0">
                <a:latin typeface="Arial" charset="0"/>
              </a:rPr>
              <a:t> plug-ins, you need to request the Ids allocated to you.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////////////////////////////</a:t>
            </a:r>
          </a:p>
          <a:p>
            <a:r>
              <a:rPr lang="en-US" dirty="0" smtClean="0"/>
              <a:t>These node identifiers are critical to the Maya binary format.</a:t>
            </a:r>
            <a:endParaRPr lang="en-US" dirty="0" smtClean="0">
              <a:latin typeface="Arial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 smtClean="0"/>
              <a:t>In here,</a:t>
            </a:r>
            <a:r>
              <a:rPr lang="en-CA" baseline="0" dirty="0" smtClean="0"/>
              <a:t> I am registering a command, the name of the command is “</a:t>
            </a:r>
            <a:r>
              <a:rPr lang="en-CA" baseline="0" dirty="0" err="1" smtClean="0"/>
              <a:t>foo</a:t>
            </a:r>
            <a:r>
              <a:rPr lang="en-CA" baseline="0" dirty="0" smtClean="0"/>
              <a:t>”, I am also providing a creator function, whose name is </a:t>
            </a:r>
            <a:r>
              <a:rPr lang="en-CA" baseline="0" dirty="0" err="1" smtClean="0"/>
              <a:t>cmdCreator</a:t>
            </a:r>
            <a:r>
              <a:rPr lang="en-CA" baseline="0" dirty="0" smtClean="0"/>
              <a:t>()</a:t>
            </a:r>
            <a:endParaRPr lang="en-CA" dirty="0" smtClean="0"/>
          </a:p>
          <a:p>
            <a:pPr eaLnBrk="1" hangingPunct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 smtClean="0"/>
              <a:t>Creator functions are used to return an</a:t>
            </a:r>
            <a:r>
              <a:rPr lang="en-CA" baseline="0" dirty="0" smtClean="0"/>
              <a:t> instance of the </a:t>
            </a:r>
            <a:r>
              <a:rPr lang="en-CA" dirty="0" smtClean="0"/>
              <a:t>derived proxy class to Maya. </a:t>
            </a:r>
          </a:p>
          <a:p>
            <a:pPr eaLnBrk="1" hangingPunct="1"/>
            <a:endParaRPr lang="en-CA" dirty="0" smtClean="0"/>
          </a:p>
          <a:p>
            <a:pPr eaLnBrk="1" hangingPunct="1"/>
            <a:r>
              <a:rPr lang="en-CA" dirty="0" smtClean="0"/>
              <a:t>In python plug-in,</a:t>
            </a:r>
            <a:r>
              <a:rPr lang="en-CA" baseline="0" dirty="0" smtClean="0"/>
              <a:t> </a:t>
            </a:r>
            <a:r>
              <a:rPr lang="en-CA" dirty="0" smtClean="0"/>
              <a:t>It is very</a:t>
            </a:r>
            <a:r>
              <a:rPr lang="en-CA" baseline="0" dirty="0" smtClean="0"/>
              <a:t> similar to the C++ plug-in with the only difference being that you need to set </a:t>
            </a:r>
            <a:r>
              <a:rPr lang="en-CA" baseline="0" dirty="0" err="1" smtClean="0"/>
              <a:t>ownship</a:t>
            </a:r>
            <a:r>
              <a:rPr lang="en-CA" baseline="0" dirty="0" smtClean="0"/>
              <a:t> when the object is created by the creator function.</a:t>
            </a:r>
          </a:p>
          <a:p>
            <a:pPr eaLnBrk="1" hangingPunct="1"/>
            <a:r>
              <a:rPr lang="en-CA" dirty="0" smtClean="0"/>
              <a:t> 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r>
              <a:rPr lang="en-CA" dirty="0" smtClean="0"/>
              <a:t>///////////////////////////</a:t>
            </a:r>
          </a:p>
          <a:p>
            <a:pPr eaLnBrk="1" hangingPunct="1"/>
            <a:r>
              <a:rPr lang="en-CA" dirty="0" smtClean="0"/>
              <a:t>Program errors will occur if you do not make this call since Python can </a:t>
            </a:r>
            <a:r>
              <a:rPr lang="en-CA" dirty="0" err="1" smtClean="0"/>
              <a:t>unreference</a:t>
            </a:r>
            <a:r>
              <a:rPr lang="en-CA" dirty="0" smtClean="0"/>
              <a:t> this object and destroy it. This will leave a dangling pointer in Maya. </a:t>
            </a:r>
          </a:p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99D-436B-4C16-AA04-56B513F6C656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F46EF-FC41-433C-9B8E-251FD461C7D9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C++, it has be to named</a:t>
            </a:r>
            <a:r>
              <a:rPr lang="en-US" baseline="0" dirty="0" smtClean="0"/>
              <a:t> as “</a:t>
            </a:r>
            <a:r>
              <a:rPr lang="en-US" baseline="0" dirty="0" err="1" smtClean="0"/>
              <a:t>intialize</a:t>
            </a:r>
            <a:r>
              <a:rPr lang="en-US" baseline="0" dirty="0" smtClean="0"/>
              <a:t>()”, but in python, it is okay to name it as you want, because it is not a member function, it is a global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5BBA6-BB63-4968-BEF0-057BCD6B68C9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8503A-A638-4819-88B5-C735DA1F37C8}" type="slidenum">
              <a:rPr lang="en-US" smtClean="0">
                <a:latin typeface="Arial" charset="0"/>
              </a:rPr>
              <a:pPr/>
              <a:t>55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In a dependency</a:t>
            </a:r>
            <a:r>
              <a:rPr lang="en-CA" baseline="0" dirty="0" smtClean="0"/>
              <a:t> graph, you will have all different types of nodes connected together.</a:t>
            </a:r>
            <a:endParaRPr lang="en-C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Nodes are the</a:t>
            </a:r>
            <a:r>
              <a:rPr lang="en-CA" baseline="0" dirty="0" smtClean="0"/>
              <a:t> basic element that compose the DG, and they </a:t>
            </a:r>
            <a:r>
              <a:rPr lang="en-CA" dirty="0" smtClean="0"/>
              <a:t>are the engines which drive the dependency graph. So what does a node do</a:t>
            </a:r>
          </a:p>
          <a:p>
            <a:endParaRPr lang="en-US" dirty="0" smtClean="0"/>
          </a:p>
          <a:p>
            <a:r>
              <a:rPr lang="en-US" dirty="0" smtClean="0"/>
              <a:t>/////////////////////////////////////////////////////////////////////////////////</a:t>
            </a:r>
          </a:p>
          <a:p>
            <a:r>
              <a:rPr lang="en-US" dirty="0" smtClean="0"/>
              <a:t>Little </a:t>
            </a:r>
            <a:r>
              <a:rPr lang="en-US" dirty="0" err="1" smtClean="0"/>
              <a:t>subgraphs</a:t>
            </a:r>
            <a:r>
              <a:rPr lang="en-US" dirty="0" smtClean="0"/>
              <a:t> are understandable; DG makes sure they all work together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141EF-22E9-4A10-880C-D3972B9AC16B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ya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5497" y="990600"/>
            <a:ext cx="7641907" cy="520872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" y="2667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Maya API Training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38100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6670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dirty="0" smtClean="0"/>
              <a:t>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data that belongs to nodes of a given type</a:t>
            </a:r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   Attributes are shared among nodes of the same type </a:t>
            </a:r>
            <a:r>
              <a:rPr lang="en-US" b="1" dirty="0" smtClean="0"/>
              <a:t>and</a:t>
            </a:r>
            <a:r>
              <a:rPr lang="en-US" dirty="0" smtClean="0"/>
              <a:t> all derived node types</a:t>
            </a:r>
          </a:p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  <a:p>
            <a:pPr marL="0" indent="0"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12296" name="TextBox 19"/>
          <p:cNvSpPr txBox="1">
            <a:spLocks noChangeArrowheads="1"/>
          </p:cNvSpPr>
          <p:nvPr/>
        </p:nvSpPr>
        <p:spPr bwMode="auto">
          <a:xfrm>
            <a:off x="2446337" y="2717800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12297" name="TextBox 20"/>
          <p:cNvSpPr txBox="1">
            <a:spLocks noChangeArrowheads="1"/>
          </p:cNvSpPr>
          <p:nvPr/>
        </p:nvSpPr>
        <p:spPr bwMode="auto">
          <a:xfrm>
            <a:off x="2416175" y="4715668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V="1">
            <a:off x="3500438" y="2954337"/>
            <a:ext cx="1639887" cy="633413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214562" y="31289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9175" y="3504403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214562" y="51101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255836" y="544991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1054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3500438" y="4495800"/>
            <a:ext cx="1604962" cy="1291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Attributes</a:t>
            </a:r>
          </a:p>
        </p:txBody>
      </p:sp>
      <p:pic>
        <p:nvPicPr>
          <p:cNvPr id="11267" name="Content Placeholder 3" descr="attrDef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524000"/>
            <a:ext cx="8824913" cy="4108450"/>
          </a:xfrm>
        </p:spPr>
      </p:pic>
      <p:sp>
        <p:nvSpPr>
          <p:cNvPr id="4" name="Rounded Rectangle 3"/>
          <p:cNvSpPr/>
          <p:nvPr/>
        </p:nvSpPr>
        <p:spPr bwMode="auto">
          <a:xfrm>
            <a:off x="326959" y="6171770"/>
            <a:ext cx="833132" cy="344457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994632" y="6238618"/>
            <a:ext cx="1160015" cy="387294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</a:t>
            </a:r>
            <a:r>
              <a:rPr lang="en-US" sz="1600" u="none" dirty="0" smtClean="0"/>
              <a:t>a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905765" y="6141368"/>
            <a:ext cx="1071548" cy="374859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Property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6104467"/>
            <a:ext cx="1170157" cy="370635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Structure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02002" y="2743200"/>
            <a:ext cx="527198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7467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Up Arrow 11"/>
          <p:cNvSpPr/>
          <p:nvPr/>
        </p:nvSpPr>
        <p:spPr bwMode="auto">
          <a:xfrm rot="1022102">
            <a:off x="4437629" y="5746272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rot="20578123">
            <a:off x="560488" y="570730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rot="1022102">
            <a:off x="7233094" y="570417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 rot="19645029">
            <a:off x="7841391" y="5710496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Define the interface of the node including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b="1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Names</a:t>
            </a:r>
            <a:r>
              <a:rPr lang="en-US" dirty="0" smtClean="0"/>
              <a:t> 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Data Type </a:t>
            </a:r>
            <a:r>
              <a:rPr lang="en-US" dirty="0" smtClean="0"/>
              <a:t>accepted by the inputs and outputs</a:t>
            </a:r>
            <a:endParaRPr lang="en-US" b="1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Structure</a:t>
            </a:r>
            <a:r>
              <a:rPr lang="en-US" dirty="0" smtClean="0"/>
              <a:t> 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Properties </a:t>
            </a:r>
            <a:r>
              <a:rPr lang="en-US" dirty="0" smtClean="0"/>
              <a:t>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Simple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handles a single piece of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polySphere1.radius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Compound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1 or more attributes grouped under a parent attribute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translate is a compound with children 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tz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878263" y="43053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895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tx</a:t>
            </a:r>
            <a:endParaRPr lang="en-US" dirty="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8100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800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tz</a:t>
            </a:r>
            <a:endParaRPr lang="en-US" dirty="0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3330575" y="5067300"/>
            <a:ext cx="958850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4213225" y="5067300"/>
            <a:ext cx="46038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4259263" y="5067300"/>
            <a:ext cx="900112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19088" y="1447800"/>
            <a:ext cx="8215312" cy="5087938"/>
          </a:xfrm>
        </p:spPr>
        <p:txBody>
          <a:bodyPr/>
          <a:lstStyle/>
          <a:p>
            <a:r>
              <a:rPr lang="en-US" dirty="0" smtClean="0"/>
              <a:t>Array (also referred to as a Multi)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simple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pSphereShape1.face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163763" y="34290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92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29257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4591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39925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45259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059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2590800" y="4191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array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compound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mesh colors with children (</a:t>
            </a:r>
            <a:r>
              <a:rPr lang="en-US" dirty="0" err="1" smtClean="0"/>
              <a:t>colorR</a:t>
            </a:r>
            <a:r>
              <a:rPr lang="en-US" dirty="0" smtClean="0"/>
              <a:t>, </a:t>
            </a:r>
            <a:r>
              <a:rPr lang="en-US" dirty="0" err="1" smtClean="0"/>
              <a:t>colorG</a:t>
            </a:r>
            <a:r>
              <a:rPr lang="en-US" dirty="0" smtClean="0"/>
              <a:t>, </a:t>
            </a:r>
            <a:r>
              <a:rPr lang="en-US" dirty="0" err="1" smtClean="0"/>
              <a:t>colorB</a:t>
            </a:r>
            <a:r>
              <a:rPr lang="en-US" dirty="0" smtClean="0"/>
              <a:t>, </a:t>
            </a:r>
            <a:r>
              <a:rPr lang="en-US" dirty="0" err="1" smtClean="0"/>
              <a:t>colorA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And so on...</a:t>
            </a:r>
            <a:endParaRPr lang="en-US" dirty="0" smtClean="0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2514600" y="2743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16389" name="Line 12"/>
          <p:cNvSpPr>
            <a:spLocks noChangeShapeType="1"/>
          </p:cNvSpPr>
          <p:nvPr/>
        </p:nvSpPr>
        <p:spPr bwMode="auto">
          <a:xfrm flipH="1">
            <a:off x="2895600" y="3505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90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242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6576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1910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7244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257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15240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colorR</a:t>
            </a:r>
            <a:endParaRPr lang="en-US" sz="1600" dirty="0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2590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colorG</a:t>
            </a:r>
            <a:endParaRPr lang="en-US" sz="1600" dirty="0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35052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colorB</a:t>
            </a:r>
            <a:endParaRPr lang="en-US" sz="1600" dirty="0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19050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V="1">
            <a:off x="2895600" y="4267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95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colorA</a:t>
            </a:r>
            <a:endParaRPr lang="en-US" sz="1600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18669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-381000"/>
            <a:ext cx="9119699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28600" y="4098926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Maya Custom Nodes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5013327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3" descr="bar_only_bl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9838531" y="220107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Properties – Read/Write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source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polyCylinder1.output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Writable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destination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pCylinderShape1.inMesh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Read/Write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both a source and a destination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pCylinder1.tx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Attribute-Affects Relationship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can affect other attributes</a:t>
            </a:r>
          </a:p>
          <a:p>
            <a:endParaRPr lang="en-US" dirty="0" smtClean="0"/>
          </a:p>
          <a:p>
            <a:r>
              <a:rPr lang="en-US" dirty="0" smtClean="0"/>
              <a:t> Once created on a node, an “</a:t>
            </a:r>
            <a:r>
              <a:rPr lang="en-US" dirty="0" err="1" smtClean="0"/>
              <a:t>attributeAffects</a:t>
            </a:r>
            <a:r>
              <a:rPr lang="en-US" dirty="0" smtClean="0"/>
              <a:t>” relationship can be setup to denote a dependency</a:t>
            </a:r>
          </a:p>
          <a:p>
            <a:endParaRPr lang="en-US" dirty="0" smtClean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52800" y="3276600"/>
            <a:ext cx="1930400" cy="18970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dirty="0"/>
              <a:t>D</a:t>
            </a:r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1735138" y="4138291"/>
            <a:ext cx="1617662" cy="5270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80181" y="42672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volume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032000" y="364807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radius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09588" y="4495800"/>
            <a:ext cx="253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setAttr D.radius 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62200" y="53340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3"/>
                </a:solidFill>
              </a:rPr>
              <a:t>attributeAffects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radius,volume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370021" y="4244340"/>
            <a:ext cx="1401619" cy="4571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70021" y="4244340"/>
            <a:ext cx="1411779" cy="45719"/>
          </a:xfrm>
          <a:prstGeom prst="line">
            <a:avLst/>
          </a:prstGeom>
          <a:noFill/>
          <a:ln w="28575">
            <a:solidFill>
              <a:srgbClr val="EE55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 animBg="1"/>
      <p:bldP spid="8" grpId="0"/>
      <p:bldP spid="9" grpId="0"/>
      <p:bldP spid="10" grpId="0" build="p" autoUpdateAnimBg="0"/>
      <p:bldP spid="11" grpId="0" build="p" autoUpdateAnimBg="0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of attribute function set classes</a:t>
            </a:r>
          </a:p>
          <a:p>
            <a:r>
              <a:rPr lang="en-US" dirty="0" smtClean="0"/>
              <a:t>Take care of all the common aspect of an attribute on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Readable/writable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Connectable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Storable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Keyable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Dynamic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err="1" smtClean="0"/>
              <a:t>MFnNumericAttribute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 for simple numeric value attribute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2286000"/>
            <a:ext cx="745331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maya.OpenMaya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as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</a:t>
            </a:r>
            <a:endParaRPr lang="en-US" sz="1400" kern="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OpenMaya.MFnNumericAttribute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simpleNode.input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OpenMaya.MFnNumericData.kFloat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nAttr.setWritable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nAttr.setStorable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(True)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nAttr.setKeyable</a:t>
            </a:r>
            <a:r>
              <a:rPr lang="en-US" sz="1400" kern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(True)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494853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to an attribute on a specific node (</a:t>
            </a:r>
            <a:r>
              <a:rPr lang="en-US" dirty="0" err="1" smtClean="0"/>
              <a:t>ie</a:t>
            </a:r>
            <a:r>
              <a:rPr lang="en-US" dirty="0" smtClean="0"/>
              <a:t>. a specific instance of an attribute)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438400"/>
            <a:ext cx="3429000" cy="3505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 type definition</a:t>
            </a: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1447800" y="3276600"/>
            <a:ext cx="1828800" cy="1828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2895600" y="48006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2438400" y="5334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myAttr</a:t>
            </a:r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2895600" y="4953000"/>
            <a:ext cx="1524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4191000" y="2438400"/>
            <a:ext cx="3429000" cy="3505200"/>
          </a:xfrm>
          <a:prstGeom prst="rect">
            <a:avLst/>
          </a:prstGeom>
          <a:solidFill>
            <a:srgbClr val="FFA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Actual instance of a node</a:t>
            </a:r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44196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5410200" y="41910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5410200" y="4343400"/>
            <a:ext cx="1524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91000" y="48006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myPlug1(myNode1,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0960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myNode2</a:t>
            </a:r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7162800" y="41148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 flipV="1">
            <a:off x="7086600" y="4267200"/>
            <a:ext cx="228600" cy="1143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4343400" y="54102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myPlug2(myNode2,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Plugs can be used to: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remove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connection(s)</a:t>
            </a:r>
          </a:p>
          <a:p>
            <a:endParaRPr lang="en-US" dirty="0" smtClean="0"/>
          </a:p>
          <a:p>
            <a:r>
              <a:rPr lang="en-US" dirty="0" smtClean="0"/>
              <a:t> Does not store attribute data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Plugs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Dependency Graph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Components of Maya Node and API classes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Building Maya Custom Node with </a:t>
            </a:r>
            <a:r>
              <a:rPr lang="en-US" dirty="0" err="1" smtClean="0"/>
              <a:t>MPxNode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 for Plug: </a:t>
            </a:r>
            <a:r>
              <a:rPr lang="en-US" dirty="0" err="1" smtClean="0"/>
              <a:t>MPlug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Attribute and Node Operations: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&amp;node,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&amp;attribute)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::attribute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::node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</a:t>
            </a:r>
          </a:p>
          <a:p>
            <a:pPr>
              <a:buNone/>
            </a:pPr>
            <a:endParaRPr lang="en-CA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CA" sz="2000" dirty="0" smtClean="0">
                <a:latin typeface="Calibri" pitchFamily="34" charset="0"/>
              </a:rPr>
              <a:t>Operations for Compound Attribute and Connections: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::parent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::child (unsigned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index,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connectedTo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&amp;  array,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asDst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asSrc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NULL   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Manipulation of Data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52600" y="2057400"/>
            <a:ext cx="1600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352800" y="20574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93913" y="3190874"/>
            <a:ext cx="4591050" cy="2319337"/>
            <a:chOff x="833" y="1665"/>
            <a:chExt cx="2892" cy="1461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773" y="2647"/>
              <a:ext cx="951" cy="2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19088" y="1200150"/>
            <a:ext cx="8215312" cy="704850"/>
          </a:xfrm>
        </p:spPr>
        <p:txBody>
          <a:bodyPr/>
          <a:lstStyle/>
          <a:p>
            <a:r>
              <a:rPr lang="en-US" dirty="0" smtClean="0"/>
              <a:t>Node stores data for every attribute (arrays are special, more details later)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2863" y="2603241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0" y="5791200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224686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553200" y="2616199"/>
            <a:ext cx="300036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1836738" y="2972573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1800224" y="5345904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r>
              <a:rPr lang="en-US" dirty="0" smtClean="0"/>
              <a:t> &amp; </a:t>
            </a:r>
            <a:r>
              <a:rPr lang="en-US" dirty="0" err="1" smtClean="0"/>
              <a:t>Datahandles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Datablock</a:t>
            </a:r>
            <a:r>
              <a:rPr lang="en-US" dirty="0" smtClean="0"/>
              <a:t> is the actual storage for the input and output data of a node</a:t>
            </a:r>
          </a:p>
          <a:p>
            <a:endParaRPr lang="en-US" dirty="0" smtClean="0"/>
          </a:p>
          <a:p>
            <a:r>
              <a:rPr lang="en-US" dirty="0" smtClean="0"/>
              <a:t>For every non-array attribute, </a:t>
            </a:r>
            <a:r>
              <a:rPr lang="en-US" dirty="0" err="1" smtClean="0"/>
              <a:t>datablock</a:t>
            </a:r>
            <a:r>
              <a:rPr lang="en-US" dirty="0" smtClean="0"/>
              <a:t> stores: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Data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Dirty/clean status</a:t>
            </a:r>
          </a:p>
          <a:p>
            <a:pPr marL="342900" lvl="2" indent="-342900">
              <a:buClrTx/>
              <a:buSzTx/>
              <a:buFontTx/>
              <a:buChar char="•"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</a:pPr>
            <a:r>
              <a:rPr lang="en-US" sz="2400" dirty="0" smtClean="0"/>
              <a:t>Data handles are lightweight pointers into the data in the </a:t>
            </a:r>
            <a:r>
              <a:rPr lang="en-US" sz="2400" dirty="0" err="1" smtClean="0"/>
              <a:t>datablock</a:t>
            </a:r>
            <a:endParaRPr lang="en-US" sz="2400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Nodes hold an array of </a:t>
            </a:r>
            <a:r>
              <a:rPr lang="en-US" dirty="0" err="1" smtClean="0"/>
              <a:t>datablocks</a:t>
            </a: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 err="1" smtClean="0"/>
              <a:t>datablock</a:t>
            </a:r>
            <a:r>
              <a:rPr lang="en-US" dirty="0" smtClean="0"/>
              <a:t> for a normal evaluation (using current time)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More </a:t>
            </a:r>
            <a:r>
              <a:rPr lang="en-US" dirty="0" err="1" smtClean="0"/>
              <a:t>datablocks</a:t>
            </a:r>
            <a:r>
              <a:rPr lang="en-US" dirty="0" smtClean="0"/>
              <a:t> for timed contexts (specified times)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3849688" y="3922713"/>
            <a:ext cx="36512" cy="496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276600" y="27432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Line 10"/>
          <p:cNvSpPr>
            <a:spLocks noChangeShapeType="1"/>
          </p:cNvSpPr>
          <p:nvPr/>
        </p:nvSpPr>
        <p:spPr bwMode="auto">
          <a:xfrm flipH="1">
            <a:off x="2514600" y="3905250"/>
            <a:ext cx="1349375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9050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>
            <a:off x="19002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>
            <a:off x="19034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>
            <a:off x="23193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8"/>
          <p:cNvSpPr>
            <a:spLocks noChangeShapeType="1"/>
          </p:cNvSpPr>
          <p:nvPr/>
        </p:nvSpPr>
        <p:spPr bwMode="auto">
          <a:xfrm>
            <a:off x="27940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25654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2766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>
            <a:off x="32718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22"/>
          <p:cNvSpPr>
            <a:spLocks noChangeShapeType="1"/>
          </p:cNvSpPr>
          <p:nvPr/>
        </p:nvSpPr>
        <p:spPr bwMode="auto">
          <a:xfrm>
            <a:off x="32750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23"/>
          <p:cNvSpPr>
            <a:spLocks noChangeShapeType="1"/>
          </p:cNvSpPr>
          <p:nvPr/>
        </p:nvSpPr>
        <p:spPr bwMode="auto">
          <a:xfrm>
            <a:off x="36909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24"/>
          <p:cNvSpPr>
            <a:spLocks noChangeShapeType="1"/>
          </p:cNvSpPr>
          <p:nvPr/>
        </p:nvSpPr>
        <p:spPr bwMode="auto">
          <a:xfrm>
            <a:off x="41656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39370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6482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46434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46466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>
            <a:off x="50625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30"/>
          <p:cNvSpPr>
            <a:spLocks noChangeShapeType="1"/>
          </p:cNvSpPr>
          <p:nvPr/>
        </p:nvSpPr>
        <p:spPr bwMode="auto">
          <a:xfrm>
            <a:off x="55372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>
            <a:off x="53086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3581400" y="52578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t=4</a:t>
            </a:r>
          </a:p>
        </p:txBody>
      </p:sp>
      <p:sp>
        <p:nvSpPr>
          <p:cNvPr id="23578" name="Text Box 6"/>
          <p:cNvSpPr txBox="1">
            <a:spLocks noChangeArrowheads="1"/>
          </p:cNvSpPr>
          <p:nvPr/>
        </p:nvSpPr>
        <p:spPr bwMode="auto">
          <a:xfrm>
            <a:off x="4876800" y="52578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t=12</a:t>
            </a:r>
          </a:p>
        </p:txBody>
      </p:sp>
      <p:sp>
        <p:nvSpPr>
          <p:cNvPr id="23579" name="Text Box 9"/>
          <p:cNvSpPr txBox="1">
            <a:spLocks noChangeArrowheads="1"/>
          </p:cNvSpPr>
          <p:nvPr/>
        </p:nvSpPr>
        <p:spPr bwMode="auto">
          <a:xfrm>
            <a:off x="1981200" y="52578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23581" name="Line 7"/>
          <p:cNvSpPr>
            <a:spLocks noChangeShapeType="1"/>
          </p:cNvSpPr>
          <p:nvPr/>
        </p:nvSpPr>
        <p:spPr bwMode="auto">
          <a:xfrm>
            <a:off x="3863975" y="3916363"/>
            <a:ext cx="1393825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</a:t>
            </a:r>
            <a:r>
              <a:rPr lang="en-US" dirty="0" err="1" smtClean="0"/>
              <a:t>Datablock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MDatablock</a:t>
            </a: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only valid during compute()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Pointers to data block should not be retained after compute()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MDataHandle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 a smart pointer for information contained in data block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double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asDouble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 ) 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void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double ) 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::compute(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 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setContext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0292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733800" y="4114968"/>
            <a:ext cx="22479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8706" y="151035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MPxNode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21730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Custom Node 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8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9" name="Picture 8" descr="Mikros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Johan Vikström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Shilo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2" name="Picture 11" descr="Image courtesy of Ool Digital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3" name="Picture 12" descr="test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</a:t>
            </a:r>
            <a:r>
              <a:rPr lang="en-US" smtClean="0"/>
              <a:t>Python API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Define a Python plug-in module containing initializePlugin(), </a:t>
            </a:r>
            <a:r>
              <a:rPr lang="en-US" dirty="0" err="1" smtClean="0"/>
              <a:t>uninitializePlugin</a:t>
            </a:r>
            <a:r>
              <a:rPr lang="en-US" dirty="0" smtClean="0"/>
              <a:t>() functions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import necessary modules</a:t>
            </a:r>
          </a:p>
          <a:p>
            <a:pPr marL="1262062" lvl="3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def initializePlugin()</a:t>
            </a:r>
          </a:p>
          <a:p>
            <a:pPr marL="1262062" lvl="3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def </a:t>
            </a:r>
            <a:r>
              <a:rPr lang="en-US" sz="2400" dirty="0" err="1" smtClean="0"/>
              <a:t>uninitializePlugin</a:t>
            </a:r>
            <a:r>
              <a:rPr lang="en-US" sz="2400" dirty="0" smtClean="0"/>
              <a:t>()</a:t>
            </a:r>
          </a:p>
          <a:p>
            <a:pPr marL="1262062" lvl="3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class implementations…</a:t>
            </a:r>
          </a:p>
          <a:p>
            <a:pPr marL="1262062" lvl="3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1262062" lvl="3" indent="-457200">
              <a:buFont typeface="Arial" pitchFamily="34" charset="0"/>
              <a:buChar char="•"/>
            </a:pPr>
            <a:r>
              <a:rPr lang="en-US" sz="2400" dirty="0" smtClean="0"/>
              <a:t>creator function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Graph?</a:t>
            </a:r>
          </a:p>
        </p:txBody>
      </p:sp>
      <p:pic>
        <p:nvPicPr>
          <p:cNvPr id="5" name="Picture 4" descr="defHist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115175" cy="19145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28398" dir="3806097" algn="ctr" rotWithShape="0">
              <a:srgbClr val="5F5F5F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Necessary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sz="2400" dirty="0" smtClean="0"/>
              <a:t>Classically we import what we want at the top of the module</a:t>
            </a:r>
          </a:p>
          <a:p>
            <a:pPr marL="0" lvl="2" indent="0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endParaRPr lang="en-US" sz="2400" dirty="0" smtClean="0"/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</a:t>
            </a:r>
            <a:endParaRPr lang="en-US" dirty="0">
              <a:solidFill>
                <a:srgbClr val="FFFF00"/>
              </a:solidFill>
            </a:endParaRPr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maya.OpenMayaMPx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OpenMayaMPx</a:t>
            </a:r>
            <a:endParaRPr lang="en-US" dirty="0">
              <a:solidFill>
                <a:srgbClr val="FFFF00"/>
              </a:solidFill>
            </a:endParaRPr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import sys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InitializePlugin()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Scripted plug-in initialization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76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def initializePlugin(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# Code to register your custom node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…..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UninitializePlugin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Scripted plug-in </a:t>
            </a:r>
            <a:r>
              <a:rPr lang="en-US" dirty="0" err="1" smtClean="0"/>
              <a:t>uninitialization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76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uninitializePlugin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  <a:endParaRPr lang="en-US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# Code to deregister your custom node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….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DG Nodes in Maya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Entirely new operations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existing Maya node types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MPxDeformerNode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MPxFieldNode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MPxEmitterNode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MPxSpringNode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MPxIkSolverNode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MPxHardwareShader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Registration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Every node requires a unique identifier.</a:t>
            </a:r>
          </a:p>
          <a:p>
            <a:pPr lvl="1">
              <a:buNone/>
            </a:pPr>
            <a:r>
              <a:rPr lang="en-US" noProof="1" smtClean="0">
                <a:solidFill>
                  <a:srgbClr val="FFFF00"/>
                </a:solidFill>
              </a:rPr>
              <a:t>	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OpenMaya.MTypeId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(0x80001);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plug-ins that you intend to share between sites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Will require a globally unique ID issued to you by Autodesk.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IDs are allocated in blocks of 64/128/256/512.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Contact ADN M&amp;E for unique global IDs.</a:t>
            </a:r>
          </a:p>
          <a:p>
            <a:endParaRPr lang="en-US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9088" y="2587625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0 – 0x7ffff (524288 ids)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38488" y="2587625"/>
            <a:ext cx="26670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0x80000 – 0xfffff</a:t>
            </a:r>
          </a:p>
        </p:txBody>
      </p:sp>
      <p:sp>
        <p:nvSpPr>
          <p:cNvPr id="30726" name="AutoShape 8"/>
          <p:cNvSpPr>
            <a:spLocks/>
          </p:cNvSpPr>
          <p:nvPr/>
        </p:nvSpPr>
        <p:spPr bwMode="auto">
          <a:xfrm rot="-5400000">
            <a:off x="1525588" y="2089150"/>
            <a:ext cx="254000" cy="2667000"/>
          </a:xfrm>
          <a:prstGeom prst="leftBrace">
            <a:avLst>
              <a:gd name="adj1" fmla="val 121722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990600" y="3549650"/>
            <a:ext cx="167163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Internal Use</a:t>
            </a:r>
          </a:p>
        </p:txBody>
      </p:sp>
      <p:sp>
        <p:nvSpPr>
          <p:cNvPr id="30728" name="AutoShape 11"/>
          <p:cNvSpPr>
            <a:spLocks/>
          </p:cNvSpPr>
          <p:nvPr/>
        </p:nvSpPr>
        <p:spPr bwMode="auto">
          <a:xfrm rot="-5400000">
            <a:off x="4268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3733800" y="3549650"/>
            <a:ext cx="1576388" cy="641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DevKit Examples</a:t>
            </a:r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805488" y="2587625"/>
            <a:ext cx="2667000" cy="685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0x100fff – 0xffffff</a:t>
            </a:r>
          </a:p>
        </p:txBody>
      </p:sp>
      <p:sp>
        <p:nvSpPr>
          <p:cNvPr id="30731" name="AutoShape 15"/>
          <p:cNvSpPr>
            <a:spLocks/>
          </p:cNvSpPr>
          <p:nvPr/>
        </p:nvSpPr>
        <p:spPr bwMode="auto">
          <a:xfrm rot="-5400000">
            <a:off x="6935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6"/>
          <p:cNvSpPr txBox="1">
            <a:spLocks noChangeArrowheads="1"/>
          </p:cNvSpPr>
          <p:nvPr/>
        </p:nvSpPr>
        <p:spPr bwMode="auto">
          <a:xfrm>
            <a:off x="6400800" y="3549650"/>
            <a:ext cx="157638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Global IDs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6781800" y="4191000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Register custom node in initializePlugin function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endParaRPr lang="en-US" dirty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396589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"</a:t>
            </a:r>
          </a:p>
          <a:p>
            <a:pPr lvl="0">
              <a:defRPr/>
            </a:pP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simpleNodeId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OpenMaya.MTypeId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(0x80001)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def initializePlugin(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mplugin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OpenMayaMPx.MFnPlugin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try: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mplugin.registerNode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kPluginNodeTypeName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simpleNodeId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nodeCreator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nodeInitializer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except: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"Failed to register node: %s" %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kPluginNodeTypeName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	raise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5600" y="4038600"/>
            <a:ext cx="1447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" y="4301083"/>
            <a:ext cx="1295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676400" y="4301083"/>
            <a:ext cx="1447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Deregister custom node in </a:t>
            </a:r>
            <a:r>
              <a:rPr lang="en-US" sz="2400" dirty="0" err="1" smtClean="0"/>
              <a:t>uninitializePlugin</a:t>
            </a:r>
            <a:r>
              <a:rPr lang="en-US" sz="2400" dirty="0" smtClean="0"/>
              <a:t>() function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sz="2800" dirty="0" smtClean="0"/>
              <a:t>	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7200" y="2590800"/>
            <a:ext cx="92964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uninitializePlugin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 lvl="0"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OpenMayaMPx.MFnPlugin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try:</a:t>
            </a:r>
          </a:p>
          <a:p>
            <a:pPr lvl="0"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mplugin.deregisterNode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simpleNodeId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except:</a:t>
            </a:r>
          </a:p>
          <a:p>
            <a:pPr lvl="0"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sys.stderr.write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"Failed to deregister node: %s" %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raise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648200" y="3505200"/>
            <a:ext cx="1447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FFFF"/>
                </a:solidFill>
              </a:rPr>
              <a:t>Class </a:t>
            </a:r>
            <a:r>
              <a:rPr lang="en-US" dirty="0" smtClean="0">
                <a:solidFill>
                  <a:srgbClr val="FFFFFF"/>
                </a:solidFill>
              </a:rPr>
              <a:t>Implementation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Parameter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b="1" dirty="0" smtClean="0"/>
              <a:t>self”</a:t>
            </a:r>
            <a:r>
              <a:rPr lang="en-US" dirty="0" smtClean="0"/>
              <a:t> </a:t>
            </a:r>
            <a:r>
              <a:rPr lang="en-US" dirty="0"/>
              <a:t>same as </a:t>
            </a:r>
            <a:r>
              <a:rPr lang="en-US" dirty="0" smtClean="0"/>
              <a:t>“</a:t>
            </a:r>
            <a:r>
              <a:rPr lang="en-US" b="1" dirty="0" smtClean="0"/>
              <a:t>this”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C++</a:t>
            </a:r>
            <a:endParaRPr lang="en-US" dirty="0"/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" y="1981201"/>
            <a:ext cx="6819900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simpleNode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OpenMayaMPx.MPxNode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	def __init__(self):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OpenMayaMPx.MPxNode.__init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__(self)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def compute(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self,plug,dataBlock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	.…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nodeCreator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pPr marL="342900" lvl="3" indent="-342900">
              <a:spcBef>
                <a:spcPct val="20000"/>
              </a:spcBef>
              <a:buClr>
                <a:srgbClr val="ED1B23"/>
              </a:buClr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….</a:t>
            </a:r>
            <a:endParaRPr lang="en-US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nodeInitializer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():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…..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spcBef>
                <a:spcPct val="20000"/>
              </a:spcBef>
              <a:buClr>
                <a:schemeClr val="bg1"/>
              </a:buClr>
              <a:buSzTx/>
              <a:buFontTx/>
              <a:buChar char="•"/>
            </a:pPr>
            <a:r>
              <a:rPr lang="en-US" sz="2400" dirty="0" smtClean="0"/>
              <a:t>The Creator function is called to return a new instance of the node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  <a:buNone/>
            </a:pPr>
            <a:endParaRPr lang="en-US" dirty="0" smtClean="0"/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Pass Python function to </a:t>
            </a:r>
            <a:r>
              <a:rPr lang="en-US" sz="2400" dirty="0" err="1" smtClean="0"/>
              <a:t>MFnPlugin</a:t>
            </a:r>
            <a:r>
              <a:rPr lang="en-US" sz="2400" dirty="0" smtClean="0"/>
              <a:t> methods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…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mplugin.registerNode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kPluginNodeTypeName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simpleNodeId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nodeCreator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nodeInitializer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…</a:t>
            </a:r>
            <a:endParaRPr lang="en-US" sz="1600" b="1" dirty="0" smtClean="0">
              <a:latin typeface="Calibri" pitchFamily="34" charset="0"/>
            </a:endParaRPr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Ownership is important</a:t>
            </a:r>
            <a:endParaRPr lang="en-US" sz="24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553200" y="3733800"/>
            <a:ext cx="1295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dirty="0" err="1" smtClean="0"/>
              <a:t>OpenMayaMPx.asMPxPtr</a:t>
            </a:r>
            <a:r>
              <a:rPr lang="en-US" dirty="0" smtClean="0"/>
              <a:t>() transfer ownership of newly-created command or node objects to Maya</a:t>
            </a:r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Creator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088" y="2743200"/>
            <a:ext cx="8062912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spcBef>
                <a:spcPct val="30000"/>
              </a:spcBef>
              <a:buClr>
                <a:schemeClr val="accent1"/>
              </a:buClr>
              <a:buNone/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</a:rPr>
              <a:t>simpleNode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</a:rPr>
              <a:t>OpenMayaMPx.MPxNode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): </a:t>
            </a:r>
          </a:p>
          <a:p>
            <a:pPr lvl="3">
              <a:spcBef>
                <a:spcPct val="30000"/>
              </a:spcBef>
              <a:buClr>
                <a:schemeClr val="accent1"/>
              </a:buClr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	….</a:t>
            </a:r>
          </a:p>
          <a:p>
            <a:pPr lvl="3" eaLnBrk="0" hangingPunct="0">
              <a:spcBef>
                <a:spcPct val="30000"/>
              </a:spcBef>
              <a:buNone/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 def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</a:rPr>
              <a:t>nodeCreator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pPr lvl="3" eaLnBrk="0" hangingPunct="0">
              <a:spcBef>
                <a:spcPct val="30000"/>
              </a:spcBef>
              <a:buNone/>
              <a:defRPr/>
            </a:pP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</a:rPr>
              <a:t>OpenMayaMPx.asMPxPtr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dirty="0" err="1" smtClean="0">
                <a:solidFill>
                  <a:srgbClr val="FFFF00"/>
                </a:solidFill>
                <a:latin typeface="Calibri" pitchFamily="34" charset="0"/>
              </a:rPr>
              <a:t>simpleNode</a:t>
            </a:r>
            <a:r>
              <a:rPr lang="en-CA" dirty="0" smtClean="0">
                <a:solidFill>
                  <a:srgbClr val="FFFF00"/>
                </a:solidFill>
                <a:latin typeface="Calibri" pitchFamily="34" charset="0"/>
              </a:rPr>
              <a:t>() 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Control system for Maya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Glue that holds together disparate operations and lets them work together seamlessly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Foundation of the Maya file format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Function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CA" dirty="0" smtClean="0"/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Implement this method to define the attribute interface for your node.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attributes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the attribute’s flags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add attributes to the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define attribute relationships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Inherit attributes if necessary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addAttribute</a:t>
            </a:r>
            <a:r>
              <a:rPr lang="en-US" dirty="0" smtClean="0"/>
              <a:t> ( const </a:t>
            </a:r>
            <a:r>
              <a:rPr lang="en-US" dirty="0" err="1" smtClean="0"/>
              <a:t>MObject</a:t>
            </a:r>
            <a:r>
              <a:rPr lang="en-US" dirty="0" smtClean="0"/>
              <a:t> &amp;  </a:t>
            </a:r>
            <a:r>
              <a:rPr lang="en-US" dirty="0" err="1" smtClean="0"/>
              <a:t>attr</a:t>
            </a:r>
            <a:r>
              <a:rPr lang="en-US" dirty="0" smtClean="0"/>
              <a:t>  ) </a:t>
            </a:r>
          </a:p>
          <a:p>
            <a:endParaRPr lang="en-US" dirty="0" smtClean="0"/>
          </a:p>
          <a:p>
            <a:r>
              <a:rPr lang="en-CA" dirty="0" err="1" smtClean="0"/>
              <a:t>MStatus</a:t>
            </a:r>
            <a:r>
              <a:rPr lang="en-CA" dirty="0" smtClean="0"/>
              <a:t> </a:t>
            </a:r>
            <a:r>
              <a:rPr lang="en-CA" dirty="0" err="1" smtClean="0"/>
              <a:t>MPxNode</a:t>
            </a:r>
            <a:r>
              <a:rPr lang="en-CA" dirty="0" smtClean="0"/>
              <a:t>::</a:t>
            </a:r>
            <a:r>
              <a:rPr lang="en-CA" dirty="0" err="1" smtClean="0"/>
              <a:t>attributeAffects</a:t>
            </a:r>
            <a:r>
              <a:rPr lang="en-CA" dirty="0" smtClean="0"/>
              <a:t> (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whenChanges</a:t>
            </a:r>
            <a:r>
              <a:rPr lang="en-CA" dirty="0" smtClean="0"/>
              <a:t>,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isAffected</a:t>
            </a:r>
            <a:r>
              <a:rPr lang="en-CA" dirty="0" smtClean="0"/>
              <a:t>   )</a:t>
            </a:r>
          </a:p>
          <a:p>
            <a:endParaRPr lang="en-CA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inheritAttributesFrom</a:t>
            </a:r>
            <a:r>
              <a:rPr lang="en-US" dirty="0" smtClean="0"/>
              <a:t> ( const </a:t>
            </a:r>
            <a:r>
              <a:rPr lang="en-US" dirty="0" err="1" smtClean="0"/>
              <a:t>MString</a:t>
            </a:r>
            <a:r>
              <a:rPr lang="en-US" dirty="0" smtClean="0"/>
              <a:t> &amp;  </a:t>
            </a:r>
            <a:r>
              <a:rPr lang="en-US" dirty="0" err="1" smtClean="0"/>
              <a:t>parentClassName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43300" y="5638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A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543300" y="6315869"/>
            <a:ext cx="1828800" cy="43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B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rot="5400000" flipH="1" flipV="1">
            <a:off x="4347766" y="6205935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44095" y="496173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MPxNode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46178" y="5528071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Function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" y="1785610"/>
            <a:ext cx="8170969" cy="4463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nodeInitializer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():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simpleNode.myInputAttr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myInput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", “mi",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1.0 )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(True)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“mo”,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1.0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(True)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(True)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simpleNode.input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simpleNode.addAttribute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simpleNode.attributeAffects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5893896">
            <a:off x="4634013" y="4429596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32465" y="4585162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5405287">
            <a:off x="5631191" y="5033559"/>
            <a:ext cx="128690" cy="6738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6013507" y="5080682"/>
            <a:ext cx="2476500" cy="215444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attributeAffects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553200" y="98996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867400" y="119760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177908" y="114870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96200" y="99060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6200000">
            <a:off x="7968610" y="89852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696200" y="152400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7968609" y="143700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CA" dirty="0" err="1" smtClean="0">
                <a:solidFill>
                  <a:srgbClr val="FFFFFF"/>
                </a:solidFill>
              </a:rPr>
              <a:t>MPxNode</a:t>
            </a:r>
            <a:r>
              <a:rPr lang="en-CA" dirty="0" smtClean="0">
                <a:solidFill>
                  <a:srgbClr val="FFFFFF"/>
                </a:solidFill>
              </a:rPr>
              <a:t>::compute()</a:t>
            </a:r>
          </a:p>
          <a:p>
            <a:pPr>
              <a:buNone/>
            </a:pPr>
            <a:r>
              <a:rPr lang="en-CA" dirty="0" smtClean="0"/>
              <a:t>	called when the node is asked to evaluate an output</a:t>
            </a:r>
            <a:endParaRPr lang="en-CA" dirty="0" smtClean="0">
              <a:solidFill>
                <a:srgbClr val="FFFFFF"/>
              </a:solidFill>
            </a:endParaRP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609600" y="2433335"/>
            <a:ext cx="6858000" cy="351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compute( self,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>
              <a:defRPr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( plug ==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):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        # your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output1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==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# your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output2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</a:p>
          <a:p>
            <a:pPr>
              <a:defRPr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24600" y="38703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638800" y="40779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6200000">
            <a:off x="5949308" y="40290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467600" y="38709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7740010" y="37788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67600" y="44043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7740009" y="43173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86602" y="3483605"/>
            <a:ext cx="205739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rgbClr val="FFFF00"/>
                </a:solidFill>
              </a:rPr>
              <a:t>getAttr</a:t>
            </a:r>
            <a:r>
              <a:rPr lang="en-US" sz="1100" dirty="0" smtClean="0">
                <a:solidFill>
                  <a:srgbClr val="FFFF00"/>
                </a:solidFill>
              </a:rPr>
              <a:t> myNode1.myOutput;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2426742"/>
            <a:ext cx="914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81200" y="2426743"/>
            <a:ext cx="3810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::compute()</a:t>
            </a:r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  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5013" y="2286000"/>
            <a:ext cx="73914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compute(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self,plug,dataBlock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# …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if( plug ==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.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):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inputHandle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dataBlock.inputValue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simpleNode.myInputAttr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 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inputHandle.asFloat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</a:t>
            </a:r>
            <a:endParaRPr lang="en-US" sz="1400" dirty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outputHandle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dataBlock.outputValue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    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outputHandle.setFloat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* 2 );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dataBlock.setClean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plug )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return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if (plug = 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#…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	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OpenMaya.kUnknownParameter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01293" y="3962400"/>
            <a:ext cx="289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myOutput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myInput</a:t>
            </a:r>
            <a:r>
              <a:rPr lang="en-US" sz="1400" dirty="0" smtClean="0">
                <a:solidFill>
                  <a:schemeClr val="bg1"/>
                </a:solidFill>
              </a:rPr>
              <a:t> * 2;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82291" y="44799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796491" y="46875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16200000">
            <a:off x="6106999" y="46386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625291" y="44805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6200000">
            <a:off x="7897701" y="43884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25291" y="50139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7897700" y="49269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19200" y="5791200"/>
            <a:ext cx="2590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   In this example, we implement a custom node with two attributes: “input”, ”output”. Whenever the “input” attribute value changes, the “output” attribute will always be the input value multiplied by 2.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of Maya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02-spaceSaucer_02.ma</a:t>
            </a:r>
          </a:p>
          <a:p>
            <a:endParaRPr lang="en-US" dirty="0" smtClean="0"/>
          </a:p>
          <a:p>
            <a:r>
              <a:rPr lang="en-US" dirty="0" smtClean="0"/>
              <a:t>A bunch of MEL commands: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createNode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setAttr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connectAttr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Know its own attributes</a:t>
            </a:r>
          </a:p>
          <a:p>
            <a:r>
              <a:rPr lang="en-US" dirty="0" smtClean="0"/>
              <a:t>Store data efficiently in “</a:t>
            </a:r>
            <a:r>
              <a:rPr lang="en-US" dirty="0" err="1" smtClean="0"/>
              <a:t>datablocks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Accept input, compute, generate output</a:t>
            </a:r>
          </a:p>
          <a:p>
            <a:r>
              <a:rPr lang="en-US" dirty="0" smtClean="0"/>
              <a:t>Connect with other nodes through connections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40469" y="2866345"/>
            <a:ext cx="5860331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8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9" name="Picture 8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2" name="Picture 11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3" name="Picture 12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981200" y="3078559"/>
            <a:ext cx="2398712" cy="238998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36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7173" name="Down Arrow 25"/>
          <p:cNvSpPr>
            <a:spLocks noChangeArrowheads="1"/>
          </p:cNvSpPr>
          <p:nvPr/>
        </p:nvSpPr>
        <p:spPr bwMode="auto">
          <a:xfrm>
            <a:off x="5424488" y="2089150"/>
            <a:ext cx="263525" cy="418782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5-Point Star 28"/>
          <p:cNvSpPr/>
          <p:nvPr/>
        </p:nvSpPr>
        <p:spPr bwMode="auto">
          <a:xfrm>
            <a:off x="2249488" y="3641725"/>
            <a:ext cx="531812" cy="485775"/>
          </a:xfrm>
          <a:prstGeom prst="star5">
            <a:avLst/>
          </a:prstGeom>
          <a:solidFill>
            <a:srgbClr val="C2FF98"/>
          </a:solidFill>
          <a:ln>
            <a:solidFill>
              <a:srgbClr val="75BB0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3319097" y="3352888"/>
            <a:ext cx="541020" cy="482346"/>
          </a:xfrm>
          <a:prstGeom prst="star5">
            <a:avLst/>
          </a:prstGeom>
          <a:solidFill>
            <a:srgbClr val="DA8600"/>
          </a:soli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2518997" y="4467694"/>
            <a:ext cx="518160" cy="464820"/>
          </a:xfrm>
          <a:prstGeom prst="star5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3381375" y="4424363"/>
            <a:ext cx="606425" cy="352425"/>
          </a:xfrm>
          <a:prstGeom prst="round2DiagRect">
            <a:avLst/>
          </a:prstGeom>
          <a:gradFill>
            <a:gsLst>
              <a:gs pos="0">
                <a:srgbClr val="A9E2E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 bwMode="auto">
          <a:xfrm>
            <a:off x="2940050" y="3940175"/>
            <a:ext cx="527050" cy="333375"/>
          </a:xfrm>
          <a:prstGeom prst="cloud">
            <a:avLst/>
          </a:prstGeom>
          <a:solidFill>
            <a:srgbClr val="AAB7DF"/>
          </a:solidFill>
          <a:ln>
            <a:solidFill>
              <a:srgbClr val="4082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77962"/>
            <a:ext cx="8215312" cy="396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Accept input data, compute output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6594" y="5669279"/>
            <a:ext cx="185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output attributes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84345" y="253946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input attributes</a:t>
            </a:r>
          </a:p>
        </p:txBody>
      </p:sp>
      <p:sp>
        <p:nvSpPr>
          <p:cNvPr id="19" name="Down Arrow 25"/>
          <p:cNvSpPr>
            <a:spLocks noChangeArrowheads="1"/>
          </p:cNvSpPr>
          <p:nvPr/>
        </p:nvSpPr>
        <p:spPr bwMode="auto">
          <a:xfrm>
            <a:off x="3435773" y="238167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Down Arrow 25"/>
          <p:cNvSpPr>
            <a:spLocks noChangeArrowheads="1"/>
          </p:cNvSpPr>
          <p:nvPr/>
        </p:nvSpPr>
        <p:spPr bwMode="auto">
          <a:xfrm>
            <a:off x="3412913" y="549825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17" grpId="0"/>
      <p:bldP spid="18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8260</TotalTime>
  <Words>2104</Words>
  <Application>Microsoft Office PowerPoint</Application>
  <PresentationFormat>On-screen Show (4:3)</PresentationFormat>
  <Paragraphs>636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1_blank</vt:lpstr>
      <vt:lpstr>Slide 1</vt:lpstr>
      <vt:lpstr>Slide 2</vt:lpstr>
      <vt:lpstr>Agenda</vt:lpstr>
      <vt:lpstr>What is the Dependency Graph?</vt:lpstr>
      <vt:lpstr>What is the Dependency Graph</vt:lpstr>
      <vt:lpstr>Foundation of Maya File Format</vt:lpstr>
      <vt:lpstr>Dependency Graph</vt:lpstr>
      <vt:lpstr>What does a node do?</vt:lpstr>
      <vt:lpstr>What does a node do?</vt:lpstr>
      <vt:lpstr>Maya Node Structure</vt:lpstr>
      <vt:lpstr>Attributes</vt:lpstr>
      <vt:lpstr>Attributes</vt:lpstr>
      <vt:lpstr>Attributes</vt:lpstr>
      <vt:lpstr>Node and Attributes</vt:lpstr>
      <vt:lpstr>Attributes</vt:lpstr>
      <vt:lpstr>Attribute Data Types</vt:lpstr>
      <vt:lpstr>Attribute Structures</vt:lpstr>
      <vt:lpstr>Attribute Structures</vt:lpstr>
      <vt:lpstr>Attribute Structures</vt:lpstr>
      <vt:lpstr>Attribute Properties – Read/Write</vt:lpstr>
      <vt:lpstr>Attribute-Affects Relationship</vt:lpstr>
      <vt:lpstr>API Classes for Attributes</vt:lpstr>
      <vt:lpstr>API Classes for Attributes</vt:lpstr>
      <vt:lpstr>MFnAttribute</vt:lpstr>
      <vt:lpstr>MFnNumericAttribute</vt:lpstr>
      <vt:lpstr>Plugs</vt:lpstr>
      <vt:lpstr>Plugs</vt:lpstr>
      <vt:lpstr>Plugs</vt:lpstr>
      <vt:lpstr>API Classes for Plugs</vt:lpstr>
      <vt:lpstr>API Class for Plug: MPlug</vt:lpstr>
      <vt:lpstr>Datablocks</vt:lpstr>
      <vt:lpstr>Datablocks</vt:lpstr>
      <vt:lpstr>Datablocks &amp; Datahandles</vt:lpstr>
      <vt:lpstr>Datablocks</vt:lpstr>
      <vt:lpstr>Maya Node Structure: API Classes</vt:lpstr>
      <vt:lpstr>API Classes for Datablock</vt:lpstr>
      <vt:lpstr>Maya Node Structure: API Classes</vt:lpstr>
      <vt:lpstr>Slide 38</vt:lpstr>
      <vt:lpstr>Maya Python API Plug-ins</vt:lpstr>
      <vt:lpstr>Import Necessary Modules</vt:lpstr>
      <vt:lpstr>InitializePlugin() Function</vt:lpstr>
      <vt:lpstr>UninitializePlugin() function</vt:lpstr>
      <vt:lpstr>Custom DG Nodes in Maya</vt:lpstr>
      <vt:lpstr>MPxNode Registration</vt:lpstr>
      <vt:lpstr>MPxNode Registration</vt:lpstr>
      <vt:lpstr>MPxNode Registration</vt:lpstr>
      <vt:lpstr>Class Implementations</vt:lpstr>
      <vt:lpstr>Creator Function</vt:lpstr>
      <vt:lpstr>Slide 49</vt:lpstr>
      <vt:lpstr>Initialize Function</vt:lpstr>
      <vt:lpstr>Attribute Operations</vt:lpstr>
      <vt:lpstr>Initialize Function</vt:lpstr>
      <vt:lpstr>MPxNode</vt:lpstr>
      <vt:lpstr>MPxNode</vt:lpstr>
      <vt:lpstr>Example: simpleNode</vt:lpstr>
      <vt:lpstr>Q &amp; A</vt:lpstr>
      <vt:lpstr>Slide 57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>Naiqi Weng</dc:creator>
  <cp:lastModifiedBy>wengn</cp:lastModifiedBy>
  <cp:revision>1392</cp:revision>
  <cp:lastPrinted>2006-08-09T23:46:43Z</cp:lastPrinted>
  <dcterms:created xsi:type="dcterms:W3CDTF">2005-11-04T16:28:13Z</dcterms:created>
  <dcterms:modified xsi:type="dcterms:W3CDTF">2011-09-14T15:36:59Z</dcterms:modified>
</cp:coreProperties>
</file>