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52"/>
  </p:notesMasterIdLst>
  <p:handoutMasterIdLst>
    <p:handoutMasterId r:id="rId53"/>
  </p:handoutMasterIdLst>
  <p:sldIdLst>
    <p:sldId id="503" r:id="rId2"/>
    <p:sldId id="504" r:id="rId3"/>
    <p:sldId id="530" r:id="rId4"/>
    <p:sldId id="549" r:id="rId5"/>
    <p:sldId id="567" r:id="rId6"/>
    <p:sldId id="535" r:id="rId7"/>
    <p:sldId id="555" r:id="rId8"/>
    <p:sldId id="554" r:id="rId9"/>
    <p:sldId id="556" r:id="rId10"/>
    <p:sldId id="551" r:id="rId11"/>
    <p:sldId id="557" r:id="rId12"/>
    <p:sldId id="532" r:id="rId13"/>
    <p:sldId id="560" r:id="rId14"/>
    <p:sldId id="564" r:id="rId15"/>
    <p:sldId id="561" r:id="rId16"/>
    <p:sldId id="562" r:id="rId17"/>
    <p:sldId id="563" r:id="rId18"/>
    <p:sldId id="565" r:id="rId19"/>
    <p:sldId id="570" r:id="rId20"/>
    <p:sldId id="596" r:id="rId21"/>
    <p:sldId id="559" r:id="rId22"/>
    <p:sldId id="533" r:id="rId23"/>
    <p:sldId id="534" r:id="rId24"/>
    <p:sldId id="569" r:id="rId25"/>
    <p:sldId id="539" r:id="rId26"/>
    <p:sldId id="548" r:id="rId27"/>
    <p:sldId id="571" r:id="rId28"/>
    <p:sldId id="595" r:id="rId29"/>
    <p:sldId id="575" r:id="rId30"/>
    <p:sldId id="576" r:id="rId31"/>
    <p:sldId id="577" r:id="rId32"/>
    <p:sldId id="578" r:id="rId33"/>
    <p:sldId id="579" r:id="rId34"/>
    <p:sldId id="572" r:id="rId35"/>
    <p:sldId id="581" r:id="rId36"/>
    <p:sldId id="582" r:id="rId37"/>
    <p:sldId id="583" r:id="rId38"/>
    <p:sldId id="573" r:id="rId39"/>
    <p:sldId id="585" r:id="rId40"/>
    <p:sldId id="586" r:id="rId41"/>
    <p:sldId id="587" r:id="rId42"/>
    <p:sldId id="588" r:id="rId43"/>
    <p:sldId id="589" r:id="rId44"/>
    <p:sldId id="590" r:id="rId45"/>
    <p:sldId id="591" r:id="rId46"/>
    <p:sldId id="592" r:id="rId47"/>
    <p:sldId id="593" r:id="rId48"/>
    <p:sldId id="594" r:id="rId49"/>
    <p:sldId id="528" r:id="rId50"/>
    <p:sldId id="529" r:id="rId51"/>
  </p:sldIdLst>
  <p:sldSz cx="9144000" cy="6858000" type="screen4x3"/>
  <p:notesSz cx="6934200" cy="92202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8EA"/>
    <a:srgbClr val="003264"/>
    <a:srgbClr val="99CC00"/>
    <a:srgbClr val="00CC00"/>
    <a:srgbClr val="FF9900"/>
    <a:srgbClr val="FFB000"/>
    <a:srgbClr val="DDDDDD"/>
    <a:srgbClr val="969696"/>
    <a:srgbClr val="B2B2B2"/>
    <a:srgbClr val="00AADD"/>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50" autoAdjust="0"/>
    <p:restoredTop sz="83729" autoAdjust="0"/>
  </p:normalViewPr>
  <p:slideViewPr>
    <p:cSldViewPr snapToObjects="1">
      <p:cViewPr>
        <p:scale>
          <a:sx n="83" d="100"/>
          <a:sy n="83" d="100"/>
        </p:scale>
        <p:origin x="-1502" y="-1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77" d="100"/>
          <a:sy n="77" d="100"/>
        </p:scale>
        <p:origin x="-2885" y="-96"/>
      </p:cViewPr>
      <p:guideLst>
        <p:guide orient="horz" pos="2904"/>
        <p:guide pos="218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925">
              <a:defRPr sz="1200"/>
            </a:lvl1pPr>
          </a:lstStyle>
          <a:p>
            <a:pPr>
              <a:defRPr/>
            </a:pPr>
            <a:endParaRPr lang="en-US"/>
          </a:p>
        </p:txBody>
      </p:sp>
      <p:sp>
        <p:nvSpPr>
          <p:cNvPr id="265219" name="Rectangle 3"/>
          <p:cNvSpPr>
            <a:spLocks noGrp="1" noChangeArrowheads="1"/>
          </p:cNvSpPr>
          <p:nvPr>
            <p:ph type="dt" sz="quarter" idx="1"/>
          </p:nvPr>
        </p:nvSpPr>
        <p:spPr bwMode="auto">
          <a:xfrm>
            <a:off x="3927475"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a:defRPr sz="1200"/>
            </a:lvl1pPr>
          </a:lstStyle>
          <a:p>
            <a:pPr>
              <a:defRPr/>
            </a:pPr>
            <a:endParaRPr lang="en-US"/>
          </a:p>
        </p:txBody>
      </p:sp>
      <p:sp>
        <p:nvSpPr>
          <p:cNvPr id="265220" name="Rectangle 4"/>
          <p:cNvSpPr>
            <a:spLocks noGrp="1" noChangeArrowheads="1"/>
          </p:cNvSpPr>
          <p:nvPr>
            <p:ph type="ftr" sz="quarter" idx="2"/>
          </p:nvPr>
        </p:nvSpPr>
        <p:spPr bwMode="auto">
          <a:xfrm>
            <a:off x="0" y="8758238"/>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925">
              <a:defRPr sz="1200"/>
            </a:lvl1pPr>
          </a:lstStyle>
          <a:p>
            <a:pPr>
              <a:defRPr/>
            </a:pPr>
            <a:endParaRPr lang="en-US"/>
          </a:p>
        </p:txBody>
      </p:sp>
      <p:sp>
        <p:nvSpPr>
          <p:cNvPr id="265221" name="Rectangle 5"/>
          <p:cNvSpPr>
            <a:spLocks noGrp="1" noChangeArrowheads="1"/>
          </p:cNvSpPr>
          <p:nvPr>
            <p:ph type="sldNum" sz="quarter" idx="3"/>
          </p:nvPr>
        </p:nvSpPr>
        <p:spPr bwMode="auto">
          <a:xfrm>
            <a:off x="3927475" y="8758238"/>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a:defRPr sz="1200"/>
            </a:lvl1pPr>
          </a:lstStyle>
          <a:p>
            <a:pPr>
              <a:defRPr/>
            </a:pPr>
            <a:fld id="{C2604EE7-9949-4A2F-BE49-DE4D51F83B86}"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925">
              <a:defRPr sz="1200"/>
            </a:lvl1pPr>
          </a:lstStyle>
          <a:p>
            <a:pPr>
              <a:defRPr/>
            </a:pPr>
            <a:endParaRPr lang="en-US"/>
          </a:p>
        </p:txBody>
      </p:sp>
      <p:sp>
        <p:nvSpPr>
          <p:cNvPr id="227331" name="Rectangle 3"/>
          <p:cNvSpPr>
            <a:spLocks noGrp="1" noChangeArrowheads="1"/>
          </p:cNvSpPr>
          <p:nvPr>
            <p:ph type="dt" idx="1"/>
          </p:nvPr>
        </p:nvSpPr>
        <p:spPr bwMode="auto">
          <a:xfrm>
            <a:off x="3929063" y="0"/>
            <a:ext cx="3005137"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a:defRPr sz="1200"/>
            </a:lvl1pPr>
          </a:lstStyle>
          <a:p>
            <a:pPr>
              <a:defRPr/>
            </a:pPr>
            <a:endParaRPr lang="en-US"/>
          </a:p>
        </p:txBody>
      </p:sp>
      <p:sp>
        <p:nvSpPr>
          <p:cNvPr id="55300" name="Rectangle 4"/>
          <p:cNvSpPr>
            <a:spLocks noGrp="1" noRot="1" noChangeAspect="1" noChangeArrowheads="1" noTextEdit="1"/>
          </p:cNvSpPr>
          <p:nvPr>
            <p:ph type="sldImg" idx="2"/>
          </p:nvPr>
        </p:nvSpPr>
        <p:spPr bwMode="auto">
          <a:xfrm>
            <a:off x="1562100" y="692150"/>
            <a:ext cx="3905250" cy="2698750"/>
          </a:xfrm>
          <a:prstGeom prst="rect">
            <a:avLst/>
          </a:prstGeom>
          <a:noFill/>
          <a:ln w="9525">
            <a:solidFill>
              <a:srgbClr val="000000"/>
            </a:solidFill>
            <a:miter lim="800000"/>
            <a:headEnd/>
            <a:tailEnd/>
          </a:ln>
        </p:spPr>
      </p:sp>
      <p:sp>
        <p:nvSpPr>
          <p:cNvPr id="227333" name="Rectangle 5"/>
          <p:cNvSpPr>
            <a:spLocks noGrp="1" noChangeArrowheads="1"/>
          </p:cNvSpPr>
          <p:nvPr>
            <p:ph type="body" sz="quarter" idx="3"/>
          </p:nvPr>
        </p:nvSpPr>
        <p:spPr bwMode="auto">
          <a:xfrm>
            <a:off x="923925" y="3619500"/>
            <a:ext cx="5362575" cy="490855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7334" name="Rectangle 6"/>
          <p:cNvSpPr>
            <a:spLocks noGrp="1" noChangeArrowheads="1"/>
          </p:cNvSpPr>
          <p:nvPr>
            <p:ph type="ftr" sz="quarter" idx="4"/>
          </p:nvPr>
        </p:nvSpPr>
        <p:spPr bwMode="auto">
          <a:xfrm>
            <a:off x="0" y="8759825"/>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925">
              <a:defRPr sz="1200"/>
            </a:lvl1pPr>
          </a:lstStyle>
          <a:p>
            <a:pPr>
              <a:defRPr/>
            </a:pPr>
            <a:endParaRPr lang="en-US"/>
          </a:p>
        </p:txBody>
      </p:sp>
      <p:sp>
        <p:nvSpPr>
          <p:cNvPr id="227335" name="Rectangle 7"/>
          <p:cNvSpPr>
            <a:spLocks noGrp="1" noChangeArrowheads="1"/>
          </p:cNvSpPr>
          <p:nvPr>
            <p:ph type="sldNum" sz="quarter" idx="5"/>
          </p:nvPr>
        </p:nvSpPr>
        <p:spPr bwMode="auto">
          <a:xfrm>
            <a:off x="3929063" y="8759825"/>
            <a:ext cx="3005137"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a:defRPr sz="1200"/>
            </a:lvl1pPr>
          </a:lstStyle>
          <a:p>
            <a:pPr>
              <a:defRPr/>
            </a:pPr>
            <a:fld id="{91EF49F5-CA31-4C2F-BE2F-DF909B55C6E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xfrm>
            <a:off x="1716088" y="692150"/>
            <a:ext cx="3597275" cy="2698750"/>
          </a:xfrm>
          <a:ln/>
        </p:spPr>
      </p:sp>
      <p:sp>
        <p:nvSpPr>
          <p:cNvPr id="31747" name="Notes Placeholder 2"/>
          <p:cNvSpPr>
            <a:spLocks noGrp="1"/>
          </p:cNvSpPr>
          <p:nvPr>
            <p:ph type="body" idx="1"/>
          </p:nvPr>
        </p:nvSpPr>
        <p:spPr>
          <a:noFill/>
          <a:ln/>
        </p:spPr>
        <p:txBody>
          <a:bodyPr/>
          <a:lstStyle/>
          <a:p>
            <a:r>
              <a:rPr lang="en-US" baseline="0" dirty="0" smtClean="0">
                <a:latin typeface="Arial" charset="0"/>
              </a:rPr>
              <a:t>Let’s first take a look at some of the features of MEL commands, so that we get an idea of what implementation we need to do for our own command</a:t>
            </a:r>
            <a:r>
              <a:rPr lang="en-US" baseline="0" dirty="0" smtClean="0">
                <a:latin typeface="Arial" charset="0"/>
              </a:rPr>
              <a:t>.</a:t>
            </a:r>
          </a:p>
          <a:p>
            <a:endParaRPr lang="en-US" dirty="0" smtClean="0">
              <a:latin typeface="Arial" charset="0"/>
            </a:endParaRPr>
          </a:p>
          <a:p>
            <a:r>
              <a:rPr lang="en-US" dirty="0" smtClean="0">
                <a:latin typeface="Arial" charset="0"/>
              </a:rPr>
              <a:t>///////////////////////////////////////</a:t>
            </a:r>
          </a:p>
          <a:p>
            <a:r>
              <a:rPr lang="en-US" dirty="0" smtClean="0">
                <a:latin typeface="Arial" charset="0"/>
              </a:rPr>
              <a:t>The docs about “flag</a:t>
            </a:r>
            <a:r>
              <a:rPr lang="en-US" baseline="0" dirty="0" smtClean="0">
                <a:latin typeface="Arial" charset="0"/>
              </a:rPr>
              <a:t> argument” and “command argument” is wrong in </a:t>
            </a:r>
            <a:r>
              <a:rPr lang="en-US" baseline="0" dirty="0" err="1" smtClean="0">
                <a:latin typeface="Arial" charset="0"/>
              </a:rPr>
              <a:t>Msynatx</a:t>
            </a:r>
            <a:r>
              <a:rPr lang="en-US" baseline="0" dirty="0" smtClean="0">
                <a:latin typeface="Arial" charset="0"/>
              </a:rPr>
              <a:t> part</a:t>
            </a:r>
            <a:endParaRPr lang="en-US" dirty="0" smtClean="0">
              <a:latin typeface="Arial" charset="0"/>
            </a:endParaRPr>
          </a:p>
          <a:p>
            <a:endParaRPr lang="en-US" dirty="0" smtClean="0">
              <a:latin typeface="Arial" charset="0"/>
            </a:endParaRPr>
          </a:p>
        </p:txBody>
      </p:sp>
      <p:sp>
        <p:nvSpPr>
          <p:cNvPr id="31748" name="Slide Number Placeholder 3"/>
          <p:cNvSpPr>
            <a:spLocks noGrp="1"/>
          </p:cNvSpPr>
          <p:nvPr>
            <p:ph type="sldNum" sz="quarter" idx="5"/>
          </p:nvPr>
        </p:nvSpPr>
        <p:spPr>
          <a:noFill/>
        </p:spPr>
        <p:txBody>
          <a:bodyPr/>
          <a:lstStyle/>
          <a:p>
            <a:fld id="{9B3FC2A4-1C9C-47EC-AE96-32EDC841674F}" type="slidenum">
              <a:rPr lang="en-US" smtClean="0">
                <a:latin typeface="Arial" charset="0"/>
              </a:rPr>
              <a:pPr/>
              <a:t>12</a:t>
            </a:fld>
            <a:endParaRPr lang="en-US"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sz="1200" dirty="0" smtClean="0"/>
          </a:p>
          <a:p>
            <a:r>
              <a:rPr lang="en-US" sz="1200" b="1" baseline="0" dirty="0" smtClean="0"/>
              <a:t>When </a:t>
            </a:r>
            <a:r>
              <a:rPr lang="en-US" sz="1200" b="1" baseline="0" dirty="0" smtClean="0"/>
              <a:t>Maya pass this </a:t>
            </a:r>
            <a:r>
              <a:rPr lang="en-US" sz="1200" b="1" baseline="0" dirty="0" err="1" smtClean="0"/>
              <a:t>MArgList</a:t>
            </a:r>
            <a:r>
              <a:rPr lang="en-US" sz="1200" b="1" baseline="0" dirty="0" smtClean="0"/>
              <a:t> variable to you, it’s actually a list including all the flags and arguments</a:t>
            </a:r>
            <a:endParaRPr lang="en-US" sz="1200" b="1" dirty="0" smtClean="0"/>
          </a:p>
          <a:p>
            <a:r>
              <a:rPr lang="en-US" sz="1200" b="1" dirty="0" smtClean="0"/>
              <a:t>it is like a argument for</a:t>
            </a:r>
            <a:r>
              <a:rPr lang="en-US" sz="1200" b="1" baseline="0" dirty="0" smtClean="0"/>
              <a:t> your </a:t>
            </a:r>
            <a:r>
              <a:rPr lang="en-US" sz="1200" b="1" baseline="0" dirty="0" err="1" smtClean="0"/>
              <a:t>c++</a:t>
            </a:r>
            <a:r>
              <a:rPr lang="en-US" sz="1200" b="1" baseline="0" dirty="0" smtClean="0"/>
              <a:t> command line executable program, without the name of the program included</a:t>
            </a:r>
          </a:p>
          <a:p>
            <a:endParaRPr lang="en-US" sz="1200" b="1" baseline="0" dirty="0" smtClean="0"/>
          </a:p>
          <a:p>
            <a:r>
              <a:rPr lang="en-US" sz="1200" b="1" baseline="0" dirty="0" smtClean="0"/>
              <a:t>Also there is no way to specify command argument.</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xfrm>
            <a:off x="1716088" y="692150"/>
            <a:ext cx="3597275" cy="2698750"/>
          </a:xfrm>
          <a:ln/>
        </p:spPr>
      </p:sp>
      <p:sp>
        <p:nvSpPr>
          <p:cNvPr id="36867" name="Notes Placeholder 2"/>
          <p:cNvSpPr>
            <a:spLocks noGrp="1"/>
          </p:cNvSpPr>
          <p:nvPr>
            <p:ph type="body" idx="1"/>
          </p:nvPr>
        </p:nvSpPr>
        <p:spPr>
          <a:noFill/>
          <a:ln/>
        </p:spPr>
        <p:txBody>
          <a:bodyPr/>
          <a:lstStyle/>
          <a:p>
            <a:pPr eaLnBrk="1" hangingPunct="1"/>
            <a:endParaRPr lang="en-CA" i="1" dirty="0" smtClean="0"/>
          </a:p>
        </p:txBody>
      </p:sp>
      <p:sp>
        <p:nvSpPr>
          <p:cNvPr id="36868" name="Slide Number Placeholder 3"/>
          <p:cNvSpPr>
            <a:spLocks noGrp="1"/>
          </p:cNvSpPr>
          <p:nvPr>
            <p:ph type="sldNum" sz="quarter" idx="5"/>
          </p:nvPr>
        </p:nvSpPr>
        <p:spPr>
          <a:noFill/>
        </p:spPr>
        <p:txBody>
          <a:bodyPr/>
          <a:lstStyle/>
          <a:p>
            <a:fld id="{E64CB18C-0F62-44C5-863B-33D6F28C604E}" type="slidenum">
              <a:rPr lang="en-US" smtClean="0">
                <a:latin typeface="Arial" charset="0"/>
              </a:rPr>
              <a:pPr/>
              <a:t>15</a:t>
            </a:fld>
            <a:endParaRPr lang="en-U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16</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xfrm>
            <a:off x="1716088" y="692150"/>
            <a:ext cx="3597275" cy="2698750"/>
          </a:xfrm>
          <a:ln/>
        </p:spPr>
      </p:sp>
      <p:sp>
        <p:nvSpPr>
          <p:cNvPr id="37891" name="Notes Placeholder 2"/>
          <p:cNvSpPr>
            <a:spLocks noGrp="1"/>
          </p:cNvSpPr>
          <p:nvPr>
            <p:ph type="body" idx="1"/>
          </p:nvPr>
        </p:nvSpPr>
        <p:spPr>
          <a:noFill/>
          <a:ln/>
        </p:spPr>
        <p:txBody>
          <a:bodyPr/>
          <a:lstStyle/>
          <a:p>
            <a:r>
              <a:rPr lang="en-US" dirty="0" smtClean="0">
                <a:latin typeface="Arial" charset="0"/>
              </a:rPr>
              <a:t>To retrieve the argument, you will need to</a:t>
            </a:r>
            <a:r>
              <a:rPr lang="en-US" baseline="0" dirty="0" smtClean="0">
                <a:latin typeface="Arial" charset="0"/>
              </a:rPr>
              <a:t> call </a:t>
            </a:r>
            <a:r>
              <a:rPr lang="en-US" baseline="0" dirty="0" err="1" smtClean="0">
                <a:latin typeface="Arial" charset="0"/>
              </a:rPr>
              <a:t>MPxCommand</a:t>
            </a:r>
            <a:r>
              <a:rPr lang="en-US" baseline="0" dirty="0" smtClean="0">
                <a:latin typeface="Arial" charset="0"/>
              </a:rPr>
              <a:t>::syntax() function, (it is a special function) and then pass it to  the constructor of a </a:t>
            </a:r>
            <a:r>
              <a:rPr lang="en-US" baseline="0" dirty="0" err="1" smtClean="0">
                <a:latin typeface="Arial" charset="0"/>
              </a:rPr>
              <a:t>MArgDatabase</a:t>
            </a:r>
            <a:r>
              <a:rPr lang="en-US" baseline="0" dirty="0" smtClean="0">
                <a:latin typeface="Arial" charset="0"/>
              </a:rPr>
              <a:t> object.</a:t>
            </a:r>
          </a:p>
          <a:p>
            <a:endParaRPr lang="en-US" dirty="0" smtClean="0">
              <a:latin typeface="Arial" charset="0"/>
            </a:endParaRPr>
          </a:p>
          <a:p>
            <a:endParaRPr lang="en-US" dirty="0" smtClean="0">
              <a:latin typeface="Arial" charset="0"/>
            </a:endParaRPr>
          </a:p>
        </p:txBody>
      </p:sp>
      <p:sp>
        <p:nvSpPr>
          <p:cNvPr id="37892" name="Slide Number Placeholder 3"/>
          <p:cNvSpPr>
            <a:spLocks noGrp="1"/>
          </p:cNvSpPr>
          <p:nvPr>
            <p:ph type="sldNum" sz="quarter" idx="5"/>
          </p:nvPr>
        </p:nvSpPr>
        <p:spPr>
          <a:noFill/>
        </p:spPr>
        <p:txBody>
          <a:bodyPr/>
          <a:lstStyle/>
          <a:p>
            <a:fld id="{81F403E2-76B8-4C86-91EB-73C734520D58}" type="slidenum">
              <a:rPr lang="en-US" smtClean="0">
                <a:latin typeface="Arial" charset="0"/>
              </a:rPr>
              <a:pPr/>
              <a:t>17</a:t>
            </a:fld>
            <a:endParaRPr lang="en-US"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18</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764908-0B36-43AF-94B3-E6D381781089}"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22</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716088" y="692150"/>
            <a:ext cx="3597275" cy="2698750"/>
          </a:xfrm>
          <a:ln/>
        </p:spPr>
      </p:sp>
      <p:sp>
        <p:nvSpPr>
          <p:cNvPr id="32772" name="Slide Number Placeholder 3"/>
          <p:cNvSpPr>
            <a:spLocks noGrp="1"/>
          </p:cNvSpPr>
          <p:nvPr>
            <p:ph type="sldNum" sz="quarter" idx="5"/>
          </p:nvPr>
        </p:nvSpPr>
        <p:spPr>
          <a:noFill/>
        </p:spPr>
        <p:txBody>
          <a:bodyPr/>
          <a:lstStyle/>
          <a:p>
            <a:fld id="{A6BF2D56-DB1F-4BFB-A403-10F69D77B1C8}" type="slidenum">
              <a:rPr lang="en-US" smtClean="0">
                <a:latin typeface="Arial" charset="0"/>
              </a:rPr>
              <a:pPr/>
              <a:t>23</a:t>
            </a:fld>
            <a:endParaRPr lang="en-US" smtClean="0">
              <a:latin typeface="Arial" charset="0"/>
            </a:endParaRPr>
          </a:p>
        </p:txBody>
      </p:sp>
      <p:sp>
        <p:nvSpPr>
          <p:cNvPr id="5" name="Notes Placeholder 4"/>
          <p:cNvSpPr>
            <a:spLocks noGrp="1"/>
          </p:cNvSpPr>
          <p:nvPr>
            <p:ph type="body" sz="quarter" idx="10"/>
          </p:nvPr>
        </p:nvSpPr>
        <p:spPr/>
        <p:txBody>
          <a:bodyPr>
            <a:normAutofit/>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24</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1716088" y="692150"/>
            <a:ext cx="3597275" cy="2698750"/>
          </a:xfrm>
          <a:ln/>
        </p:spPr>
      </p:sp>
      <p:sp>
        <p:nvSpPr>
          <p:cNvPr id="35844" name="Slide Number Placeholder 3"/>
          <p:cNvSpPr>
            <a:spLocks noGrp="1"/>
          </p:cNvSpPr>
          <p:nvPr>
            <p:ph type="sldNum" sz="quarter" idx="5"/>
          </p:nvPr>
        </p:nvSpPr>
        <p:spPr>
          <a:noFill/>
        </p:spPr>
        <p:txBody>
          <a:bodyPr/>
          <a:lstStyle/>
          <a:p>
            <a:fld id="{C378A7D9-4DCF-455F-937B-63FC0B76FB91}" type="slidenum">
              <a:rPr lang="en-US" smtClean="0">
                <a:latin typeface="Arial" charset="0"/>
              </a:rPr>
              <a:pPr/>
              <a:t>25</a:t>
            </a:fld>
            <a:endParaRPr lang="en-US" smtClean="0">
              <a:latin typeface="Arial" charset="0"/>
            </a:endParaRPr>
          </a:p>
        </p:txBody>
      </p:sp>
      <p:sp>
        <p:nvSpPr>
          <p:cNvPr id="5" name="Notes Placeholder 4"/>
          <p:cNvSpPr>
            <a:spLocks noGrp="1"/>
          </p:cNvSpPr>
          <p:nvPr>
            <p:ph type="body" sz="quarter" idx="10"/>
          </p:nvPr>
        </p:nvSpPr>
        <p:spPr/>
        <p:txBody>
          <a:bodyPr>
            <a:normAutofit/>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1716088" y="692150"/>
            <a:ext cx="3597275" cy="2698750"/>
          </a:xfrm>
          <a:ln/>
        </p:spPr>
      </p:sp>
      <p:sp>
        <p:nvSpPr>
          <p:cNvPr id="45060" name="Slide Number Placeholder 3"/>
          <p:cNvSpPr>
            <a:spLocks noGrp="1"/>
          </p:cNvSpPr>
          <p:nvPr>
            <p:ph type="sldNum" sz="quarter" idx="5"/>
          </p:nvPr>
        </p:nvSpPr>
        <p:spPr>
          <a:noFill/>
        </p:spPr>
        <p:txBody>
          <a:bodyPr/>
          <a:lstStyle/>
          <a:p>
            <a:fld id="{0A1A2CE2-028D-4F59-B3C8-0C45DC439EA1}" type="slidenum">
              <a:rPr lang="en-US" smtClean="0">
                <a:latin typeface="Arial" charset="0"/>
              </a:rPr>
              <a:pPr/>
              <a:t>26</a:t>
            </a:fld>
            <a:endParaRPr lang="en-US" smtClean="0">
              <a:latin typeface="Arial" charset="0"/>
            </a:endParaRPr>
          </a:p>
        </p:txBody>
      </p:sp>
      <p:sp>
        <p:nvSpPr>
          <p:cNvPr id="5" name="Notes Placeholder 4"/>
          <p:cNvSpPr>
            <a:spLocks noGrp="1"/>
          </p:cNvSpPr>
          <p:nvPr>
            <p:ph type="body" sz="quarter" idx="10"/>
          </p:nvPr>
        </p:nvSpPr>
        <p:spPr/>
        <p:txBody>
          <a:bodyPr>
            <a:normAutofit/>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716088" y="692150"/>
            <a:ext cx="3597275" cy="2698750"/>
          </a:xfrm>
          <a:ln/>
        </p:spPr>
      </p:sp>
      <p:sp>
        <p:nvSpPr>
          <p:cNvPr id="38916" name="Slide Number Placeholder 3"/>
          <p:cNvSpPr>
            <a:spLocks noGrp="1"/>
          </p:cNvSpPr>
          <p:nvPr>
            <p:ph type="sldNum" sz="quarter" idx="5"/>
          </p:nvPr>
        </p:nvSpPr>
        <p:spPr>
          <a:noFill/>
        </p:spPr>
        <p:txBody>
          <a:bodyPr/>
          <a:lstStyle/>
          <a:p>
            <a:fld id="{EA094224-C084-4075-B1CB-FD67CF0DBA2D}" type="slidenum">
              <a:rPr lang="en-US" smtClean="0">
                <a:latin typeface="Arial" charset="0"/>
              </a:rPr>
              <a:pPr/>
              <a:t>28</a:t>
            </a:fld>
            <a:endParaRPr lang="en-US" smtClean="0">
              <a:latin typeface="Arial" charset="0"/>
            </a:endParaRPr>
          </a:p>
        </p:txBody>
      </p:sp>
      <p:sp>
        <p:nvSpPr>
          <p:cNvPr id="5" name="Notes Placeholder 4"/>
          <p:cNvSpPr>
            <a:spLocks noGrp="1"/>
          </p:cNvSpPr>
          <p:nvPr>
            <p:ph type="body" sz="quarter" idx="10"/>
          </p:nvPr>
        </p:nvSpPr>
        <p:spPr/>
        <p:txBody>
          <a:bodyPr>
            <a:normAutofit/>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29</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latin typeface="Arial" charset="0"/>
              </a:rPr>
              <a:t>We will also cover how to deal with errors in your </a:t>
            </a:r>
            <a:r>
              <a:rPr lang="en-US" baseline="0" dirty="0" smtClean="0">
                <a:latin typeface="Arial" charset="0"/>
              </a:rPr>
              <a:t>code</a:t>
            </a:r>
            <a:endParaRPr lang="en-US" dirty="0" smtClean="0">
              <a:latin typeface="Arial" charset="0"/>
            </a:endParaRPr>
          </a:p>
          <a:p>
            <a:pPr eaLnBrk="1" hangingPunct="1"/>
            <a:endParaRPr lang="en-US" dirty="0" smtClean="0">
              <a:latin typeface="Arial" charset="0"/>
            </a:endParaRPr>
          </a:p>
          <a:p>
            <a:pPr eaLnBrk="1" hangingPunct="1"/>
            <a:endParaRPr lang="en-US" dirty="0" smtClean="0">
              <a:latin typeface="Arial" charset="0"/>
            </a:endParaRPr>
          </a:p>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xfrm>
            <a:off x="1716088" y="692150"/>
            <a:ext cx="3597275" cy="2698750"/>
          </a:xfrm>
          <a:ln/>
        </p:spPr>
      </p:sp>
      <p:sp>
        <p:nvSpPr>
          <p:cNvPr id="39940" name="Slide Number Placeholder 3"/>
          <p:cNvSpPr>
            <a:spLocks noGrp="1"/>
          </p:cNvSpPr>
          <p:nvPr>
            <p:ph type="sldNum" sz="quarter" idx="5"/>
          </p:nvPr>
        </p:nvSpPr>
        <p:spPr>
          <a:noFill/>
        </p:spPr>
        <p:txBody>
          <a:bodyPr/>
          <a:lstStyle/>
          <a:p>
            <a:fld id="{A5C85DDC-40C2-4C33-B507-169AEF8B5FBF}" type="slidenum">
              <a:rPr lang="en-US" smtClean="0">
                <a:latin typeface="Arial" charset="0"/>
              </a:rPr>
              <a:pPr/>
              <a:t>30</a:t>
            </a:fld>
            <a:endParaRPr lang="en-US" smtClean="0">
              <a:latin typeface="Arial" charset="0"/>
            </a:endParaRPr>
          </a:p>
        </p:txBody>
      </p:sp>
      <p:sp>
        <p:nvSpPr>
          <p:cNvPr id="5" name="Notes Placeholder 4"/>
          <p:cNvSpPr>
            <a:spLocks noGrp="1"/>
          </p:cNvSpPr>
          <p:nvPr>
            <p:ph type="body" sz="quarter" idx="10"/>
          </p:nvPr>
        </p:nvSpPr>
        <p:spPr/>
        <p:txBody>
          <a:bodyPr>
            <a:normAutofit/>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r>
              <a:rPr lang="en-CA" dirty="0" smtClean="0"/>
              <a:t>As you can see</a:t>
            </a:r>
            <a:r>
              <a:rPr lang="en-CA" baseline="0" dirty="0" smtClean="0"/>
              <a:t> here, in </a:t>
            </a:r>
            <a:r>
              <a:rPr lang="en-CA" baseline="0" dirty="0" err="1" smtClean="0"/>
              <a:t>MGlobal</a:t>
            </a:r>
            <a:r>
              <a:rPr lang="en-CA" baseline="0" dirty="0" smtClean="0"/>
              <a:t> there are a lot of functions for you to select something or put something onto a selection list, and they are all static member function, so you don’t need to create an instance to call them, you can just call them directly. you can find all these methods in the API docs. </a:t>
            </a:r>
          </a:p>
          <a:p>
            <a:endParaRPr lang="en-CA" baseline="0" dirty="0" smtClean="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32</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33</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r>
              <a:rPr lang="en-US" b="0" dirty="0" smtClean="0"/>
              <a:t>Where to find DAG node:</a:t>
            </a:r>
            <a:r>
              <a:rPr lang="en-US" b="0" baseline="0" dirty="0" smtClean="0"/>
              <a:t> </a:t>
            </a:r>
            <a:r>
              <a:rPr lang="en-US" b="0" baseline="0" dirty="0" err="1" smtClean="0"/>
              <a:t>Hypergraph</a:t>
            </a:r>
            <a:r>
              <a:rPr lang="en-US" b="0" baseline="0" dirty="0" smtClean="0"/>
              <a:t>:</a:t>
            </a:r>
            <a:r>
              <a:rPr lang="en-US" baseline="0" dirty="0" smtClean="0"/>
              <a:t> - DAG</a:t>
            </a:r>
            <a:endParaRPr lang="en-US" b="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0" dirty="0" smtClean="0"/>
          </a:p>
          <a:p>
            <a:endParaRPr lang="en-US" b="0" baseline="0" dirty="0" smtClean="0"/>
          </a:p>
          <a:p>
            <a:endParaRPr lang="en-US" b="0" baseline="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pPr>
              <a:defRPr/>
            </a:pPr>
            <a:fld id="{94E0AB3E-0E6B-4386-8B0B-C9732BEBA36B}" type="slidenum">
              <a:rPr lang="en-US" smtClean="0"/>
              <a:pPr>
                <a:defRPr/>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r>
              <a:rPr lang="en-US" dirty="0" smtClean="0"/>
              <a:t>As we said, DAG nodes</a:t>
            </a:r>
            <a:r>
              <a:rPr lang="en-US" baseline="0" dirty="0" smtClean="0"/>
              <a:t> are </a:t>
            </a:r>
            <a:r>
              <a:rPr lang="en-US" dirty="0" smtClean="0"/>
              <a:t>special DG nodes in the sense that they defines a parent-child relationship.</a:t>
            </a:r>
          </a:p>
          <a:p>
            <a:endParaRPr lang="en-US" dirty="0" smtClean="0"/>
          </a:p>
          <a:p>
            <a:r>
              <a:rPr lang="en-US" dirty="0" smtClean="0"/>
              <a:t>Parenting is</a:t>
            </a:r>
            <a:r>
              <a:rPr lang="en-US" baseline="0" dirty="0" smtClean="0"/>
              <a:t> not connection</a:t>
            </a:r>
          </a:p>
          <a:p>
            <a:endParaRPr lang="en-US" dirty="0" smtClean="0"/>
          </a:p>
          <a:p>
            <a:r>
              <a:rPr lang="en-US" dirty="0" smtClean="0"/>
              <a:t>///////////////////////</a:t>
            </a:r>
          </a:p>
          <a:p>
            <a:r>
              <a:rPr lang="en-US" dirty="0" smtClean="0"/>
              <a:t>A DAG node is simply an entity in the DAG. It may have and know about parents, siblings, and children, but it does not necessarily know about transformations or geometry. Transforms and Shapes are two types of nodes derived from a DAG node. A transform node is a type of DAG node which handles transformations (translate, rotate, and scale), while a shape node is a type of DAG node which handles geometry. A shape node does not maintain transformation information, and geometry cannot be hung below a transform node. This means that any piece of geometry requires two DAG nodes above it, a shape node immediately above it, and a transform node above the shape node. </a:t>
            </a:r>
            <a:endParaRPr lang="en-US" baseline="0" dirty="0" smtClean="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fld id="{0C38AF66-B8DE-4C00-B587-5365520A97B1}" type="slidenum">
              <a:rPr lang="en-US" smtClean="0"/>
              <a:pPr/>
              <a:t>42</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If you extend the idea, the hand will be parented under arm, arm parented shoulder, shoulder parented </a:t>
            </a:r>
            <a:r>
              <a:rPr lang="en-US" baseline="0" dirty="0" err="1" smtClean="0"/>
              <a:t>spline</a:t>
            </a:r>
            <a:r>
              <a:rPr lang="en-US" baseline="0" dirty="0" smtClean="0"/>
              <a:t>, and goes 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r>
              <a:rPr lang="en-US" baseline="0" dirty="0" smtClean="0"/>
              <a:t>When you have multiple parent transforms like this, the final position of the shape in world space is no longer defined by its immediate parent transform node, defined by all the parents along the </a:t>
            </a:r>
            <a:r>
              <a:rPr lang="en-US" baseline="0" dirty="0" err="1" smtClean="0"/>
              <a:t>hierachy</a:t>
            </a:r>
            <a:r>
              <a:rPr lang="en-US" baseline="0" dirty="0" smtClean="0"/>
              <a:t>.</a:t>
            </a:r>
          </a:p>
          <a:p>
            <a:r>
              <a:rPr lang="en-US" baseline="0" dirty="0" smtClean="0"/>
              <a:t>It</a:t>
            </a:r>
            <a:r>
              <a:rPr lang="en-US" dirty="0" smtClean="0"/>
              <a:t> is  </a:t>
            </a:r>
            <a:r>
              <a:rPr lang="en-US" baseline="0" dirty="0" smtClean="0"/>
              <a:t>the result of all the transform nodes that lie above a given shape.</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228600" indent="-228600"/>
            <a:endParaRPr lang="en-US" baseline="0" dirty="0" smtClean="0"/>
          </a:p>
          <a:p>
            <a:pPr marL="228600" indent="-228600">
              <a:buNone/>
            </a:pPr>
            <a:r>
              <a:rPr lang="en-US" baseline="0" dirty="0" smtClean="0"/>
              <a:t>Because of the fact that there is instancing, it means that when you have a node itself, you don’t know which instance you have, that’s the reason for this concept, </a:t>
            </a:r>
            <a:r>
              <a:rPr lang="en-US" baseline="0" dirty="0" err="1" smtClean="0"/>
              <a:t>DagPath</a:t>
            </a:r>
            <a:endParaRPr lang="en-US" baseline="0" dirty="0" smtClean="0"/>
          </a:p>
          <a:p>
            <a:pPr marL="228600" indent="-228600">
              <a:buNone/>
            </a:pPr>
            <a:endParaRPr lang="en-US" baseline="0" dirty="0" smtClean="0"/>
          </a:p>
          <a:p>
            <a:pPr marL="228600" marR="0" indent="-228600" algn="l" defTabSz="914400" rtl="0" eaLnBrk="0" fontAlgn="base" latinLnBrk="0" hangingPunct="0">
              <a:lnSpc>
                <a:spcPct val="100000"/>
              </a:lnSpc>
              <a:spcBef>
                <a:spcPct val="30000"/>
              </a:spcBef>
              <a:spcAft>
                <a:spcPct val="0"/>
              </a:spcAft>
              <a:buClrTx/>
              <a:buSzTx/>
              <a:buFontTx/>
              <a:buNone/>
              <a:tabLst/>
              <a:defRPr/>
            </a:pPr>
            <a:r>
              <a:rPr lang="en-US" dirty="0" smtClean="0"/>
              <a:t>A </a:t>
            </a:r>
            <a:r>
              <a:rPr lang="en-US" dirty="0" err="1" smtClean="0"/>
              <a:t>dagpath</a:t>
            </a:r>
            <a:r>
              <a:rPr lang="en-US" dirty="0" smtClean="0"/>
              <a:t> is in the dag</a:t>
            </a:r>
            <a:r>
              <a:rPr lang="en-US" baseline="0" dirty="0" smtClean="0"/>
              <a:t> </a:t>
            </a:r>
            <a:r>
              <a:rPr lang="en-US" baseline="0" dirty="0" err="1" smtClean="0"/>
              <a:t>hierachy</a:t>
            </a:r>
            <a:r>
              <a:rPr lang="en-US" baseline="0" dirty="0" smtClean="0"/>
              <a:t> </a:t>
            </a:r>
            <a:r>
              <a:rPr lang="en-US" dirty="0" smtClean="0"/>
              <a:t>a list of nodes which uniquely identifies the location of a particular node or instance of a node.</a:t>
            </a:r>
          </a:p>
          <a:p>
            <a:pPr marL="228600" marR="0" indent="-228600" algn="l" defTabSz="914400" rtl="0" eaLnBrk="0" fontAlgn="base" latinLnBrk="0" hangingPunct="0">
              <a:lnSpc>
                <a:spcPct val="100000"/>
              </a:lnSpc>
              <a:spcBef>
                <a:spcPct val="30000"/>
              </a:spcBef>
              <a:spcAft>
                <a:spcPct val="0"/>
              </a:spcAft>
              <a:buClrTx/>
              <a:buSzTx/>
              <a:buFontTx/>
              <a:buNone/>
              <a:tabLst/>
              <a:defRPr/>
            </a:pPr>
            <a:r>
              <a:rPr lang="en-US" b="0" dirty="0" smtClean="0"/>
              <a:t>For instanced nodes, there will be multiple paths which lead from the root node to the instanced node, one path for each instance.</a:t>
            </a:r>
          </a:p>
          <a:p>
            <a:pPr marL="228600" marR="0" indent="-228600" algn="l" defTabSz="914400" rtl="0" eaLnBrk="0" fontAlgn="base" latinLnBrk="0" hangingPunct="0">
              <a:lnSpc>
                <a:spcPct val="100000"/>
              </a:lnSpc>
              <a:spcBef>
                <a:spcPct val="30000"/>
              </a:spcBef>
              <a:spcAft>
                <a:spcPct val="0"/>
              </a:spcAft>
              <a:buClrTx/>
              <a:buSzTx/>
              <a:buFontTx/>
              <a:buNone/>
              <a:tabLst/>
              <a:defRPr/>
            </a:pPr>
            <a:endParaRPr lang="en-US" b="0" dirty="0" smtClean="0"/>
          </a:p>
          <a:p>
            <a:pPr marL="228600" marR="0" indent="-228600" algn="l" defTabSz="914400" rtl="0" eaLnBrk="0" fontAlgn="base" latinLnBrk="0" hangingPunct="0">
              <a:lnSpc>
                <a:spcPct val="100000"/>
              </a:lnSpc>
              <a:spcBef>
                <a:spcPct val="30000"/>
              </a:spcBef>
              <a:spcAft>
                <a:spcPct val="0"/>
              </a:spcAft>
              <a:buClrTx/>
              <a:buSzTx/>
              <a:buFontTx/>
              <a:buNone/>
              <a:tabLst/>
              <a:defRPr/>
            </a:pPr>
            <a:r>
              <a:rPr lang="en-US" dirty="0" smtClean="0"/>
              <a:t>/////////////////////////////////////////////////////</a:t>
            </a:r>
          </a:p>
          <a:p>
            <a:pPr marL="228600" marR="0" indent="-228600" algn="l" defTabSz="914400" rtl="0" eaLnBrk="0" fontAlgn="base" latinLnBrk="0" hangingPunct="0">
              <a:lnSpc>
                <a:spcPct val="100000"/>
              </a:lnSpc>
              <a:spcBef>
                <a:spcPct val="30000"/>
              </a:spcBef>
              <a:spcAft>
                <a:spcPct val="0"/>
              </a:spcAft>
              <a:buClrTx/>
              <a:buSzTx/>
              <a:buFontTx/>
              <a:buNone/>
              <a:tabLst/>
              <a:defRPr/>
            </a:pPr>
            <a:r>
              <a:rPr lang="en-US" dirty="0" smtClean="0"/>
              <a:t>Transform </a:t>
            </a:r>
            <a:r>
              <a:rPr lang="en-US" dirty="0" smtClean="0"/>
              <a:t>nodes and shape nodes can also have multiple parent nodes—these nodes are “instanced”. Instancing can be useful to reduce the amount of geometry for a model. For example, if you model a tree, you could create a thousand unique leaves to populate the tree. This would make for a very data heavy model, since each leaf would have it’s own transformation nodes, shape nodes, and NURBS or polygon data. Instead, you can create a single leaf and instance it a thousand times to create a thousand identical leaves and position them independently around the branches of the tree. This way the shape node and NURBS or polygon data is shared. </a:t>
            </a:r>
          </a:p>
          <a:p>
            <a:pPr marL="228600" indent="-228600">
              <a:buNone/>
            </a:pPr>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use of the DAG path allows for object names to be reused. Object names can be reused as long as the same name does not appear on more than one DAG node with a common parent.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46</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47</a:t>
            </a:fld>
            <a:endParaRPr lang="en-US"/>
          </a:p>
        </p:txBody>
      </p:sp>
      <p:sp>
        <p:nvSpPr>
          <p:cNvPr id="6" name="Notes Placeholder 5"/>
          <p:cNvSpPr>
            <a:spLocks noGrp="1"/>
          </p:cNvSpPr>
          <p:nvPr>
            <p:ph type="body" sz="quarter" idx="11"/>
          </p:nvPr>
        </p:nvSpPr>
        <p:spPr/>
        <p:txBody>
          <a:bodyPr>
            <a:normAutofit/>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r>
              <a:rPr lang="en-US" baseline="0" dirty="0" smtClean="0"/>
              <a:t>when MEL commands provided by Maya don’t fit your need, you can use API to create your own command to meet your specific requirements.</a:t>
            </a:r>
          </a:p>
          <a:p>
            <a:endParaRPr lang="en-US" baseline="0" dirty="0" smtClean="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50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1716088" y="692150"/>
            <a:ext cx="3597275" cy="2698750"/>
          </a:xfrm>
          <a:ln/>
        </p:spPr>
      </p:sp>
      <p:sp>
        <p:nvSpPr>
          <p:cNvPr id="34819" name="Notes Placeholder 2"/>
          <p:cNvSpPr>
            <a:spLocks noGrp="1"/>
          </p:cNvSpPr>
          <p:nvPr>
            <p:ph type="body" idx="1"/>
          </p:nvPr>
        </p:nvSpPr>
        <p:spPr>
          <a:noFill/>
          <a:ln/>
        </p:spPr>
        <p:txBody>
          <a:bodyPr/>
          <a:lstStyle/>
          <a:p>
            <a:r>
              <a:rPr lang="en-US" dirty="0" smtClean="0">
                <a:latin typeface="Arial" charset="0"/>
              </a:rPr>
              <a:t>You can name it whatever you want, as long as when</a:t>
            </a:r>
            <a:r>
              <a:rPr lang="en-US" baseline="0" dirty="0" smtClean="0">
                <a:latin typeface="Arial" charset="0"/>
              </a:rPr>
              <a:t> you register the command, you pass the corresponding command name</a:t>
            </a:r>
            <a:endParaRPr lang="en-US" dirty="0" smtClean="0">
              <a:latin typeface="Arial" charset="0"/>
            </a:endParaRPr>
          </a:p>
        </p:txBody>
      </p:sp>
      <p:sp>
        <p:nvSpPr>
          <p:cNvPr id="34820" name="Slide Number Placeholder 3"/>
          <p:cNvSpPr>
            <a:spLocks noGrp="1"/>
          </p:cNvSpPr>
          <p:nvPr>
            <p:ph type="sldNum" sz="quarter" idx="5"/>
          </p:nvPr>
        </p:nvSpPr>
        <p:spPr>
          <a:noFill/>
        </p:spPr>
        <p:txBody>
          <a:bodyPr/>
          <a:lstStyle/>
          <a:p>
            <a:fld id="{E3E6F033-B0E5-4BB5-BCC2-986907155148}" type="slidenum">
              <a:rPr lang="en-US" smtClean="0">
                <a:latin typeface="Arial" charset="0"/>
              </a:rPr>
              <a:pPr/>
              <a:t>7</a:t>
            </a:fld>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8</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1716088" y="692150"/>
            <a:ext cx="3597275" cy="2698750"/>
          </a:xfrm>
          <a:ln/>
        </p:spPr>
      </p:sp>
      <p:sp>
        <p:nvSpPr>
          <p:cNvPr id="34820" name="Slide Number Placeholder 3"/>
          <p:cNvSpPr>
            <a:spLocks noGrp="1"/>
          </p:cNvSpPr>
          <p:nvPr>
            <p:ph type="sldNum" sz="quarter" idx="5"/>
          </p:nvPr>
        </p:nvSpPr>
        <p:spPr>
          <a:noFill/>
        </p:spPr>
        <p:txBody>
          <a:bodyPr/>
          <a:lstStyle/>
          <a:p>
            <a:fld id="{E3E6F033-B0E5-4BB5-BCC2-986907155148}" type="slidenum">
              <a:rPr lang="en-US" smtClean="0">
                <a:latin typeface="Arial" charset="0"/>
              </a:rPr>
              <a:pPr/>
              <a:t>9</a:t>
            </a:fld>
            <a:endParaRPr lang="en-US" smtClean="0">
              <a:latin typeface="Arial" charset="0"/>
            </a:endParaRPr>
          </a:p>
        </p:txBody>
      </p:sp>
      <p:sp>
        <p:nvSpPr>
          <p:cNvPr id="5" name="Notes Placeholder 4"/>
          <p:cNvSpPr>
            <a:spLocks noGrp="1"/>
          </p:cNvSpPr>
          <p:nvPr>
            <p:ph type="body" sz="quarter" idx="10"/>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319088" y="6573838"/>
            <a:ext cx="2209800" cy="228600"/>
          </a:xfrm>
          <a:prstGeom prst="rect">
            <a:avLst/>
          </a:prstGeom>
          <a:noFill/>
          <a:ln w="9525">
            <a:noFill/>
            <a:miter lim="800000"/>
            <a:headEnd/>
            <a:tailEnd/>
          </a:ln>
          <a:effectLst/>
        </p:spPr>
        <p:txBody>
          <a:bodyPr lIns="0" tIns="0" rIns="0" bIns="0" anchor="ctr"/>
          <a:lstStyle/>
          <a:p>
            <a:pPr eaLnBrk="0" hangingPunct="0">
              <a:defRPr/>
            </a:pPr>
            <a:r>
              <a:rPr lang="en-US" sz="800" dirty="0">
                <a:solidFill>
                  <a:srgbClr val="595959"/>
                </a:solidFill>
              </a:rPr>
              <a:t>© </a:t>
            </a:r>
            <a:r>
              <a:rPr lang="en-US" sz="800" dirty="0" smtClean="0">
                <a:solidFill>
                  <a:srgbClr val="595959"/>
                </a:solidFill>
              </a:rPr>
              <a:t>2011 </a:t>
            </a:r>
            <a:r>
              <a:rPr lang="en-US" sz="800" dirty="0">
                <a:solidFill>
                  <a:srgbClr val="595959"/>
                </a:solidFill>
              </a:rPr>
              <a:t>Autodesk </a:t>
            </a:r>
          </a:p>
        </p:txBody>
      </p:sp>
      <p:sp>
        <p:nvSpPr>
          <p:cNvPr id="5" name="Rectangle 6"/>
          <p:cNvSpPr>
            <a:spLocks noChangeArrowheads="1"/>
          </p:cNvSpPr>
          <p:nvPr userDrawn="1"/>
        </p:nvSpPr>
        <p:spPr bwMode="auto">
          <a:xfrm>
            <a:off x="4572000" y="6573838"/>
            <a:ext cx="304800" cy="228600"/>
          </a:xfrm>
          <a:prstGeom prst="rect">
            <a:avLst/>
          </a:prstGeom>
          <a:noFill/>
          <a:ln w="9525">
            <a:noFill/>
            <a:miter lim="800000"/>
            <a:headEnd/>
            <a:tailEnd/>
          </a:ln>
          <a:effectLst/>
        </p:spPr>
        <p:txBody>
          <a:bodyPr lIns="0" tIns="0" rIns="0" bIns="0" anchor="ctr"/>
          <a:lstStyle/>
          <a:p>
            <a:pPr eaLnBrk="0" hangingPunct="0">
              <a:defRPr/>
            </a:pPr>
            <a:fld id="{26A20D8A-2D3F-451B-BE0E-77FD72D5B47A}" type="slidenum">
              <a:rPr lang="en-US" sz="800">
                <a:solidFill>
                  <a:srgbClr val="595959"/>
                </a:solidFill>
              </a:rPr>
              <a:pPr eaLnBrk="0" hangingPunct="0">
                <a:defRPr/>
              </a:pPr>
              <a:t>‹#›</a:t>
            </a:fld>
            <a:endParaRPr lang="en-US" sz="800">
              <a:solidFill>
                <a:srgbClr val="595959"/>
              </a:solidFill>
            </a:endParaRPr>
          </a:p>
        </p:txBody>
      </p:sp>
      <p:pic>
        <p:nvPicPr>
          <p:cNvPr id="6" name="Picture 9" descr="seg_black"/>
          <p:cNvPicPr>
            <a:picLocks noChangeAspect="1" noChangeArrowheads="1"/>
          </p:cNvPicPr>
          <p:nvPr userDrawn="1"/>
        </p:nvPicPr>
        <p:blipFill>
          <a:blip r:embed="rId2" cstate="print"/>
          <a:srcRect/>
          <a:stretch>
            <a:fillRect/>
          </a:stretch>
        </p:blipFill>
        <p:spPr bwMode="auto">
          <a:xfrm>
            <a:off x="5943600" y="0"/>
            <a:ext cx="3200400" cy="6859588"/>
          </a:xfrm>
          <a:prstGeom prst="rect">
            <a:avLst/>
          </a:prstGeom>
          <a:noFill/>
          <a:ln w="9525">
            <a:noFill/>
            <a:miter lim="800000"/>
            <a:headEnd/>
            <a:tailEnd/>
          </a:ln>
        </p:spPr>
      </p:pic>
      <p:sp>
        <p:nvSpPr>
          <p:cNvPr id="621571" name="Rectangle 3"/>
          <p:cNvSpPr>
            <a:spLocks noGrp="1" noChangeArrowheads="1"/>
          </p:cNvSpPr>
          <p:nvPr>
            <p:ph type="ctrTitle"/>
          </p:nvPr>
        </p:nvSpPr>
        <p:spPr>
          <a:xfrm>
            <a:off x="319088" y="3016250"/>
            <a:ext cx="4862512" cy="1327150"/>
          </a:xfrm>
        </p:spPr>
        <p:txBody>
          <a:bodyPr anchor="t"/>
          <a:lstStyle>
            <a:lvl1pPr>
              <a:defRPr/>
            </a:lvl1pPr>
          </a:lstStyle>
          <a:p>
            <a:r>
              <a:rPr lang="en-US"/>
              <a:t>Click to edit Master title style</a:t>
            </a:r>
          </a:p>
        </p:txBody>
      </p:sp>
      <p:sp>
        <p:nvSpPr>
          <p:cNvPr id="621572" name="Rectangle 4"/>
          <p:cNvSpPr>
            <a:spLocks noGrp="1" noChangeArrowheads="1"/>
          </p:cNvSpPr>
          <p:nvPr>
            <p:ph type="subTitle" sz="quarter" idx="1"/>
          </p:nvPr>
        </p:nvSpPr>
        <p:spPr>
          <a:xfrm>
            <a:off x="319088" y="4495800"/>
            <a:ext cx="4862512" cy="838200"/>
          </a:xfrm>
        </p:spPr>
        <p:txBody>
          <a:bodyPr/>
          <a:lstStyle>
            <a:lvl1pPr>
              <a:lnSpc>
                <a:spcPct val="85000"/>
              </a:lnSpc>
              <a:defRPr>
                <a:solidFill>
                  <a:srgbClr val="00AADD"/>
                </a:solidFill>
              </a:defRPr>
            </a:lvl1pPr>
          </a:lstStyle>
          <a:p>
            <a:r>
              <a:rPr lang="en-US"/>
              <a:t>Click to edit Master subtitle style</a:t>
            </a: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1763" y="136525"/>
            <a:ext cx="2052637" cy="6399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9088" y="136525"/>
            <a:ext cx="6010275" cy="6399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19088" y="1416050"/>
            <a:ext cx="4030662"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02150" y="1416050"/>
            <a:ext cx="4032250"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620547" name="Text Box 3"/>
          <p:cNvSpPr txBox="1">
            <a:spLocks noChangeArrowheads="1"/>
          </p:cNvSpPr>
          <p:nvPr/>
        </p:nvSpPr>
        <p:spPr bwMode="auto">
          <a:xfrm>
            <a:off x="319088" y="6573838"/>
            <a:ext cx="2209800" cy="228600"/>
          </a:xfrm>
          <a:prstGeom prst="rect">
            <a:avLst/>
          </a:prstGeom>
          <a:noFill/>
          <a:ln w="9525">
            <a:noFill/>
            <a:miter lim="800000"/>
            <a:headEnd/>
            <a:tailEnd/>
          </a:ln>
          <a:effectLst/>
        </p:spPr>
        <p:txBody>
          <a:bodyPr lIns="0" tIns="0" rIns="0" bIns="0" anchor="ctr"/>
          <a:lstStyle/>
          <a:p>
            <a:pPr eaLnBrk="0" hangingPunct="0">
              <a:defRPr/>
            </a:pPr>
            <a:r>
              <a:rPr lang="en-US" sz="800" dirty="0">
                <a:solidFill>
                  <a:srgbClr val="595959"/>
                </a:solidFill>
              </a:rPr>
              <a:t>© </a:t>
            </a:r>
            <a:r>
              <a:rPr lang="en-US" sz="800" dirty="0" smtClean="0">
                <a:solidFill>
                  <a:srgbClr val="595959"/>
                </a:solidFill>
              </a:rPr>
              <a:t>2011</a:t>
            </a:r>
            <a:r>
              <a:rPr lang="en-US" sz="800" baseline="0" dirty="0" smtClean="0">
                <a:solidFill>
                  <a:srgbClr val="595959"/>
                </a:solidFill>
              </a:rPr>
              <a:t> </a:t>
            </a:r>
            <a:r>
              <a:rPr lang="en-US" sz="800" dirty="0" smtClean="0">
                <a:solidFill>
                  <a:srgbClr val="595959"/>
                </a:solidFill>
              </a:rPr>
              <a:t>Autodesk </a:t>
            </a:r>
            <a:endParaRPr lang="en-US" sz="800" dirty="0">
              <a:solidFill>
                <a:srgbClr val="595959"/>
              </a:solidFill>
            </a:endParaRPr>
          </a:p>
        </p:txBody>
      </p:sp>
      <p:sp>
        <p:nvSpPr>
          <p:cNvPr id="1027" name="Rectangle 4"/>
          <p:cNvSpPr>
            <a:spLocks noGrp="1" noChangeArrowheads="1"/>
          </p:cNvSpPr>
          <p:nvPr>
            <p:ph type="body" idx="1"/>
          </p:nvPr>
        </p:nvSpPr>
        <p:spPr bwMode="auto">
          <a:xfrm>
            <a:off x="319088" y="1416050"/>
            <a:ext cx="8215312" cy="51196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20549" name="Rectangle 5"/>
          <p:cNvSpPr>
            <a:spLocks noChangeArrowheads="1"/>
          </p:cNvSpPr>
          <p:nvPr/>
        </p:nvSpPr>
        <p:spPr bwMode="auto">
          <a:xfrm>
            <a:off x="4572000" y="6573838"/>
            <a:ext cx="304800" cy="228600"/>
          </a:xfrm>
          <a:prstGeom prst="rect">
            <a:avLst/>
          </a:prstGeom>
          <a:noFill/>
          <a:ln w="9525">
            <a:noFill/>
            <a:miter lim="800000"/>
            <a:headEnd/>
            <a:tailEnd/>
          </a:ln>
          <a:effectLst/>
        </p:spPr>
        <p:txBody>
          <a:bodyPr lIns="0" tIns="0" rIns="0" bIns="0" anchor="ctr"/>
          <a:lstStyle/>
          <a:p>
            <a:pPr eaLnBrk="0" hangingPunct="0">
              <a:defRPr/>
            </a:pPr>
            <a:fld id="{371E3146-B35A-41C1-9310-5D758C8BD67F}" type="slidenum">
              <a:rPr lang="en-US" sz="800">
                <a:solidFill>
                  <a:srgbClr val="595959"/>
                </a:solidFill>
              </a:rPr>
              <a:pPr eaLnBrk="0" hangingPunct="0">
                <a:defRPr/>
              </a:pPr>
              <a:t>‹#›</a:t>
            </a:fld>
            <a:endParaRPr lang="en-US" sz="800">
              <a:solidFill>
                <a:srgbClr val="595959"/>
              </a:solidFill>
            </a:endParaRPr>
          </a:p>
        </p:txBody>
      </p:sp>
      <p:sp>
        <p:nvSpPr>
          <p:cNvPr id="1029" name="Rectangle 11"/>
          <p:cNvSpPr>
            <a:spLocks noGrp="1" noChangeArrowheads="1"/>
          </p:cNvSpPr>
          <p:nvPr>
            <p:ph type="title"/>
          </p:nvPr>
        </p:nvSpPr>
        <p:spPr bwMode="auto">
          <a:xfrm>
            <a:off x="319088" y="136525"/>
            <a:ext cx="8215312" cy="1143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717"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spd="med">
    <p:fade/>
  </p:transition>
  <p:txStyles>
    <p:titleStyle>
      <a:lvl1pPr algn="l" rtl="0" eaLnBrk="0" fontAlgn="base" hangingPunct="0">
        <a:lnSpc>
          <a:spcPct val="95000"/>
        </a:lnSpc>
        <a:spcBef>
          <a:spcPct val="0"/>
        </a:spcBef>
        <a:spcAft>
          <a:spcPct val="0"/>
        </a:spcAft>
        <a:defRPr sz="4000">
          <a:solidFill>
            <a:schemeClr val="bg1"/>
          </a:solidFill>
          <a:latin typeface="+mj-lt"/>
          <a:ea typeface="+mj-ea"/>
          <a:cs typeface="+mj-cs"/>
        </a:defRPr>
      </a:lvl1pPr>
      <a:lvl2pPr algn="l" rtl="0" eaLnBrk="0" fontAlgn="base" hangingPunct="0">
        <a:lnSpc>
          <a:spcPct val="95000"/>
        </a:lnSpc>
        <a:spcBef>
          <a:spcPct val="0"/>
        </a:spcBef>
        <a:spcAft>
          <a:spcPct val="0"/>
        </a:spcAft>
        <a:defRPr sz="4000">
          <a:solidFill>
            <a:schemeClr val="bg1"/>
          </a:solidFill>
          <a:latin typeface="Arial" pitchFamily="34" charset="0"/>
        </a:defRPr>
      </a:lvl2pPr>
      <a:lvl3pPr algn="l" rtl="0" eaLnBrk="0" fontAlgn="base" hangingPunct="0">
        <a:lnSpc>
          <a:spcPct val="95000"/>
        </a:lnSpc>
        <a:spcBef>
          <a:spcPct val="0"/>
        </a:spcBef>
        <a:spcAft>
          <a:spcPct val="0"/>
        </a:spcAft>
        <a:defRPr sz="4000">
          <a:solidFill>
            <a:schemeClr val="bg1"/>
          </a:solidFill>
          <a:latin typeface="Arial" pitchFamily="34" charset="0"/>
        </a:defRPr>
      </a:lvl3pPr>
      <a:lvl4pPr algn="l" rtl="0" eaLnBrk="0" fontAlgn="base" hangingPunct="0">
        <a:lnSpc>
          <a:spcPct val="95000"/>
        </a:lnSpc>
        <a:spcBef>
          <a:spcPct val="0"/>
        </a:spcBef>
        <a:spcAft>
          <a:spcPct val="0"/>
        </a:spcAft>
        <a:defRPr sz="4000">
          <a:solidFill>
            <a:schemeClr val="bg1"/>
          </a:solidFill>
          <a:latin typeface="Arial" pitchFamily="34" charset="0"/>
        </a:defRPr>
      </a:lvl4pPr>
      <a:lvl5pPr algn="l" rtl="0" eaLnBrk="0" fontAlgn="base" hangingPunct="0">
        <a:lnSpc>
          <a:spcPct val="95000"/>
        </a:lnSpc>
        <a:spcBef>
          <a:spcPct val="0"/>
        </a:spcBef>
        <a:spcAft>
          <a:spcPct val="0"/>
        </a:spcAft>
        <a:defRPr sz="4000">
          <a:solidFill>
            <a:schemeClr val="bg1"/>
          </a:solidFill>
          <a:latin typeface="Arial" pitchFamily="34" charset="0"/>
        </a:defRPr>
      </a:lvl5pPr>
      <a:lvl6pPr marL="457200" algn="l" rtl="0" fontAlgn="base">
        <a:lnSpc>
          <a:spcPct val="95000"/>
        </a:lnSpc>
        <a:spcBef>
          <a:spcPct val="0"/>
        </a:spcBef>
        <a:spcAft>
          <a:spcPct val="0"/>
        </a:spcAft>
        <a:defRPr sz="4000">
          <a:solidFill>
            <a:schemeClr val="bg1"/>
          </a:solidFill>
          <a:latin typeface="Arial" pitchFamily="34" charset="0"/>
        </a:defRPr>
      </a:lvl6pPr>
      <a:lvl7pPr marL="914400" algn="l" rtl="0" fontAlgn="base">
        <a:lnSpc>
          <a:spcPct val="95000"/>
        </a:lnSpc>
        <a:spcBef>
          <a:spcPct val="0"/>
        </a:spcBef>
        <a:spcAft>
          <a:spcPct val="0"/>
        </a:spcAft>
        <a:defRPr sz="4000">
          <a:solidFill>
            <a:schemeClr val="bg1"/>
          </a:solidFill>
          <a:latin typeface="Arial" pitchFamily="34" charset="0"/>
        </a:defRPr>
      </a:lvl7pPr>
      <a:lvl8pPr marL="1371600" algn="l" rtl="0" fontAlgn="base">
        <a:lnSpc>
          <a:spcPct val="95000"/>
        </a:lnSpc>
        <a:spcBef>
          <a:spcPct val="0"/>
        </a:spcBef>
        <a:spcAft>
          <a:spcPct val="0"/>
        </a:spcAft>
        <a:defRPr sz="4000">
          <a:solidFill>
            <a:schemeClr val="bg1"/>
          </a:solidFill>
          <a:latin typeface="Arial" pitchFamily="34" charset="0"/>
        </a:defRPr>
      </a:lvl8pPr>
      <a:lvl9pPr marL="1828800" algn="l" rtl="0" fontAlgn="base">
        <a:lnSpc>
          <a:spcPct val="95000"/>
        </a:lnSpc>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15000"/>
        </a:spcBef>
        <a:spcAft>
          <a:spcPct val="15000"/>
        </a:spcAft>
        <a:buChar char="•"/>
        <a:defRPr sz="2400">
          <a:solidFill>
            <a:schemeClr val="bg1"/>
          </a:solidFill>
          <a:latin typeface="+mn-lt"/>
          <a:ea typeface="+mn-ea"/>
          <a:cs typeface="+mn-cs"/>
        </a:defRPr>
      </a:lvl1pPr>
      <a:lvl2pPr marL="347663" indent="-233363" algn="l" rtl="0" eaLnBrk="0" fontAlgn="base" hangingPunct="0">
        <a:spcBef>
          <a:spcPct val="15000"/>
        </a:spcBef>
        <a:spcAft>
          <a:spcPct val="15000"/>
        </a:spcAft>
        <a:buClr>
          <a:srgbClr val="00AADD"/>
        </a:buClr>
        <a:buSzPct val="80000"/>
        <a:buFont typeface="Wingdings" pitchFamily="2" charset="2"/>
        <a:buChar char="§"/>
        <a:defRPr sz="2000">
          <a:solidFill>
            <a:schemeClr val="bg1"/>
          </a:solidFill>
          <a:latin typeface="+mn-lt"/>
        </a:defRPr>
      </a:lvl2pPr>
      <a:lvl3pPr marL="690563" indent="-228600" algn="l" rtl="0" eaLnBrk="0" fontAlgn="base" hangingPunct="0">
        <a:spcBef>
          <a:spcPct val="15000"/>
        </a:spcBef>
        <a:spcAft>
          <a:spcPct val="15000"/>
        </a:spcAft>
        <a:buClr>
          <a:srgbClr val="00AADD"/>
        </a:buClr>
        <a:buSzPct val="80000"/>
        <a:buFont typeface="Wingdings" pitchFamily="2" charset="2"/>
        <a:buChar char="§"/>
        <a:defRPr sz="2000">
          <a:solidFill>
            <a:schemeClr val="bg1"/>
          </a:solidFill>
          <a:latin typeface="+mn-lt"/>
        </a:defRPr>
      </a:lvl3pPr>
      <a:lvl4pPr marL="977900" indent="-173038" algn="l" rtl="0" eaLnBrk="0" fontAlgn="base" hangingPunct="0">
        <a:spcBef>
          <a:spcPct val="0"/>
        </a:spcBef>
        <a:spcAft>
          <a:spcPct val="5000"/>
        </a:spcAft>
        <a:buClr>
          <a:schemeClr val="bg1"/>
        </a:buClr>
        <a:buSzPct val="80000"/>
        <a:buFont typeface="Wingdings" pitchFamily="2" charset="2"/>
        <a:buChar char="–"/>
        <a:defRPr sz="2000">
          <a:solidFill>
            <a:schemeClr val="bg1"/>
          </a:solidFill>
          <a:latin typeface="+mn-lt"/>
        </a:defRPr>
      </a:lvl4pPr>
      <a:lvl5pPr marL="1714500" indent="-228600" algn="l" rtl="0" eaLnBrk="0" fontAlgn="base" hangingPunct="0">
        <a:spcBef>
          <a:spcPct val="10000"/>
        </a:spcBef>
        <a:spcAft>
          <a:spcPct val="10000"/>
        </a:spcAft>
        <a:buClr>
          <a:schemeClr val="bg1"/>
        </a:buClr>
        <a:buSzPct val="80000"/>
        <a:buFont typeface="Wingdings" pitchFamily="2" charset="2"/>
        <a:buChar char="»"/>
        <a:defRPr sz="2000">
          <a:solidFill>
            <a:schemeClr val="bg1"/>
          </a:solidFill>
          <a:latin typeface="+mn-lt"/>
        </a:defRPr>
      </a:lvl5pPr>
      <a:lvl6pPr marL="21717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6pPr>
      <a:lvl7pPr marL="26289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7pPr>
      <a:lvl8pPr marL="30861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8pPr>
      <a:lvl9pPr marL="35433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4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3" descr="MayaImage.png"/>
          <p:cNvPicPr>
            <a:picLocks noChangeAspect="1"/>
          </p:cNvPicPr>
          <p:nvPr/>
        </p:nvPicPr>
        <p:blipFill>
          <a:blip r:embed="rId3" cstate="print"/>
          <a:stretch>
            <a:fillRect/>
          </a:stretch>
        </p:blipFill>
        <p:spPr>
          <a:xfrm>
            <a:off x="3195497" y="990600"/>
            <a:ext cx="7641907" cy="5208722"/>
          </a:xfrm>
          <a:prstGeom prst="rect">
            <a:avLst/>
          </a:prstGeom>
        </p:spPr>
      </p:pic>
      <p:sp>
        <p:nvSpPr>
          <p:cNvPr id="5" name="Subtitle 2"/>
          <p:cNvSpPr txBox="1">
            <a:spLocks/>
          </p:cNvSpPr>
          <p:nvPr/>
        </p:nvSpPr>
        <p:spPr>
          <a:xfrm>
            <a:off x="152400" y="2667000"/>
            <a:ext cx="6400800" cy="11430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4000" b="1" i="0" u="none" strike="noStrike" kern="1200" cap="none" spc="0" normalizeH="0" baseline="0" noProof="0" dirty="0" smtClean="0">
                <a:ln>
                  <a:noFill/>
                </a:ln>
                <a:solidFill>
                  <a:srgbClr val="99FF33"/>
                </a:solidFill>
                <a:effectLst/>
                <a:uLnTx/>
                <a:uFillTx/>
                <a:latin typeface="+mn-lt"/>
                <a:ea typeface="+mn-ea"/>
                <a:cs typeface="+mn-cs"/>
              </a:rPr>
              <a:t>Maya API Training</a:t>
            </a:r>
            <a:r>
              <a:rPr kumimoji="0" lang="en-US" sz="4000" b="1" i="0" u="none" strike="noStrike" kern="1200" cap="none" spc="0" normalizeH="0" noProof="0" dirty="0" smtClean="0">
                <a:ln>
                  <a:noFill/>
                </a:ln>
                <a:solidFill>
                  <a:srgbClr val="99FF33"/>
                </a:solidFill>
                <a:effectLst/>
                <a:uLnTx/>
                <a:uFillTx/>
                <a:latin typeface="+mn-lt"/>
                <a:ea typeface="+mn-ea"/>
                <a:cs typeface="+mn-cs"/>
              </a:rPr>
              <a:t> </a:t>
            </a:r>
            <a:endParaRPr kumimoji="0" lang="en-US" sz="4000" b="1" i="0" u="none" strike="noStrike" kern="1200" cap="none" spc="0" normalizeH="0" baseline="0" noProof="0" dirty="0" smtClean="0">
              <a:ln>
                <a:noFill/>
              </a:ln>
              <a:solidFill>
                <a:srgbClr val="99FF33"/>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ubtitle 2"/>
          <p:cNvSpPr txBox="1">
            <a:spLocks/>
          </p:cNvSpPr>
          <p:nvPr/>
        </p:nvSpPr>
        <p:spPr>
          <a:xfrm>
            <a:off x="152400" y="3810000"/>
            <a:ext cx="6400800" cy="1219200"/>
          </a:xfrm>
          <a:prstGeom prst="rect">
            <a:avLst/>
          </a:prstGeom>
        </p:spPr>
        <p:txBody>
          <a:bodyPr vert="horz" lIns="91440" tIns="45720" rIns="91440" bIns="45720" rtlCol="0">
            <a:normAutofit/>
          </a:bodyPr>
          <a:lstStyle/>
          <a:p>
            <a:pPr>
              <a:spcBef>
                <a:spcPct val="20000"/>
              </a:spcBef>
            </a:pPr>
            <a:r>
              <a:rPr lang="en-US" b="1" i="1" dirty="0">
                <a:solidFill>
                  <a:srgbClr val="99FF33"/>
                </a:solidFill>
              </a:rPr>
              <a:t>Naiqi Weng</a:t>
            </a:r>
          </a:p>
          <a:p>
            <a:pPr>
              <a:spcBef>
                <a:spcPct val="20000"/>
              </a:spcBef>
            </a:pPr>
            <a:r>
              <a:rPr lang="en-US" b="1" i="1" dirty="0">
                <a:solidFill>
                  <a:srgbClr val="99FF33"/>
                </a:solidFill>
              </a:rPr>
              <a:t>Developer Consultant, </a:t>
            </a:r>
          </a:p>
          <a:p>
            <a:pPr>
              <a:spcBef>
                <a:spcPct val="20000"/>
              </a:spcBef>
            </a:pPr>
            <a:r>
              <a:rPr lang="en-US" b="1" i="1" dirty="0">
                <a:solidFill>
                  <a:srgbClr val="99FF33"/>
                </a:solidFill>
              </a:rPr>
              <a:t>Autodesk Developer Network (ADN)</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rgbClr val="99FF33"/>
              </a:solidFill>
              <a:effectLst/>
              <a:uLnTx/>
              <a:uFillTx/>
              <a:latin typeface="+mn-lt"/>
              <a:ea typeface="+mn-ea"/>
              <a:cs typeface="+mn-cs"/>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MPxCommand</a:t>
            </a:r>
            <a:r>
              <a:rPr lang="en-US" dirty="0" smtClean="0"/>
              <a:t> Registration</a:t>
            </a:r>
            <a:endParaRPr lang="en-US" dirty="0"/>
          </a:p>
        </p:txBody>
      </p:sp>
      <p:sp>
        <p:nvSpPr>
          <p:cNvPr id="3" name="Content Placeholder 2"/>
          <p:cNvSpPr>
            <a:spLocks noGrp="1"/>
          </p:cNvSpPr>
          <p:nvPr>
            <p:ph idx="1"/>
          </p:nvPr>
        </p:nvSpPr>
        <p:spPr/>
        <p:txBody>
          <a:bodyPr/>
          <a:lstStyle/>
          <a:p>
            <a:r>
              <a:rPr lang="en-US" dirty="0" smtClean="0"/>
              <a:t>To register your custom command in Maya:</a:t>
            </a:r>
          </a:p>
          <a:p>
            <a:endParaRPr lang="en-US" dirty="0" smtClean="0"/>
          </a:p>
          <a:p>
            <a:endParaRPr lang="en-US" dirty="0" smtClean="0"/>
          </a:p>
          <a:p>
            <a:endParaRPr lang="en-US" dirty="0" smtClean="0"/>
          </a:p>
          <a:p>
            <a:endParaRPr lang="en-US" dirty="0" smtClean="0"/>
          </a:p>
          <a:p>
            <a:endParaRPr lang="en-US" dirty="0" smtClean="0"/>
          </a:p>
          <a:p>
            <a:r>
              <a:rPr lang="en-US" dirty="0" smtClean="0"/>
              <a:t>To deregister your custom command:</a:t>
            </a:r>
          </a:p>
          <a:p>
            <a:endParaRPr lang="en-US" dirty="0" smtClean="0"/>
          </a:p>
          <a:p>
            <a:endParaRPr lang="en-US" dirty="0" smtClean="0"/>
          </a:p>
          <a:p>
            <a:endParaRPr lang="en-US" dirty="0"/>
          </a:p>
        </p:txBody>
      </p:sp>
      <p:sp>
        <p:nvSpPr>
          <p:cNvPr id="4" name="Rectangle 3"/>
          <p:cNvSpPr/>
          <p:nvPr/>
        </p:nvSpPr>
        <p:spPr bwMode="auto">
          <a:xfrm>
            <a:off x="319088" y="2057400"/>
            <a:ext cx="9053512" cy="1905000"/>
          </a:xfrm>
          <a:prstGeom prst="rect">
            <a:avLst/>
          </a:prstGeom>
          <a:solidFill>
            <a:srgbClr val="00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defRPr/>
            </a:pPr>
            <a:r>
              <a:rPr lang="en-US" dirty="0" err="1" smtClean="0">
                <a:solidFill>
                  <a:srgbClr val="FFFF00"/>
                </a:solidFill>
                <a:latin typeface="Calibri" pitchFamily="34" charset="0"/>
                <a:cs typeface="Arial" charset="0"/>
              </a:rPr>
              <a:t>kPluginCmdName</a:t>
            </a:r>
            <a:r>
              <a:rPr lang="en-US" dirty="0" smtClean="0">
                <a:solidFill>
                  <a:srgbClr val="FFFF00"/>
                </a:solidFill>
                <a:latin typeface="Calibri" pitchFamily="34" charset="0"/>
                <a:cs typeface="Arial" charset="0"/>
              </a:rPr>
              <a:t> = “</a:t>
            </a:r>
            <a:r>
              <a:rPr lang="en-US" dirty="0" err="1" smtClean="0">
                <a:solidFill>
                  <a:srgbClr val="FFFF00"/>
                </a:solidFill>
                <a:latin typeface="Calibri" pitchFamily="34" charset="0"/>
                <a:cs typeface="Arial" charset="0"/>
              </a:rPr>
              <a:t>myFirstCmd</a:t>
            </a:r>
            <a:r>
              <a:rPr lang="en-US" dirty="0" smtClean="0">
                <a:solidFill>
                  <a:srgbClr val="FFFF00"/>
                </a:solidFill>
                <a:latin typeface="Calibri" pitchFamily="34" charset="0"/>
                <a:cs typeface="Arial" charset="0"/>
              </a:rPr>
              <a:t>"</a:t>
            </a:r>
          </a:p>
          <a:p>
            <a:pPr lvl="0">
              <a:defRPr/>
            </a:pPr>
            <a:r>
              <a:rPr lang="en-US" dirty="0" smtClean="0">
                <a:solidFill>
                  <a:srgbClr val="FFFF00"/>
                </a:solidFill>
                <a:latin typeface="Calibri" pitchFamily="34" charset="0"/>
                <a:cs typeface="Arial" charset="0"/>
              </a:rPr>
              <a:t>def </a:t>
            </a:r>
            <a:r>
              <a:rPr lang="en-US" dirty="0" err="1" smtClean="0">
                <a:solidFill>
                  <a:srgbClr val="FFFF00"/>
                </a:solidFill>
                <a:latin typeface="Calibri" pitchFamily="34" charset="0"/>
                <a:cs typeface="Arial" charset="0"/>
              </a:rPr>
              <a:t>initializePlugin</a:t>
            </a:r>
            <a:r>
              <a:rPr lang="en-US" dirty="0" smtClean="0">
                <a:solidFill>
                  <a:srgbClr val="FFFF00"/>
                </a:solidFill>
                <a:latin typeface="Calibri" pitchFamily="34" charset="0"/>
                <a:cs typeface="Arial" charset="0"/>
              </a:rPr>
              <a:t>(</a:t>
            </a:r>
            <a:r>
              <a:rPr lang="en-US" dirty="0" err="1" smtClean="0">
                <a:solidFill>
                  <a:srgbClr val="FFFF00"/>
                </a:solidFill>
                <a:latin typeface="Calibri" pitchFamily="34" charset="0"/>
                <a:cs typeface="Arial" charset="0"/>
              </a:rPr>
              <a:t>mobject</a:t>
            </a:r>
            <a:r>
              <a:rPr lang="en-US" dirty="0" smtClean="0">
                <a:solidFill>
                  <a:srgbClr val="FFFF00"/>
                </a:solidFill>
                <a:latin typeface="Calibri" pitchFamily="34" charset="0"/>
                <a:cs typeface="Arial" charset="0"/>
              </a:rPr>
              <a:t>):</a:t>
            </a:r>
          </a:p>
          <a:p>
            <a:pPr lvl="0">
              <a:defRPr/>
            </a:pPr>
            <a:r>
              <a:rPr lang="en-US" dirty="0" smtClean="0">
                <a:solidFill>
                  <a:srgbClr val="FFFF00"/>
                </a:solidFill>
                <a:latin typeface="Calibri" pitchFamily="34" charset="0"/>
                <a:cs typeface="Arial" charset="0"/>
              </a:rPr>
              <a:t>	</a:t>
            </a:r>
            <a:r>
              <a:rPr lang="en-US" dirty="0" err="1" smtClean="0">
                <a:solidFill>
                  <a:srgbClr val="FFFF00"/>
                </a:solidFill>
                <a:latin typeface="Calibri" pitchFamily="34" charset="0"/>
                <a:cs typeface="Arial" charset="0"/>
              </a:rPr>
              <a:t>mplugin</a:t>
            </a:r>
            <a:r>
              <a:rPr lang="en-US" dirty="0" smtClean="0">
                <a:solidFill>
                  <a:srgbClr val="FFFF00"/>
                </a:solidFill>
                <a:latin typeface="Calibri" pitchFamily="34" charset="0"/>
                <a:cs typeface="Arial" charset="0"/>
              </a:rPr>
              <a:t> = </a:t>
            </a:r>
            <a:r>
              <a:rPr lang="en-US" dirty="0" err="1" smtClean="0">
                <a:solidFill>
                  <a:srgbClr val="FFFF00"/>
                </a:solidFill>
                <a:latin typeface="Calibri" pitchFamily="34" charset="0"/>
                <a:cs typeface="Arial" charset="0"/>
              </a:rPr>
              <a:t>OpenMayaMPx.MFnPlugin</a:t>
            </a:r>
            <a:r>
              <a:rPr lang="en-US" dirty="0" smtClean="0">
                <a:solidFill>
                  <a:srgbClr val="FFFF00"/>
                </a:solidFill>
                <a:latin typeface="Calibri" pitchFamily="34" charset="0"/>
                <a:cs typeface="Arial" charset="0"/>
              </a:rPr>
              <a:t>(</a:t>
            </a:r>
            <a:r>
              <a:rPr lang="en-US" dirty="0" err="1" smtClean="0">
                <a:solidFill>
                  <a:srgbClr val="FFFF00"/>
                </a:solidFill>
                <a:latin typeface="Calibri" pitchFamily="34" charset="0"/>
                <a:cs typeface="Arial" charset="0"/>
              </a:rPr>
              <a:t>mobject</a:t>
            </a:r>
            <a:r>
              <a:rPr lang="en-US" dirty="0" smtClean="0">
                <a:solidFill>
                  <a:srgbClr val="FFFF00"/>
                </a:solidFill>
                <a:latin typeface="Calibri" pitchFamily="34" charset="0"/>
                <a:cs typeface="Arial" charset="0"/>
              </a:rPr>
              <a:t>)</a:t>
            </a:r>
          </a:p>
          <a:p>
            <a:pPr lvl="0">
              <a:defRPr/>
            </a:pPr>
            <a:r>
              <a:rPr lang="en-US" dirty="0" smtClean="0">
                <a:solidFill>
                  <a:srgbClr val="FFFF00"/>
                </a:solidFill>
                <a:latin typeface="Calibri" pitchFamily="34" charset="0"/>
                <a:cs typeface="Arial" charset="0"/>
              </a:rPr>
              <a:t>	try:</a:t>
            </a:r>
          </a:p>
          <a:p>
            <a:pPr lvl="0">
              <a:defRPr/>
            </a:pPr>
            <a:r>
              <a:rPr lang="en-US" dirty="0" smtClean="0">
                <a:solidFill>
                  <a:srgbClr val="FFFF00"/>
                </a:solidFill>
                <a:latin typeface="Calibri" pitchFamily="34" charset="0"/>
                <a:cs typeface="Arial" charset="0"/>
              </a:rPr>
              <a:t>		</a:t>
            </a:r>
            <a:r>
              <a:rPr lang="en-US" dirty="0" err="1" smtClean="0">
                <a:solidFill>
                  <a:srgbClr val="FFFF00"/>
                </a:solidFill>
                <a:latin typeface="Calibri" pitchFamily="34" charset="0"/>
                <a:cs typeface="Arial" charset="0"/>
              </a:rPr>
              <a:t>mplugin.registerCommand</a:t>
            </a:r>
            <a:r>
              <a:rPr lang="en-US" dirty="0" smtClean="0">
                <a:solidFill>
                  <a:srgbClr val="FFFF00"/>
                </a:solidFill>
                <a:latin typeface="Calibri" pitchFamily="34" charset="0"/>
                <a:cs typeface="Arial" charset="0"/>
              </a:rPr>
              <a:t>(</a:t>
            </a:r>
            <a:r>
              <a:rPr lang="en-US" dirty="0" err="1" smtClean="0">
                <a:solidFill>
                  <a:srgbClr val="FFFF00"/>
                </a:solidFill>
                <a:latin typeface="Calibri" pitchFamily="34" charset="0"/>
                <a:cs typeface="Arial" charset="0"/>
              </a:rPr>
              <a:t>kPluginCmdName</a:t>
            </a:r>
            <a:r>
              <a:rPr lang="en-US" dirty="0" smtClean="0">
                <a:solidFill>
                  <a:srgbClr val="FFFF00"/>
                </a:solidFill>
                <a:latin typeface="Calibri" pitchFamily="34" charset="0"/>
                <a:cs typeface="Arial" charset="0"/>
              </a:rPr>
              <a:t>, </a:t>
            </a:r>
            <a:r>
              <a:rPr lang="en-US" dirty="0" err="1" smtClean="0">
                <a:solidFill>
                  <a:srgbClr val="FFFF00"/>
                </a:solidFill>
                <a:latin typeface="Calibri" pitchFamily="34" charset="0"/>
                <a:cs typeface="Arial" charset="0"/>
              </a:rPr>
              <a:t>cmdCreator</a:t>
            </a:r>
            <a:r>
              <a:rPr lang="en-US" dirty="0" smtClean="0">
                <a:solidFill>
                  <a:srgbClr val="FFFF00"/>
                </a:solidFill>
                <a:latin typeface="Calibri" pitchFamily="34" charset="0"/>
                <a:cs typeface="Arial" charset="0"/>
              </a:rPr>
              <a:t>)</a:t>
            </a:r>
          </a:p>
          <a:p>
            <a:pPr lvl="0">
              <a:defRPr/>
            </a:pPr>
            <a:r>
              <a:rPr lang="en-US" dirty="0" smtClean="0">
                <a:solidFill>
                  <a:srgbClr val="FFFF00"/>
                </a:solidFill>
                <a:latin typeface="Calibri" pitchFamily="34" charset="0"/>
                <a:cs typeface="Arial" charset="0"/>
              </a:rPr>
              <a:t>	except:</a:t>
            </a:r>
          </a:p>
          <a:p>
            <a:pPr lvl="0">
              <a:defRPr/>
            </a:pPr>
            <a:r>
              <a:rPr lang="en-US" dirty="0" smtClean="0">
                <a:solidFill>
                  <a:srgbClr val="FFFF00"/>
                </a:solidFill>
                <a:latin typeface="Calibri" pitchFamily="34" charset="0"/>
                <a:cs typeface="Arial" charset="0"/>
              </a:rPr>
              <a:t>		</a:t>
            </a:r>
            <a:r>
              <a:rPr lang="en-US" dirty="0" err="1" smtClean="0">
                <a:solidFill>
                  <a:srgbClr val="FFFF00"/>
                </a:solidFill>
                <a:latin typeface="Calibri" pitchFamily="34" charset="0"/>
                <a:cs typeface="Arial" charset="0"/>
              </a:rPr>
              <a:t>sys.stderr.write</a:t>
            </a:r>
            <a:r>
              <a:rPr lang="en-US" dirty="0" smtClean="0">
                <a:solidFill>
                  <a:srgbClr val="FFFF00"/>
                </a:solidFill>
                <a:latin typeface="Calibri" pitchFamily="34" charset="0"/>
                <a:cs typeface="Arial" charset="0"/>
              </a:rPr>
              <a:t>( "Failed to register command: %s\n" % </a:t>
            </a:r>
            <a:r>
              <a:rPr lang="en-US" dirty="0" err="1" smtClean="0">
                <a:solidFill>
                  <a:srgbClr val="FFFF00"/>
                </a:solidFill>
                <a:latin typeface="Calibri" pitchFamily="34" charset="0"/>
                <a:cs typeface="Arial" charset="0"/>
              </a:rPr>
              <a:t>kPluginCmdName</a:t>
            </a:r>
            <a:r>
              <a:rPr lang="en-US" dirty="0" smtClean="0">
                <a:solidFill>
                  <a:srgbClr val="FFFF00"/>
                </a:solidFill>
                <a:latin typeface="Calibri" pitchFamily="34" charset="0"/>
                <a:cs typeface="Arial" charset="0"/>
              </a:rPr>
              <a:t> )</a:t>
            </a:r>
            <a:endParaRPr kumimoji="0" lang="en-US" b="0" i="0" u="none" strike="noStrike" kern="1200" cap="none" spc="0" normalizeH="0" baseline="0" noProof="0" dirty="0" smtClean="0">
              <a:ln>
                <a:noFill/>
              </a:ln>
              <a:solidFill>
                <a:srgbClr val="FFFF00"/>
              </a:solidFill>
              <a:effectLst/>
              <a:uLnTx/>
              <a:uFillTx/>
              <a:latin typeface="Calibri"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sng" strike="noStrike" kern="1200" cap="none" spc="0" normalizeH="0" baseline="0" noProof="0" dirty="0" smtClean="0">
              <a:ln>
                <a:noFill/>
              </a:ln>
              <a:solidFill>
                <a:srgbClr val="000000"/>
              </a:solidFill>
              <a:effectLst/>
              <a:uLnTx/>
              <a:uFillTx/>
              <a:latin typeface="Arial" charset="0"/>
              <a:ea typeface="+mn-ea"/>
              <a:cs typeface="Arial" charset="0"/>
            </a:endParaRPr>
          </a:p>
        </p:txBody>
      </p:sp>
      <p:sp>
        <p:nvSpPr>
          <p:cNvPr id="5" name="Rectangle 4"/>
          <p:cNvSpPr/>
          <p:nvPr/>
        </p:nvSpPr>
        <p:spPr bwMode="auto">
          <a:xfrm>
            <a:off x="319088" y="4859338"/>
            <a:ext cx="9282112" cy="1676400"/>
          </a:xfrm>
          <a:prstGeom prst="rect">
            <a:avLst/>
          </a:prstGeom>
          <a:solidFill>
            <a:srgbClr val="00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defRPr/>
            </a:pPr>
            <a:r>
              <a:rPr lang="en-CA" dirty="0" smtClean="0">
                <a:solidFill>
                  <a:srgbClr val="FFFF00"/>
                </a:solidFill>
                <a:latin typeface="Calibri" pitchFamily="34" charset="0"/>
                <a:cs typeface="Arial" charset="0"/>
              </a:rPr>
              <a:t>def </a:t>
            </a:r>
            <a:r>
              <a:rPr lang="en-CA" dirty="0" err="1" smtClean="0">
                <a:solidFill>
                  <a:srgbClr val="FFFF00"/>
                </a:solidFill>
                <a:latin typeface="Calibri" pitchFamily="34" charset="0"/>
                <a:cs typeface="Arial" charset="0"/>
              </a:rPr>
              <a:t>uninitializePlugin</a:t>
            </a:r>
            <a:r>
              <a:rPr lang="en-CA" dirty="0" smtClean="0">
                <a:solidFill>
                  <a:srgbClr val="FFFF00"/>
                </a:solidFill>
                <a:latin typeface="Calibri" pitchFamily="34" charset="0"/>
                <a:cs typeface="Arial" charset="0"/>
              </a:rPr>
              <a:t>(</a:t>
            </a:r>
            <a:r>
              <a:rPr lang="en-CA" dirty="0" err="1" smtClean="0">
                <a:solidFill>
                  <a:srgbClr val="FFFF00"/>
                </a:solidFill>
                <a:latin typeface="Calibri" pitchFamily="34" charset="0"/>
                <a:cs typeface="Arial" charset="0"/>
              </a:rPr>
              <a:t>mobject</a:t>
            </a:r>
            <a:r>
              <a:rPr lang="en-CA" dirty="0" smtClean="0">
                <a:solidFill>
                  <a:srgbClr val="FFFF00"/>
                </a:solidFill>
                <a:latin typeface="Calibri" pitchFamily="34" charset="0"/>
                <a:cs typeface="Arial" charset="0"/>
              </a:rPr>
              <a:t>):</a:t>
            </a:r>
          </a:p>
          <a:p>
            <a:pPr lvl="0">
              <a:defRPr/>
            </a:pPr>
            <a:r>
              <a:rPr lang="en-CA" dirty="0" smtClean="0">
                <a:solidFill>
                  <a:srgbClr val="FFFF00"/>
                </a:solidFill>
                <a:latin typeface="Calibri" pitchFamily="34" charset="0"/>
                <a:cs typeface="Arial" charset="0"/>
              </a:rPr>
              <a:t>	</a:t>
            </a:r>
            <a:r>
              <a:rPr lang="en-CA" dirty="0" err="1" smtClean="0">
                <a:solidFill>
                  <a:srgbClr val="FFFF00"/>
                </a:solidFill>
                <a:latin typeface="Calibri" pitchFamily="34" charset="0"/>
                <a:cs typeface="Arial" charset="0"/>
              </a:rPr>
              <a:t>mplugin</a:t>
            </a:r>
            <a:r>
              <a:rPr lang="en-CA" dirty="0" smtClean="0">
                <a:solidFill>
                  <a:srgbClr val="FFFF00"/>
                </a:solidFill>
                <a:latin typeface="Calibri" pitchFamily="34" charset="0"/>
                <a:cs typeface="Arial" charset="0"/>
              </a:rPr>
              <a:t> = </a:t>
            </a:r>
            <a:r>
              <a:rPr lang="en-CA" dirty="0" err="1" smtClean="0">
                <a:solidFill>
                  <a:srgbClr val="FFFF00"/>
                </a:solidFill>
                <a:latin typeface="Calibri" pitchFamily="34" charset="0"/>
                <a:cs typeface="Arial" charset="0"/>
              </a:rPr>
              <a:t>OpenMayaMPx.MFnPlugin</a:t>
            </a:r>
            <a:r>
              <a:rPr lang="en-CA" dirty="0" smtClean="0">
                <a:solidFill>
                  <a:srgbClr val="FFFF00"/>
                </a:solidFill>
                <a:latin typeface="Calibri" pitchFamily="34" charset="0"/>
                <a:cs typeface="Arial" charset="0"/>
              </a:rPr>
              <a:t>(</a:t>
            </a:r>
            <a:r>
              <a:rPr lang="en-CA" dirty="0" err="1" smtClean="0">
                <a:solidFill>
                  <a:srgbClr val="FFFF00"/>
                </a:solidFill>
                <a:latin typeface="Calibri" pitchFamily="34" charset="0"/>
                <a:cs typeface="Arial" charset="0"/>
              </a:rPr>
              <a:t>mobject</a:t>
            </a:r>
            <a:r>
              <a:rPr lang="en-CA" dirty="0" smtClean="0">
                <a:solidFill>
                  <a:srgbClr val="FFFF00"/>
                </a:solidFill>
                <a:latin typeface="Calibri" pitchFamily="34" charset="0"/>
                <a:cs typeface="Arial" charset="0"/>
              </a:rPr>
              <a:t>)</a:t>
            </a:r>
          </a:p>
          <a:p>
            <a:pPr lvl="0">
              <a:defRPr/>
            </a:pPr>
            <a:r>
              <a:rPr lang="en-CA" dirty="0" smtClean="0">
                <a:solidFill>
                  <a:srgbClr val="FFFF00"/>
                </a:solidFill>
                <a:latin typeface="Calibri" pitchFamily="34" charset="0"/>
                <a:cs typeface="Arial" charset="0"/>
              </a:rPr>
              <a:t>	try:</a:t>
            </a:r>
          </a:p>
          <a:p>
            <a:pPr lvl="0">
              <a:defRPr/>
            </a:pPr>
            <a:r>
              <a:rPr lang="en-CA" dirty="0" smtClean="0">
                <a:solidFill>
                  <a:srgbClr val="FFFF00"/>
                </a:solidFill>
                <a:latin typeface="Calibri" pitchFamily="34" charset="0"/>
                <a:cs typeface="Arial" charset="0"/>
              </a:rPr>
              <a:t>		</a:t>
            </a:r>
            <a:r>
              <a:rPr lang="en-CA" dirty="0" err="1" smtClean="0">
                <a:solidFill>
                  <a:srgbClr val="FFFF00"/>
                </a:solidFill>
                <a:latin typeface="Calibri" pitchFamily="34" charset="0"/>
                <a:cs typeface="Arial" charset="0"/>
              </a:rPr>
              <a:t>mplugin.deregisterCommand</a:t>
            </a:r>
            <a:r>
              <a:rPr lang="en-CA" dirty="0" smtClean="0">
                <a:solidFill>
                  <a:srgbClr val="FFFF00"/>
                </a:solidFill>
                <a:latin typeface="Calibri" pitchFamily="34" charset="0"/>
                <a:cs typeface="Arial" charset="0"/>
              </a:rPr>
              <a:t>( </a:t>
            </a:r>
            <a:r>
              <a:rPr lang="en-CA" dirty="0" err="1" smtClean="0">
                <a:solidFill>
                  <a:srgbClr val="FFFF00"/>
                </a:solidFill>
                <a:latin typeface="Calibri" pitchFamily="34" charset="0"/>
                <a:cs typeface="Arial" charset="0"/>
              </a:rPr>
              <a:t>kPluginCmdName</a:t>
            </a:r>
            <a:r>
              <a:rPr lang="en-CA" dirty="0" smtClean="0">
                <a:solidFill>
                  <a:srgbClr val="FFFF00"/>
                </a:solidFill>
                <a:latin typeface="Calibri" pitchFamily="34" charset="0"/>
                <a:cs typeface="Arial" charset="0"/>
              </a:rPr>
              <a:t> )</a:t>
            </a:r>
          </a:p>
          <a:p>
            <a:pPr lvl="0">
              <a:defRPr/>
            </a:pPr>
            <a:r>
              <a:rPr lang="en-CA" dirty="0" smtClean="0">
                <a:solidFill>
                  <a:srgbClr val="FFFF00"/>
                </a:solidFill>
                <a:latin typeface="Calibri" pitchFamily="34" charset="0"/>
                <a:cs typeface="Arial" charset="0"/>
              </a:rPr>
              <a:t>	except:</a:t>
            </a:r>
          </a:p>
          <a:p>
            <a:pPr lvl="0">
              <a:defRPr/>
            </a:pPr>
            <a:r>
              <a:rPr lang="en-CA" dirty="0" smtClean="0">
                <a:solidFill>
                  <a:srgbClr val="FFFF00"/>
                </a:solidFill>
                <a:latin typeface="Calibri" pitchFamily="34" charset="0"/>
                <a:cs typeface="Arial" charset="0"/>
              </a:rPr>
              <a:t>		</a:t>
            </a:r>
            <a:r>
              <a:rPr lang="en-CA" dirty="0" err="1" smtClean="0">
                <a:solidFill>
                  <a:srgbClr val="FFFF00"/>
                </a:solidFill>
                <a:latin typeface="Calibri" pitchFamily="34" charset="0"/>
                <a:cs typeface="Arial" charset="0"/>
              </a:rPr>
              <a:t>sys.stderr.write</a:t>
            </a:r>
            <a:r>
              <a:rPr lang="en-CA" dirty="0" smtClean="0">
                <a:solidFill>
                  <a:srgbClr val="FFFF00"/>
                </a:solidFill>
                <a:latin typeface="Calibri" pitchFamily="34" charset="0"/>
                <a:cs typeface="Arial" charset="0"/>
              </a:rPr>
              <a:t>( "Failed to unregister command: %s\n" % </a:t>
            </a:r>
            <a:r>
              <a:rPr lang="en-CA" dirty="0" err="1" smtClean="0">
                <a:solidFill>
                  <a:srgbClr val="FFFF00"/>
                </a:solidFill>
                <a:latin typeface="Calibri" pitchFamily="34" charset="0"/>
                <a:cs typeface="Arial" charset="0"/>
              </a:rPr>
              <a:t>kPluginCmdName</a:t>
            </a:r>
            <a:r>
              <a:rPr lang="en-CA" dirty="0" smtClean="0">
                <a:solidFill>
                  <a:srgbClr val="FFFF00"/>
                </a:solidFill>
                <a:latin typeface="Calibri" pitchFamily="34" charset="0"/>
                <a:cs typeface="Arial" charset="0"/>
              </a:rPr>
              <a:t> )</a:t>
            </a:r>
            <a:endParaRPr kumimoji="0" lang="en-US" b="0" i="0" u="none" strike="noStrike" kern="1200" cap="none" spc="0" normalizeH="0" baseline="0" noProof="0" dirty="0" smtClean="0">
              <a:ln>
                <a:noFill/>
              </a:ln>
              <a:solidFill>
                <a:srgbClr val="FFFF00"/>
              </a:solidFill>
              <a:effectLst/>
              <a:uLnTx/>
              <a:uFillTx/>
              <a:latin typeface="Calibri" pitchFamily="34" charset="0"/>
              <a:ea typeface="+mn-ea"/>
              <a:cs typeface="Arial" charset="0"/>
            </a:endParaRP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2800" dirty="0" smtClean="0">
              <a:latin typeface="+mj-lt"/>
            </a:endParaRPr>
          </a:p>
          <a:p>
            <a:pPr algn="ctr">
              <a:buNone/>
            </a:pPr>
            <a:endParaRPr lang="en-US" sz="2800" dirty="0" smtClean="0">
              <a:latin typeface="+mj-lt"/>
            </a:endParaRPr>
          </a:p>
          <a:p>
            <a:pPr algn="ctr">
              <a:buNone/>
            </a:pPr>
            <a:r>
              <a:rPr lang="en-US" sz="2800" b="1" dirty="0" smtClean="0">
                <a:latin typeface="+mj-lt"/>
              </a:rPr>
              <a:t>Custom Commands with Arguments</a:t>
            </a:r>
            <a:endParaRPr lang="en-US" sz="2800" b="1" dirty="0">
              <a:latin typeface="+mj-lt"/>
            </a:endParaRPr>
          </a:p>
        </p:txBody>
      </p:sp>
      <p:sp>
        <p:nvSpPr>
          <p:cNvPr id="5" name="Title 4"/>
          <p:cNvSpPr>
            <a:spLocks noGrp="1"/>
          </p:cNvSpPr>
          <p:nvPr>
            <p:ph type="title"/>
          </p:nvPr>
        </p:nvSpPr>
        <p:spPr/>
        <p:txBody>
          <a:bodyPr/>
          <a:lstStyle/>
          <a:p>
            <a:endParaRPr lang="en-US"/>
          </a:p>
        </p:txBody>
      </p:sp>
      <p:grpSp>
        <p:nvGrpSpPr>
          <p:cNvPr id="2" name="Group 5"/>
          <p:cNvGrpSpPr/>
          <p:nvPr/>
        </p:nvGrpSpPr>
        <p:grpSpPr>
          <a:xfrm>
            <a:off x="566738" y="5102446"/>
            <a:ext cx="8915400" cy="1201738"/>
            <a:chOff x="914400" y="5257800"/>
            <a:chExt cx="8229600" cy="1038255"/>
          </a:xfrm>
        </p:grpSpPr>
        <p:sp>
          <p:nvSpPr>
            <p:cNvPr id="7" name="TextBox 6"/>
            <p:cNvSpPr txBox="1"/>
            <p:nvPr/>
          </p:nvSpPr>
          <p:spPr>
            <a:xfrm>
              <a:off x="914400" y="6096000"/>
              <a:ext cx="8229600" cy="200055"/>
            </a:xfrm>
            <a:prstGeom prst="rect">
              <a:avLst/>
            </a:prstGeom>
            <a:noFill/>
          </p:spPr>
          <p:txBody>
            <a:bodyPr wrap="square" rtlCol="0">
              <a:spAutoFit/>
            </a:bodyPr>
            <a:lstStyle/>
            <a:p>
              <a:r>
                <a:rPr lang="en-US" sz="700" dirty="0" smtClean="0">
                  <a:solidFill>
                    <a:schemeClr val="bg1"/>
                  </a:solidFill>
                </a:rPr>
                <a:t>Image courtesy of Johan </a:t>
              </a:r>
              <a:r>
                <a:rPr lang="en-US" sz="700" dirty="0" err="1" smtClean="0">
                  <a:solidFill>
                    <a:schemeClr val="bg1"/>
                  </a:solidFill>
                </a:rPr>
                <a:t>Vikström</a:t>
              </a:r>
              <a:r>
                <a:rPr lang="en-US" sz="700" dirty="0" smtClean="0">
                  <a:solidFill>
                    <a:schemeClr val="bg1"/>
                  </a:solidFill>
                </a:rPr>
                <a:t>, </a:t>
              </a:r>
              <a:r>
                <a:rPr lang="en-US" sz="700" dirty="0" err="1" smtClean="0">
                  <a:solidFill>
                    <a:schemeClr val="bg1"/>
                  </a:solidFill>
                </a:rPr>
                <a:t>Shilo</a:t>
              </a:r>
              <a:r>
                <a:rPr lang="en-US" sz="700" dirty="0" smtClean="0">
                  <a:solidFill>
                    <a:schemeClr val="bg1"/>
                  </a:solidFill>
                </a:rPr>
                <a:t>, </a:t>
              </a:r>
              <a:r>
                <a:rPr lang="en-US" sz="700" dirty="0" err="1" smtClean="0">
                  <a:solidFill>
                    <a:schemeClr val="bg1"/>
                  </a:solidFill>
                </a:rPr>
                <a:t>Ool</a:t>
              </a:r>
              <a:r>
                <a:rPr lang="en-US" sz="700" dirty="0" smtClean="0">
                  <a:solidFill>
                    <a:schemeClr val="bg1"/>
                  </a:solidFill>
                </a:rPr>
                <a:t> Digital, </a:t>
              </a:r>
              <a:r>
                <a:rPr lang="en-US" sz="700" dirty="0" err="1" smtClean="0">
                  <a:solidFill>
                    <a:schemeClr val="bg1"/>
                  </a:solidFill>
                </a:rPr>
                <a:t>Mikros</a:t>
              </a:r>
              <a:r>
                <a:rPr lang="en-US" sz="700" dirty="0" smtClean="0">
                  <a:solidFill>
                    <a:schemeClr val="bg1"/>
                  </a:solidFill>
                </a:rPr>
                <a:t> Image</a:t>
              </a:r>
            </a:p>
          </p:txBody>
        </p:sp>
        <p:grpSp>
          <p:nvGrpSpPr>
            <p:cNvPr id="4" name="Group 20"/>
            <p:cNvGrpSpPr/>
            <p:nvPr/>
          </p:nvGrpSpPr>
          <p:grpSpPr>
            <a:xfrm>
              <a:off x="992038" y="5257800"/>
              <a:ext cx="7313762" cy="838201"/>
              <a:chOff x="992038" y="5257800"/>
              <a:chExt cx="7313762" cy="838201"/>
            </a:xfrm>
          </p:grpSpPr>
          <p:pic>
            <p:nvPicPr>
              <p:cNvPr id="9" name="Picture 8" descr="Mikros.JPG"/>
              <p:cNvPicPr>
                <a:picLocks noChangeAspect="1"/>
              </p:cNvPicPr>
              <p:nvPr/>
            </p:nvPicPr>
            <p:blipFill>
              <a:blip r:embed="rId3" cstate="print"/>
              <a:stretch>
                <a:fillRect/>
              </a:stretch>
            </p:blipFill>
            <p:spPr>
              <a:xfrm>
                <a:off x="6781800" y="5257800"/>
                <a:ext cx="1524000" cy="838200"/>
              </a:xfrm>
              <a:prstGeom prst="rect">
                <a:avLst/>
              </a:prstGeom>
            </p:spPr>
          </p:pic>
          <p:pic>
            <p:nvPicPr>
              <p:cNvPr id="10" name="Picture 9" descr="Image courtesy of Johan Vikström.jpg"/>
              <p:cNvPicPr>
                <a:picLocks noChangeAspect="1"/>
              </p:cNvPicPr>
              <p:nvPr/>
            </p:nvPicPr>
            <p:blipFill>
              <a:blip r:embed="rId4" cstate="print"/>
              <a:stretch>
                <a:fillRect/>
              </a:stretch>
            </p:blipFill>
            <p:spPr>
              <a:xfrm>
                <a:off x="992038" y="5257800"/>
                <a:ext cx="1319842" cy="838200"/>
              </a:xfrm>
              <a:prstGeom prst="rect">
                <a:avLst/>
              </a:prstGeom>
            </p:spPr>
          </p:pic>
          <p:pic>
            <p:nvPicPr>
              <p:cNvPr id="11" name="Picture 10" descr="Image courtesy of Shilo.jpg"/>
              <p:cNvPicPr>
                <a:picLocks noChangeAspect="1"/>
              </p:cNvPicPr>
              <p:nvPr/>
            </p:nvPicPr>
            <p:blipFill>
              <a:blip r:embed="rId5" cstate="print"/>
              <a:stretch>
                <a:fillRect/>
              </a:stretch>
            </p:blipFill>
            <p:spPr>
              <a:xfrm>
                <a:off x="2311879" y="5257800"/>
                <a:ext cx="1516145" cy="838200"/>
              </a:xfrm>
              <a:prstGeom prst="rect">
                <a:avLst/>
              </a:prstGeom>
            </p:spPr>
          </p:pic>
          <p:pic>
            <p:nvPicPr>
              <p:cNvPr id="12" name="Picture 11" descr="Image courtesy of Ool Digital.jpg"/>
              <p:cNvPicPr>
                <a:picLocks noChangeAspect="1"/>
              </p:cNvPicPr>
              <p:nvPr/>
            </p:nvPicPr>
            <p:blipFill>
              <a:blip r:embed="rId6" cstate="print"/>
              <a:stretch>
                <a:fillRect/>
              </a:stretch>
            </p:blipFill>
            <p:spPr>
              <a:xfrm>
                <a:off x="5257800" y="5257800"/>
                <a:ext cx="1552755" cy="838200"/>
              </a:xfrm>
              <a:prstGeom prst="rect">
                <a:avLst/>
              </a:prstGeom>
            </p:spPr>
          </p:pic>
          <p:pic>
            <p:nvPicPr>
              <p:cNvPr id="13" name="Picture 12" descr="test.JPG"/>
              <p:cNvPicPr>
                <a:picLocks noChangeAspect="1"/>
              </p:cNvPicPr>
              <p:nvPr/>
            </p:nvPicPr>
            <p:blipFill>
              <a:blip r:embed="rId7" cstate="print"/>
              <a:stretch>
                <a:fillRect/>
              </a:stretch>
            </p:blipFill>
            <p:spPr>
              <a:xfrm>
                <a:off x="3810000" y="5257800"/>
                <a:ext cx="1447800" cy="838201"/>
              </a:xfrm>
              <a:prstGeom prst="rect">
                <a:avLst/>
              </a:prstGeom>
            </p:spPr>
          </p:pic>
        </p:grpSp>
      </p:gr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smtClean="0"/>
              <a:t>MEL Command Parameters</a:t>
            </a:r>
          </a:p>
        </p:txBody>
      </p:sp>
      <p:sp>
        <p:nvSpPr>
          <p:cNvPr id="3" name="Content Placeholder 2"/>
          <p:cNvSpPr>
            <a:spLocks noGrp="1"/>
          </p:cNvSpPr>
          <p:nvPr>
            <p:ph idx="1"/>
          </p:nvPr>
        </p:nvSpPr>
        <p:spPr/>
        <p:txBody>
          <a:bodyPr/>
          <a:lstStyle/>
          <a:p>
            <a:pPr>
              <a:buClr>
                <a:schemeClr val="bg1"/>
              </a:buClr>
              <a:buSzPct val="100000"/>
              <a:buFont typeface="Arial" pitchFamily="34" charset="0"/>
              <a:buChar char="•"/>
              <a:defRPr/>
            </a:pPr>
            <a:r>
              <a:rPr lang="en-US" dirty="0" smtClean="0"/>
              <a:t>Users can specify parameters to a MEL command in two ways:</a:t>
            </a:r>
          </a:p>
          <a:p>
            <a:pPr lvl="2">
              <a:buClr>
                <a:schemeClr val="accent1">
                  <a:lumMod val="50000"/>
                  <a:lumOff val="50000"/>
                </a:schemeClr>
              </a:buClr>
              <a:buSzPct val="100000"/>
              <a:buFont typeface="Arial" pitchFamily="34" charset="0"/>
              <a:buChar char="•"/>
              <a:defRPr/>
            </a:pPr>
            <a:r>
              <a:rPr lang="en-US" dirty="0" smtClean="0"/>
              <a:t>Command Flags and Flag Arguments</a:t>
            </a:r>
          </a:p>
          <a:p>
            <a:pPr lvl="2">
              <a:buClr>
                <a:schemeClr val="accent1">
                  <a:lumMod val="50000"/>
                  <a:lumOff val="50000"/>
                </a:schemeClr>
              </a:buClr>
              <a:buSzPct val="100000"/>
              <a:buFont typeface="Arial" pitchFamily="34" charset="0"/>
              <a:buChar char="•"/>
              <a:defRPr/>
            </a:pPr>
            <a:r>
              <a:rPr lang="en-US" dirty="0" smtClean="0"/>
              <a:t>Command Arguments</a:t>
            </a:r>
          </a:p>
          <a:p>
            <a:pPr lvl="2">
              <a:buClr>
                <a:schemeClr val="accent1">
                  <a:lumMod val="50000"/>
                  <a:lumOff val="50000"/>
                </a:schemeClr>
              </a:buClr>
              <a:buSzPct val="100000"/>
              <a:buFont typeface="Arial" pitchFamily="34" charset="0"/>
              <a:buChar char="•"/>
              <a:defRPr/>
            </a:pPr>
            <a:endParaRPr lang="en-US" dirty="0" smtClean="0"/>
          </a:p>
          <a:p>
            <a:pPr marL="973137" lvl="3" indent="-342900">
              <a:buSzPct val="100000"/>
              <a:buNone/>
              <a:defRPr/>
            </a:pPr>
            <a:r>
              <a:rPr lang="en-US" sz="1400" dirty="0" smtClean="0">
                <a:solidFill>
                  <a:srgbClr val="FFFF00"/>
                </a:solidFill>
                <a:latin typeface="Calibri" pitchFamily="34" charset="0"/>
              </a:rPr>
              <a:t>Example:   </a:t>
            </a:r>
            <a:r>
              <a:rPr lang="en-US" sz="1400" dirty="0" err="1" smtClean="0">
                <a:solidFill>
                  <a:srgbClr val="FFFF00"/>
                </a:solidFill>
                <a:latin typeface="Calibri" pitchFamily="34" charset="0"/>
              </a:rPr>
              <a:t>headsUpDisplay</a:t>
            </a:r>
            <a:r>
              <a:rPr lang="en-US" sz="1400" dirty="0" smtClean="0">
                <a:solidFill>
                  <a:srgbClr val="FFFF00"/>
                </a:solidFill>
                <a:latin typeface="Calibri" pitchFamily="34" charset="0"/>
              </a:rPr>
              <a:t> –s 0 –b 0 –label “</a:t>
            </a:r>
            <a:r>
              <a:rPr lang="en-US" sz="1400" dirty="0" err="1" smtClean="0">
                <a:solidFill>
                  <a:srgbClr val="FFFF00"/>
                </a:solidFill>
                <a:latin typeface="Calibri" pitchFamily="34" charset="0"/>
              </a:rPr>
              <a:t>myHUD</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myHUD</a:t>
            </a:r>
            <a:r>
              <a:rPr lang="en-US" sz="1400" dirty="0" smtClean="0">
                <a:solidFill>
                  <a:srgbClr val="FFFF00"/>
                </a:solidFill>
                <a:latin typeface="Calibri" pitchFamily="34" charset="0"/>
              </a:rPr>
              <a:t>;</a:t>
            </a:r>
          </a:p>
          <a:p>
            <a:pPr marL="973137" lvl="3" indent="-342900">
              <a:buSzPct val="100000"/>
              <a:buNone/>
              <a:defRPr/>
            </a:pPr>
            <a:endParaRPr lang="en-US" sz="1400" dirty="0" smtClean="0">
              <a:latin typeface="Calibri" pitchFamily="34" charset="0"/>
              <a:ea typeface="+mn-ea"/>
              <a:cs typeface="+mn-cs"/>
            </a:endParaRPr>
          </a:p>
          <a:p>
            <a:pPr>
              <a:buClr>
                <a:schemeClr val="bg1"/>
              </a:buClr>
              <a:buSzPct val="100000"/>
              <a:buFont typeface="Arial" pitchFamily="34" charset="0"/>
              <a:buChar char="•"/>
              <a:defRPr/>
            </a:pPr>
            <a:r>
              <a:rPr lang="en-US" dirty="0" smtClean="0"/>
              <a:t> Basic command structure:</a:t>
            </a:r>
          </a:p>
          <a:p>
            <a:pPr lvl="3">
              <a:buSzPct val="100000"/>
              <a:buFont typeface="Arial" pitchFamily="34" charset="0"/>
              <a:buChar char="•"/>
              <a:defRPr/>
            </a:pPr>
            <a:r>
              <a:rPr lang="en-US" dirty="0" err="1" smtClean="0"/>
              <a:t>myCommand</a:t>
            </a:r>
            <a:r>
              <a:rPr lang="en-US" dirty="0" smtClean="0"/>
              <a:t> –</a:t>
            </a:r>
            <a:r>
              <a:rPr lang="en-US" dirty="0" err="1" smtClean="0"/>
              <a:t>myFlag</a:t>
            </a:r>
            <a:r>
              <a:rPr lang="en-US" dirty="0" smtClean="0"/>
              <a:t> &lt;</a:t>
            </a:r>
            <a:r>
              <a:rPr lang="en-US" dirty="0" err="1" smtClean="0"/>
              <a:t>optionalFlagArg</a:t>
            </a:r>
            <a:r>
              <a:rPr lang="en-US" dirty="0" smtClean="0"/>
              <a:t>&gt; &lt;</a:t>
            </a:r>
            <a:r>
              <a:rPr lang="en-US" dirty="0" err="1" smtClean="0"/>
              <a:t>optionalCmdArg</a:t>
            </a:r>
            <a:r>
              <a:rPr lang="en-US" dirty="0" smtClean="0"/>
              <a:t>&gt;</a:t>
            </a:r>
          </a:p>
          <a:p>
            <a:pPr lvl="3">
              <a:buSzPct val="100000"/>
              <a:buFont typeface="Arial" pitchFamily="34" charset="0"/>
              <a:buChar char="•"/>
              <a:defRPr/>
            </a:pPr>
            <a:endParaRPr lang="en-US" dirty="0" smtClean="0"/>
          </a:p>
          <a:p>
            <a:pPr>
              <a:buClr>
                <a:schemeClr val="bg1"/>
              </a:buClr>
              <a:buSzPct val="100000"/>
              <a:buFont typeface="Arial" pitchFamily="34" charset="0"/>
              <a:buChar char="•"/>
              <a:defRPr/>
            </a:pPr>
            <a:r>
              <a:rPr lang="en-US" dirty="0" smtClean="0"/>
              <a:t>Can have multiple flags, flag arguments and command arguments.</a:t>
            </a:r>
          </a:p>
          <a:p>
            <a:pPr lvl="2">
              <a:buClr>
                <a:schemeClr val="accent1">
                  <a:lumMod val="50000"/>
                  <a:lumOff val="50000"/>
                </a:schemeClr>
              </a:buClr>
              <a:buNone/>
              <a:defRPr/>
            </a:pPr>
            <a:endParaRPr lang="en-US" dirty="0" smtClean="0"/>
          </a:p>
          <a:p>
            <a:pPr>
              <a:buClr>
                <a:schemeClr val="accent1">
                  <a:lumMod val="50000"/>
                  <a:lumOff val="50000"/>
                </a:schemeClr>
              </a:buClr>
              <a:buSzPct val="80000"/>
              <a:buNone/>
              <a:defRPr/>
            </a:pPr>
            <a:r>
              <a:rPr lang="en-US" dirty="0" smtClean="0">
                <a:solidFill>
                  <a:srgbClr val="FFFF00"/>
                </a:solidFill>
                <a:latin typeface="Calibri" pitchFamily="34" charset="0"/>
              </a:rPr>
              <a:t>	</a:t>
            </a:r>
            <a:endParaRPr lang="en-US" dirty="0" smtClean="0"/>
          </a:p>
          <a:p>
            <a:pPr>
              <a:defRPr/>
            </a:pPr>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blinds(horizontal)">
                                      <p:cBhvr>
                                        <p:cTn id="21" dur="500"/>
                                        <p:tgtEl>
                                          <p:spTgt spid="3">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blinds(horizontal)">
                                      <p:cBhvr>
                                        <p:cTn id="24" dur="500"/>
                                        <p:tgtEl>
                                          <p:spTgt spid="3">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blinds(horizontal)">
                                      <p:cBhvr>
                                        <p:cTn id="2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smtClean="0"/>
              <a:t>Related Classes</a:t>
            </a:r>
          </a:p>
        </p:txBody>
      </p:sp>
      <p:sp>
        <p:nvSpPr>
          <p:cNvPr id="8195" name="Content Placeholder 2"/>
          <p:cNvSpPr>
            <a:spLocks noGrp="1"/>
          </p:cNvSpPr>
          <p:nvPr>
            <p:ph idx="1"/>
          </p:nvPr>
        </p:nvSpPr>
        <p:spPr/>
        <p:txBody>
          <a:bodyPr/>
          <a:lstStyle/>
          <a:p>
            <a:pPr marL="342900" lvl="3" indent="-342900">
              <a:spcBef>
                <a:spcPct val="15000"/>
              </a:spcBef>
              <a:spcAft>
                <a:spcPct val="15000"/>
              </a:spcAft>
              <a:buClrTx/>
              <a:buSzTx/>
              <a:buFontTx/>
              <a:buChar char="•"/>
            </a:pPr>
            <a:r>
              <a:rPr lang="en-US" sz="2400" dirty="0" err="1" smtClean="0">
                <a:ea typeface="+mn-ea"/>
                <a:cs typeface="+mn-cs"/>
              </a:rPr>
              <a:t>MArgList</a:t>
            </a:r>
            <a:r>
              <a:rPr lang="en-US" sz="2400" dirty="0" smtClean="0">
                <a:ea typeface="+mn-ea"/>
                <a:cs typeface="+mn-cs"/>
              </a:rPr>
              <a:t>:</a:t>
            </a:r>
          </a:p>
          <a:p>
            <a:pPr marL="1079500" lvl="4" indent="-342900">
              <a:spcBef>
                <a:spcPct val="15000"/>
              </a:spcBef>
              <a:spcAft>
                <a:spcPct val="15000"/>
              </a:spcAft>
              <a:buClrTx/>
              <a:buSzTx/>
              <a:buFontTx/>
              <a:buChar char="•"/>
            </a:pPr>
            <a:r>
              <a:rPr lang="en-US" dirty="0" smtClean="0"/>
              <a:t>Parses arguments into a sequence of strings and numeric values. No syntax checking is performed. No special handling of flags: they are treated as string arguments. </a:t>
            </a:r>
            <a:br>
              <a:rPr lang="en-US" dirty="0" smtClean="0"/>
            </a:br>
            <a:endParaRPr lang="en-US" dirty="0" smtClean="0"/>
          </a:p>
          <a:p>
            <a:pPr marL="342900" lvl="3" indent="-342900">
              <a:spcBef>
                <a:spcPct val="15000"/>
              </a:spcBef>
              <a:spcAft>
                <a:spcPct val="15000"/>
              </a:spcAft>
              <a:buClrTx/>
              <a:buSzTx/>
              <a:buFontTx/>
              <a:buChar char="•"/>
            </a:pPr>
            <a:r>
              <a:rPr lang="en-US" sz="2400" dirty="0" err="1" smtClean="0"/>
              <a:t>MArgParser</a:t>
            </a:r>
            <a:r>
              <a:rPr lang="en-US" sz="2400" dirty="0" smtClean="0"/>
              <a:t>:</a:t>
            </a:r>
          </a:p>
          <a:p>
            <a:pPr marL="1079500" lvl="4" indent="-342900">
              <a:spcBef>
                <a:spcPct val="15000"/>
              </a:spcBef>
              <a:spcAft>
                <a:spcPct val="15000"/>
              </a:spcAft>
              <a:buClrTx/>
              <a:buSzTx/>
              <a:buFontTx/>
              <a:buChar char="•"/>
            </a:pPr>
            <a:r>
              <a:rPr lang="en-US" dirty="0" smtClean="0"/>
              <a:t>Parses arguments according to a syntax you define. Does syntax checking and special handling of flags and their parameters for easier access.</a:t>
            </a:r>
          </a:p>
          <a:p>
            <a:pPr marL="342900" lvl="3" indent="-342900">
              <a:spcBef>
                <a:spcPct val="15000"/>
              </a:spcBef>
              <a:spcAft>
                <a:spcPct val="15000"/>
              </a:spcAft>
              <a:buClrTx/>
              <a:buSzTx/>
              <a:buFontTx/>
              <a:buChar char="•"/>
            </a:pPr>
            <a:endParaRPr lang="en-US" dirty="0" smtClean="0"/>
          </a:p>
          <a:p>
            <a:pPr marL="342900" lvl="3" indent="-342900">
              <a:spcBef>
                <a:spcPct val="15000"/>
              </a:spcBef>
              <a:spcAft>
                <a:spcPct val="15000"/>
              </a:spcAft>
              <a:buClrTx/>
              <a:buSzTx/>
              <a:buFontTx/>
              <a:buChar char="•"/>
            </a:pPr>
            <a:r>
              <a:rPr lang="en-US" sz="2400" dirty="0" err="1" smtClean="0"/>
              <a:t>MArgDatabase</a:t>
            </a:r>
            <a:endParaRPr lang="en-US" sz="2400" dirty="0" smtClean="0"/>
          </a:p>
          <a:p>
            <a:pPr marL="1079500" lvl="4" indent="-342900">
              <a:spcBef>
                <a:spcPct val="15000"/>
              </a:spcBef>
              <a:spcAft>
                <a:spcPct val="15000"/>
              </a:spcAft>
              <a:buClrTx/>
              <a:buSzTx/>
              <a:buFontTx/>
              <a:buChar char="•"/>
            </a:pPr>
            <a:r>
              <a:rPr lang="en-US" dirty="0" smtClean="0"/>
              <a:t>Extends </a:t>
            </a:r>
            <a:r>
              <a:rPr lang="en-US" dirty="0" err="1" smtClean="0"/>
              <a:t>MArgParser</a:t>
            </a:r>
            <a:r>
              <a:rPr lang="en-US" dirty="0" smtClean="0"/>
              <a:t> by providing the ability to retrieve flag parameters, command arguments and command objects as selection lists.</a:t>
            </a:r>
            <a:br>
              <a:rPr lang="en-US" dirty="0" smtClean="0"/>
            </a:br>
            <a:r>
              <a:rPr lang="en-US" dirty="0" smtClean="0"/>
              <a:t/>
            </a:r>
            <a:br>
              <a:rPr lang="en-US" dirty="0" smtClean="0"/>
            </a:br>
            <a:endParaRPr lang="en-US" dirty="0" smtClean="0"/>
          </a:p>
          <a:p>
            <a:pPr marL="687388" lvl="4" indent="-342900">
              <a:spcBef>
                <a:spcPct val="15000"/>
              </a:spcBef>
              <a:spcAft>
                <a:spcPct val="15000"/>
              </a:spcAft>
              <a:buClrTx/>
              <a:buSzTx/>
              <a:buNone/>
            </a:pPr>
            <a:endParaRPr lang="en-US" dirty="0" smtClean="0"/>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with Arguments</a:t>
            </a:r>
            <a:endParaRPr lang="en-US" dirty="0"/>
          </a:p>
        </p:txBody>
      </p:sp>
      <p:sp>
        <p:nvSpPr>
          <p:cNvPr id="3" name="Content Placeholder 2"/>
          <p:cNvSpPr>
            <a:spLocks noGrp="1"/>
          </p:cNvSpPr>
          <p:nvPr>
            <p:ph idx="1"/>
          </p:nvPr>
        </p:nvSpPr>
        <p:spPr/>
        <p:txBody>
          <a:bodyPr/>
          <a:lstStyle/>
          <a:p>
            <a:r>
              <a:rPr lang="en-US" dirty="0" smtClean="0"/>
              <a:t>Retrieve arguments from </a:t>
            </a:r>
            <a:r>
              <a:rPr lang="en-US" dirty="0" err="1" smtClean="0"/>
              <a:t>MArgList</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This will NOT work if you want the flags be accessible when the command is used from within Python</a:t>
            </a:r>
          </a:p>
          <a:p>
            <a:endParaRPr lang="en-US" dirty="0" smtClean="0"/>
          </a:p>
          <a:p>
            <a:endParaRPr lang="en-US" dirty="0"/>
          </a:p>
        </p:txBody>
      </p:sp>
      <p:sp>
        <p:nvSpPr>
          <p:cNvPr id="5" name="TextBox 4"/>
          <p:cNvSpPr txBox="1"/>
          <p:nvPr/>
        </p:nvSpPr>
        <p:spPr>
          <a:xfrm>
            <a:off x="685800" y="2133600"/>
            <a:ext cx="7239000" cy="2554545"/>
          </a:xfrm>
          <a:prstGeom prst="rect">
            <a:avLst/>
          </a:prstGeom>
          <a:noFill/>
        </p:spPr>
        <p:txBody>
          <a:bodyPr wrap="square" rtlCol="0">
            <a:spAutoFit/>
          </a:bodyPr>
          <a:lstStyle/>
          <a:p>
            <a:r>
              <a:rPr kumimoji="0" lang="en-US" b="0" i="0" u="none" strike="noStrike" kern="0" cap="none" spc="0" normalizeH="0" baseline="0" noProof="0" dirty="0" err="1" smtClean="0">
                <a:ln>
                  <a:noFill/>
                </a:ln>
                <a:solidFill>
                  <a:srgbClr val="FFFF00"/>
                </a:solidFill>
                <a:effectLst/>
                <a:uLnTx/>
                <a:uFillTx/>
                <a:latin typeface="Calibri" pitchFamily="34" charset="0"/>
                <a:ea typeface="+mn-ea"/>
                <a:cs typeface="+mn-cs"/>
              </a:rPr>
              <a:t>myCmd</a:t>
            </a:r>
            <a:r>
              <a:rPr kumimoji="0" lang="en-US" b="0" i="0" u="none" strike="noStrike" kern="0" cap="none" spc="0" normalizeH="0" baseline="0" noProof="0" dirty="0" smtClean="0">
                <a:ln>
                  <a:noFill/>
                </a:ln>
                <a:solidFill>
                  <a:srgbClr val="FFFF00"/>
                </a:solidFill>
                <a:effectLst/>
                <a:uLnTx/>
                <a:uFillTx/>
                <a:latin typeface="Calibri" pitchFamily="34" charset="0"/>
                <a:ea typeface="+mn-ea"/>
                <a:cs typeface="+mn-cs"/>
              </a:rPr>
              <a:t>  -number</a:t>
            </a:r>
            <a:r>
              <a:rPr kumimoji="0" lang="en-US" b="0" i="0" u="none" strike="noStrike" kern="0" cap="none" spc="0" normalizeH="0" noProof="0" dirty="0" smtClean="0">
                <a:ln>
                  <a:noFill/>
                </a:ln>
                <a:solidFill>
                  <a:srgbClr val="FFFF00"/>
                </a:solidFill>
                <a:effectLst/>
                <a:uLnTx/>
                <a:uFillTx/>
                <a:latin typeface="Calibri" pitchFamily="34" charset="0"/>
                <a:ea typeface="+mn-ea"/>
                <a:cs typeface="+mn-cs"/>
              </a:rPr>
              <a:t>  10; </a:t>
            </a:r>
          </a:p>
          <a:p>
            <a:endParaRPr kumimoji="0" lang="en-US" b="0" i="0" u="none" strike="noStrike" kern="0" cap="none" spc="0" normalizeH="0" baseline="0" noProof="0" dirty="0" smtClean="0">
              <a:ln>
                <a:noFill/>
              </a:ln>
              <a:solidFill>
                <a:srgbClr val="FFFF00"/>
              </a:solidFill>
              <a:effectLst/>
              <a:uLnTx/>
              <a:uFillTx/>
              <a:latin typeface="Calibri" pitchFamily="34" charset="0"/>
              <a:ea typeface="+mn-ea"/>
              <a:cs typeface="+mn-cs"/>
            </a:endParaRPr>
          </a:p>
          <a:p>
            <a:endParaRPr lang="en-US" kern="0" dirty="0">
              <a:solidFill>
                <a:srgbClr val="FFFF00"/>
              </a:solidFill>
              <a:latin typeface="Calibri" pitchFamily="34" charset="0"/>
            </a:endParaRPr>
          </a:p>
          <a:p>
            <a:r>
              <a:rPr lang="en-US" kern="0" dirty="0" smtClean="0">
                <a:solidFill>
                  <a:srgbClr val="FFFF00"/>
                </a:solidFill>
                <a:latin typeface="Calibri" pitchFamily="34" charset="0"/>
              </a:rPr>
              <a:t>def </a:t>
            </a:r>
            <a:r>
              <a:rPr lang="en-US" kern="0" dirty="0" err="1" smtClean="0">
                <a:solidFill>
                  <a:srgbClr val="FFFF00"/>
                </a:solidFill>
                <a:latin typeface="Calibri" pitchFamily="34" charset="0"/>
              </a:rPr>
              <a:t>doIt</a:t>
            </a:r>
            <a:r>
              <a:rPr lang="en-US" kern="0" dirty="0" smtClean="0">
                <a:solidFill>
                  <a:srgbClr val="FFFF00"/>
                </a:solidFill>
                <a:latin typeface="Calibri" pitchFamily="34" charset="0"/>
              </a:rPr>
              <a:t>(self, </a:t>
            </a:r>
            <a:r>
              <a:rPr lang="en-US" kern="0" dirty="0" err="1" smtClean="0">
                <a:solidFill>
                  <a:srgbClr val="FFFF00"/>
                </a:solidFill>
                <a:latin typeface="Calibri" pitchFamily="34" charset="0"/>
              </a:rPr>
              <a:t>args</a:t>
            </a:r>
            <a:r>
              <a:rPr lang="en-US" kern="0" dirty="0" smtClean="0">
                <a:solidFill>
                  <a:srgbClr val="FFFF00"/>
                </a:solidFill>
                <a:latin typeface="Calibri" pitchFamily="34" charset="0"/>
              </a:rPr>
              <a:t>):</a:t>
            </a:r>
          </a:p>
          <a:p>
            <a:r>
              <a:rPr lang="en-US" kern="0" dirty="0" smtClean="0">
                <a:solidFill>
                  <a:srgbClr val="FFFF00"/>
                </a:solidFill>
                <a:latin typeface="Calibri" pitchFamily="34" charset="0"/>
              </a:rPr>
              <a:t>	index = </a:t>
            </a:r>
            <a:r>
              <a:rPr lang="en-US" kern="0" dirty="0" err="1" smtClean="0">
                <a:solidFill>
                  <a:srgbClr val="FFFF00"/>
                </a:solidFill>
                <a:latin typeface="Calibri" pitchFamily="34" charset="0"/>
              </a:rPr>
              <a:t>args.flagIndex</a:t>
            </a:r>
            <a:r>
              <a:rPr lang="en-US" kern="0" dirty="0" smtClean="0">
                <a:solidFill>
                  <a:srgbClr val="FFFF00"/>
                </a:solidFill>
                <a:latin typeface="Calibri" pitchFamily="34" charset="0"/>
              </a:rPr>
              <a:t>("</a:t>
            </a:r>
            <a:r>
              <a:rPr lang="en-US" kern="0" dirty="0" err="1" smtClean="0">
                <a:solidFill>
                  <a:srgbClr val="FFFF00"/>
                </a:solidFill>
                <a:latin typeface="Calibri" pitchFamily="34" charset="0"/>
              </a:rPr>
              <a:t>n","number</a:t>
            </a:r>
            <a:r>
              <a:rPr lang="en-US" kern="0" dirty="0" smtClean="0">
                <a:solidFill>
                  <a:srgbClr val="FFFF00"/>
                </a:solidFill>
                <a:latin typeface="Calibri" pitchFamily="34" charset="0"/>
              </a:rPr>
              <a:t>")</a:t>
            </a:r>
          </a:p>
          <a:p>
            <a:r>
              <a:rPr lang="en-US" kern="0" dirty="0" smtClean="0">
                <a:solidFill>
                  <a:srgbClr val="FFFF00"/>
                </a:solidFill>
                <a:latin typeface="Calibri" pitchFamily="34" charset="0"/>
              </a:rPr>
              <a:t>	if </a:t>
            </a:r>
            <a:r>
              <a:rPr lang="en-US" kern="0" dirty="0" err="1" smtClean="0">
                <a:solidFill>
                  <a:srgbClr val="FFFF00"/>
                </a:solidFill>
                <a:latin typeface="Calibri" pitchFamily="34" charset="0"/>
              </a:rPr>
              <a:t>OpenMaya.MArgList.kInvalidArgIndex</a:t>
            </a:r>
            <a:r>
              <a:rPr lang="en-US" kern="0" dirty="0" smtClean="0">
                <a:solidFill>
                  <a:srgbClr val="FFFF00"/>
                </a:solidFill>
                <a:latin typeface="Calibri" pitchFamily="34" charset="0"/>
              </a:rPr>
              <a:t> != index:</a:t>
            </a:r>
          </a:p>
          <a:p>
            <a:r>
              <a:rPr lang="en-US" kern="0" dirty="0" smtClean="0">
                <a:solidFill>
                  <a:srgbClr val="FFFF00"/>
                </a:solidFill>
                <a:latin typeface="Calibri" pitchFamily="34" charset="0"/>
              </a:rPr>
              <a:t>		//get the data following flag "n“</a:t>
            </a:r>
          </a:p>
          <a:p>
            <a:r>
              <a:rPr lang="en-US" kern="0" dirty="0" smtClean="0">
                <a:solidFill>
                  <a:srgbClr val="FFFF00"/>
                </a:solidFill>
                <a:latin typeface="Calibri" pitchFamily="34" charset="0"/>
              </a:rPr>
              <a:t>		 </a:t>
            </a:r>
            <a:r>
              <a:rPr lang="en-US" kern="0" dirty="0" err="1" smtClean="0">
                <a:solidFill>
                  <a:srgbClr val="FFFF00"/>
                </a:solidFill>
                <a:latin typeface="Calibri" pitchFamily="34" charset="0"/>
              </a:rPr>
              <a:t>argData</a:t>
            </a:r>
            <a:r>
              <a:rPr lang="en-US" kern="0" dirty="0" smtClean="0">
                <a:solidFill>
                  <a:srgbClr val="FFFF00"/>
                </a:solidFill>
                <a:latin typeface="Calibri" pitchFamily="34" charset="0"/>
              </a:rPr>
              <a:t> = </a:t>
            </a:r>
            <a:r>
              <a:rPr lang="en-US" kern="0" dirty="0" err="1" smtClean="0">
                <a:solidFill>
                  <a:srgbClr val="FFFF00"/>
                </a:solidFill>
                <a:latin typeface="Calibri" pitchFamily="34" charset="0"/>
              </a:rPr>
              <a:t>args.asInt</a:t>
            </a:r>
            <a:r>
              <a:rPr lang="en-US" kern="0" dirty="0" smtClean="0">
                <a:solidFill>
                  <a:srgbClr val="FFFF00"/>
                </a:solidFill>
                <a:latin typeface="Calibri" pitchFamily="34" charset="0"/>
              </a:rPr>
              <a:t>(index+1)</a:t>
            </a:r>
            <a:endParaRPr lang="en-US" sz="2000" kern="0" dirty="0" smtClean="0">
              <a:solidFill>
                <a:srgbClr val="FFFF00"/>
              </a:solidFill>
              <a:latin typeface="Calibri" pitchFamily="34" charset="0"/>
            </a:endParaRPr>
          </a:p>
          <a:p>
            <a:endParaRPr lang="en-US" sz="1400" dirty="0">
              <a:solidFill>
                <a:srgbClr val="FFFF00"/>
              </a:solidFill>
            </a:endParaRPr>
          </a:p>
        </p:txBody>
      </p:sp>
      <p:sp>
        <p:nvSpPr>
          <p:cNvPr id="6" name="AutoShape 7"/>
          <p:cNvSpPr>
            <a:spLocks noChangeArrowheads="1"/>
          </p:cNvSpPr>
          <p:nvPr/>
        </p:nvSpPr>
        <p:spPr bwMode="auto">
          <a:xfrm>
            <a:off x="1905000" y="2933700"/>
            <a:ext cx="685800" cy="398691"/>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Command with Arguments</a:t>
            </a:r>
          </a:p>
        </p:txBody>
      </p:sp>
      <p:sp>
        <p:nvSpPr>
          <p:cNvPr id="16387" name="Content Placeholder 2"/>
          <p:cNvSpPr>
            <a:spLocks noGrp="1"/>
          </p:cNvSpPr>
          <p:nvPr>
            <p:ph idx="1"/>
          </p:nvPr>
        </p:nvSpPr>
        <p:spPr/>
        <p:txBody>
          <a:bodyPr/>
          <a:lstStyle/>
          <a:p>
            <a:pPr marL="0" indent="0" eaLnBrk="1" hangingPunct="1">
              <a:buFontTx/>
              <a:buNone/>
            </a:pPr>
            <a:r>
              <a:rPr lang="en-US" dirty="0" smtClean="0"/>
              <a:t>custom syntax: more advanced and flexible way to define and parse arguments</a:t>
            </a:r>
          </a:p>
          <a:p>
            <a:pPr marL="0" indent="0" eaLnBrk="1" hangingPunct="1">
              <a:buFontTx/>
              <a:buNone/>
            </a:pPr>
            <a:endParaRPr lang="en-US" sz="2000" dirty="0" smtClean="0"/>
          </a:p>
          <a:p>
            <a:pPr lvl="1" eaLnBrk="1" hangingPunct="1">
              <a:buClr>
                <a:schemeClr val="accent1">
                  <a:lumMod val="50000"/>
                  <a:lumOff val="50000"/>
                </a:schemeClr>
              </a:buClr>
              <a:buSzPct val="100000"/>
              <a:buFont typeface="Arial" pitchFamily="34" charset="0"/>
              <a:buChar char="•"/>
            </a:pPr>
            <a:r>
              <a:rPr lang="en-CA" dirty="0" smtClean="0"/>
              <a:t>Three types of arguments that can be specified via these syntax methods: flags arguments, command arguments, objects</a:t>
            </a:r>
            <a:endParaRPr lang="en-US" dirty="0" smtClean="0"/>
          </a:p>
          <a:p>
            <a:pPr lvl="1" eaLnBrk="1" hangingPunct="1">
              <a:buClr>
                <a:schemeClr val="accent1">
                  <a:lumMod val="50000"/>
                  <a:lumOff val="50000"/>
                </a:schemeClr>
              </a:buClr>
              <a:buSzPct val="100000"/>
              <a:buFont typeface="Arial" pitchFamily="34" charset="0"/>
              <a:buChar char="•"/>
            </a:pPr>
            <a:endParaRPr lang="en-US" dirty="0" smtClean="0"/>
          </a:p>
          <a:p>
            <a:pPr lvl="1" eaLnBrk="1" hangingPunct="1">
              <a:buClr>
                <a:schemeClr val="accent1">
                  <a:lumMod val="50000"/>
                  <a:lumOff val="50000"/>
                </a:schemeClr>
              </a:buClr>
              <a:buSzPct val="100000"/>
              <a:buFont typeface="Arial" pitchFamily="34" charset="0"/>
              <a:buChar char="•"/>
            </a:pPr>
            <a:r>
              <a:rPr lang="en-US" dirty="0" err="1" smtClean="0"/>
              <a:t>MSyntax</a:t>
            </a:r>
            <a:r>
              <a:rPr lang="en-US" dirty="0" smtClean="0"/>
              <a:t> class represents a command syntax definition.</a:t>
            </a:r>
          </a:p>
          <a:p>
            <a:pPr lvl="1" eaLnBrk="1" hangingPunct="1">
              <a:buClr>
                <a:schemeClr val="accent1">
                  <a:lumMod val="50000"/>
                  <a:lumOff val="50000"/>
                </a:schemeClr>
              </a:buClr>
              <a:buSzPct val="100000"/>
              <a:buFont typeface="Arial" pitchFamily="34" charset="0"/>
              <a:buChar char="•"/>
            </a:pPr>
            <a:endParaRPr lang="en-US" dirty="0" smtClean="0"/>
          </a:p>
          <a:p>
            <a:pPr lvl="1" eaLnBrk="1" hangingPunct="1">
              <a:buClr>
                <a:schemeClr val="accent1">
                  <a:lumMod val="50000"/>
                  <a:lumOff val="50000"/>
                </a:schemeClr>
              </a:buClr>
              <a:buSzPct val="100000"/>
              <a:buFont typeface="Arial" pitchFamily="34" charset="0"/>
              <a:buChar char="•"/>
            </a:pPr>
            <a:r>
              <a:rPr lang="en-US" dirty="0" smtClean="0"/>
              <a:t>You are responsible to define a syntax constructing method that must be registered with Maya for your command.</a:t>
            </a:r>
          </a:p>
          <a:p>
            <a:pPr lvl="1" eaLnBrk="1" hangingPunct="1"/>
            <a:endParaRPr lang="en-US" dirty="0" smtClean="0"/>
          </a:p>
          <a:p>
            <a:pPr lvl="1" eaLnBrk="1" hangingPunct="1"/>
            <a:endParaRPr lang="en-US" dirty="0" smtClean="0"/>
          </a:p>
          <a:p>
            <a:pPr lvl="1" eaLnBrk="1" hangingPunct="1">
              <a:buFont typeface="Wingdings" pitchFamily="2" charset="2"/>
              <a:buNone/>
            </a:pPr>
            <a:endParaRPr lang="en-US" dirty="0" smtClean="0"/>
          </a:p>
          <a:p>
            <a:pPr marL="0" indent="0" eaLnBrk="1" hangingPunct="1">
              <a:buFontTx/>
              <a:buNone/>
            </a:pPr>
            <a:r>
              <a:rPr lang="en-US" dirty="0" smtClean="0"/>
              <a:t> </a:t>
            </a:r>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t>MSyntax</a:t>
            </a:r>
          </a:p>
        </p:txBody>
      </p:sp>
      <p:sp>
        <p:nvSpPr>
          <p:cNvPr id="17411" name="Content Placeholder 2"/>
          <p:cNvSpPr>
            <a:spLocks noGrp="1"/>
          </p:cNvSpPr>
          <p:nvPr>
            <p:ph idx="1"/>
          </p:nvPr>
        </p:nvSpPr>
        <p:spPr>
          <a:xfrm>
            <a:off x="319088" y="1143000"/>
            <a:ext cx="8215312" cy="5562600"/>
          </a:xfrm>
        </p:spPr>
        <p:txBody>
          <a:bodyPr/>
          <a:lstStyle/>
          <a:p>
            <a:pPr>
              <a:buFontTx/>
              <a:buNone/>
            </a:pPr>
            <a:r>
              <a:rPr lang="en-US" noProof="1" smtClean="0"/>
              <a:t>Syntax registration:</a:t>
            </a:r>
          </a:p>
          <a:p>
            <a:pPr marL="0" indent="0" eaLnBrk="1" hangingPunct="1">
              <a:buFontTx/>
              <a:buNone/>
            </a:pPr>
            <a:r>
              <a:rPr lang="en-US" sz="1600" dirty="0" err="1" smtClean="0">
                <a:solidFill>
                  <a:srgbClr val="FFFF00"/>
                </a:solidFill>
                <a:latin typeface="Calibri" pitchFamily="34" charset="0"/>
              </a:rPr>
              <a:t>mplugin.registerCommand</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kPluginCmdName</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cmdCreator</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syntaxCreator</a:t>
            </a:r>
            <a:r>
              <a:rPr lang="en-US" sz="1600" dirty="0" smtClean="0">
                <a:solidFill>
                  <a:srgbClr val="FFFF00"/>
                </a:solidFill>
                <a:latin typeface="Calibri" pitchFamily="34" charset="0"/>
              </a:rPr>
              <a:t> )</a:t>
            </a:r>
          </a:p>
          <a:p>
            <a:pPr marL="0" indent="0" eaLnBrk="1" hangingPunct="1">
              <a:buFontTx/>
              <a:buNone/>
            </a:pPr>
            <a:endParaRPr lang="en-US" dirty="0" smtClean="0"/>
          </a:p>
          <a:p>
            <a:pPr marL="0" indent="0" eaLnBrk="1" hangingPunct="1">
              <a:buFontTx/>
              <a:buNone/>
            </a:pPr>
            <a:r>
              <a:rPr lang="en-US" dirty="0" smtClean="0"/>
              <a:t>Syntax definition:</a:t>
            </a:r>
          </a:p>
          <a:p>
            <a:pPr marL="0" indent="0" eaLnBrk="1" hangingPunct="1">
              <a:buFontTx/>
              <a:buNone/>
            </a:pPr>
            <a:endParaRPr lang="en-US" sz="1600" dirty="0" smtClean="0"/>
          </a:p>
          <a:p>
            <a:pPr marL="0" indent="0" eaLnBrk="1" hangingPunct="1">
              <a:buFontTx/>
              <a:buNone/>
            </a:pPr>
            <a:endParaRPr lang="en-US" dirty="0" smtClean="0"/>
          </a:p>
          <a:p>
            <a:pPr marL="0" indent="0" eaLnBrk="1" hangingPunct="1">
              <a:buFontTx/>
              <a:buNone/>
            </a:pPr>
            <a:r>
              <a:rPr lang="en-US" dirty="0" smtClean="0"/>
              <a:t>	</a:t>
            </a:r>
          </a:p>
        </p:txBody>
      </p:sp>
      <p:sp>
        <p:nvSpPr>
          <p:cNvPr id="5" name="TextBox 4"/>
          <p:cNvSpPr txBox="1"/>
          <p:nvPr/>
        </p:nvSpPr>
        <p:spPr>
          <a:xfrm>
            <a:off x="319088" y="2895600"/>
            <a:ext cx="6912266" cy="2092881"/>
          </a:xfrm>
          <a:prstGeom prst="rect">
            <a:avLst/>
          </a:prstGeom>
          <a:noFill/>
        </p:spPr>
        <p:txBody>
          <a:bodyPr wrap="square" rtlCol="0">
            <a:spAutoFit/>
          </a:bodyPr>
          <a:lstStyle/>
          <a:p>
            <a:pPr marL="0" indent="0" eaLnBrk="1" hangingPunct="1">
              <a:buFontTx/>
              <a:buNone/>
            </a:pPr>
            <a:r>
              <a:rPr lang="en-US" sz="1600" dirty="0" err="1" smtClean="0">
                <a:solidFill>
                  <a:srgbClr val="FFFF00"/>
                </a:solidFill>
                <a:latin typeface="Calibri" pitchFamily="34" charset="0"/>
              </a:rPr>
              <a:t>cFlagShort</a:t>
            </a:r>
            <a:r>
              <a:rPr lang="en-US" sz="1600" dirty="0" smtClean="0">
                <a:solidFill>
                  <a:srgbClr val="FFFF00"/>
                </a:solidFill>
                <a:latin typeface="Calibri" pitchFamily="34" charset="0"/>
              </a:rPr>
              <a:t> = “-</a:t>
            </a:r>
            <a:r>
              <a:rPr lang="en-US" sz="1600" dirty="0" err="1" smtClean="0">
                <a:solidFill>
                  <a:srgbClr val="FFFF00"/>
                </a:solidFill>
                <a:latin typeface="Calibri" pitchFamily="34" charset="0"/>
              </a:rPr>
              <a:t>str</a:t>
            </a:r>
            <a:r>
              <a:rPr lang="en-US" sz="1600" dirty="0" smtClean="0">
                <a:solidFill>
                  <a:srgbClr val="FFFF00"/>
                </a:solidFill>
                <a:latin typeface="Calibri" pitchFamily="34" charset="0"/>
              </a:rPr>
              <a:t>”</a:t>
            </a:r>
          </a:p>
          <a:p>
            <a:pPr marL="0" indent="0" eaLnBrk="1" hangingPunct="1">
              <a:buFontTx/>
              <a:buNone/>
            </a:pPr>
            <a:r>
              <a:rPr lang="en-US" sz="1600" dirty="0" err="1" smtClean="0">
                <a:solidFill>
                  <a:srgbClr val="FFFF00"/>
                </a:solidFill>
                <a:latin typeface="Calibri" pitchFamily="34" charset="0"/>
              </a:rPr>
              <a:t>cFlagLong</a:t>
            </a:r>
            <a:r>
              <a:rPr lang="en-US" sz="1600" dirty="0" smtClean="0">
                <a:solidFill>
                  <a:srgbClr val="FFFF00"/>
                </a:solidFill>
                <a:latin typeface="Calibri" pitchFamily="34" charset="0"/>
              </a:rPr>
              <a:t> = “-string”</a:t>
            </a:r>
          </a:p>
          <a:p>
            <a:pPr marL="0" indent="0" eaLnBrk="1" hangingPunct="1">
              <a:buFontTx/>
              <a:buNone/>
            </a:pPr>
            <a:endParaRPr lang="en-US" sz="1600" dirty="0" smtClean="0">
              <a:solidFill>
                <a:srgbClr val="FFFF00"/>
              </a:solidFill>
              <a:latin typeface="Calibri" pitchFamily="34" charset="0"/>
            </a:endParaRPr>
          </a:p>
          <a:p>
            <a:pPr marL="0" indent="0" eaLnBrk="1" hangingPunct="1">
              <a:buFontTx/>
              <a:buNone/>
            </a:pPr>
            <a:r>
              <a:rPr lang="en-US" sz="1600" noProof="1" smtClean="0">
                <a:solidFill>
                  <a:srgbClr val="FFFF00"/>
                </a:solidFill>
                <a:latin typeface="Calibri" pitchFamily="34" charset="0"/>
              </a:rPr>
              <a:t>def syntaxCreator():</a:t>
            </a:r>
          </a:p>
          <a:p>
            <a:pPr marL="0" indent="0" eaLnBrk="1" hangingPunct="1">
              <a:buFontTx/>
              <a:buNone/>
            </a:pPr>
            <a:r>
              <a:rPr lang="en-US" sz="1600" noProof="1" smtClean="0">
                <a:solidFill>
                  <a:srgbClr val="FFFF00"/>
                </a:solidFill>
                <a:latin typeface="Calibri" pitchFamily="34" charset="0"/>
              </a:rPr>
              <a:t>	 syntax = OpenMaya.MSyntax()</a:t>
            </a:r>
          </a:p>
          <a:p>
            <a:pPr marL="0" indent="0" eaLnBrk="1" hangingPunct="1">
              <a:buFontTx/>
              <a:buNone/>
            </a:pPr>
            <a:r>
              <a:rPr lang="en-US" sz="1600" noProof="1" smtClean="0">
                <a:solidFill>
                  <a:srgbClr val="FFFF00"/>
                </a:solidFill>
                <a:latin typeface="Calibri" pitchFamily="34" charset="0"/>
              </a:rPr>
              <a:t>	</a:t>
            </a:r>
            <a:r>
              <a:rPr lang="en-US" sz="1600" dirty="0" smtClean="0">
                <a:solidFill>
                  <a:srgbClr val="FFFF00"/>
                </a:solidFill>
                <a:latin typeface="Calibri" pitchFamily="34" charset="0"/>
              </a:rPr>
              <a:t>s</a:t>
            </a:r>
            <a:r>
              <a:rPr lang="en-US" sz="1600" noProof="1" smtClean="0">
                <a:solidFill>
                  <a:srgbClr val="FFFF00"/>
                </a:solidFill>
                <a:latin typeface="Calibri" pitchFamily="34" charset="0"/>
              </a:rPr>
              <a:t>yntax.addFlag( cFlag</a:t>
            </a:r>
            <a:r>
              <a:rPr lang="en-US" sz="1600" dirty="0" smtClean="0">
                <a:solidFill>
                  <a:srgbClr val="FFFF00"/>
                </a:solidFill>
                <a:latin typeface="Calibri" pitchFamily="34" charset="0"/>
              </a:rPr>
              <a:t>Short</a:t>
            </a:r>
            <a:r>
              <a:rPr lang="en-US" sz="1600" noProof="1" smtClean="0">
                <a:solidFill>
                  <a:srgbClr val="FFFF00"/>
                </a:solidFill>
                <a:latin typeface="Calibri" pitchFamily="34" charset="0"/>
              </a:rPr>
              <a:t>,</a:t>
            </a:r>
            <a:r>
              <a:rPr lang="en-US" sz="1600" dirty="0" smtClean="0">
                <a:solidFill>
                  <a:srgbClr val="FFFF00"/>
                </a:solidFill>
                <a:latin typeface="Calibri" pitchFamily="34" charset="0"/>
              </a:rPr>
              <a:t> </a:t>
            </a:r>
            <a:r>
              <a:rPr lang="en-US" sz="1600" noProof="1" smtClean="0">
                <a:solidFill>
                  <a:srgbClr val="FFFF00"/>
                </a:solidFill>
                <a:latin typeface="Calibri" pitchFamily="34" charset="0"/>
              </a:rPr>
              <a:t>cFlagLong )</a:t>
            </a:r>
          </a:p>
          <a:p>
            <a:pPr marL="0" indent="0" eaLnBrk="1" hangingPunct="1">
              <a:buFontTx/>
              <a:buNone/>
            </a:pPr>
            <a:r>
              <a:rPr lang="en-US" sz="1600" noProof="1" smtClean="0">
                <a:solidFill>
                  <a:srgbClr val="FFFF00"/>
                </a:solidFill>
                <a:latin typeface="Calibri" pitchFamily="34" charset="0"/>
              </a:rPr>
              <a:t>	</a:t>
            </a:r>
            <a:r>
              <a:rPr lang="en-US" sz="1600" dirty="0" smtClean="0">
                <a:solidFill>
                  <a:srgbClr val="FFFF00"/>
                </a:solidFill>
                <a:latin typeface="Calibri" pitchFamily="34" charset="0"/>
              </a:rPr>
              <a:t>return</a:t>
            </a:r>
            <a:r>
              <a:rPr lang="en-US" sz="1600" noProof="1" smtClean="0">
                <a:solidFill>
                  <a:srgbClr val="FFFF00"/>
                </a:solidFill>
                <a:latin typeface="Calibri" pitchFamily="34" charset="0"/>
              </a:rPr>
              <a:t> </a:t>
            </a:r>
            <a:r>
              <a:rPr lang="en-US" sz="1600" dirty="0" smtClean="0">
                <a:solidFill>
                  <a:srgbClr val="FFFF00"/>
                </a:solidFill>
                <a:latin typeface="Calibri" pitchFamily="34" charset="0"/>
              </a:rPr>
              <a:t>s</a:t>
            </a:r>
            <a:r>
              <a:rPr lang="en-US" sz="1600" noProof="1" smtClean="0">
                <a:solidFill>
                  <a:srgbClr val="FFFF00"/>
                </a:solidFill>
                <a:latin typeface="Calibri" pitchFamily="34" charset="0"/>
              </a:rPr>
              <a:t>yntax</a:t>
            </a:r>
            <a:endParaRPr lang="en-US" sz="1600" dirty="0" smtClean="0">
              <a:solidFill>
                <a:srgbClr val="FFFF00"/>
              </a:solidFill>
              <a:latin typeface="Calibri" pitchFamily="34" charset="0"/>
            </a:endParaRPr>
          </a:p>
          <a:p>
            <a:endParaRPr lang="en-US" dirty="0"/>
          </a:p>
        </p:txBody>
      </p:sp>
      <p:sp>
        <p:nvSpPr>
          <p:cNvPr id="6" name="AutoShape 7"/>
          <p:cNvSpPr>
            <a:spLocks noChangeArrowheads="1"/>
          </p:cNvSpPr>
          <p:nvPr/>
        </p:nvSpPr>
        <p:spPr bwMode="auto">
          <a:xfrm>
            <a:off x="5181600" y="1600200"/>
            <a:ext cx="1371600" cy="398691"/>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dirty="0" smtClean="0"/>
          </a:p>
        </p:txBody>
      </p:sp>
      <p:sp>
        <p:nvSpPr>
          <p:cNvPr id="7" name="AutoShape 7"/>
          <p:cNvSpPr>
            <a:spLocks noChangeArrowheads="1"/>
          </p:cNvSpPr>
          <p:nvPr/>
        </p:nvSpPr>
        <p:spPr bwMode="auto">
          <a:xfrm>
            <a:off x="1295400" y="4140090"/>
            <a:ext cx="3352800" cy="279509"/>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sz="1100"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err="1" smtClean="0"/>
              <a:t>MSyntax</a:t>
            </a:r>
            <a:r>
              <a:rPr lang="en-US" dirty="0" smtClean="0"/>
              <a:t> </a:t>
            </a:r>
          </a:p>
        </p:txBody>
      </p:sp>
      <p:sp>
        <p:nvSpPr>
          <p:cNvPr id="18435" name="Content Placeholder 2"/>
          <p:cNvSpPr>
            <a:spLocks noGrp="1"/>
          </p:cNvSpPr>
          <p:nvPr>
            <p:ph idx="1"/>
          </p:nvPr>
        </p:nvSpPr>
        <p:spPr>
          <a:xfrm>
            <a:off x="319088" y="1143000"/>
            <a:ext cx="8215312" cy="5392738"/>
          </a:xfrm>
        </p:spPr>
        <p:txBody>
          <a:bodyPr/>
          <a:lstStyle/>
          <a:p>
            <a:pPr>
              <a:buFontTx/>
              <a:buNone/>
            </a:pPr>
            <a:r>
              <a:rPr lang="en-US" noProof="1" smtClean="0"/>
              <a:t>Retrieve Arguments:</a:t>
            </a:r>
            <a:endParaRPr lang="en-US" sz="1600" noProof="1" smtClean="0">
              <a:solidFill>
                <a:srgbClr val="FFFF00"/>
              </a:solidFill>
            </a:endParaRPr>
          </a:p>
        </p:txBody>
      </p:sp>
      <p:sp>
        <p:nvSpPr>
          <p:cNvPr id="5" name="TextBox 4"/>
          <p:cNvSpPr txBox="1"/>
          <p:nvPr/>
        </p:nvSpPr>
        <p:spPr>
          <a:xfrm>
            <a:off x="319088" y="1828800"/>
            <a:ext cx="7910512" cy="2800767"/>
          </a:xfrm>
          <a:prstGeom prst="rect">
            <a:avLst/>
          </a:prstGeom>
          <a:noFill/>
        </p:spPr>
        <p:txBody>
          <a:bodyPr wrap="square" rtlCol="0">
            <a:spAutoFit/>
          </a:bodyPr>
          <a:lstStyle/>
          <a:p>
            <a:pPr>
              <a:buFontTx/>
              <a:buNone/>
            </a:pPr>
            <a:r>
              <a:rPr lang="en-US" sz="2000" i="1" noProof="1" smtClean="0">
                <a:solidFill>
                  <a:srgbClr val="FFFF00"/>
                </a:solidFill>
                <a:latin typeface="Calibri" pitchFamily="34" charset="0"/>
              </a:rPr>
              <a:t>def doIt(self, args):</a:t>
            </a:r>
            <a:endParaRPr lang="en-US" sz="2000" i="1" dirty="0" smtClean="0">
              <a:solidFill>
                <a:srgbClr val="FFFF00"/>
              </a:solidFill>
              <a:latin typeface="Calibri" pitchFamily="34" charset="0"/>
            </a:endParaRPr>
          </a:p>
          <a:p>
            <a:pPr>
              <a:buFontTx/>
              <a:buNone/>
            </a:pPr>
            <a:endParaRPr lang="en-US" sz="2000" i="1" dirty="0" smtClean="0">
              <a:solidFill>
                <a:srgbClr val="FFFF00"/>
              </a:solidFill>
              <a:latin typeface="Calibri" pitchFamily="34" charset="0"/>
            </a:endParaRPr>
          </a:p>
          <a:p>
            <a:pPr>
              <a:buFontTx/>
              <a:buNone/>
            </a:pPr>
            <a:r>
              <a:rPr lang="en-US" sz="2000" i="1" dirty="0" smtClean="0">
                <a:solidFill>
                  <a:srgbClr val="FFFF00"/>
                </a:solidFill>
                <a:latin typeface="Calibri" pitchFamily="34" charset="0"/>
              </a:rPr>
              <a:t>	</a:t>
            </a:r>
            <a:r>
              <a:rPr lang="en-US" sz="2000" i="1" dirty="0" err="1" smtClean="0">
                <a:solidFill>
                  <a:srgbClr val="FFFF00"/>
                </a:solidFill>
                <a:latin typeface="Calibri" pitchFamily="34" charset="0"/>
              </a:rPr>
              <a:t>argData</a:t>
            </a:r>
            <a:r>
              <a:rPr lang="en-US" sz="2000" i="1" dirty="0" smtClean="0">
                <a:solidFill>
                  <a:srgbClr val="FFFF00"/>
                </a:solidFill>
                <a:latin typeface="Calibri" pitchFamily="34" charset="0"/>
              </a:rPr>
              <a:t> = </a:t>
            </a:r>
            <a:r>
              <a:rPr lang="en-US" sz="2000" i="1" dirty="0" err="1" smtClean="0">
                <a:solidFill>
                  <a:srgbClr val="FFFF00"/>
                </a:solidFill>
                <a:latin typeface="Calibri" pitchFamily="34" charset="0"/>
              </a:rPr>
              <a:t>OpenMaya.MArgDatabase</a:t>
            </a:r>
            <a:r>
              <a:rPr lang="en-US" sz="2000" i="1" dirty="0" smtClean="0">
                <a:solidFill>
                  <a:srgbClr val="FFFF00"/>
                </a:solidFill>
                <a:latin typeface="Calibri" pitchFamily="34" charset="0"/>
              </a:rPr>
              <a:t>(</a:t>
            </a:r>
            <a:r>
              <a:rPr lang="en-US" sz="2000" i="1" dirty="0" err="1" smtClean="0">
                <a:solidFill>
                  <a:srgbClr val="FFFF00"/>
                </a:solidFill>
                <a:latin typeface="Calibri" pitchFamily="34" charset="0"/>
              </a:rPr>
              <a:t>self.syntax</a:t>
            </a:r>
            <a:r>
              <a:rPr lang="en-US" sz="2000" i="1" dirty="0" smtClean="0">
                <a:solidFill>
                  <a:srgbClr val="FFFF00"/>
                </a:solidFill>
                <a:latin typeface="Calibri" pitchFamily="34" charset="0"/>
              </a:rPr>
              <a:t>(), </a:t>
            </a:r>
            <a:r>
              <a:rPr lang="en-US" sz="2000" i="1" dirty="0" err="1" smtClean="0">
                <a:solidFill>
                  <a:srgbClr val="FFFF00"/>
                </a:solidFill>
                <a:latin typeface="Calibri" pitchFamily="34" charset="0"/>
              </a:rPr>
              <a:t>args</a:t>
            </a:r>
            <a:r>
              <a:rPr lang="en-US" sz="2000" i="1" dirty="0" smtClean="0">
                <a:solidFill>
                  <a:srgbClr val="FFFF00"/>
                </a:solidFill>
                <a:latin typeface="Calibri" pitchFamily="34" charset="0"/>
              </a:rPr>
              <a:t>)</a:t>
            </a:r>
          </a:p>
          <a:p>
            <a:pPr>
              <a:buFontTx/>
              <a:buNone/>
            </a:pPr>
            <a:endParaRPr lang="en-US" sz="2000" i="1" dirty="0" smtClean="0">
              <a:solidFill>
                <a:srgbClr val="FFFF00"/>
              </a:solidFill>
              <a:latin typeface="Calibri" pitchFamily="34" charset="0"/>
            </a:endParaRPr>
          </a:p>
          <a:p>
            <a:pPr>
              <a:buFontTx/>
              <a:buNone/>
            </a:pPr>
            <a:r>
              <a:rPr lang="en-US" sz="2000" i="1" dirty="0" smtClean="0">
                <a:solidFill>
                  <a:srgbClr val="FFFF00"/>
                </a:solidFill>
                <a:latin typeface="Calibri" pitchFamily="34" charset="0"/>
              </a:rPr>
              <a:t>	if( </a:t>
            </a:r>
            <a:r>
              <a:rPr lang="en-US" sz="2000" i="1" dirty="0" err="1" smtClean="0">
                <a:solidFill>
                  <a:srgbClr val="FFFF00"/>
                </a:solidFill>
                <a:latin typeface="Calibri" pitchFamily="34" charset="0"/>
              </a:rPr>
              <a:t>argData.isFlagSet</a:t>
            </a:r>
            <a:r>
              <a:rPr lang="en-US" sz="2000" i="1" dirty="0" smtClean="0">
                <a:solidFill>
                  <a:srgbClr val="FFFF00"/>
                </a:solidFill>
                <a:latin typeface="Calibri" pitchFamily="34" charset="0"/>
              </a:rPr>
              <a:t>( </a:t>
            </a:r>
            <a:r>
              <a:rPr lang="en-US" sz="2000" i="1" dirty="0" err="1" smtClean="0">
                <a:solidFill>
                  <a:srgbClr val="FFFF00"/>
                </a:solidFill>
                <a:latin typeface="Calibri" pitchFamily="34" charset="0"/>
              </a:rPr>
              <a:t>cFlagLong</a:t>
            </a:r>
            <a:r>
              <a:rPr lang="en-US" sz="2000" i="1" dirty="0" smtClean="0">
                <a:solidFill>
                  <a:srgbClr val="FFFF00"/>
                </a:solidFill>
                <a:latin typeface="Calibri" pitchFamily="34" charset="0"/>
              </a:rPr>
              <a:t>) ) :	</a:t>
            </a:r>
          </a:p>
          <a:p>
            <a:r>
              <a:rPr lang="en-US" sz="2000" i="1" dirty="0" smtClean="0">
                <a:solidFill>
                  <a:srgbClr val="FFFF00"/>
                </a:solidFill>
                <a:latin typeface="Calibri" pitchFamily="34" charset="0"/>
              </a:rPr>
              <a:t>		</a:t>
            </a:r>
            <a:r>
              <a:rPr lang="en-US" sz="2000" i="1" dirty="0" err="1" smtClean="0">
                <a:solidFill>
                  <a:srgbClr val="FFFF00"/>
                </a:solidFill>
                <a:latin typeface="Calibri" pitchFamily="34" charset="0"/>
              </a:rPr>
              <a:t>argString</a:t>
            </a:r>
            <a:r>
              <a:rPr lang="en-US" sz="2000" i="1" dirty="0" smtClean="0">
                <a:solidFill>
                  <a:srgbClr val="FFFF00"/>
                </a:solidFill>
                <a:latin typeface="Calibri" pitchFamily="34" charset="0"/>
              </a:rPr>
              <a:t> = </a:t>
            </a:r>
            <a:r>
              <a:rPr lang="en-US" sz="2000" i="1" dirty="0" err="1" smtClean="0">
                <a:solidFill>
                  <a:srgbClr val="FFFF00"/>
                </a:solidFill>
                <a:latin typeface="Calibri" pitchFamily="34" charset="0"/>
              </a:rPr>
              <a:t>argData.flagArgumentString</a:t>
            </a:r>
            <a:r>
              <a:rPr lang="en-US" sz="2000" i="1" dirty="0" smtClean="0">
                <a:solidFill>
                  <a:srgbClr val="FFFF00"/>
                </a:solidFill>
                <a:latin typeface="Calibri" pitchFamily="34" charset="0"/>
              </a:rPr>
              <a:t>(</a:t>
            </a:r>
            <a:r>
              <a:rPr lang="en-US" sz="2000" i="1" dirty="0" err="1" smtClean="0">
                <a:solidFill>
                  <a:srgbClr val="FFFF00"/>
                </a:solidFill>
                <a:latin typeface="Calibri" pitchFamily="34" charset="0"/>
              </a:rPr>
              <a:t>cFlagLong</a:t>
            </a:r>
            <a:r>
              <a:rPr lang="en-US" sz="2000" i="1" dirty="0" smtClean="0">
                <a:solidFill>
                  <a:srgbClr val="FFFF00"/>
                </a:solidFill>
                <a:latin typeface="Calibri" pitchFamily="34" charset="0"/>
              </a:rPr>
              <a:t>, 0)</a:t>
            </a:r>
          </a:p>
          <a:p>
            <a:pPr>
              <a:buFontTx/>
              <a:buNone/>
            </a:pPr>
            <a:r>
              <a:rPr lang="en-US" sz="2000" i="1" dirty="0" smtClean="0">
                <a:solidFill>
                  <a:srgbClr val="FFFF00"/>
                </a:solidFill>
                <a:latin typeface="Calibri" pitchFamily="34" charset="0"/>
              </a:rPr>
              <a:t>	if (</a:t>
            </a:r>
            <a:r>
              <a:rPr lang="en-US" sz="2000" i="1" dirty="0" err="1" smtClean="0">
                <a:solidFill>
                  <a:srgbClr val="FFFF00"/>
                </a:solidFill>
                <a:latin typeface="Calibri" pitchFamily="34" charset="0"/>
              </a:rPr>
              <a:t>argData.isFlagSet</a:t>
            </a:r>
            <a:r>
              <a:rPr lang="en-US" sz="2000" i="1" dirty="0" smtClean="0">
                <a:solidFill>
                  <a:srgbClr val="FFFF00"/>
                </a:solidFill>
                <a:latin typeface="Calibri" pitchFamily="34" charset="0"/>
              </a:rPr>
              <a:t>(</a:t>
            </a:r>
            <a:r>
              <a:rPr lang="en-US" sz="2000" i="1" dirty="0" err="1" smtClean="0">
                <a:solidFill>
                  <a:srgbClr val="FFFF00"/>
                </a:solidFill>
                <a:latin typeface="Calibri" pitchFamily="34" charset="0"/>
              </a:rPr>
              <a:t>cFlagShort</a:t>
            </a:r>
            <a:r>
              <a:rPr lang="en-US" sz="2000" i="1" dirty="0" smtClean="0">
                <a:solidFill>
                  <a:srgbClr val="FFFF00"/>
                </a:solidFill>
                <a:latin typeface="Calibri" pitchFamily="34" charset="0"/>
              </a:rPr>
              <a:t>)):</a:t>
            </a:r>
          </a:p>
          <a:p>
            <a:r>
              <a:rPr lang="en-US" sz="2000" i="1" dirty="0" smtClean="0">
                <a:solidFill>
                  <a:srgbClr val="FFFF00"/>
                </a:solidFill>
                <a:latin typeface="Calibri" pitchFamily="34" charset="0"/>
              </a:rPr>
              <a:t>		 </a:t>
            </a:r>
            <a:r>
              <a:rPr lang="en-US" sz="2000" i="1" dirty="0" err="1" smtClean="0">
                <a:solidFill>
                  <a:srgbClr val="FFFF00"/>
                </a:solidFill>
                <a:latin typeface="Calibri" pitchFamily="34" charset="0"/>
              </a:rPr>
              <a:t>argString</a:t>
            </a:r>
            <a:r>
              <a:rPr lang="en-US" sz="2000" i="1" dirty="0" smtClean="0">
                <a:solidFill>
                  <a:srgbClr val="FFFF00"/>
                </a:solidFill>
                <a:latin typeface="Calibri" pitchFamily="34" charset="0"/>
              </a:rPr>
              <a:t> = </a:t>
            </a:r>
            <a:r>
              <a:rPr lang="en-US" sz="2000" i="1" dirty="0" err="1" smtClean="0">
                <a:solidFill>
                  <a:srgbClr val="FFFF00"/>
                </a:solidFill>
                <a:latin typeface="Calibri" pitchFamily="34" charset="0"/>
              </a:rPr>
              <a:t>argData.flagArgumentString</a:t>
            </a:r>
            <a:r>
              <a:rPr lang="en-US" sz="2000" i="1" dirty="0" smtClean="0">
                <a:solidFill>
                  <a:srgbClr val="FFFF00"/>
                </a:solidFill>
                <a:latin typeface="Calibri" pitchFamily="34" charset="0"/>
              </a:rPr>
              <a:t>(</a:t>
            </a:r>
            <a:r>
              <a:rPr lang="en-US" sz="2000" i="1" dirty="0" err="1" smtClean="0">
                <a:solidFill>
                  <a:srgbClr val="FFFF00"/>
                </a:solidFill>
                <a:latin typeface="Calibri" pitchFamily="34" charset="0"/>
              </a:rPr>
              <a:t>cFlagShort</a:t>
            </a:r>
            <a:r>
              <a:rPr lang="en-US" sz="2000" i="1" dirty="0" smtClean="0">
                <a:solidFill>
                  <a:srgbClr val="FFFF00"/>
                </a:solidFill>
                <a:latin typeface="Calibri" pitchFamily="34" charset="0"/>
              </a:rPr>
              <a:t>, 0)</a:t>
            </a:r>
          </a:p>
          <a:p>
            <a:pPr>
              <a:buFontTx/>
              <a:buNone/>
            </a:pPr>
            <a:endParaRPr lang="en-US" sz="1600" dirty="0" smtClean="0">
              <a:solidFill>
                <a:srgbClr val="FFFF00"/>
              </a:solidFill>
              <a:latin typeface="Calibri" pitchFamily="34" charset="0"/>
            </a:endParaRPr>
          </a:p>
        </p:txBody>
      </p:sp>
      <p:sp>
        <p:nvSpPr>
          <p:cNvPr id="6" name="AutoShape 7"/>
          <p:cNvSpPr>
            <a:spLocks noChangeArrowheads="1"/>
          </p:cNvSpPr>
          <p:nvPr/>
        </p:nvSpPr>
        <p:spPr bwMode="auto">
          <a:xfrm>
            <a:off x="5105400" y="2476473"/>
            <a:ext cx="1447800" cy="398691"/>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dirty="0" smtClean="0"/>
          </a:p>
        </p:txBody>
      </p:sp>
      <p:sp>
        <p:nvSpPr>
          <p:cNvPr id="7" name="Down Arrow 6"/>
          <p:cNvSpPr/>
          <p:nvPr/>
        </p:nvSpPr>
        <p:spPr bwMode="auto">
          <a:xfrm rot="11821725">
            <a:off x="5765728" y="1588368"/>
            <a:ext cx="128690" cy="865220"/>
          </a:xfrm>
          <a:prstGeom prst="downArrow">
            <a:avLst>
              <a:gd name="adj1" fmla="val 29676"/>
              <a:gd name="adj2" fmla="val 73712"/>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sng" strike="noStrike" kern="1200" cap="none" spc="0" normalizeH="0" baseline="0" noProof="0" dirty="0" smtClean="0">
              <a:ln>
                <a:noFill/>
              </a:ln>
              <a:solidFill>
                <a:schemeClr val="accent2"/>
              </a:solidFill>
              <a:effectLst/>
              <a:uLnTx/>
              <a:uFillTx/>
              <a:latin typeface="Arial" charset="0"/>
              <a:ea typeface="+mn-ea"/>
              <a:cs typeface="Arial" charset="0"/>
            </a:endParaRPr>
          </a:p>
        </p:txBody>
      </p:sp>
      <p:sp>
        <p:nvSpPr>
          <p:cNvPr id="8" name="TextBox 7"/>
          <p:cNvSpPr txBox="1">
            <a:spLocks noChangeArrowheads="1"/>
          </p:cNvSpPr>
          <p:nvPr/>
        </p:nvSpPr>
        <p:spPr bwMode="auto">
          <a:xfrm>
            <a:off x="5257800" y="1286088"/>
            <a:ext cx="2389084" cy="215444"/>
          </a:xfrm>
          <a:prstGeom prst="rect">
            <a:avLst/>
          </a:prstGeom>
          <a:solidFill>
            <a:srgbClr val="000000"/>
          </a:solidFill>
          <a:ln w="9525">
            <a:noFill/>
            <a:miter lim="800000"/>
            <a:headEnd/>
            <a:tailEnd/>
          </a:ln>
        </p:spPr>
        <p:txBody>
          <a:bodyPr wrap="square" lIns="0" tIns="0" rIns="0" bIns="0">
            <a:spAutoFit/>
          </a:bodyPr>
          <a:lstStyle/>
          <a:p>
            <a:pPr marL="284163" marR="0" lvl="0" indent="-169863" algn="l" defTabSz="914400" rtl="0" eaLnBrk="1" fontAlgn="base" latinLnBrk="0" hangingPunct="1">
              <a:lnSpc>
                <a:spcPct val="100000"/>
              </a:lnSpc>
              <a:spcBef>
                <a:spcPct val="15000"/>
              </a:spcBef>
              <a:spcAft>
                <a:spcPct val="15000"/>
              </a:spcAft>
              <a:buClr>
                <a:srgbClr val="00B4FF"/>
              </a:buClr>
              <a:buSzPct val="80000"/>
              <a:buFontTx/>
              <a:buNone/>
              <a:tabLst/>
              <a:defRPr/>
            </a:pPr>
            <a:r>
              <a:rPr lang="en-US" sz="1400" dirty="0" err="1" smtClean="0">
                <a:solidFill>
                  <a:schemeClr val="bg1"/>
                </a:solidFill>
                <a:latin typeface="Calibri" pitchFamily="34" charset="0"/>
                <a:cs typeface="Arial" charset="0"/>
              </a:rPr>
              <a:t>MPxCommand</a:t>
            </a:r>
            <a:r>
              <a:rPr lang="en-US" sz="1400" dirty="0" smtClean="0">
                <a:solidFill>
                  <a:schemeClr val="bg1"/>
                </a:solidFill>
                <a:latin typeface="Calibri" pitchFamily="34" charset="0"/>
                <a:cs typeface="Arial" charset="0"/>
              </a:rPr>
              <a:t>::syntax()</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 on Custom Command</a:t>
            </a:r>
            <a:endParaRPr lang="en-US" dirty="0"/>
          </a:p>
        </p:txBody>
      </p:sp>
      <p:sp>
        <p:nvSpPr>
          <p:cNvPr id="3" name="Content Placeholder 2"/>
          <p:cNvSpPr>
            <a:spLocks noGrp="1"/>
          </p:cNvSpPr>
          <p:nvPr>
            <p:ph idx="1"/>
          </p:nvPr>
        </p:nvSpPr>
        <p:spPr/>
        <p:txBody>
          <a:bodyPr/>
          <a:lstStyle/>
          <a:p>
            <a:r>
              <a:rPr lang="en-US" dirty="0" smtClean="0"/>
              <a:t>Automatic Help</a:t>
            </a:r>
          </a:p>
          <a:p>
            <a:pPr lvl="3">
              <a:buNone/>
            </a:pPr>
            <a:r>
              <a:rPr lang="en-US" dirty="0" smtClean="0"/>
              <a:t>   </a:t>
            </a:r>
            <a:r>
              <a:rPr lang="en-US" dirty="0" smtClean="0">
                <a:solidFill>
                  <a:srgbClr val="FFFF00"/>
                </a:solidFill>
                <a:latin typeface="Calibri" pitchFamily="34" charset="0"/>
              </a:rPr>
              <a:t>help </a:t>
            </a:r>
            <a:r>
              <a:rPr lang="en-US" dirty="0" err="1" smtClean="0">
                <a:solidFill>
                  <a:srgbClr val="FFFF00"/>
                </a:solidFill>
                <a:latin typeface="Calibri" pitchFamily="34" charset="0"/>
              </a:rPr>
              <a:t>myCmd</a:t>
            </a:r>
            <a:r>
              <a:rPr lang="en-US" dirty="0" smtClean="0">
                <a:solidFill>
                  <a:srgbClr val="FFFF00"/>
                </a:solidFill>
                <a:latin typeface="Calibri" pitchFamily="34" charset="0"/>
              </a:rPr>
              <a:t>;</a:t>
            </a:r>
            <a:endParaRPr lang="en-US" dirty="0" smtClean="0"/>
          </a:p>
          <a:p>
            <a:r>
              <a:rPr lang="en-US" dirty="0" smtClean="0"/>
              <a:t>Adding your custom help</a:t>
            </a:r>
          </a:p>
          <a:p>
            <a:pPr marL="0" indent="0" eaLnBrk="1" hangingPunct="1">
              <a:buFontTx/>
              <a:buNone/>
            </a:pPr>
            <a:endParaRPr lang="en-US" sz="1400" dirty="0" smtClean="0">
              <a:solidFill>
                <a:srgbClr val="FFFF00"/>
              </a:solidFill>
              <a:latin typeface="Calibri" pitchFamily="34" charset="0"/>
            </a:endParaRPr>
          </a:p>
          <a:p>
            <a:pPr marL="0" indent="0" eaLnBrk="1" hangingPunct="1">
              <a:buFontTx/>
              <a:buNone/>
            </a:pPr>
            <a:endParaRPr lang="en-US" sz="1400" dirty="0" smtClean="0">
              <a:solidFill>
                <a:srgbClr val="FFFF00"/>
              </a:solidFill>
              <a:latin typeface="Calibri" pitchFamily="34" charset="0"/>
            </a:endParaRPr>
          </a:p>
          <a:p>
            <a:pPr>
              <a:buNone/>
            </a:pPr>
            <a:endParaRPr lang="en-US" sz="2000" dirty="0">
              <a:solidFill>
                <a:srgbClr val="FFFF00"/>
              </a:solidFill>
              <a:latin typeface="Calibri" pitchFamily="34" charset="0"/>
            </a:endParaRPr>
          </a:p>
        </p:txBody>
      </p:sp>
      <p:sp>
        <p:nvSpPr>
          <p:cNvPr id="4" name="TextBox 3"/>
          <p:cNvSpPr txBox="1"/>
          <p:nvPr/>
        </p:nvSpPr>
        <p:spPr>
          <a:xfrm>
            <a:off x="457200" y="2362200"/>
            <a:ext cx="7910512" cy="3570208"/>
          </a:xfrm>
          <a:prstGeom prst="rect">
            <a:avLst/>
          </a:prstGeom>
          <a:noFill/>
        </p:spPr>
        <p:txBody>
          <a:bodyPr wrap="square" rtlCol="0">
            <a:spAutoFit/>
          </a:bodyPr>
          <a:lstStyle/>
          <a:p>
            <a:pPr lvl="2">
              <a:buNone/>
            </a:pPr>
            <a:endParaRPr lang="en-US" sz="1600" noProof="1" smtClean="0">
              <a:solidFill>
                <a:srgbClr val="FFFF00"/>
              </a:solidFill>
              <a:latin typeface="Calibri" pitchFamily="34" charset="0"/>
            </a:endParaRPr>
          </a:p>
          <a:p>
            <a:pPr>
              <a:buFontTx/>
              <a:buNone/>
            </a:pPr>
            <a:r>
              <a:rPr lang="en-US" sz="1400" noProof="1" smtClean="0">
                <a:solidFill>
                  <a:srgbClr val="FFFF00"/>
                </a:solidFill>
                <a:latin typeface="Calibri" pitchFamily="34" charset="0"/>
              </a:rPr>
              <a:t>helpFlagShort = “-h”</a:t>
            </a:r>
          </a:p>
          <a:p>
            <a:pPr>
              <a:buFontTx/>
              <a:buNone/>
            </a:pPr>
            <a:r>
              <a:rPr lang="en-US" sz="1400" noProof="1" smtClean="0">
                <a:solidFill>
                  <a:srgbClr val="FFFF00"/>
                </a:solidFill>
                <a:latin typeface="Calibri" pitchFamily="34" charset="0"/>
              </a:rPr>
              <a:t>helpFlagLong = “-help”</a:t>
            </a:r>
            <a:endParaRPr lang="en-US" sz="1400" noProof="1">
              <a:solidFill>
                <a:srgbClr val="FFFF00"/>
              </a:solidFill>
              <a:latin typeface="Calibri" pitchFamily="34" charset="0"/>
            </a:endParaRPr>
          </a:p>
          <a:p>
            <a:pPr>
              <a:buFontTx/>
              <a:buNone/>
            </a:pPr>
            <a:endParaRPr lang="en-US" sz="1400" noProof="1" smtClean="0">
              <a:solidFill>
                <a:srgbClr val="FFFF00"/>
              </a:solidFill>
              <a:latin typeface="Calibri" pitchFamily="34" charset="0"/>
            </a:endParaRPr>
          </a:p>
          <a:p>
            <a:pPr>
              <a:buFontTx/>
              <a:buNone/>
            </a:pPr>
            <a:r>
              <a:rPr lang="en-US" sz="1400" noProof="1" smtClean="0">
                <a:solidFill>
                  <a:srgbClr val="FFFF00"/>
                </a:solidFill>
                <a:latin typeface="Calibri" pitchFamily="34" charset="0"/>
              </a:rPr>
              <a:t>helpText = “\nThe myCmd command is used to …..”</a:t>
            </a:r>
          </a:p>
          <a:p>
            <a:pPr>
              <a:buFontTx/>
              <a:buNone/>
            </a:pPr>
            <a:endParaRPr lang="en-US" sz="1400" noProof="1" smtClean="0">
              <a:solidFill>
                <a:srgbClr val="FFFF00"/>
              </a:solidFill>
              <a:latin typeface="Calibri" pitchFamily="34" charset="0"/>
            </a:endParaRPr>
          </a:p>
          <a:p>
            <a:pPr marL="0" indent="0" eaLnBrk="1" hangingPunct="1">
              <a:buFontTx/>
              <a:buNone/>
            </a:pPr>
            <a:r>
              <a:rPr lang="en-US" sz="1400" noProof="1" smtClean="0">
                <a:solidFill>
                  <a:srgbClr val="FFFF00"/>
                </a:solidFill>
                <a:latin typeface="Calibri" pitchFamily="34" charset="0"/>
              </a:rPr>
              <a:t>def syntaxCreator():</a:t>
            </a:r>
          </a:p>
          <a:p>
            <a:pPr>
              <a:buFontTx/>
              <a:buNone/>
            </a:pPr>
            <a:r>
              <a:rPr lang="en-US" sz="1400" noProof="1" smtClean="0">
                <a:solidFill>
                  <a:srgbClr val="FFFF00"/>
                </a:solidFill>
                <a:latin typeface="Calibri" pitchFamily="34" charset="0"/>
              </a:rPr>
              <a:t>	syntax = OpenMaya.MSyntax() 	</a:t>
            </a:r>
          </a:p>
          <a:p>
            <a:pPr>
              <a:buFontTx/>
              <a:buNone/>
            </a:pPr>
            <a:r>
              <a:rPr lang="en-US" sz="1400" dirty="0" smtClean="0">
                <a:solidFill>
                  <a:srgbClr val="FFFF00"/>
                </a:solidFill>
                <a:latin typeface="Calibri" pitchFamily="34" charset="0"/>
              </a:rPr>
              <a:t>	s</a:t>
            </a:r>
            <a:r>
              <a:rPr lang="en-US" sz="1400" noProof="1" smtClean="0">
                <a:solidFill>
                  <a:srgbClr val="FFFF00"/>
                </a:solidFill>
                <a:latin typeface="Calibri" pitchFamily="34" charset="0"/>
              </a:rPr>
              <a:t>yntax.addFlag(helpFlagShort ,</a:t>
            </a:r>
            <a:r>
              <a:rPr lang="en-US" sz="1400" dirty="0" smtClean="0">
                <a:solidFill>
                  <a:srgbClr val="FFFF00"/>
                </a:solidFill>
                <a:latin typeface="Calibri" pitchFamily="34" charset="0"/>
              </a:rPr>
              <a:t> </a:t>
            </a:r>
            <a:r>
              <a:rPr lang="en-US" sz="1400" noProof="1" smtClean="0">
                <a:solidFill>
                  <a:srgbClr val="FFFF00"/>
                </a:solidFill>
                <a:latin typeface="Calibri" pitchFamily="34" charset="0"/>
              </a:rPr>
              <a:t>helpFlagLong)</a:t>
            </a:r>
          </a:p>
          <a:p>
            <a:pPr>
              <a:buFontTx/>
              <a:buNone/>
            </a:pPr>
            <a:endParaRPr lang="en-US" sz="1400" noProof="1" smtClean="0">
              <a:solidFill>
                <a:srgbClr val="FFFF00"/>
              </a:solidFill>
              <a:latin typeface="Calibri" pitchFamily="34" charset="0"/>
            </a:endParaRPr>
          </a:p>
          <a:p>
            <a:pPr>
              <a:buFontTx/>
              <a:buNone/>
            </a:pPr>
            <a:endParaRPr lang="en-US" sz="1400" noProof="1">
              <a:solidFill>
                <a:srgbClr val="FFFF00"/>
              </a:solidFill>
              <a:latin typeface="Calibri" pitchFamily="34" charset="0"/>
            </a:endParaRPr>
          </a:p>
          <a:p>
            <a:pPr>
              <a:buFontTx/>
              <a:buNone/>
            </a:pPr>
            <a:r>
              <a:rPr lang="en-US" sz="1400" noProof="1" smtClean="0">
                <a:solidFill>
                  <a:srgbClr val="FFFF00"/>
                </a:solidFill>
                <a:latin typeface="Calibri" pitchFamily="34" charset="0"/>
              </a:rPr>
              <a:t>def doIt(self, args):</a:t>
            </a:r>
            <a:endParaRPr lang="en-US" sz="1400" dirty="0" smtClean="0">
              <a:solidFill>
                <a:srgbClr val="FFFF00"/>
              </a:solidFill>
              <a:latin typeface="Calibri" pitchFamily="34" charset="0"/>
            </a:endParaRPr>
          </a:p>
          <a:p>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argData</a:t>
            </a:r>
            <a:r>
              <a:rPr lang="en-US" sz="1400" dirty="0" smtClean="0">
                <a:solidFill>
                  <a:srgbClr val="FFFF00"/>
                </a:solidFill>
                <a:latin typeface="Calibri" pitchFamily="34" charset="0"/>
              </a:rPr>
              <a:t> = </a:t>
            </a:r>
            <a:r>
              <a:rPr lang="en-US" sz="1400" dirty="0" err="1" smtClean="0">
                <a:solidFill>
                  <a:srgbClr val="FFFF00"/>
                </a:solidFill>
                <a:latin typeface="Calibri" pitchFamily="34" charset="0"/>
              </a:rPr>
              <a:t>OpenMaya.MArgDatabase</a:t>
            </a:r>
            <a:r>
              <a:rPr lang="en-US" sz="1400" dirty="0" smtClean="0">
                <a:solidFill>
                  <a:srgbClr val="FFFF00"/>
                </a:solidFill>
                <a:latin typeface="Calibri" pitchFamily="34" charset="0"/>
              </a:rPr>
              <a:t>(</a:t>
            </a:r>
            <a:r>
              <a:rPr lang="en-US" sz="1400" dirty="0" err="1" smtClean="0">
                <a:solidFill>
                  <a:srgbClr val="FFFF00"/>
                </a:solidFill>
                <a:latin typeface="Calibri" pitchFamily="34" charset="0"/>
              </a:rPr>
              <a:t>self.syntax</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args</a:t>
            </a:r>
            <a:r>
              <a:rPr lang="en-US" sz="1400" dirty="0" smtClean="0">
                <a:solidFill>
                  <a:srgbClr val="FFFF00"/>
                </a:solidFill>
                <a:latin typeface="Calibri" pitchFamily="34" charset="0"/>
              </a:rPr>
              <a:t>)</a:t>
            </a:r>
          </a:p>
          <a:p>
            <a:pPr>
              <a:buFontTx/>
              <a:buNone/>
            </a:pPr>
            <a:r>
              <a:rPr lang="en-US" sz="1400" dirty="0" smtClean="0">
                <a:solidFill>
                  <a:srgbClr val="FFFF00"/>
                </a:solidFill>
                <a:latin typeface="Calibri" pitchFamily="34" charset="0"/>
              </a:rPr>
              <a:t>       	if  </a:t>
            </a:r>
            <a:r>
              <a:rPr lang="en-US" sz="1400" dirty="0" err="1" smtClean="0">
                <a:solidFill>
                  <a:srgbClr val="FFFF00"/>
                </a:solidFill>
                <a:latin typeface="Calibri" pitchFamily="34" charset="0"/>
              </a:rPr>
              <a:t>argData.isFlagSet</a:t>
            </a:r>
            <a:r>
              <a:rPr lang="en-US" sz="1400" dirty="0" smtClean="0">
                <a:solidFill>
                  <a:srgbClr val="FFFF00"/>
                </a:solidFill>
                <a:latin typeface="Calibri" pitchFamily="34" charset="0"/>
              </a:rPr>
              <a:t>(</a:t>
            </a:r>
            <a:r>
              <a:rPr lang="en-US" sz="1400" noProof="1" smtClean="0">
                <a:solidFill>
                  <a:srgbClr val="FFFF00"/>
                </a:solidFill>
                <a:latin typeface="Calibri" pitchFamily="34" charset="0"/>
              </a:rPr>
              <a:t>helpFlagShort </a:t>
            </a:r>
            <a:r>
              <a:rPr lang="en-US" sz="1400" dirty="0" smtClean="0">
                <a:solidFill>
                  <a:srgbClr val="FFFF00"/>
                </a:solidFill>
                <a:latin typeface="Calibri" pitchFamily="34" charset="0"/>
              </a:rPr>
              <a:t>) :</a:t>
            </a:r>
          </a:p>
          <a:p>
            <a:pPr>
              <a:buFontTx/>
              <a:buNone/>
            </a:pPr>
            <a:r>
              <a:rPr lang="en-US" sz="1400" dirty="0">
                <a:solidFill>
                  <a:srgbClr val="FFFF00"/>
                </a:solidFill>
                <a:latin typeface="Calibri" pitchFamily="34" charset="0"/>
              </a:rPr>
              <a:t>	</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self.setResult</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helpText</a:t>
            </a:r>
            <a:r>
              <a:rPr lang="en-US" sz="1400" smtClean="0">
                <a:solidFill>
                  <a:srgbClr val="FFFF00"/>
                </a:solidFill>
                <a:latin typeface="Calibri" pitchFamily="34" charset="0"/>
              </a:rPr>
              <a:t> )</a:t>
            </a:r>
            <a:endParaRPr lang="en-US" sz="1400" dirty="0" smtClean="0">
              <a:solidFill>
                <a:srgbClr val="FFFF00"/>
              </a:solidFill>
              <a:latin typeface="Calibri" pitchFamily="34" charset="0"/>
            </a:endParaRPr>
          </a:p>
          <a:p>
            <a:pPr>
              <a:buFontTx/>
              <a:buNone/>
            </a:pPr>
            <a:r>
              <a:rPr lang="en-US" sz="1400" dirty="0" smtClean="0">
                <a:solidFill>
                  <a:srgbClr val="FFFF00"/>
                </a:solidFill>
                <a:latin typeface="Calibri" pitchFamily="34" charset="0"/>
              </a:rPr>
              <a:t>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blinds(horizontal)">
                                      <p:cBhvr>
                                        <p:cTn id="13" dur="500"/>
                                        <p:tgtEl>
                                          <p:spTgt spid="4">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animEffect transition="in" filter="blinds(horizontal)">
                                      <p:cBhvr>
                                        <p:cTn id="21" dur="500"/>
                                        <p:tgtEl>
                                          <p:spTgt spid="4">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
                                            <p:txEl>
                                              <p:pRg st="7" end="7"/>
                                            </p:txEl>
                                          </p:spTgt>
                                        </p:tgtEl>
                                        <p:attrNameLst>
                                          <p:attrName>style.visibility</p:attrName>
                                        </p:attrNameLst>
                                      </p:cBhvr>
                                      <p:to>
                                        <p:strVal val="visible"/>
                                      </p:to>
                                    </p:set>
                                    <p:animEffect transition="in" filter="blinds(horizontal)">
                                      <p:cBhvr>
                                        <p:cTn id="24" dur="500"/>
                                        <p:tgtEl>
                                          <p:spTgt spid="4">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blinds(horizontal)">
                                      <p:cBhvr>
                                        <p:cTn id="27" dur="500"/>
                                        <p:tgtEl>
                                          <p:spTgt spid="4">
                                            <p:txEl>
                                              <p:pRg st="8" end="8"/>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
                                            <p:txEl>
                                              <p:pRg st="11" end="11"/>
                                            </p:txEl>
                                          </p:spTgt>
                                        </p:tgtEl>
                                        <p:attrNameLst>
                                          <p:attrName>style.visibility</p:attrName>
                                        </p:attrNameLst>
                                      </p:cBhvr>
                                      <p:to>
                                        <p:strVal val="visible"/>
                                      </p:to>
                                    </p:set>
                                    <p:animEffect transition="in" filter="blinds(horizontal)">
                                      <p:cBhvr>
                                        <p:cTn id="30" dur="500"/>
                                        <p:tgtEl>
                                          <p:spTgt spid="4">
                                            <p:txEl>
                                              <p:pRg st="11" end="11"/>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animEffect transition="in" filter="blinds(horizontal)">
                                      <p:cBhvr>
                                        <p:cTn id="33" dur="500"/>
                                        <p:tgtEl>
                                          <p:spTgt spid="4">
                                            <p:txEl>
                                              <p:pRg st="12" end="12"/>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4">
                                            <p:txEl>
                                              <p:pRg st="13" end="13"/>
                                            </p:txEl>
                                          </p:spTgt>
                                        </p:tgtEl>
                                        <p:attrNameLst>
                                          <p:attrName>style.visibility</p:attrName>
                                        </p:attrNameLst>
                                      </p:cBhvr>
                                      <p:to>
                                        <p:strVal val="visible"/>
                                      </p:to>
                                    </p:set>
                                    <p:animEffect transition="in" filter="blinds(horizontal)">
                                      <p:cBhvr>
                                        <p:cTn id="36" dur="500"/>
                                        <p:tgtEl>
                                          <p:spTgt spid="4">
                                            <p:txEl>
                                              <p:pRg st="13" end="13"/>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4">
                                            <p:txEl>
                                              <p:pRg st="14" end="14"/>
                                            </p:txEl>
                                          </p:spTgt>
                                        </p:tgtEl>
                                        <p:attrNameLst>
                                          <p:attrName>style.visibility</p:attrName>
                                        </p:attrNameLst>
                                      </p:cBhvr>
                                      <p:to>
                                        <p:strVal val="visible"/>
                                      </p:to>
                                    </p:set>
                                    <p:animEffect transition="in" filter="blinds(horizontal)">
                                      <p:cBhvr>
                                        <p:cTn id="39" dur="500"/>
                                        <p:tgtEl>
                                          <p:spTgt spid="4">
                                            <p:txEl>
                                              <p:pRg st="14" end="14"/>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4">
                                            <p:txEl>
                                              <p:pRg st="15" end="15"/>
                                            </p:txEl>
                                          </p:spTgt>
                                        </p:tgtEl>
                                        <p:attrNameLst>
                                          <p:attrName>style.visibility</p:attrName>
                                        </p:attrNameLst>
                                      </p:cBhvr>
                                      <p:to>
                                        <p:strVal val="visible"/>
                                      </p:to>
                                    </p:set>
                                    <p:animEffect transition="in" filter="blinds(horizontal)">
                                      <p:cBhvr>
                                        <p:cTn id="42"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 and Query Flags</a:t>
            </a:r>
            <a:endParaRPr lang="en-US" dirty="0"/>
          </a:p>
        </p:txBody>
      </p:sp>
      <p:sp>
        <p:nvSpPr>
          <p:cNvPr id="3" name="Content Placeholder 2"/>
          <p:cNvSpPr>
            <a:spLocks noGrp="1"/>
          </p:cNvSpPr>
          <p:nvPr>
            <p:ph idx="1"/>
          </p:nvPr>
        </p:nvSpPr>
        <p:spPr/>
        <p:txBody>
          <a:bodyPr/>
          <a:lstStyle/>
          <a:p>
            <a:r>
              <a:rPr lang="en-US" dirty="0" smtClean="0"/>
              <a:t>Adding the built-in ability to query and edit previously set values in your commands.</a:t>
            </a:r>
          </a:p>
          <a:p>
            <a:endParaRPr lang="en-US" dirty="0" smtClean="0"/>
          </a:p>
          <a:p>
            <a:r>
              <a:rPr lang="en-US" dirty="0" smtClean="0"/>
              <a:t>The built-in query and edit flags are:</a:t>
            </a:r>
          </a:p>
          <a:p>
            <a:pPr lvl="2">
              <a:buFont typeface="Arial" pitchFamily="34" charset="0"/>
              <a:buChar char="•"/>
            </a:pPr>
            <a:r>
              <a:rPr lang="en-US" dirty="0" smtClean="0"/>
              <a:t>-q/query</a:t>
            </a:r>
          </a:p>
          <a:p>
            <a:pPr lvl="2">
              <a:buFont typeface="Arial" pitchFamily="34" charset="0"/>
              <a:buChar char="•"/>
            </a:pPr>
            <a:r>
              <a:rPr lang="en-US" dirty="0" smtClean="0"/>
              <a:t>-e/edit</a:t>
            </a:r>
            <a:endParaRPr lang="en-US" sz="2400" dirty="0" smtClean="0"/>
          </a:p>
          <a:p>
            <a:pPr marL="342900" lvl="2" indent="-342900">
              <a:buClrTx/>
              <a:buSzTx/>
              <a:buFontTx/>
              <a:buChar char="•"/>
            </a:pPr>
            <a:endParaRPr lang="en-US" sz="2400" dirty="0" smtClean="0"/>
          </a:p>
          <a:p>
            <a:pPr marL="342900" lvl="2" indent="-342900">
              <a:buClrTx/>
              <a:buSzTx/>
              <a:buFontTx/>
              <a:buChar char="•"/>
            </a:pPr>
            <a:r>
              <a:rPr lang="en-US" sz="2400" dirty="0" smtClean="0"/>
              <a:t>You can edit multiple parameters at the same time.</a:t>
            </a:r>
          </a:p>
          <a:p>
            <a:pPr marL="342900" lvl="1" indent="-342900">
              <a:buClrTx/>
              <a:buSzTx/>
              <a:buFontTx/>
              <a:buChar char="•"/>
            </a:pPr>
            <a:r>
              <a:rPr lang="en-US" sz="2400" dirty="0" smtClean="0"/>
              <a:t>You cannot query multiple parameters at the same time.</a:t>
            </a:r>
          </a:p>
          <a:p>
            <a:pPr marL="342900" lvl="1" indent="-342900">
              <a:buClrTx/>
              <a:buSzTx/>
              <a:buFontTx/>
              <a:buChar char="•"/>
            </a:pPr>
            <a:endParaRPr lang="en-US" sz="2400" dirty="0" smtClean="0"/>
          </a:p>
          <a:p>
            <a:pPr marL="342900" lvl="1" indent="-342900">
              <a:buClrTx/>
              <a:buSzTx/>
              <a:buFontTx/>
              <a:buChar char="•"/>
            </a:pPr>
            <a:r>
              <a:rPr lang="en-US" sz="2400" dirty="0" smtClean="0"/>
              <a:t>In the syntax object you need to specify that it accepts these flags, </a:t>
            </a:r>
            <a:r>
              <a:rPr lang="en-US" sz="2400" dirty="0" err="1" smtClean="0"/>
              <a:t>enableQuery</a:t>
            </a:r>
            <a:r>
              <a:rPr lang="en-US" sz="2400" dirty="0" smtClean="0"/>
              <a:t> and </a:t>
            </a:r>
            <a:r>
              <a:rPr lang="en-US" sz="2400" dirty="0" err="1" smtClean="0"/>
              <a:t>enableEdit</a:t>
            </a:r>
            <a:r>
              <a:rPr lang="en-US" sz="2400" dirty="0" smtClean="0"/>
              <a:t>.</a:t>
            </a:r>
          </a:p>
          <a:p>
            <a:pPr marL="342900" lvl="1" indent="-342900">
              <a:buClrTx/>
              <a:buSzTx/>
              <a:buFontTx/>
              <a:buChar char="•"/>
            </a:pPr>
            <a:endParaRPr lang="en-US" sz="2400" dirty="0" smtClean="0"/>
          </a:p>
          <a:p>
            <a:pPr>
              <a:buNone/>
            </a:pPr>
            <a:endParaRPr lang="en-US" dirty="0" smtClean="0"/>
          </a:p>
          <a:p>
            <a:endParaRPr lang="en-US" dirty="0" smtClean="0"/>
          </a:p>
          <a:p>
            <a:pPr marL="342900" lvl="1" indent="-342900">
              <a:buNone/>
            </a:pPr>
            <a:endParaRPr lang="en-US" sz="2400" dirty="0" smtClean="0">
              <a:ea typeface="+mn-ea"/>
              <a:cs typeface="+mn-cs"/>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ya2010.jpg"/>
          <p:cNvPicPr>
            <a:picLocks noChangeAspect="1"/>
          </p:cNvPicPr>
          <p:nvPr/>
        </p:nvPicPr>
        <p:blipFill>
          <a:blip r:embed="rId3" cstate="print"/>
          <a:stretch>
            <a:fillRect/>
          </a:stretch>
        </p:blipFill>
        <p:spPr>
          <a:xfrm>
            <a:off x="1524000" y="-381000"/>
            <a:ext cx="9119699" cy="6858000"/>
          </a:xfrm>
          <a:prstGeom prst="rect">
            <a:avLst/>
          </a:prstGeom>
        </p:spPr>
      </p:pic>
      <p:sp>
        <p:nvSpPr>
          <p:cNvPr id="5" name="Subtitle 2"/>
          <p:cNvSpPr txBox="1">
            <a:spLocks/>
          </p:cNvSpPr>
          <p:nvPr/>
        </p:nvSpPr>
        <p:spPr bwMode="auto">
          <a:xfrm>
            <a:off x="228600" y="4098926"/>
            <a:ext cx="90678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42900" lvl="0" indent="-342900" eaLnBrk="0" hangingPunct="0">
              <a:spcBef>
                <a:spcPct val="15000"/>
              </a:spcBef>
              <a:spcAft>
                <a:spcPct val="15000"/>
              </a:spcAft>
              <a:defRPr/>
            </a:pPr>
            <a:r>
              <a:rPr lang="en-US" sz="4000" kern="0" dirty="0" smtClean="0">
                <a:solidFill>
                  <a:schemeClr val="bg1"/>
                </a:solidFill>
                <a:latin typeface="Calibri" pitchFamily="34" charset="0"/>
                <a:cs typeface="Calibri" pitchFamily="34" charset="0"/>
              </a:rPr>
              <a:t>Maya Custom Command</a:t>
            </a:r>
            <a:endParaRPr lang="en-US" sz="4000" kern="0" dirty="0">
              <a:solidFill>
                <a:schemeClr val="bg1"/>
              </a:solidFill>
              <a:latin typeface="Calibri" pitchFamily="34" charset="0"/>
              <a:cs typeface="Calibri" pitchFamily="34" charset="0"/>
            </a:endParaRPr>
          </a:p>
        </p:txBody>
      </p:sp>
      <p:sp>
        <p:nvSpPr>
          <p:cNvPr id="6" name="Subtitle 2"/>
          <p:cNvSpPr txBox="1">
            <a:spLocks/>
          </p:cNvSpPr>
          <p:nvPr/>
        </p:nvSpPr>
        <p:spPr>
          <a:xfrm>
            <a:off x="228600" y="5013327"/>
            <a:ext cx="7239000" cy="914400"/>
          </a:xfrm>
          <a:prstGeom prst="rect">
            <a:avLst/>
          </a:prstGeom>
        </p:spPr>
        <p:txBody>
          <a:bodyPr vert="horz" lIns="91440" tIns="45720" rIns="91440" bIns="45720" rtlCol="0">
            <a:normAutofit fontScale="25000" lnSpcReduction="20000"/>
          </a:bodyPr>
          <a:lstStyle/>
          <a:p>
            <a:pPr>
              <a:spcBef>
                <a:spcPct val="20000"/>
              </a:spcBef>
            </a:pPr>
            <a:r>
              <a:rPr lang="en-US" sz="8000" dirty="0">
                <a:solidFill>
                  <a:schemeClr val="bg1"/>
                </a:solidFill>
              </a:rPr>
              <a:t>Naiqi Weng</a:t>
            </a:r>
          </a:p>
          <a:p>
            <a:pPr>
              <a:spcBef>
                <a:spcPct val="20000"/>
              </a:spcBef>
            </a:pPr>
            <a:r>
              <a:rPr lang="en-US" sz="8000" dirty="0">
                <a:solidFill>
                  <a:schemeClr val="bg1"/>
                </a:solidFill>
              </a:rPr>
              <a:t>Developer Consultant, </a:t>
            </a:r>
          </a:p>
          <a:p>
            <a:pPr>
              <a:spcBef>
                <a:spcPct val="20000"/>
              </a:spcBef>
            </a:pPr>
            <a:r>
              <a:rPr lang="en-US" sz="8000" dirty="0">
                <a:solidFill>
                  <a:schemeClr val="bg1"/>
                </a:solidFill>
              </a:rPr>
              <a:t>Autodesk Developer Network (ADN)</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rgbClr val="99FF33"/>
              </a:solidFill>
              <a:effectLst/>
              <a:uLnTx/>
              <a:uFillTx/>
              <a:latin typeface="+mn-lt"/>
              <a:ea typeface="+mn-ea"/>
              <a:cs typeface="+mn-cs"/>
            </a:endParaRPr>
          </a:p>
        </p:txBody>
      </p:sp>
      <p:pic>
        <p:nvPicPr>
          <p:cNvPr id="7" name="Picture 13" descr="bar_only_black"/>
          <p:cNvPicPr>
            <a:picLocks noChangeAspect="1" noChangeArrowheads="1"/>
          </p:cNvPicPr>
          <p:nvPr/>
        </p:nvPicPr>
        <p:blipFill>
          <a:blip r:embed="rId4" cstate="print"/>
          <a:srcRect/>
          <a:stretch>
            <a:fillRect/>
          </a:stretch>
        </p:blipFill>
        <p:spPr bwMode="auto">
          <a:xfrm rot="5400000">
            <a:off x="9838531" y="2201070"/>
            <a:ext cx="593725" cy="6859588"/>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Your Command Python-Compatible</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err="1" smtClean="0"/>
              <a:t>MArgList</a:t>
            </a:r>
            <a:r>
              <a:rPr lang="en-US" dirty="0" smtClean="0"/>
              <a:t> does not contain flag information for commands executed from Python, so commands which use </a:t>
            </a:r>
            <a:r>
              <a:rPr lang="en-US" dirty="0" err="1" smtClean="0"/>
              <a:t>MArgList</a:t>
            </a:r>
            <a:r>
              <a:rPr lang="en-US" dirty="0" smtClean="0"/>
              <a:t> for parsing may not work properly when run from Python.</a:t>
            </a:r>
          </a:p>
          <a:p>
            <a:pPr>
              <a:buFont typeface="Arial" pitchFamily="34" charset="0"/>
              <a:buChar char="•"/>
            </a:pPr>
            <a:endParaRPr lang="en-US" sz="2800" dirty="0" smtClean="0"/>
          </a:p>
          <a:p>
            <a:pPr>
              <a:buFont typeface="Arial" pitchFamily="34" charset="0"/>
              <a:buChar char="•"/>
            </a:pPr>
            <a:r>
              <a:rPr lang="en-US" dirty="0" smtClean="0"/>
              <a:t>True regardless of whether command was written in Python or C++.</a:t>
            </a:r>
          </a:p>
          <a:p>
            <a:pPr>
              <a:buNone/>
            </a:pPr>
            <a:endParaRPr lang="en-US" sz="2800" dirty="0" smtClean="0"/>
          </a:p>
          <a:p>
            <a:pPr>
              <a:buFont typeface="Arial" pitchFamily="34" charset="0"/>
              <a:buChar char="•"/>
            </a:pPr>
            <a:r>
              <a:rPr lang="en-US" dirty="0" err="1" smtClean="0"/>
              <a:t>MArgParser</a:t>
            </a:r>
            <a:r>
              <a:rPr lang="en-US" dirty="0" smtClean="0"/>
              <a:t> and </a:t>
            </a:r>
            <a:r>
              <a:rPr lang="en-US" dirty="0" err="1" smtClean="0"/>
              <a:t>MArgDatabase</a:t>
            </a:r>
            <a:r>
              <a:rPr lang="en-US" dirty="0" smtClean="0"/>
              <a:t> </a:t>
            </a:r>
            <a:r>
              <a:rPr lang="en-US" b="1" dirty="0" smtClean="0"/>
              <a:t>do </a:t>
            </a:r>
            <a:r>
              <a:rPr lang="en-US" dirty="0" smtClean="0"/>
              <a:t>contain flag information, so use those instead, even if you are writing your command in C++.</a:t>
            </a:r>
          </a:p>
          <a:p>
            <a:endParaRPr lang="en-US" dirty="0"/>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2800" dirty="0" smtClean="0">
              <a:latin typeface="+mj-lt"/>
            </a:endParaRPr>
          </a:p>
          <a:p>
            <a:pPr algn="ctr">
              <a:buNone/>
            </a:pPr>
            <a:endParaRPr lang="en-US" sz="2800" dirty="0" smtClean="0">
              <a:latin typeface="+mj-lt"/>
            </a:endParaRPr>
          </a:p>
          <a:p>
            <a:pPr algn="ctr">
              <a:buNone/>
            </a:pPr>
            <a:r>
              <a:rPr lang="en-US" sz="2800" b="1" dirty="0" smtClean="0">
                <a:latin typeface="+mj-lt"/>
              </a:rPr>
              <a:t>Custom Commands with Undo/Redo</a:t>
            </a:r>
            <a:endParaRPr lang="en-US" sz="2800" b="1" dirty="0">
              <a:latin typeface="+mj-lt"/>
            </a:endParaRPr>
          </a:p>
        </p:txBody>
      </p:sp>
      <p:sp>
        <p:nvSpPr>
          <p:cNvPr id="5" name="Title 4"/>
          <p:cNvSpPr>
            <a:spLocks noGrp="1"/>
          </p:cNvSpPr>
          <p:nvPr>
            <p:ph type="title"/>
          </p:nvPr>
        </p:nvSpPr>
        <p:spPr/>
        <p:txBody>
          <a:bodyPr/>
          <a:lstStyle/>
          <a:p>
            <a:endParaRPr lang="en-US"/>
          </a:p>
        </p:txBody>
      </p:sp>
      <p:grpSp>
        <p:nvGrpSpPr>
          <p:cNvPr id="2" name="Group 5"/>
          <p:cNvGrpSpPr/>
          <p:nvPr/>
        </p:nvGrpSpPr>
        <p:grpSpPr>
          <a:xfrm>
            <a:off x="566738" y="5102446"/>
            <a:ext cx="8915400" cy="1201738"/>
            <a:chOff x="914400" y="5257800"/>
            <a:chExt cx="8229600" cy="1038255"/>
          </a:xfrm>
        </p:grpSpPr>
        <p:sp>
          <p:nvSpPr>
            <p:cNvPr id="7" name="TextBox 6"/>
            <p:cNvSpPr txBox="1"/>
            <p:nvPr/>
          </p:nvSpPr>
          <p:spPr>
            <a:xfrm>
              <a:off x="914400" y="6096000"/>
              <a:ext cx="8229600" cy="200055"/>
            </a:xfrm>
            <a:prstGeom prst="rect">
              <a:avLst/>
            </a:prstGeom>
            <a:noFill/>
          </p:spPr>
          <p:txBody>
            <a:bodyPr wrap="square" rtlCol="0">
              <a:spAutoFit/>
            </a:bodyPr>
            <a:lstStyle/>
            <a:p>
              <a:r>
                <a:rPr lang="en-US" sz="700" dirty="0" smtClean="0">
                  <a:solidFill>
                    <a:schemeClr val="bg1"/>
                  </a:solidFill>
                </a:rPr>
                <a:t>Image courtesy of Johan </a:t>
              </a:r>
              <a:r>
                <a:rPr lang="en-US" sz="700" dirty="0" err="1" smtClean="0">
                  <a:solidFill>
                    <a:schemeClr val="bg1"/>
                  </a:solidFill>
                </a:rPr>
                <a:t>Vikström</a:t>
              </a:r>
              <a:r>
                <a:rPr lang="en-US" sz="700" dirty="0" smtClean="0">
                  <a:solidFill>
                    <a:schemeClr val="bg1"/>
                  </a:solidFill>
                </a:rPr>
                <a:t>, </a:t>
              </a:r>
              <a:r>
                <a:rPr lang="en-US" sz="700" dirty="0" err="1" smtClean="0">
                  <a:solidFill>
                    <a:schemeClr val="bg1"/>
                  </a:solidFill>
                </a:rPr>
                <a:t>Shilo</a:t>
              </a:r>
              <a:r>
                <a:rPr lang="en-US" sz="700" dirty="0" smtClean="0">
                  <a:solidFill>
                    <a:schemeClr val="bg1"/>
                  </a:solidFill>
                </a:rPr>
                <a:t>, </a:t>
              </a:r>
              <a:r>
                <a:rPr lang="en-US" sz="700" dirty="0" err="1" smtClean="0">
                  <a:solidFill>
                    <a:schemeClr val="bg1"/>
                  </a:solidFill>
                </a:rPr>
                <a:t>Ool</a:t>
              </a:r>
              <a:r>
                <a:rPr lang="en-US" sz="700" dirty="0" smtClean="0">
                  <a:solidFill>
                    <a:schemeClr val="bg1"/>
                  </a:solidFill>
                </a:rPr>
                <a:t> Digital, </a:t>
              </a:r>
              <a:r>
                <a:rPr lang="en-US" sz="700" dirty="0" err="1" smtClean="0">
                  <a:solidFill>
                    <a:schemeClr val="bg1"/>
                  </a:solidFill>
                </a:rPr>
                <a:t>Mikros</a:t>
              </a:r>
              <a:r>
                <a:rPr lang="en-US" sz="700" dirty="0" smtClean="0">
                  <a:solidFill>
                    <a:schemeClr val="bg1"/>
                  </a:solidFill>
                </a:rPr>
                <a:t> Image</a:t>
              </a:r>
            </a:p>
          </p:txBody>
        </p:sp>
        <p:grpSp>
          <p:nvGrpSpPr>
            <p:cNvPr id="4" name="Group 20"/>
            <p:cNvGrpSpPr/>
            <p:nvPr/>
          </p:nvGrpSpPr>
          <p:grpSpPr>
            <a:xfrm>
              <a:off x="992038" y="5257800"/>
              <a:ext cx="7313762" cy="838201"/>
              <a:chOff x="992038" y="5257800"/>
              <a:chExt cx="7313762" cy="838201"/>
            </a:xfrm>
          </p:grpSpPr>
          <p:pic>
            <p:nvPicPr>
              <p:cNvPr id="9" name="Picture 8" descr="Mikros.JPG"/>
              <p:cNvPicPr>
                <a:picLocks noChangeAspect="1"/>
              </p:cNvPicPr>
              <p:nvPr/>
            </p:nvPicPr>
            <p:blipFill>
              <a:blip r:embed="rId3" cstate="print"/>
              <a:stretch>
                <a:fillRect/>
              </a:stretch>
            </p:blipFill>
            <p:spPr>
              <a:xfrm>
                <a:off x="6781800" y="5257800"/>
                <a:ext cx="1524000" cy="838200"/>
              </a:xfrm>
              <a:prstGeom prst="rect">
                <a:avLst/>
              </a:prstGeom>
            </p:spPr>
          </p:pic>
          <p:pic>
            <p:nvPicPr>
              <p:cNvPr id="10" name="Picture 9" descr="Image courtesy of Johan Vikström.jpg"/>
              <p:cNvPicPr>
                <a:picLocks noChangeAspect="1"/>
              </p:cNvPicPr>
              <p:nvPr/>
            </p:nvPicPr>
            <p:blipFill>
              <a:blip r:embed="rId4" cstate="print"/>
              <a:stretch>
                <a:fillRect/>
              </a:stretch>
            </p:blipFill>
            <p:spPr>
              <a:xfrm>
                <a:off x="992038" y="5257800"/>
                <a:ext cx="1319842" cy="838200"/>
              </a:xfrm>
              <a:prstGeom prst="rect">
                <a:avLst/>
              </a:prstGeom>
            </p:spPr>
          </p:pic>
          <p:pic>
            <p:nvPicPr>
              <p:cNvPr id="11" name="Picture 10" descr="Image courtesy of Shilo.jpg"/>
              <p:cNvPicPr>
                <a:picLocks noChangeAspect="1"/>
              </p:cNvPicPr>
              <p:nvPr/>
            </p:nvPicPr>
            <p:blipFill>
              <a:blip r:embed="rId5" cstate="print"/>
              <a:stretch>
                <a:fillRect/>
              </a:stretch>
            </p:blipFill>
            <p:spPr>
              <a:xfrm>
                <a:off x="2311879" y="5257800"/>
                <a:ext cx="1516145" cy="838200"/>
              </a:xfrm>
              <a:prstGeom prst="rect">
                <a:avLst/>
              </a:prstGeom>
            </p:spPr>
          </p:pic>
          <p:pic>
            <p:nvPicPr>
              <p:cNvPr id="12" name="Picture 11" descr="Image courtesy of Ool Digital.jpg"/>
              <p:cNvPicPr>
                <a:picLocks noChangeAspect="1"/>
              </p:cNvPicPr>
              <p:nvPr/>
            </p:nvPicPr>
            <p:blipFill>
              <a:blip r:embed="rId6" cstate="print"/>
              <a:stretch>
                <a:fillRect/>
              </a:stretch>
            </p:blipFill>
            <p:spPr>
              <a:xfrm>
                <a:off x="5257800" y="5257800"/>
                <a:ext cx="1552755" cy="838200"/>
              </a:xfrm>
              <a:prstGeom prst="rect">
                <a:avLst/>
              </a:prstGeom>
            </p:spPr>
          </p:pic>
          <p:pic>
            <p:nvPicPr>
              <p:cNvPr id="13" name="Picture 12" descr="test.JPG"/>
              <p:cNvPicPr>
                <a:picLocks noChangeAspect="1"/>
              </p:cNvPicPr>
              <p:nvPr/>
            </p:nvPicPr>
            <p:blipFill>
              <a:blip r:embed="rId7" cstate="print"/>
              <a:stretch>
                <a:fillRect/>
              </a:stretch>
            </p:blipFill>
            <p:spPr>
              <a:xfrm>
                <a:off x="3810000" y="5257800"/>
                <a:ext cx="1447800" cy="838201"/>
              </a:xfrm>
              <a:prstGeom prst="rect">
                <a:avLst/>
              </a:prstGeom>
            </p:spPr>
          </p:pic>
        </p:grpSp>
      </p:gr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Maya Command Undo/Redo</a:t>
            </a:r>
          </a:p>
        </p:txBody>
      </p:sp>
      <p:sp>
        <p:nvSpPr>
          <p:cNvPr id="3" name="Content Placeholder 2"/>
          <p:cNvSpPr>
            <a:spLocks noGrp="1"/>
          </p:cNvSpPr>
          <p:nvPr>
            <p:ph idx="1"/>
          </p:nvPr>
        </p:nvSpPr>
        <p:spPr>
          <a:xfrm>
            <a:off x="319088" y="1279525"/>
            <a:ext cx="8215312" cy="5468938"/>
          </a:xfrm>
        </p:spPr>
        <p:txBody>
          <a:bodyPr/>
          <a:lstStyle/>
          <a:p>
            <a:pPr>
              <a:buClr>
                <a:schemeClr val="bg1"/>
              </a:buClr>
              <a:buSzPct val="100000"/>
              <a:buFont typeface="Arial" pitchFamily="34" charset="0"/>
              <a:buChar char="•"/>
              <a:defRPr/>
            </a:pPr>
            <a:r>
              <a:rPr lang="en-US" dirty="0" smtClean="0"/>
              <a:t>Maya commands support an undo/redo framework</a:t>
            </a:r>
          </a:p>
          <a:p>
            <a:pPr>
              <a:buClr>
                <a:schemeClr val="bg1"/>
              </a:buClr>
              <a:buSzPct val="100000"/>
              <a:buFont typeface="Arial" pitchFamily="34" charset="0"/>
              <a:buChar char="•"/>
              <a:defRPr/>
            </a:pPr>
            <a:r>
              <a:rPr lang="en-US" dirty="0" smtClean="0"/>
              <a:t>The undo/redo queue can be:</a:t>
            </a:r>
          </a:p>
          <a:p>
            <a:pPr lvl="2">
              <a:buClr>
                <a:schemeClr val="accent1">
                  <a:lumMod val="50000"/>
                  <a:lumOff val="50000"/>
                </a:schemeClr>
              </a:buClr>
              <a:buFont typeface="Arial" pitchFamily="34" charset="0"/>
              <a:buChar char="•"/>
              <a:defRPr/>
            </a:pPr>
            <a:r>
              <a:rPr lang="en-US" sz="1800" dirty="0" smtClean="0"/>
              <a:t>Turned off</a:t>
            </a:r>
          </a:p>
          <a:p>
            <a:pPr lvl="2">
              <a:buClr>
                <a:schemeClr val="accent1">
                  <a:lumMod val="50000"/>
                  <a:lumOff val="50000"/>
                </a:schemeClr>
              </a:buClr>
              <a:buFont typeface="Arial" pitchFamily="34" charset="0"/>
              <a:buChar char="•"/>
              <a:defRPr/>
            </a:pPr>
            <a:r>
              <a:rPr lang="en-US" sz="1800" dirty="0" smtClean="0"/>
              <a:t>Have a limited size</a:t>
            </a:r>
          </a:p>
          <a:p>
            <a:pPr lvl="2">
              <a:buClr>
                <a:schemeClr val="accent1">
                  <a:lumMod val="50000"/>
                  <a:lumOff val="50000"/>
                </a:schemeClr>
              </a:buClr>
              <a:buFont typeface="Arial" pitchFamily="34" charset="0"/>
              <a:buChar char="•"/>
              <a:defRPr/>
            </a:pPr>
            <a:r>
              <a:rPr lang="en-US" sz="1800" dirty="0" smtClean="0"/>
              <a:t>Have an infinite size</a:t>
            </a:r>
          </a:p>
          <a:p>
            <a:pPr lvl="2">
              <a:buClr>
                <a:schemeClr val="accent1">
                  <a:lumMod val="50000"/>
                  <a:lumOff val="50000"/>
                </a:schemeClr>
              </a:buClr>
              <a:buFont typeface="Arial" pitchFamily="34" charset="0"/>
              <a:buChar char="•"/>
              <a:defRPr/>
            </a:pPr>
            <a:r>
              <a:rPr lang="en-US" sz="1800" dirty="0" smtClean="0"/>
              <a:t>Defined </a:t>
            </a:r>
            <a:r>
              <a:rPr lang="en-US" sz="1800" dirty="0" smtClean="0">
                <a:solidFill>
                  <a:schemeClr val="accent3"/>
                </a:solidFill>
              </a:rPr>
              <a:t>in ‘Settings and Preferences’</a:t>
            </a:r>
          </a:p>
          <a:p>
            <a:pPr lvl="2">
              <a:buClr>
                <a:schemeClr val="accent1">
                  <a:lumMod val="50000"/>
                  <a:lumOff val="50000"/>
                </a:schemeClr>
              </a:buClr>
              <a:buFont typeface="Arial" pitchFamily="34" charset="0"/>
              <a:buChar char="•"/>
              <a:defRPr/>
            </a:pPr>
            <a:endParaRPr lang="en-US" sz="1800" dirty="0" smtClean="0">
              <a:solidFill>
                <a:schemeClr val="accent3"/>
              </a:solidFill>
            </a:endParaRPr>
          </a:p>
          <a:p>
            <a:pPr>
              <a:buClr>
                <a:schemeClr val="bg1"/>
              </a:buClr>
              <a:buSzPct val="100000"/>
              <a:buFont typeface="Arial" pitchFamily="34" charset="0"/>
              <a:buChar char="•"/>
              <a:defRPr/>
            </a:pPr>
            <a:r>
              <a:rPr lang="en-US" dirty="0" smtClean="0"/>
              <a:t>While a command sits on the undo/redo queue, it retains all of its parameters, operations and data.</a:t>
            </a:r>
          </a:p>
          <a:p>
            <a:pPr>
              <a:buClr>
                <a:schemeClr val="bg1"/>
              </a:buClr>
              <a:buSzPct val="100000"/>
              <a:buFont typeface="Arial" pitchFamily="34" charset="0"/>
              <a:buChar char="•"/>
              <a:defRPr/>
            </a:pPr>
            <a:r>
              <a:rPr lang="en-US" dirty="0" smtClean="0"/>
              <a:t>Has implications when creating your own custom commands, particularly for those that store data: </a:t>
            </a:r>
            <a:r>
              <a:rPr lang="en-US" dirty="0" smtClean="0">
                <a:solidFill>
                  <a:srgbClr val="FFFF00"/>
                </a:solidFill>
              </a:rPr>
              <a:t>The lifetime of a command and associated data is dependent on the settings of the </a:t>
            </a:r>
            <a:r>
              <a:rPr lang="en-US" dirty="0" err="1" smtClean="0">
                <a:solidFill>
                  <a:srgbClr val="FFFF00"/>
                </a:solidFill>
              </a:rPr>
              <a:t>undoQueue</a:t>
            </a:r>
            <a:r>
              <a:rPr lang="en-US" dirty="0" smtClean="0">
                <a:solidFill>
                  <a:srgbClr val="FFFF00"/>
                </a:solidFill>
              </a:rPr>
              <a:t>.</a:t>
            </a:r>
          </a:p>
          <a:p>
            <a:pPr>
              <a:defRPr/>
            </a:pPr>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linds(horizontal)">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blinds(horizontal)">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3886200" y="32766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1" name="Rectangle 50"/>
          <p:cNvSpPr/>
          <p:nvPr/>
        </p:nvSpPr>
        <p:spPr>
          <a:xfrm>
            <a:off x="6632575" y="32416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5" name="Rectangle 44"/>
          <p:cNvSpPr/>
          <p:nvPr/>
        </p:nvSpPr>
        <p:spPr>
          <a:xfrm>
            <a:off x="3886200" y="3189288"/>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39" name="Rectangle 38"/>
          <p:cNvSpPr/>
          <p:nvPr/>
        </p:nvSpPr>
        <p:spPr>
          <a:xfrm>
            <a:off x="1447800" y="39624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34" name="Rectangle 33"/>
          <p:cNvSpPr/>
          <p:nvPr/>
        </p:nvSpPr>
        <p:spPr>
          <a:xfrm>
            <a:off x="1143000" y="2960688"/>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33" name="Rectangle 32"/>
          <p:cNvSpPr/>
          <p:nvPr/>
        </p:nvSpPr>
        <p:spPr>
          <a:xfrm>
            <a:off x="1143000" y="27844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11273" name="TextBox 9"/>
          <p:cNvSpPr txBox="1">
            <a:spLocks noChangeArrowheads="1"/>
          </p:cNvSpPr>
          <p:nvPr/>
        </p:nvSpPr>
        <p:spPr bwMode="auto">
          <a:xfrm>
            <a:off x="990600" y="2732088"/>
            <a:ext cx="2286000" cy="368300"/>
          </a:xfrm>
          <a:prstGeom prst="rect">
            <a:avLst/>
          </a:prstGeom>
          <a:solidFill>
            <a:srgbClr val="99CC00"/>
          </a:solidFill>
          <a:ln w="9525">
            <a:noFill/>
            <a:miter lim="800000"/>
            <a:headEnd/>
            <a:tailEnd/>
          </a:ln>
        </p:spPr>
        <p:txBody>
          <a:bodyPr>
            <a:spAutoFit/>
          </a:bodyPr>
          <a:lstStyle/>
          <a:p>
            <a:endParaRPr lang="en-US"/>
          </a:p>
        </p:txBody>
      </p:sp>
      <p:sp>
        <p:nvSpPr>
          <p:cNvPr id="11274" name="Title 1"/>
          <p:cNvSpPr>
            <a:spLocks noGrp="1"/>
          </p:cNvSpPr>
          <p:nvPr>
            <p:ph type="title"/>
          </p:nvPr>
        </p:nvSpPr>
        <p:spPr/>
        <p:txBody>
          <a:bodyPr/>
          <a:lstStyle/>
          <a:p>
            <a:r>
              <a:rPr lang="en-US" dirty="0" smtClean="0"/>
              <a:t>Maya Command Undo/Redo</a:t>
            </a:r>
          </a:p>
        </p:txBody>
      </p:sp>
      <p:sp>
        <p:nvSpPr>
          <p:cNvPr id="6" name="TextBox 5"/>
          <p:cNvSpPr txBox="1"/>
          <p:nvPr/>
        </p:nvSpPr>
        <p:spPr>
          <a:xfrm>
            <a:off x="533400" y="1828800"/>
            <a:ext cx="2971800" cy="4246563"/>
          </a:xfrm>
          <a:prstGeom prst="rect">
            <a:avLst/>
          </a:prstGeom>
          <a:solidFill>
            <a:srgbClr val="FCD73A"/>
          </a:solidFill>
        </p:spPr>
        <p:txBody>
          <a:bodyPr>
            <a:spAutoFit/>
          </a:bodyPr>
          <a:lstStyle/>
          <a:p>
            <a:pPr>
              <a:defRPr/>
            </a:pPr>
            <a:r>
              <a:rPr lang="en-US" dirty="0"/>
              <a:t>    </a:t>
            </a:r>
            <a:r>
              <a:rPr lang="en-US" dirty="0">
                <a:solidFill>
                  <a:schemeClr val="accent3"/>
                </a:solidFill>
              </a:rPr>
              <a:t>Maya Command History</a:t>
            </a:r>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p:txBody>
      </p:sp>
      <p:sp>
        <p:nvSpPr>
          <p:cNvPr id="11276" name="Rectangle 4"/>
          <p:cNvSpPr>
            <a:spLocks noChangeArrowheads="1"/>
          </p:cNvSpPr>
          <p:nvPr/>
        </p:nvSpPr>
        <p:spPr bwMode="auto">
          <a:xfrm>
            <a:off x="3505200" y="1828800"/>
            <a:ext cx="2667000" cy="4246563"/>
          </a:xfrm>
          <a:prstGeom prst="rect">
            <a:avLst/>
          </a:prstGeom>
          <a:solidFill>
            <a:schemeClr val="accent1"/>
          </a:solidFill>
          <a:ln w="9525">
            <a:solidFill>
              <a:schemeClr val="tx1"/>
            </a:solidFill>
            <a:miter lim="800000"/>
            <a:headEnd/>
            <a:tailEnd/>
          </a:ln>
        </p:spPr>
        <p:txBody>
          <a:bodyPr wrap="none" anchorCtr="1"/>
          <a:lstStyle/>
          <a:p>
            <a:pPr algn="ctr"/>
            <a:r>
              <a:rPr lang="en-US">
                <a:solidFill>
                  <a:srgbClr val="F8F8F8"/>
                </a:solidFill>
              </a:rPr>
              <a:t>Undo Queue</a:t>
            </a:r>
          </a:p>
        </p:txBody>
      </p:sp>
      <p:sp>
        <p:nvSpPr>
          <p:cNvPr id="46" name="Rectangle 45"/>
          <p:cNvSpPr/>
          <p:nvPr/>
        </p:nvSpPr>
        <p:spPr>
          <a:xfrm>
            <a:off x="1143000" y="23622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7" name="Rectangle 46"/>
          <p:cNvSpPr/>
          <p:nvPr/>
        </p:nvSpPr>
        <p:spPr>
          <a:xfrm>
            <a:off x="3886200" y="41910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8" name="Rectangle 47"/>
          <p:cNvSpPr/>
          <p:nvPr/>
        </p:nvSpPr>
        <p:spPr>
          <a:xfrm>
            <a:off x="3886200" y="46482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11280" name="Rectangle 4"/>
          <p:cNvSpPr>
            <a:spLocks noChangeArrowheads="1"/>
          </p:cNvSpPr>
          <p:nvPr/>
        </p:nvSpPr>
        <p:spPr bwMode="auto">
          <a:xfrm>
            <a:off x="6172200" y="1828800"/>
            <a:ext cx="2667000" cy="4246563"/>
          </a:xfrm>
          <a:prstGeom prst="rect">
            <a:avLst/>
          </a:prstGeom>
          <a:solidFill>
            <a:schemeClr val="accent1"/>
          </a:solidFill>
          <a:ln w="9525">
            <a:solidFill>
              <a:schemeClr val="tx1"/>
            </a:solidFill>
            <a:miter lim="800000"/>
            <a:headEnd/>
            <a:tailEnd/>
          </a:ln>
        </p:spPr>
        <p:txBody>
          <a:bodyPr wrap="none" anchorCtr="1"/>
          <a:lstStyle/>
          <a:p>
            <a:pPr algn="ctr"/>
            <a:r>
              <a:rPr lang="en-US">
                <a:solidFill>
                  <a:srgbClr val="F8F8F8"/>
                </a:solidFill>
              </a:rPr>
              <a:t>Redo Queue</a:t>
            </a:r>
          </a:p>
        </p:txBody>
      </p:sp>
      <p:sp>
        <p:nvSpPr>
          <p:cNvPr id="54" name="Rectangle 53"/>
          <p:cNvSpPr/>
          <p:nvPr/>
        </p:nvSpPr>
        <p:spPr>
          <a:xfrm>
            <a:off x="6632575" y="41560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5" name="Rectangle 54"/>
          <p:cNvSpPr/>
          <p:nvPr/>
        </p:nvSpPr>
        <p:spPr>
          <a:xfrm>
            <a:off x="6632575" y="36988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6" name="Rectangle 55"/>
          <p:cNvSpPr/>
          <p:nvPr/>
        </p:nvSpPr>
        <p:spPr>
          <a:xfrm>
            <a:off x="6632575" y="32416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7" name="Rectangle 56"/>
          <p:cNvSpPr/>
          <p:nvPr/>
        </p:nvSpPr>
        <p:spPr>
          <a:xfrm>
            <a:off x="6632575" y="46132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31" name="Rectangle 30"/>
          <p:cNvSpPr/>
          <p:nvPr/>
        </p:nvSpPr>
        <p:spPr>
          <a:xfrm>
            <a:off x="1143000" y="23622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create a sphere</a:t>
            </a:r>
          </a:p>
        </p:txBody>
      </p:sp>
      <p:sp>
        <p:nvSpPr>
          <p:cNvPr id="62" name="Rectangle 61"/>
          <p:cNvSpPr/>
          <p:nvPr/>
        </p:nvSpPr>
        <p:spPr>
          <a:xfrm>
            <a:off x="1143000" y="28194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32" name="Rectangle 31"/>
          <p:cNvSpPr/>
          <p:nvPr/>
        </p:nvSpPr>
        <p:spPr>
          <a:xfrm>
            <a:off x="1143000" y="28194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scale in z axis</a:t>
            </a:r>
          </a:p>
        </p:txBody>
      </p:sp>
      <p:sp>
        <p:nvSpPr>
          <p:cNvPr id="64" name="Rectangle 63"/>
          <p:cNvSpPr/>
          <p:nvPr/>
        </p:nvSpPr>
        <p:spPr>
          <a:xfrm>
            <a:off x="1143000" y="41910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5" name="Rectangle 64"/>
          <p:cNvSpPr/>
          <p:nvPr/>
        </p:nvSpPr>
        <p:spPr>
          <a:xfrm>
            <a:off x="1143000" y="37338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6" name="Rectangle 65"/>
          <p:cNvSpPr/>
          <p:nvPr/>
        </p:nvSpPr>
        <p:spPr>
          <a:xfrm>
            <a:off x="1143000" y="32766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3" name="Rectangle 62"/>
          <p:cNvSpPr/>
          <p:nvPr/>
        </p:nvSpPr>
        <p:spPr>
          <a:xfrm>
            <a:off x="1143000" y="46482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37" name="Rectangle 36"/>
          <p:cNvSpPr/>
          <p:nvPr/>
        </p:nvSpPr>
        <p:spPr>
          <a:xfrm>
            <a:off x="1143000" y="46482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redo</a:t>
            </a:r>
          </a:p>
        </p:txBody>
      </p:sp>
      <p:sp>
        <p:nvSpPr>
          <p:cNvPr id="36" name="Rectangle 35"/>
          <p:cNvSpPr/>
          <p:nvPr/>
        </p:nvSpPr>
        <p:spPr>
          <a:xfrm>
            <a:off x="1143000" y="41910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undo</a:t>
            </a:r>
          </a:p>
        </p:txBody>
      </p:sp>
      <p:sp>
        <p:nvSpPr>
          <p:cNvPr id="35" name="Rectangle 34"/>
          <p:cNvSpPr/>
          <p:nvPr/>
        </p:nvSpPr>
        <p:spPr>
          <a:xfrm>
            <a:off x="1143000" y="37338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undo</a:t>
            </a:r>
          </a:p>
        </p:txBody>
      </p:sp>
      <p:sp>
        <p:nvSpPr>
          <p:cNvPr id="38" name="Rectangle 37"/>
          <p:cNvSpPr/>
          <p:nvPr/>
        </p:nvSpPr>
        <p:spPr>
          <a:xfrm>
            <a:off x="1143000" y="32766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translate in x axis</a:t>
            </a:r>
          </a:p>
        </p:txBody>
      </p:sp>
      <p:sp>
        <p:nvSpPr>
          <p:cNvPr id="67" name="Rectangle 66"/>
          <p:cNvSpPr/>
          <p:nvPr/>
        </p:nvSpPr>
        <p:spPr>
          <a:xfrm>
            <a:off x="3886200" y="37338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8" name="Rectangle 67"/>
          <p:cNvSpPr/>
          <p:nvPr/>
        </p:nvSpPr>
        <p:spPr>
          <a:xfrm>
            <a:off x="3886200" y="32766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9" name="Rectangle 68"/>
          <p:cNvSpPr/>
          <p:nvPr/>
        </p:nvSpPr>
        <p:spPr>
          <a:xfrm>
            <a:off x="3886200" y="28194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70" name="Rectangle 69"/>
          <p:cNvSpPr/>
          <p:nvPr/>
        </p:nvSpPr>
        <p:spPr>
          <a:xfrm>
            <a:off x="3886200" y="23622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2" name="Rectangle 41"/>
          <p:cNvSpPr/>
          <p:nvPr/>
        </p:nvSpPr>
        <p:spPr>
          <a:xfrm>
            <a:off x="3886200" y="28194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scale in z axis</a:t>
            </a:r>
          </a:p>
        </p:txBody>
      </p:sp>
      <p:sp>
        <p:nvSpPr>
          <p:cNvPr id="40" name="Rectangle 39"/>
          <p:cNvSpPr/>
          <p:nvPr/>
        </p:nvSpPr>
        <p:spPr>
          <a:xfrm>
            <a:off x="3886200" y="23622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create a sphere</a:t>
            </a:r>
          </a:p>
        </p:txBody>
      </p:sp>
      <p:sp>
        <p:nvSpPr>
          <p:cNvPr id="44" name="Rectangle 43"/>
          <p:cNvSpPr/>
          <p:nvPr/>
        </p:nvSpPr>
        <p:spPr>
          <a:xfrm>
            <a:off x="3886200" y="32766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translate in x axis</a:t>
            </a:r>
          </a:p>
        </p:txBody>
      </p:sp>
      <p:sp>
        <p:nvSpPr>
          <p:cNvPr id="58" name="Line 39"/>
          <p:cNvSpPr>
            <a:spLocks noChangeShapeType="1"/>
          </p:cNvSpPr>
          <p:nvPr/>
        </p:nvSpPr>
        <p:spPr bwMode="auto">
          <a:xfrm flipV="1">
            <a:off x="2933700" y="3505200"/>
            <a:ext cx="1104900" cy="457200"/>
          </a:xfrm>
          <a:prstGeom prst="line">
            <a:avLst/>
          </a:prstGeom>
          <a:noFill/>
          <a:ln w="38100">
            <a:solidFill>
              <a:schemeClr val="bg1"/>
            </a:solidFill>
            <a:round/>
            <a:headEnd/>
            <a:tailEnd type="triangle" w="med" len="med"/>
          </a:ln>
        </p:spPr>
        <p:txBody>
          <a:bodyPr wrap="none"/>
          <a:lstStyle/>
          <a:p>
            <a:endParaRPr lang="en-US"/>
          </a:p>
        </p:txBody>
      </p:sp>
      <p:sp>
        <p:nvSpPr>
          <p:cNvPr id="59" name="Line 46"/>
          <p:cNvSpPr>
            <a:spLocks noChangeShapeType="1"/>
          </p:cNvSpPr>
          <p:nvPr/>
        </p:nvSpPr>
        <p:spPr bwMode="auto">
          <a:xfrm flipV="1">
            <a:off x="2819400" y="2960688"/>
            <a:ext cx="1219200" cy="1458912"/>
          </a:xfrm>
          <a:prstGeom prst="line">
            <a:avLst/>
          </a:prstGeom>
          <a:noFill/>
          <a:ln w="38100">
            <a:solidFill>
              <a:schemeClr val="bg1"/>
            </a:solidFill>
            <a:round/>
            <a:headEnd/>
            <a:tailEnd type="triangle" w="med" len="med"/>
          </a:ln>
        </p:spPr>
        <p:txBody>
          <a:bodyPr wrap="none"/>
          <a:lstStyle/>
          <a:p>
            <a:endParaRPr lang="en-US"/>
          </a:p>
        </p:txBody>
      </p:sp>
      <p:sp>
        <p:nvSpPr>
          <p:cNvPr id="73" name="Rectangle 72"/>
          <p:cNvSpPr/>
          <p:nvPr/>
        </p:nvSpPr>
        <p:spPr>
          <a:xfrm>
            <a:off x="6632575" y="23272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9" name="Rectangle 48"/>
          <p:cNvSpPr/>
          <p:nvPr/>
        </p:nvSpPr>
        <p:spPr>
          <a:xfrm>
            <a:off x="6632575" y="23272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translate in x axis</a:t>
            </a:r>
          </a:p>
        </p:txBody>
      </p:sp>
      <p:sp>
        <p:nvSpPr>
          <p:cNvPr id="74" name="Rectangle 73"/>
          <p:cNvSpPr/>
          <p:nvPr/>
        </p:nvSpPr>
        <p:spPr>
          <a:xfrm>
            <a:off x="6632575" y="27844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2" name="Rectangle 51"/>
          <p:cNvSpPr/>
          <p:nvPr/>
        </p:nvSpPr>
        <p:spPr>
          <a:xfrm>
            <a:off x="6632575" y="27844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scale in z axis</a:t>
            </a:r>
          </a:p>
        </p:txBody>
      </p:sp>
      <p:sp>
        <p:nvSpPr>
          <p:cNvPr id="71" name="Line 47"/>
          <p:cNvSpPr>
            <a:spLocks noChangeShapeType="1"/>
          </p:cNvSpPr>
          <p:nvPr/>
        </p:nvSpPr>
        <p:spPr bwMode="auto">
          <a:xfrm flipV="1">
            <a:off x="2933700" y="3100388"/>
            <a:ext cx="3848100" cy="1776412"/>
          </a:xfrm>
          <a:prstGeom prst="line">
            <a:avLst/>
          </a:prstGeom>
          <a:noFill/>
          <a:ln w="38100">
            <a:solidFill>
              <a:schemeClr val="bg1"/>
            </a:solidFill>
            <a:round/>
            <a:headEnd/>
            <a:tailEnd type="triangle" w="med" len="med"/>
          </a:ln>
        </p:spPr>
        <p:txBody>
          <a:bodyPr wrap="none"/>
          <a:lstStyle/>
          <a:p>
            <a:endParaRPr 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ppt_x"/>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500" fill="hold"/>
                                        <p:tgtEl>
                                          <p:spTgt spid="32"/>
                                        </p:tgtEl>
                                        <p:attrNameLst>
                                          <p:attrName>ppt_x</p:attrName>
                                        </p:attrNameLst>
                                      </p:cBhvr>
                                      <p:tavLst>
                                        <p:tav tm="0">
                                          <p:val>
                                            <p:strVal val="#ppt_x"/>
                                          </p:val>
                                        </p:tav>
                                        <p:tav tm="100000">
                                          <p:val>
                                            <p:strVal val="#ppt_x"/>
                                          </p:val>
                                        </p:tav>
                                      </p:tavLst>
                                    </p:anim>
                                    <p:anim calcmode="lin" valueType="num">
                                      <p:cBhvr additive="base">
                                        <p:cTn id="18" dur="500" fill="hold"/>
                                        <p:tgtEl>
                                          <p:spTgt spid="3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fill="hold"/>
                                        <p:tgtEl>
                                          <p:spTgt spid="42"/>
                                        </p:tgtEl>
                                        <p:attrNameLst>
                                          <p:attrName>ppt_x</p:attrName>
                                        </p:attrNameLst>
                                      </p:cBhvr>
                                      <p:tavLst>
                                        <p:tav tm="0">
                                          <p:val>
                                            <p:strVal val="#ppt_x"/>
                                          </p:val>
                                        </p:tav>
                                        <p:tav tm="100000">
                                          <p:val>
                                            <p:strVal val="#ppt_x"/>
                                          </p:val>
                                        </p:tav>
                                      </p:tavLst>
                                    </p:anim>
                                    <p:anim calcmode="lin" valueType="num">
                                      <p:cBhvr additive="base">
                                        <p:cTn id="22"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500" fill="hold"/>
                                        <p:tgtEl>
                                          <p:spTgt spid="38"/>
                                        </p:tgtEl>
                                        <p:attrNameLst>
                                          <p:attrName>ppt_x</p:attrName>
                                        </p:attrNameLst>
                                      </p:cBhvr>
                                      <p:tavLst>
                                        <p:tav tm="0">
                                          <p:val>
                                            <p:strVal val="#ppt_x"/>
                                          </p:val>
                                        </p:tav>
                                        <p:tav tm="100000">
                                          <p:val>
                                            <p:strVal val="#ppt_x"/>
                                          </p:val>
                                        </p:tav>
                                      </p:tavLst>
                                    </p:anim>
                                    <p:anim calcmode="lin" valueType="num">
                                      <p:cBhvr additive="base">
                                        <p:cTn id="28" dur="500" fill="hold"/>
                                        <p:tgtEl>
                                          <p:spTgt spid="3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500" fill="hold"/>
                                        <p:tgtEl>
                                          <p:spTgt spid="58"/>
                                        </p:tgtEl>
                                        <p:attrNameLst>
                                          <p:attrName>ppt_x</p:attrName>
                                        </p:attrNameLst>
                                      </p:cBhvr>
                                      <p:tavLst>
                                        <p:tav tm="0">
                                          <p:val>
                                            <p:strVal val="#ppt_x"/>
                                          </p:val>
                                        </p:tav>
                                        <p:tav tm="100000">
                                          <p:val>
                                            <p:strVal val="#ppt_x"/>
                                          </p:val>
                                        </p:tav>
                                      </p:tavLst>
                                    </p:anim>
                                    <p:anim calcmode="lin" valueType="num">
                                      <p:cBhvr additive="base">
                                        <p:cTn id="38" dur="500" fill="hold"/>
                                        <p:tgtEl>
                                          <p:spTgt spid="5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ppt_x"/>
                                          </p:val>
                                        </p:tav>
                                        <p:tav tm="100000">
                                          <p:val>
                                            <p:strVal val="#ppt_x"/>
                                          </p:val>
                                        </p:tav>
                                      </p:tavLst>
                                    </p:anim>
                                    <p:anim calcmode="lin" valueType="num">
                                      <p:cBhvr additive="base">
                                        <p:cTn id="4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xit" presetSubtype="4" fill="hold" grpId="1" nodeType="clickEffect">
                                  <p:stCondLst>
                                    <p:cond delay="0"/>
                                  </p:stCondLst>
                                  <p:childTnLst>
                                    <p:anim calcmode="lin" valueType="num">
                                      <p:cBhvr additive="base">
                                        <p:cTn id="46" dur="500"/>
                                        <p:tgtEl>
                                          <p:spTgt spid="44"/>
                                        </p:tgtEl>
                                        <p:attrNameLst>
                                          <p:attrName>ppt_x</p:attrName>
                                        </p:attrNameLst>
                                      </p:cBhvr>
                                      <p:tavLst>
                                        <p:tav tm="0">
                                          <p:val>
                                            <p:strVal val="ppt_x"/>
                                          </p:val>
                                        </p:tav>
                                        <p:tav tm="100000">
                                          <p:val>
                                            <p:strVal val="ppt_x"/>
                                          </p:val>
                                        </p:tav>
                                      </p:tavLst>
                                    </p:anim>
                                    <p:anim calcmode="lin" valueType="num">
                                      <p:cBhvr additive="base">
                                        <p:cTn id="47" dur="500"/>
                                        <p:tgtEl>
                                          <p:spTgt spid="44"/>
                                        </p:tgtEl>
                                        <p:attrNameLst>
                                          <p:attrName>ppt_y</p:attrName>
                                        </p:attrNameLst>
                                      </p:cBhvr>
                                      <p:tavLst>
                                        <p:tav tm="0">
                                          <p:val>
                                            <p:strVal val="ppt_y"/>
                                          </p:val>
                                        </p:tav>
                                        <p:tav tm="100000">
                                          <p:val>
                                            <p:strVal val="1+ppt_h/2"/>
                                          </p:val>
                                        </p:tav>
                                      </p:tavLst>
                                    </p:anim>
                                    <p:set>
                                      <p:cBhvr>
                                        <p:cTn id="48" dur="1" fill="hold">
                                          <p:stCondLst>
                                            <p:cond delay="499"/>
                                          </p:stCondLst>
                                        </p:cTn>
                                        <p:tgtEl>
                                          <p:spTgt spid="4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9"/>
                                        </p:tgtEl>
                                        <p:attrNameLst>
                                          <p:attrName>style.visibility</p:attrName>
                                        </p:attrNameLst>
                                      </p:cBhvr>
                                      <p:to>
                                        <p:strVal val="visible"/>
                                      </p:to>
                                    </p:set>
                                    <p:anim calcmode="lin" valueType="num">
                                      <p:cBhvr additive="base">
                                        <p:cTn id="53" dur="500" fill="hold"/>
                                        <p:tgtEl>
                                          <p:spTgt spid="49"/>
                                        </p:tgtEl>
                                        <p:attrNameLst>
                                          <p:attrName>ppt_x</p:attrName>
                                        </p:attrNameLst>
                                      </p:cBhvr>
                                      <p:tavLst>
                                        <p:tav tm="0">
                                          <p:val>
                                            <p:strVal val="#ppt_x"/>
                                          </p:val>
                                        </p:tav>
                                        <p:tav tm="100000">
                                          <p:val>
                                            <p:strVal val="#ppt_x"/>
                                          </p:val>
                                        </p:tav>
                                      </p:tavLst>
                                    </p:anim>
                                    <p:anim calcmode="lin" valueType="num">
                                      <p:cBhvr additive="base">
                                        <p:cTn id="54"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3" presetClass="exit" presetSubtype="10" fill="hold" grpId="1" nodeType="clickEffect">
                                  <p:stCondLst>
                                    <p:cond delay="0"/>
                                  </p:stCondLst>
                                  <p:childTnLst>
                                    <p:animEffect transition="out" filter="blinds(horizontal)">
                                      <p:cBhvr>
                                        <p:cTn id="58" dur="500"/>
                                        <p:tgtEl>
                                          <p:spTgt spid="58"/>
                                        </p:tgtEl>
                                      </p:cBhvr>
                                    </p:animEffect>
                                    <p:set>
                                      <p:cBhvr>
                                        <p:cTn id="59" dur="1" fill="hold">
                                          <p:stCondLst>
                                            <p:cond delay="499"/>
                                          </p:stCondLst>
                                        </p:cTn>
                                        <p:tgtEl>
                                          <p:spTgt spid="58"/>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59"/>
                                        </p:tgtEl>
                                        <p:attrNameLst>
                                          <p:attrName>style.visibility</p:attrName>
                                        </p:attrNameLst>
                                      </p:cBhvr>
                                      <p:to>
                                        <p:strVal val="visible"/>
                                      </p:to>
                                    </p:set>
                                    <p:anim calcmode="lin" valueType="num">
                                      <p:cBhvr additive="base">
                                        <p:cTn id="64" dur="500" fill="hold"/>
                                        <p:tgtEl>
                                          <p:spTgt spid="59"/>
                                        </p:tgtEl>
                                        <p:attrNameLst>
                                          <p:attrName>ppt_x</p:attrName>
                                        </p:attrNameLst>
                                      </p:cBhvr>
                                      <p:tavLst>
                                        <p:tav tm="0">
                                          <p:val>
                                            <p:strVal val="#ppt_x"/>
                                          </p:val>
                                        </p:tav>
                                        <p:tav tm="100000">
                                          <p:val>
                                            <p:strVal val="#ppt_x"/>
                                          </p:val>
                                        </p:tav>
                                      </p:tavLst>
                                    </p:anim>
                                    <p:anim calcmode="lin" valueType="num">
                                      <p:cBhvr additive="base">
                                        <p:cTn id="65" dur="500" fill="hold"/>
                                        <p:tgtEl>
                                          <p:spTgt spid="59"/>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36"/>
                                        </p:tgtEl>
                                        <p:attrNameLst>
                                          <p:attrName>style.visibility</p:attrName>
                                        </p:attrNameLst>
                                      </p:cBhvr>
                                      <p:to>
                                        <p:strVal val="visible"/>
                                      </p:to>
                                    </p:set>
                                    <p:anim calcmode="lin" valueType="num">
                                      <p:cBhvr additive="base">
                                        <p:cTn id="68" dur="500" fill="hold"/>
                                        <p:tgtEl>
                                          <p:spTgt spid="36"/>
                                        </p:tgtEl>
                                        <p:attrNameLst>
                                          <p:attrName>ppt_x</p:attrName>
                                        </p:attrNameLst>
                                      </p:cBhvr>
                                      <p:tavLst>
                                        <p:tav tm="0">
                                          <p:val>
                                            <p:strVal val="#ppt_x"/>
                                          </p:val>
                                        </p:tav>
                                        <p:tav tm="100000">
                                          <p:val>
                                            <p:strVal val="#ppt_x"/>
                                          </p:val>
                                        </p:tav>
                                      </p:tavLst>
                                    </p:anim>
                                    <p:anim calcmode="lin" valueType="num">
                                      <p:cBhvr additive="base">
                                        <p:cTn id="69"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xit" presetSubtype="4" fill="hold" grpId="1" nodeType="clickEffect">
                                  <p:stCondLst>
                                    <p:cond delay="0"/>
                                  </p:stCondLst>
                                  <p:childTnLst>
                                    <p:anim calcmode="lin" valueType="num">
                                      <p:cBhvr additive="base">
                                        <p:cTn id="73" dur="500"/>
                                        <p:tgtEl>
                                          <p:spTgt spid="42"/>
                                        </p:tgtEl>
                                        <p:attrNameLst>
                                          <p:attrName>ppt_x</p:attrName>
                                        </p:attrNameLst>
                                      </p:cBhvr>
                                      <p:tavLst>
                                        <p:tav tm="0">
                                          <p:val>
                                            <p:strVal val="ppt_x"/>
                                          </p:val>
                                        </p:tav>
                                        <p:tav tm="100000">
                                          <p:val>
                                            <p:strVal val="ppt_x"/>
                                          </p:val>
                                        </p:tav>
                                      </p:tavLst>
                                    </p:anim>
                                    <p:anim calcmode="lin" valueType="num">
                                      <p:cBhvr additive="base">
                                        <p:cTn id="74" dur="500"/>
                                        <p:tgtEl>
                                          <p:spTgt spid="42"/>
                                        </p:tgtEl>
                                        <p:attrNameLst>
                                          <p:attrName>ppt_y</p:attrName>
                                        </p:attrNameLst>
                                      </p:cBhvr>
                                      <p:tavLst>
                                        <p:tav tm="0">
                                          <p:val>
                                            <p:strVal val="ppt_y"/>
                                          </p:val>
                                        </p:tav>
                                        <p:tav tm="100000">
                                          <p:val>
                                            <p:strVal val="1+ppt_h/2"/>
                                          </p:val>
                                        </p:tav>
                                      </p:tavLst>
                                    </p:anim>
                                    <p:set>
                                      <p:cBhvr>
                                        <p:cTn id="75" dur="1" fill="hold">
                                          <p:stCondLst>
                                            <p:cond delay="499"/>
                                          </p:stCondLst>
                                        </p:cTn>
                                        <p:tgtEl>
                                          <p:spTgt spid="42"/>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52"/>
                                        </p:tgtEl>
                                        <p:attrNameLst>
                                          <p:attrName>style.visibility</p:attrName>
                                        </p:attrNameLst>
                                      </p:cBhvr>
                                      <p:to>
                                        <p:strVal val="visible"/>
                                      </p:to>
                                    </p:set>
                                    <p:anim calcmode="lin" valueType="num">
                                      <p:cBhvr additive="base">
                                        <p:cTn id="80" dur="500" fill="hold"/>
                                        <p:tgtEl>
                                          <p:spTgt spid="52"/>
                                        </p:tgtEl>
                                        <p:attrNameLst>
                                          <p:attrName>ppt_x</p:attrName>
                                        </p:attrNameLst>
                                      </p:cBhvr>
                                      <p:tavLst>
                                        <p:tav tm="0">
                                          <p:val>
                                            <p:strVal val="#ppt_x"/>
                                          </p:val>
                                        </p:tav>
                                        <p:tav tm="100000">
                                          <p:val>
                                            <p:strVal val="#ppt_x"/>
                                          </p:val>
                                        </p:tav>
                                      </p:tavLst>
                                    </p:anim>
                                    <p:anim calcmode="lin" valueType="num">
                                      <p:cBhvr additive="base">
                                        <p:cTn id="81"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3" presetClass="exit" presetSubtype="10" fill="hold" grpId="1" nodeType="clickEffect">
                                  <p:stCondLst>
                                    <p:cond delay="0"/>
                                  </p:stCondLst>
                                  <p:childTnLst>
                                    <p:animEffect transition="out" filter="blinds(horizontal)">
                                      <p:cBhvr>
                                        <p:cTn id="85" dur="500"/>
                                        <p:tgtEl>
                                          <p:spTgt spid="59"/>
                                        </p:tgtEl>
                                      </p:cBhvr>
                                    </p:animEffect>
                                    <p:set>
                                      <p:cBhvr>
                                        <p:cTn id="86" dur="1" fill="hold">
                                          <p:stCondLst>
                                            <p:cond delay="499"/>
                                          </p:stCondLst>
                                        </p:cTn>
                                        <p:tgtEl>
                                          <p:spTgt spid="59"/>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71"/>
                                        </p:tgtEl>
                                        <p:attrNameLst>
                                          <p:attrName>style.visibility</p:attrName>
                                        </p:attrNameLst>
                                      </p:cBhvr>
                                      <p:to>
                                        <p:strVal val="visible"/>
                                      </p:to>
                                    </p:set>
                                    <p:anim calcmode="lin" valueType="num">
                                      <p:cBhvr additive="base">
                                        <p:cTn id="91" dur="500" fill="hold"/>
                                        <p:tgtEl>
                                          <p:spTgt spid="71"/>
                                        </p:tgtEl>
                                        <p:attrNameLst>
                                          <p:attrName>ppt_x</p:attrName>
                                        </p:attrNameLst>
                                      </p:cBhvr>
                                      <p:tavLst>
                                        <p:tav tm="0">
                                          <p:val>
                                            <p:strVal val="#ppt_x"/>
                                          </p:val>
                                        </p:tav>
                                        <p:tav tm="100000">
                                          <p:val>
                                            <p:strVal val="#ppt_x"/>
                                          </p:val>
                                        </p:tav>
                                      </p:tavLst>
                                    </p:anim>
                                    <p:anim calcmode="lin" valueType="num">
                                      <p:cBhvr additive="base">
                                        <p:cTn id="92" dur="500" fill="hold"/>
                                        <p:tgtEl>
                                          <p:spTgt spid="71"/>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7"/>
                                        </p:tgtEl>
                                        <p:attrNameLst>
                                          <p:attrName>style.visibility</p:attrName>
                                        </p:attrNameLst>
                                      </p:cBhvr>
                                      <p:to>
                                        <p:strVal val="visible"/>
                                      </p:to>
                                    </p:set>
                                    <p:anim calcmode="lin" valueType="num">
                                      <p:cBhvr additive="base">
                                        <p:cTn id="95" dur="500" fill="hold"/>
                                        <p:tgtEl>
                                          <p:spTgt spid="37"/>
                                        </p:tgtEl>
                                        <p:attrNameLst>
                                          <p:attrName>ppt_x</p:attrName>
                                        </p:attrNameLst>
                                      </p:cBhvr>
                                      <p:tavLst>
                                        <p:tav tm="0">
                                          <p:val>
                                            <p:strVal val="#ppt_x"/>
                                          </p:val>
                                        </p:tav>
                                        <p:tav tm="100000">
                                          <p:val>
                                            <p:strVal val="#ppt_x"/>
                                          </p:val>
                                        </p:tav>
                                      </p:tavLst>
                                    </p:anim>
                                    <p:anim calcmode="lin" valueType="num">
                                      <p:cBhvr additive="base">
                                        <p:cTn id="9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xit" presetSubtype="4" fill="hold" grpId="1" nodeType="clickEffect">
                                  <p:stCondLst>
                                    <p:cond delay="0"/>
                                  </p:stCondLst>
                                  <p:childTnLst>
                                    <p:anim calcmode="lin" valueType="num">
                                      <p:cBhvr additive="base">
                                        <p:cTn id="100" dur="500"/>
                                        <p:tgtEl>
                                          <p:spTgt spid="52"/>
                                        </p:tgtEl>
                                        <p:attrNameLst>
                                          <p:attrName>ppt_x</p:attrName>
                                        </p:attrNameLst>
                                      </p:cBhvr>
                                      <p:tavLst>
                                        <p:tav tm="0">
                                          <p:val>
                                            <p:strVal val="ppt_x"/>
                                          </p:val>
                                        </p:tav>
                                        <p:tav tm="100000">
                                          <p:val>
                                            <p:strVal val="ppt_x"/>
                                          </p:val>
                                        </p:tav>
                                      </p:tavLst>
                                    </p:anim>
                                    <p:anim calcmode="lin" valueType="num">
                                      <p:cBhvr additive="base">
                                        <p:cTn id="101" dur="500"/>
                                        <p:tgtEl>
                                          <p:spTgt spid="52"/>
                                        </p:tgtEl>
                                        <p:attrNameLst>
                                          <p:attrName>ppt_y</p:attrName>
                                        </p:attrNameLst>
                                      </p:cBhvr>
                                      <p:tavLst>
                                        <p:tav tm="0">
                                          <p:val>
                                            <p:strVal val="ppt_y"/>
                                          </p:val>
                                        </p:tav>
                                        <p:tav tm="100000">
                                          <p:val>
                                            <p:strVal val="1+ppt_h/2"/>
                                          </p:val>
                                        </p:tav>
                                      </p:tavLst>
                                    </p:anim>
                                    <p:set>
                                      <p:cBhvr>
                                        <p:cTn id="102" dur="1" fill="hold">
                                          <p:stCondLst>
                                            <p:cond delay="499"/>
                                          </p:stCondLst>
                                        </p:cTn>
                                        <p:tgtEl>
                                          <p:spTgt spid="5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2" nodeType="clickEffect">
                                  <p:stCondLst>
                                    <p:cond delay="0"/>
                                  </p:stCondLst>
                                  <p:childTnLst>
                                    <p:set>
                                      <p:cBhvr>
                                        <p:cTn id="106" dur="1" fill="hold">
                                          <p:stCondLst>
                                            <p:cond delay="0"/>
                                          </p:stCondLst>
                                        </p:cTn>
                                        <p:tgtEl>
                                          <p:spTgt spid="42"/>
                                        </p:tgtEl>
                                        <p:attrNameLst>
                                          <p:attrName>style.visibility</p:attrName>
                                        </p:attrNameLst>
                                      </p:cBhvr>
                                      <p:to>
                                        <p:strVal val="visible"/>
                                      </p:to>
                                    </p:set>
                                    <p:anim calcmode="lin" valueType="num">
                                      <p:cBhvr additive="base">
                                        <p:cTn id="107" dur="500" fill="hold"/>
                                        <p:tgtEl>
                                          <p:spTgt spid="42"/>
                                        </p:tgtEl>
                                        <p:attrNameLst>
                                          <p:attrName>ppt_x</p:attrName>
                                        </p:attrNameLst>
                                      </p:cBhvr>
                                      <p:tavLst>
                                        <p:tav tm="0">
                                          <p:val>
                                            <p:strVal val="#ppt_x"/>
                                          </p:val>
                                        </p:tav>
                                        <p:tav tm="100000">
                                          <p:val>
                                            <p:strVal val="#ppt_x"/>
                                          </p:val>
                                        </p:tav>
                                      </p:tavLst>
                                    </p:anim>
                                    <p:anim calcmode="lin" valueType="num">
                                      <p:cBhvr additive="base">
                                        <p:cTn id="10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3" presetClass="exit" presetSubtype="10" fill="hold" grpId="1" nodeType="clickEffect">
                                  <p:stCondLst>
                                    <p:cond delay="0"/>
                                  </p:stCondLst>
                                  <p:childTnLst>
                                    <p:animEffect transition="out" filter="blinds(horizontal)">
                                      <p:cBhvr>
                                        <p:cTn id="112" dur="500"/>
                                        <p:tgtEl>
                                          <p:spTgt spid="71"/>
                                        </p:tgtEl>
                                      </p:cBhvr>
                                    </p:animEffect>
                                    <p:set>
                                      <p:cBhvr>
                                        <p:cTn id="113" dur="1" fill="hold">
                                          <p:stCondLst>
                                            <p:cond delay="499"/>
                                          </p:stCondLst>
                                        </p:cTn>
                                        <p:tgtEl>
                                          <p:spTgt spid="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7" grpId="0" animBg="1"/>
      <p:bldP spid="36" grpId="0" animBg="1"/>
      <p:bldP spid="35" grpId="0" animBg="1"/>
      <p:bldP spid="38" grpId="0" animBg="1"/>
      <p:bldP spid="42" grpId="0" animBg="1"/>
      <p:bldP spid="42" grpId="1" animBg="1"/>
      <p:bldP spid="42" grpId="2" animBg="1"/>
      <p:bldP spid="40" grpId="0" animBg="1"/>
      <p:bldP spid="44" grpId="0" animBg="1"/>
      <p:bldP spid="44" grpId="1" animBg="1"/>
      <p:bldP spid="58" grpId="0" animBg="1"/>
      <p:bldP spid="58" grpId="1" animBg="1"/>
      <p:bldP spid="59" grpId="0" animBg="1"/>
      <p:bldP spid="59" grpId="1" animBg="1"/>
      <p:bldP spid="49" grpId="0" animBg="1"/>
      <p:bldP spid="52" grpId="0" animBg="1"/>
      <p:bldP spid="52" grpId="1" animBg="1"/>
      <p:bldP spid="71" grpId="0" animBg="1"/>
      <p:bldP spid="71"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Maya Command Undo/Redo</a:t>
            </a:r>
            <a:endParaRPr lang="en-US" dirty="0"/>
          </a:p>
        </p:txBody>
      </p:sp>
      <p:sp>
        <p:nvSpPr>
          <p:cNvPr id="3" name="Content Placeholder 2"/>
          <p:cNvSpPr>
            <a:spLocks noGrp="1"/>
          </p:cNvSpPr>
          <p:nvPr>
            <p:ph idx="1"/>
          </p:nvPr>
        </p:nvSpPr>
        <p:spPr/>
        <p:txBody>
          <a:bodyPr/>
          <a:lstStyle/>
          <a:p>
            <a:r>
              <a:rPr lang="en-US" dirty="0" smtClean="0"/>
              <a:t>A command that alters the scene in any way MUST have undo and redo implemented.</a:t>
            </a:r>
          </a:p>
          <a:p>
            <a:endParaRPr lang="en-US" dirty="0" smtClean="0"/>
          </a:p>
          <a:p>
            <a:r>
              <a:rPr lang="en-US" dirty="0" smtClean="0"/>
              <a:t>If not it causes Maya state to be in limbo.</a:t>
            </a:r>
          </a:p>
          <a:p>
            <a:endParaRPr lang="en-US" dirty="0" smtClean="0"/>
          </a:p>
          <a:p>
            <a:r>
              <a:rPr lang="en-US" dirty="0" smtClean="0"/>
              <a:t>Undo must reverse the changes inflicted to the scene, as if the command was never executed.</a:t>
            </a:r>
          </a:p>
          <a:p>
            <a:endParaRPr lang="en-US" dirty="0" smtClean="0"/>
          </a:p>
          <a:p>
            <a:r>
              <a:rPr lang="en-US" dirty="0" smtClean="0"/>
              <a:t>The Undo queue only exists in the current Maya session, it is not saved with the scene.</a:t>
            </a:r>
          </a:p>
          <a:p>
            <a:endParaRPr lang="en-US" dirty="0"/>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dirty="0" smtClean="0"/>
              <a:t>Custom Command with Undo/Redo</a:t>
            </a:r>
          </a:p>
        </p:txBody>
      </p:sp>
      <p:sp>
        <p:nvSpPr>
          <p:cNvPr id="14339" name="Content Placeholder 2"/>
          <p:cNvSpPr>
            <a:spLocks noGrp="1"/>
          </p:cNvSpPr>
          <p:nvPr>
            <p:ph idx="1"/>
          </p:nvPr>
        </p:nvSpPr>
        <p:spPr>
          <a:xfrm>
            <a:off x="319088" y="1279525"/>
            <a:ext cx="8215312" cy="5256213"/>
          </a:xfrm>
        </p:spPr>
        <p:txBody>
          <a:bodyPr/>
          <a:lstStyle/>
          <a:p>
            <a:pPr lvl="1" eaLnBrk="1" hangingPunct="1">
              <a:buClr>
                <a:schemeClr val="bg1"/>
              </a:buClr>
              <a:buSzPct val="100000"/>
              <a:buFont typeface="Arial" pitchFamily="34" charset="0"/>
              <a:buChar char="•"/>
            </a:pPr>
            <a:r>
              <a:rPr lang="en-US" sz="2400" dirty="0" err="1" smtClean="0"/>
              <a:t>doIt</a:t>
            </a:r>
            <a:r>
              <a:rPr lang="en-US" sz="2400" dirty="0" smtClean="0"/>
              <a:t> (const </a:t>
            </a:r>
            <a:r>
              <a:rPr lang="en-US" sz="2400" dirty="0" err="1" smtClean="0"/>
              <a:t>MArgList</a:t>
            </a:r>
            <a:r>
              <a:rPr lang="en-US" sz="2400" dirty="0" smtClean="0"/>
              <a:t>&amp; </a:t>
            </a:r>
            <a:r>
              <a:rPr lang="en-US" sz="2400" dirty="0" err="1" smtClean="0"/>
              <a:t>args</a:t>
            </a:r>
            <a:r>
              <a:rPr lang="en-US" sz="2400" dirty="0" smtClean="0"/>
              <a:t>)</a:t>
            </a:r>
          </a:p>
          <a:p>
            <a:pPr lvl="2" eaLnBrk="1" hangingPunct="1">
              <a:buFont typeface="Arial" pitchFamily="34" charset="0"/>
              <a:buChar char="•"/>
            </a:pPr>
            <a:r>
              <a:rPr lang="en-US" dirty="0" smtClean="0"/>
              <a:t>Called when command is executed. Parse the “</a:t>
            </a:r>
            <a:r>
              <a:rPr lang="en-US" dirty="0" err="1" smtClean="0"/>
              <a:t>args</a:t>
            </a:r>
            <a:r>
              <a:rPr lang="en-US" dirty="0" smtClean="0"/>
              <a:t>” arguments and perform user-defined operation</a:t>
            </a:r>
          </a:p>
          <a:p>
            <a:pPr lvl="2" eaLnBrk="1" hangingPunct="1"/>
            <a:endParaRPr lang="en-US" dirty="0" smtClean="0"/>
          </a:p>
          <a:p>
            <a:pPr lvl="1" eaLnBrk="1" hangingPunct="1">
              <a:buClr>
                <a:schemeClr val="bg1"/>
              </a:buClr>
              <a:buSzPct val="100000"/>
              <a:buFont typeface="Arial" pitchFamily="34" charset="0"/>
              <a:buChar char="•"/>
            </a:pPr>
            <a:r>
              <a:rPr lang="en-US" sz="2400" dirty="0" err="1" smtClean="0"/>
              <a:t>isUndoable</a:t>
            </a:r>
            <a:r>
              <a:rPr lang="en-US" sz="2400" dirty="0" smtClean="0"/>
              <a:t>()</a:t>
            </a:r>
          </a:p>
          <a:p>
            <a:pPr lvl="2" eaLnBrk="1" hangingPunct="1">
              <a:buFont typeface="Arial" pitchFamily="34" charset="0"/>
              <a:buChar char="•"/>
            </a:pPr>
            <a:r>
              <a:rPr lang="en-US" dirty="0" smtClean="0"/>
              <a:t>Override this method to return True/False to denote if this command support undo/redo. </a:t>
            </a:r>
          </a:p>
          <a:p>
            <a:pPr lvl="2" eaLnBrk="1" hangingPunct="1">
              <a:buFont typeface="Arial" pitchFamily="34" charset="0"/>
              <a:buChar char="•"/>
            </a:pPr>
            <a:r>
              <a:rPr lang="en-US" dirty="0" smtClean="0"/>
              <a:t>If </a:t>
            </a:r>
            <a:r>
              <a:rPr lang="en-US" dirty="0" err="1" smtClean="0"/>
              <a:t>isUndoable</a:t>
            </a:r>
            <a:r>
              <a:rPr lang="en-US" dirty="0" smtClean="0"/>
              <a:t> returns false, which is the default, the command cannot be undone and </a:t>
            </a:r>
            <a:r>
              <a:rPr lang="en-US" dirty="0" err="1" smtClean="0"/>
              <a:t>undoIt</a:t>
            </a:r>
            <a:r>
              <a:rPr lang="en-US" dirty="0" smtClean="0"/>
              <a:t> and </a:t>
            </a:r>
            <a:r>
              <a:rPr lang="en-US" dirty="0" err="1" smtClean="0"/>
              <a:t>redoIt</a:t>
            </a:r>
            <a:r>
              <a:rPr lang="en-US" dirty="0" smtClean="0"/>
              <a:t> are never called.</a:t>
            </a:r>
          </a:p>
          <a:p>
            <a:pPr lvl="1" eaLnBrk="1" hangingPunct="1">
              <a:buClr>
                <a:schemeClr val="bg1"/>
              </a:buClr>
              <a:buSzPct val="100000"/>
              <a:buFont typeface="Arial" pitchFamily="34" charset="0"/>
              <a:buChar char="•"/>
            </a:pPr>
            <a:r>
              <a:rPr lang="en-US" sz="2400" dirty="0" err="1" smtClean="0"/>
              <a:t>undoIt</a:t>
            </a:r>
            <a:r>
              <a:rPr lang="en-US" sz="2400" dirty="0" smtClean="0"/>
              <a:t>() </a:t>
            </a:r>
          </a:p>
          <a:p>
            <a:pPr lvl="2" eaLnBrk="1" hangingPunct="1">
              <a:buFont typeface="Arial" pitchFamily="34" charset="0"/>
              <a:buChar char="•"/>
            </a:pPr>
            <a:r>
              <a:rPr lang="en-US" dirty="0" smtClean="0"/>
              <a:t>Called by “undo” command</a:t>
            </a:r>
          </a:p>
          <a:p>
            <a:pPr lvl="1" eaLnBrk="1" hangingPunct="1">
              <a:buClr>
                <a:schemeClr val="bg1"/>
              </a:buClr>
              <a:buSzPct val="100000"/>
              <a:buFont typeface="Arial" pitchFamily="34" charset="0"/>
              <a:buChar char="•"/>
            </a:pPr>
            <a:r>
              <a:rPr lang="en-US" sz="2400" dirty="0" err="1" smtClean="0"/>
              <a:t>redoIt</a:t>
            </a:r>
            <a:r>
              <a:rPr lang="en-US" sz="2400" dirty="0" smtClean="0"/>
              <a:t>()</a:t>
            </a:r>
          </a:p>
          <a:p>
            <a:pPr lvl="2" eaLnBrk="1" hangingPunct="1">
              <a:buFont typeface="Arial" pitchFamily="34" charset="0"/>
              <a:buChar char="•"/>
            </a:pPr>
            <a:r>
              <a:rPr lang="en-US" dirty="0" smtClean="0"/>
              <a:t>Called by “redo” command</a:t>
            </a:r>
          </a:p>
          <a:p>
            <a:pPr marL="0" indent="0" eaLnBrk="1" hangingPunct="1">
              <a:buFontTx/>
              <a:buNone/>
            </a:pPr>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blinds(horizontal)">
                                      <p:cBhvr>
                                        <p:cTn id="7" dur="500"/>
                                        <p:tgtEl>
                                          <p:spTgt spid="1433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10" dur="500"/>
                                        <p:tgtEl>
                                          <p:spTgt spid="1433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4339">
                                            <p:txEl>
                                              <p:pRg st="3" end="3"/>
                                            </p:txEl>
                                          </p:spTgt>
                                        </p:tgtEl>
                                        <p:attrNameLst>
                                          <p:attrName>style.visibility</p:attrName>
                                        </p:attrNameLst>
                                      </p:cBhvr>
                                      <p:to>
                                        <p:strVal val="visible"/>
                                      </p:to>
                                    </p:set>
                                    <p:animEffect transition="in" filter="blinds(horizontal)">
                                      <p:cBhvr>
                                        <p:cTn id="15" dur="500"/>
                                        <p:tgtEl>
                                          <p:spTgt spid="14339">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4339">
                                            <p:txEl>
                                              <p:pRg st="4" end="4"/>
                                            </p:txEl>
                                          </p:spTgt>
                                        </p:tgtEl>
                                        <p:attrNameLst>
                                          <p:attrName>style.visibility</p:attrName>
                                        </p:attrNameLst>
                                      </p:cBhvr>
                                      <p:to>
                                        <p:strVal val="visible"/>
                                      </p:to>
                                    </p:set>
                                    <p:animEffect transition="in" filter="blinds(horizontal)">
                                      <p:cBhvr>
                                        <p:cTn id="18" dur="500"/>
                                        <p:tgtEl>
                                          <p:spTgt spid="14339">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4339">
                                            <p:txEl>
                                              <p:pRg st="5" end="5"/>
                                            </p:txEl>
                                          </p:spTgt>
                                        </p:tgtEl>
                                        <p:attrNameLst>
                                          <p:attrName>style.visibility</p:attrName>
                                        </p:attrNameLst>
                                      </p:cBhvr>
                                      <p:to>
                                        <p:strVal val="visible"/>
                                      </p:to>
                                    </p:set>
                                    <p:animEffect transition="in" filter="blinds(horizontal)">
                                      <p:cBhvr>
                                        <p:cTn id="21" dur="500"/>
                                        <p:tgtEl>
                                          <p:spTgt spid="14339">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4339">
                                            <p:txEl>
                                              <p:pRg st="6" end="6"/>
                                            </p:txEl>
                                          </p:spTgt>
                                        </p:tgtEl>
                                        <p:attrNameLst>
                                          <p:attrName>style.visibility</p:attrName>
                                        </p:attrNameLst>
                                      </p:cBhvr>
                                      <p:to>
                                        <p:strVal val="visible"/>
                                      </p:to>
                                    </p:set>
                                    <p:animEffect transition="in" filter="blinds(horizontal)">
                                      <p:cBhvr>
                                        <p:cTn id="24" dur="500"/>
                                        <p:tgtEl>
                                          <p:spTgt spid="14339">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4339">
                                            <p:txEl>
                                              <p:pRg st="7" end="7"/>
                                            </p:txEl>
                                          </p:spTgt>
                                        </p:tgtEl>
                                        <p:attrNameLst>
                                          <p:attrName>style.visibility</p:attrName>
                                        </p:attrNameLst>
                                      </p:cBhvr>
                                      <p:to>
                                        <p:strVal val="visible"/>
                                      </p:to>
                                    </p:set>
                                    <p:animEffect transition="in" filter="blinds(horizontal)">
                                      <p:cBhvr>
                                        <p:cTn id="27" dur="500"/>
                                        <p:tgtEl>
                                          <p:spTgt spid="14339">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4339">
                                            <p:txEl>
                                              <p:pRg st="8" end="8"/>
                                            </p:txEl>
                                          </p:spTgt>
                                        </p:tgtEl>
                                        <p:attrNameLst>
                                          <p:attrName>style.visibility</p:attrName>
                                        </p:attrNameLst>
                                      </p:cBhvr>
                                      <p:to>
                                        <p:strVal val="visible"/>
                                      </p:to>
                                    </p:set>
                                    <p:animEffect transition="in" filter="blinds(horizontal)">
                                      <p:cBhvr>
                                        <p:cTn id="30" dur="500"/>
                                        <p:tgtEl>
                                          <p:spTgt spid="14339">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4339">
                                            <p:txEl>
                                              <p:pRg st="9" end="9"/>
                                            </p:txEl>
                                          </p:spTgt>
                                        </p:tgtEl>
                                        <p:attrNameLst>
                                          <p:attrName>style.visibility</p:attrName>
                                        </p:attrNameLst>
                                      </p:cBhvr>
                                      <p:to>
                                        <p:strVal val="visible"/>
                                      </p:to>
                                    </p:set>
                                    <p:animEffect transition="in" filter="blinds(horizontal)">
                                      <p:cBhvr>
                                        <p:cTn id="33" dur="500"/>
                                        <p:tgtEl>
                                          <p:spTgt spid="143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Example: nodeInfoCmd</a:t>
            </a:r>
          </a:p>
        </p:txBody>
      </p:sp>
      <p:sp>
        <p:nvSpPr>
          <p:cNvPr id="27651" name="Content Placeholder 2"/>
          <p:cNvSpPr>
            <a:spLocks noGrp="1"/>
          </p:cNvSpPr>
          <p:nvPr>
            <p:ph idx="1"/>
          </p:nvPr>
        </p:nvSpPr>
        <p:spPr/>
        <p:txBody>
          <a:bodyPr/>
          <a:lstStyle/>
          <a:p>
            <a:r>
              <a:rPr lang="en-US" dirty="0" smtClean="0"/>
              <a:t>In this exercise, we will implement a custom command </a:t>
            </a:r>
            <a:r>
              <a:rPr lang="en-US" dirty="0" err="1" smtClean="0"/>
              <a:t>nodeInfoCmd</a:t>
            </a:r>
            <a:r>
              <a:rPr lang="en-US" dirty="0" smtClean="0"/>
              <a:t>, with an option to specify a flag “-quiet”. By default, for all the selected nodes in the scene, it will print out all the node types and connected plugs information and also the node which is connecting to this selected node as a source. If “-quiet” is provided by user, the command will only print out the selected node type.</a:t>
            </a:r>
          </a:p>
          <a:p>
            <a:endParaRPr lang="en-US" dirty="0" smtClean="0"/>
          </a:p>
          <a:p>
            <a:r>
              <a:rPr lang="en-US" dirty="0" smtClean="0"/>
              <a:t>Important Classes: </a:t>
            </a:r>
            <a:r>
              <a:rPr lang="en-US" dirty="0" err="1" smtClean="0"/>
              <a:t>MPxCommand</a:t>
            </a:r>
            <a:r>
              <a:rPr lang="en-US" dirty="0" smtClean="0"/>
              <a:t>, </a:t>
            </a:r>
            <a:r>
              <a:rPr lang="en-US" dirty="0" err="1" smtClean="0"/>
              <a:t>MSyntax</a:t>
            </a:r>
            <a:r>
              <a:rPr lang="en-US" dirty="0" smtClean="0"/>
              <a:t>, </a:t>
            </a:r>
            <a:r>
              <a:rPr lang="en-US" dirty="0" err="1" smtClean="0"/>
              <a:t>MArgDatabase</a:t>
            </a:r>
            <a:r>
              <a:rPr lang="en-US" dirty="0" smtClean="0"/>
              <a:t>, </a:t>
            </a:r>
            <a:r>
              <a:rPr lang="en-US" dirty="0" err="1" smtClean="0"/>
              <a:t>MFnDependencyNode</a:t>
            </a:r>
            <a:r>
              <a:rPr lang="en-US" dirty="0" smtClean="0"/>
              <a:t> and </a:t>
            </a:r>
            <a:r>
              <a:rPr lang="en-US" dirty="0" err="1" smtClean="0"/>
              <a:t>MPlug</a:t>
            </a:r>
            <a:r>
              <a:rPr lang="en-US" dirty="0" smtClean="0"/>
              <a:t> </a:t>
            </a:r>
          </a:p>
        </p:txBody>
      </p:sp>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2800" dirty="0" smtClean="0">
              <a:latin typeface="+mj-lt"/>
            </a:endParaRPr>
          </a:p>
          <a:p>
            <a:pPr algn="ctr">
              <a:buNone/>
            </a:pPr>
            <a:endParaRPr lang="en-US" sz="2800" dirty="0" smtClean="0">
              <a:latin typeface="+mj-lt"/>
            </a:endParaRPr>
          </a:p>
          <a:p>
            <a:pPr algn="ctr">
              <a:buNone/>
            </a:pPr>
            <a:r>
              <a:rPr lang="en-US" sz="2800" b="1" dirty="0" smtClean="0">
                <a:latin typeface="+mj-lt"/>
              </a:rPr>
              <a:t>API Command Utility Classes</a:t>
            </a:r>
            <a:endParaRPr lang="en-US" sz="2800" b="1" dirty="0">
              <a:latin typeface="+mj-lt"/>
            </a:endParaRPr>
          </a:p>
        </p:txBody>
      </p:sp>
      <p:sp>
        <p:nvSpPr>
          <p:cNvPr id="5" name="Title 4"/>
          <p:cNvSpPr>
            <a:spLocks noGrp="1"/>
          </p:cNvSpPr>
          <p:nvPr>
            <p:ph type="title"/>
          </p:nvPr>
        </p:nvSpPr>
        <p:spPr/>
        <p:txBody>
          <a:bodyPr/>
          <a:lstStyle/>
          <a:p>
            <a:endParaRPr lang="en-US"/>
          </a:p>
        </p:txBody>
      </p:sp>
      <p:grpSp>
        <p:nvGrpSpPr>
          <p:cNvPr id="2" name="Group 5"/>
          <p:cNvGrpSpPr/>
          <p:nvPr/>
        </p:nvGrpSpPr>
        <p:grpSpPr>
          <a:xfrm>
            <a:off x="566738" y="5102446"/>
            <a:ext cx="8915400" cy="1201738"/>
            <a:chOff x="914400" y="5257800"/>
            <a:chExt cx="8229600" cy="1038255"/>
          </a:xfrm>
        </p:grpSpPr>
        <p:sp>
          <p:nvSpPr>
            <p:cNvPr id="7" name="TextBox 6"/>
            <p:cNvSpPr txBox="1"/>
            <p:nvPr/>
          </p:nvSpPr>
          <p:spPr>
            <a:xfrm>
              <a:off x="914400" y="6096000"/>
              <a:ext cx="8229600" cy="200055"/>
            </a:xfrm>
            <a:prstGeom prst="rect">
              <a:avLst/>
            </a:prstGeom>
            <a:noFill/>
          </p:spPr>
          <p:txBody>
            <a:bodyPr wrap="square" rtlCol="0">
              <a:spAutoFit/>
            </a:bodyPr>
            <a:lstStyle/>
            <a:p>
              <a:r>
                <a:rPr lang="en-US" sz="700" dirty="0" smtClean="0">
                  <a:solidFill>
                    <a:schemeClr val="bg1"/>
                  </a:solidFill>
                </a:rPr>
                <a:t>Image courtesy of Johan </a:t>
              </a:r>
              <a:r>
                <a:rPr lang="en-US" sz="700" dirty="0" err="1" smtClean="0">
                  <a:solidFill>
                    <a:schemeClr val="bg1"/>
                  </a:solidFill>
                </a:rPr>
                <a:t>Vikström</a:t>
              </a:r>
              <a:r>
                <a:rPr lang="en-US" sz="700" dirty="0" smtClean="0">
                  <a:solidFill>
                    <a:schemeClr val="bg1"/>
                  </a:solidFill>
                </a:rPr>
                <a:t>, </a:t>
              </a:r>
              <a:r>
                <a:rPr lang="en-US" sz="700" dirty="0" err="1" smtClean="0">
                  <a:solidFill>
                    <a:schemeClr val="bg1"/>
                  </a:solidFill>
                </a:rPr>
                <a:t>Shilo</a:t>
              </a:r>
              <a:r>
                <a:rPr lang="en-US" sz="700" dirty="0" smtClean="0">
                  <a:solidFill>
                    <a:schemeClr val="bg1"/>
                  </a:solidFill>
                </a:rPr>
                <a:t>, </a:t>
              </a:r>
              <a:r>
                <a:rPr lang="en-US" sz="700" dirty="0" err="1" smtClean="0">
                  <a:solidFill>
                    <a:schemeClr val="bg1"/>
                  </a:solidFill>
                </a:rPr>
                <a:t>Ool</a:t>
              </a:r>
              <a:r>
                <a:rPr lang="en-US" sz="700" dirty="0" smtClean="0">
                  <a:solidFill>
                    <a:schemeClr val="bg1"/>
                  </a:solidFill>
                </a:rPr>
                <a:t> Digital, </a:t>
              </a:r>
              <a:r>
                <a:rPr lang="en-US" sz="700" dirty="0" err="1" smtClean="0">
                  <a:solidFill>
                    <a:schemeClr val="bg1"/>
                  </a:solidFill>
                </a:rPr>
                <a:t>Mikros</a:t>
              </a:r>
              <a:r>
                <a:rPr lang="en-US" sz="700" dirty="0" smtClean="0">
                  <a:solidFill>
                    <a:schemeClr val="bg1"/>
                  </a:solidFill>
                </a:rPr>
                <a:t> Image</a:t>
              </a:r>
            </a:p>
          </p:txBody>
        </p:sp>
        <p:grpSp>
          <p:nvGrpSpPr>
            <p:cNvPr id="4" name="Group 20"/>
            <p:cNvGrpSpPr/>
            <p:nvPr/>
          </p:nvGrpSpPr>
          <p:grpSpPr>
            <a:xfrm>
              <a:off x="992038" y="5257800"/>
              <a:ext cx="7313762" cy="838201"/>
              <a:chOff x="992038" y="5257800"/>
              <a:chExt cx="7313762" cy="838201"/>
            </a:xfrm>
          </p:grpSpPr>
          <p:pic>
            <p:nvPicPr>
              <p:cNvPr id="9" name="Picture 8" descr="Mikros.JPG"/>
              <p:cNvPicPr>
                <a:picLocks noChangeAspect="1"/>
              </p:cNvPicPr>
              <p:nvPr/>
            </p:nvPicPr>
            <p:blipFill>
              <a:blip r:embed="rId3" cstate="print"/>
              <a:stretch>
                <a:fillRect/>
              </a:stretch>
            </p:blipFill>
            <p:spPr>
              <a:xfrm>
                <a:off x="6781800" y="5257800"/>
                <a:ext cx="1524000" cy="838200"/>
              </a:xfrm>
              <a:prstGeom prst="rect">
                <a:avLst/>
              </a:prstGeom>
            </p:spPr>
          </p:pic>
          <p:pic>
            <p:nvPicPr>
              <p:cNvPr id="10" name="Picture 9" descr="Image courtesy of Johan Vikström.jpg"/>
              <p:cNvPicPr>
                <a:picLocks noChangeAspect="1"/>
              </p:cNvPicPr>
              <p:nvPr/>
            </p:nvPicPr>
            <p:blipFill>
              <a:blip r:embed="rId4" cstate="print"/>
              <a:stretch>
                <a:fillRect/>
              </a:stretch>
            </p:blipFill>
            <p:spPr>
              <a:xfrm>
                <a:off x="992038" y="5257800"/>
                <a:ext cx="1319842" cy="838200"/>
              </a:xfrm>
              <a:prstGeom prst="rect">
                <a:avLst/>
              </a:prstGeom>
            </p:spPr>
          </p:pic>
          <p:pic>
            <p:nvPicPr>
              <p:cNvPr id="11" name="Picture 10" descr="Image courtesy of Shilo.jpg"/>
              <p:cNvPicPr>
                <a:picLocks noChangeAspect="1"/>
              </p:cNvPicPr>
              <p:nvPr/>
            </p:nvPicPr>
            <p:blipFill>
              <a:blip r:embed="rId5" cstate="print"/>
              <a:stretch>
                <a:fillRect/>
              </a:stretch>
            </p:blipFill>
            <p:spPr>
              <a:xfrm>
                <a:off x="2311879" y="5257800"/>
                <a:ext cx="1516145" cy="838200"/>
              </a:xfrm>
              <a:prstGeom prst="rect">
                <a:avLst/>
              </a:prstGeom>
            </p:spPr>
          </p:pic>
          <p:pic>
            <p:nvPicPr>
              <p:cNvPr id="12" name="Picture 11" descr="Image courtesy of Ool Digital.jpg"/>
              <p:cNvPicPr>
                <a:picLocks noChangeAspect="1"/>
              </p:cNvPicPr>
              <p:nvPr/>
            </p:nvPicPr>
            <p:blipFill>
              <a:blip r:embed="rId6" cstate="print"/>
              <a:stretch>
                <a:fillRect/>
              </a:stretch>
            </p:blipFill>
            <p:spPr>
              <a:xfrm>
                <a:off x="5257800" y="5257800"/>
                <a:ext cx="1552755" cy="838200"/>
              </a:xfrm>
              <a:prstGeom prst="rect">
                <a:avLst/>
              </a:prstGeom>
            </p:spPr>
          </p:pic>
          <p:pic>
            <p:nvPicPr>
              <p:cNvPr id="13" name="Picture 12" descr="test.JPG"/>
              <p:cNvPicPr>
                <a:picLocks noChangeAspect="1"/>
              </p:cNvPicPr>
              <p:nvPr/>
            </p:nvPicPr>
            <p:blipFill>
              <a:blip r:embed="rId7" cstate="print"/>
              <a:stretch>
                <a:fillRect/>
              </a:stretch>
            </p:blipFill>
            <p:spPr>
              <a:xfrm>
                <a:off x="3810000" y="5257800"/>
                <a:ext cx="1447800" cy="838201"/>
              </a:xfrm>
              <a:prstGeom prst="rect">
                <a:avLst/>
              </a:prstGeom>
            </p:spPr>
          </p:pic>
        </p:grpSp>
      </p:gr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Utilities API: </a:t>
            </a:r>
            <a:r>
              <a:rPr lang="en-US" dirty="0" err="1" smtClean="0"/>
              <a:t>MGlobal</a:t>
            </a:r>
            <a:endParaRPr lang="en-US" dirty="0" smtClean="0"/>
          </a:p>
        </p:txBody>
      </p:sp>
      <p:sp>
        <p:nvSpPr>
          <p:cNvPr id="19459" name="Content Placeholder 2"/>
          <p:cNvSpPr>
            <a:spLocks noGrp="1"/>
          </p:cNvSpPr>
          <p:nvPr>
            <p:ph idx="1"/>
          </p:nvPr>
        </p:nvSpPr>
        <p:spPr/>
        <p:txBody>
          <a:bodyPr/>
          <a:lstStyle/>
          <a:p>
            <a:pPr lvl="1"/>
            <a:endParaRPr lang="en-US" dirty="0" smtClean="0"/>
          </a:p>
          <a:p>
            <a:pPr lvl="2">
              <a:buClr>
                <a:schemeClr val="bg1"/>
              </a:buClr>
              <a:buSzPct val="100000"/>
              <a:buFont typeface="Arial" pitchFamily="34" charset="0"/>
              <a:buChar char="•"/>
            </a:pPr>
            <a:r>
              <a:rPr lang="en-US" sz="2400" dirty="0" smtClean="0"/>
              <a:t>Query and set global settings (time, z-up, selection masks, etc..)</a:t>
            </a:r>
          </a:p>
          <a:p>
            <a:pPr lvl="2">
              <a:buClr>
                <a:schemeClr val="bg1"/>
              </a:buClr>
              <a:buSzPct val="100000"/>
              <a:buFont typeface="Arial" pitchFamily="34" charset="0"/>
              <a:buChar char="•"/>
            </a:pPr>
            <a:r>
              <a:rPr lang="en-US" sz="2400" dirty="0" smtClean="0"/>
              <a:t>Query what is selected or highlighted</a:t>
            </a:r>
          </a:p>
          <a:p>
            <a:pPr lvl="2">
              <a:buClr>
                <a:schemeClr val="bg1"/>
              </a:buClr>
              <a:buSzPct val="100000"/>
              <a:buFont typeface="Arial" pitchFamily="34" charset="0"/>
              <a:buChar char="•"/>
            </a:pPr>
            <a:r>
              <a:rPr lang="en-US" sz="2400" dirty="0" smtClean="0"/>
              <a:t>Display command warnings and errors</a:t>
            </a:r>
          </a:p>
          <a:p>
            <a:pPr lvl="2">
              <a:buClr>
                <a:schemeClr val="bg1"/>
              </a:buClr>
              <a:buSzPct val="100000"/>
              <a:buFont typeface="Arial" pitchFamily="34" charset="0"/>
              <a:buChar char="•"/>
            </a:pPr>
            <a:r>
              <a:rPr lang="en-US" sz="2400" dirty="0" smtClean="0"/>
              <a:t>Interaction with </a:t>
            </a:r>
            <a:r>
              <a:rPr lang="en-US" sz="2400" smtClean="0"/>
              <a:t>script languages </a:t>
            </a:r>
            <a:endParaRPr lang="en-US" dirty="0" smtClean="0"/>
          </a:p>
          <a:p>
            <a:pPr lvl="1"/>
            <a:endParaRPr lang="en-US" sz="1800" dirty="0" smtClean="0"/>
          </a:p>
          <a:p>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Effect transition="in" filter="blinds(horizontal)">
                                      <p:cBhvr>
                                        <p:cTn id="7" dur="500"/>
                                        <p:tgtEl>
                                          <p:spTgt spid="194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9">
                                            <p:txEl>
                                              <p:pRg st="2" end="2"/>
                                            </p:txEl>
                                          </p:spTgt>
                                        </p:tgtEl>
                                        <p:attrNameLst>
                                          <p:attrName>style.visibility</p:attrName>
                                        </p:attrNameLst>
                                      </p:cBhvr>
                                      <p:to>
                                        <p:strVal val="visible"/>
                                      </p:to>
                                    </p:set>
                                    <p:animEffect transition="in" filter="blinds(horizontal)">
                                      <p:cBhvr>
                                        <p:cTn id="12" dur="500"/>
                                        <p:tgtEl>
                                          <p:spTgt spid="194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459">
                                            <p:txEl>
                                              <p:pRg st="3" end="3"/>
                                            </p:txEl>
                                          </p:spTgt>
                                        </p:tgtEl>
                                        <p:attrNameLst>
                                          <p:attrName>style.visibility</p:attrName>
                                        </p:attrNameLst>
                                      </p:cBhvr>
                                      <p:to>
                                        <p:strVal val="visible"/>
                                      </p:to>
                                    </p:set>
                                    <p:animEffect transition="in" filter="blinds(horizontal)">
                                      <p:cBhvr>
                                        <p:cTn id="17" dur="500"/>
                                        <p:tgtEl>
                                          <p:spTgt spid="194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459">
                                            <p:txEl>
                                              <p:pRg st="4" end="4"/>
                                            </p:txEl>
                                          </p:spTgt>
                                        </p:tgtEl>
                                        <p:attrNameLst>
                                          <p:attrName>style.visibility</p:attrName>
                                        </p:attrNameLst>
                                      </p:cBhvr>
                                      <p:to>
                                        <p:strVal val="visible"/>
                                      </p:to>
                                    </p:set>
                                    <p:animEffect transition="in" filter="blinds(horizontal)">
                                      <p:cBhvr>
                                        <p:cTn id="22" dur="500"/>
                                        <p:tgtEl>
                                          <p:spTgt spid="19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Utilites</a:t>
            </a:r>
            <a:r>
              <a:rPr lang="en-US" dirty="0" smtClean="0"/>
              <a:t> API: </a:t>
            </a:r>
            <a:r>
              <a:rPr lang="en-US" dirty="0" err="1" smtClean="0"/>
              <a:t>MGlobal</a:t>
            </a:r>
            <a:endParaRPr lang="en-US" dirty="0"/>
          </a:p>
        </p:txBody>
      </p:sp>
      <p:sp>
        <p:nvSpPr>
          <p:cNvPr id="3" name="Content Placeholder 2"/>
          <p:cNvSpPr>
            <a:spLocks noGrp="1"/>
          </p:cNvSpPr>
          <p:nvPr>
            <p:ph idx="1"/>
          </p:nvPr>
        </p:nvSpPr>
        <p:spPr>
          <a:xfrm>
            <a:off x="319088" y="1416050"/>
            <a:ext cx="8596312" cy="5119688"/>
          </a:xfrm>
        </p:spPr>
        <p:txBody>
          <a:bodyPr/>
          <a:lstStyle/>
          <a:p>
            <a:pPr marL="342900" lvl="2" indent="-342900">
              <a:buClrTx/>
              <a:buSzTx/>
              <a:buFontTx/>
              <a:buChar char="•"/>
            </a:pPr>
            <a:r>
              <a:rPr lang="en-US" sz="2400" dirty="0" smtClean="0"/>
              <a:t>Query and set global settings (time, z-up, selection masks, etc..)</a:t>
            </a:r>
          </a:p>
          <a:p>
            <a:pPr marL="342900" lvl="2" indent="-342900">
              <a:buClrTx/>
              <a:buSzTx/>
              <a:buFontTx/>
              <a:buChar char="•"/>
            </a:pPr>
            <a:endParaRPr lang="en-US" sz="2400" dirty="0" smtClean="0"/>
          </a:p>
          <a:p>
            <a:pPr marL="1366837" lvl="4" indent="-342900">
              <a:buClr>
                <a:schemeClr val="accent1">
                  <a:lumMod val="50000"/>
                  <a:lumOff val="50000"/>
                </a:schemeClr>
              </a:buClr>
              <a:buSzTx/>
              <a:buFontTx/>
              <a:buChar char="•"/>
            </a:pPr>
            <a:r>
              <a:rPr lang="en-US" dirty="0" err="1" smtClean="0"/>
              <a:t>MGlobal</a:t>
            </a:r>
            <a:r>
              <a:rPr lang="en-US" dirty="0" smtClean="0"/>
              <a:t>::</a:t>
            </a:r>
            <a:r>
              <a:rPr lang="en-US" dirty="0" err="1" smtClean="0"/>
              <a:t>mayaState</a:t>
            </a:r>
            <a:r>
              <a:rPr lang="en-US" dirty="0" smtClean="0"/>
              <a:t>(</a:t>
            </a:r>
            <a:r>
              <a:rPr lang="en-US" dirty="0" err="1" smtClean="0"/>
              <a:t>MStatus</a:t>
            </a:r>
            <a:r>
              <a:rPr lang="en-US" dirty="0" smtClean="0"/>
              <a:t> * </a:t>
            </a:r>
            <a:r>
              <a:rPr lang="en-US" dirty="0" err="1" smtClean="0"/>
              <a:t>returnStatus</a:t>
            </a:r>
            <a:r>
              <a:rPr lang="en-US" dirty="0" smtClean="0"/>
              <a:t>)</a:t>
            </a:r>
          </a:p>
          <a:p>
            <a:pPr marL="1366837" lvl="4" indent="-342900">
              <a:buClr>
                <a:schemeClr val="accent1">
                  <a:lumMod val="50000"/>
                  <a:lumOff val="50000"/>
                </a:schemeClr>
              </a:buClr>
              <a:buSzTx/>
              <a:buFontTx/>
              <a:buChar char="•"/>
            </a:pPr>
            <a:r>
              <a:rPr lang="en-CA" dirty="0" err="1" smtClean="0"/>
              <a:t>MGlobal</a:t>
            </a:r>
            <a:r>
              <a:rPr lang="en-CA" dirty="0" smtClean="0"/>
              <a:t>::</a:t>
            </a:r>
            <a:r>
              <a:rPr lang="en-CA" dirty="0" err="1" smtClean="0"/>
              <a:t>viewFrame</a:t>
            </a:r>
            <a:r>
              <a:rPr lang="en-CA" dirty="0" smtClean="0"/>
              <a:t> ( const </a:t>
            </a:r>
            <a:r>
              <a:rPr lang="en-CA" dirty="0" err="1" smtClean="0"/>
              <a:t>MTime</a:t>
            </a:r>
            <a:r>
              <a:rPr lang="en-CA" dirty="0" smtClean="0"/>
              <a:t> &amp;  time  )</a:t>
            </a:r>
          </a:p>
          <a:p>
            <a:pPr marL="1366837" lvl="4" indent="-342900">
              <a:buClr>
                <a:schemeClr val="accent1">
                  <a:lumMod val="50000"/>
                  <a:lumOff val="50000"/>
                </a:schemeClr>
              </a:buClr>
              <a:buSzTx/>
              <a:buFontTx/>
              <a:buChar char="•"/>
            </a:pPr>
            <a:r>
              <a:rPr lang="en-CA" dirty="0" err="1" smtClean="0"/>
              <a:t>MGlobal</a:t>
            </a:r>
            <a:r>
              <a:rPr lang="en-CA" dirty="0" smtClean="0"/>
              <a:t>::</a:t>
            </a:r>
            <a:r>
              <a:rPr lang="en-CA" dirty="0" err="1" smtClean="0"/>
              <a:t>setSelectionMode</a:t>
            </a:r>
            <a:r>
              <a:rPr lang="en-CA" dirty="0" smtClean="0"/>
              <a:t> ( </a:t>
            </a:r>
            <a:r>
              <a:rPr lang="en-CA" dirty="0" err="1" smtClean="0"/>
              <a:t>MGlobal</a:t>
            </a:r>
            <a:r>
              <a:rPr lang="en-CA" dirty="0" smtClean="0"/>
              <a:t>::</a:t>
            </a:r>
            <a:r>
              <a:rPr lang="en-CA" dirty="0" err="1" smtClean="0"/>
              <a:t>MSelectionMode</a:t>
            </a:r>
            <a:r>
              <a:rPr lang="en-CA" dirty="0" smtClean="0"/>
              <a:t>  mode)</a:t>
            </a:r>
          </a:p>
          <a:p>
            <a:pPr marL="1366837" lvl="4" indent="-342900">
              <a:buClr>
                <a:schemeClr val="accent1">
                  <a:lumMod val="50000"/>
                  <a:lumOff val="50000"/>
                </a:schemeClr>
              </a:buClr>
              <a:buSzTx/>
              <a:buFontTx/>
              <a:buChar char="•"/>
            </a:pPr>
            <a:r>
              <a:rPr lang="en-US" dirty="0" err="1" smtClean="0"/>
              <a:t>MGlobal</a:t>
            </a:r>
            <a:r>
              <a:rPr lang="en-US" dirty="0" smtClean="0"/>
              <a:t>::</a:t>
            </a:r>
            <a:r>
              <a:rPr lang="en-US" dirty="0" err="1" smtClean="0"/>
              <a:t>setYAxisUp</a:t>
            </a:r>
            <a:r>
              <a:rPr lang="en-US" dirty="0" smtClean="0"/>
              <a:t> (</a:t>
            </a:r>
            <a:r>
              <a:rPr lang="en-US" dirty="0" err="1" smtClean="0"/>
              <a:t>bool</a:t>
            </a:r>
            <a:r>
              <a:rPr lang="en-US" dirty="0" smtClean="0"/>
              <a:t> </a:t>
            </a:r>
            <a:r>
              <a:rPr lang="en-US" dirty="0" err="1" smtClean="0"/>
              <a:t>rotateView</a:t>
            </a:r>
            <a:r>
              <a:rPr lang="en-US" dirty="0" smtClean="0"/>
              <a:t>)</a:t>
            </a:r>
          </a:p>
          <a:p>
            <a:pPr marL="1366837" lvl="4" indent="-342900">
              <a:buClr>
                <a:schemeClr val="accent1">
                  <a:lumMod val="50000"/>
                  <a:lumOff val="50000"/>
                </a:schemeClr>
              </a:buClr>
              <a:buSzTx/>
              <a:buFontTx/>
              <a:buChar char="•"/>
            </a:pPr>
            <a:r>
              <a:rPr lang="en-US" dirty="0" smtClean="0"/>
              <a:t>Etc…</a:t>
            </a:r>
            <a:endParaRPr lang="en-CA" dirty="0" smtClean="0"/>
          </a:p>
          <a:p>
            <a:pPr marL="342900" lvl="2" indent="-342900">
              <a:buClrTx/>
              <a:buSzTx/>
              <a:buFontTx/>
              <a:buChar char="•"/>
            </a:pPr>
            <a:endParaRPr lang="en-US" sz="2400" dirty="0" smtClean="0"/>
          </a:p>
          <a:p>
            <a:endParaRPr lang="en-US" dirty="0"/>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Agenda</a:t>
            </a:r>
          </a:p>
        </p:txBody>
      </p:sp>
      <p:sp>
        <p:nvSpPr>
          <p:cNvPr id="5123" name="Content Placeholder 2"/>
          <p:cNvSpPr>
            <a:spLocks noGrp="1"/>
          </p:cNvSpPr>
          <p:nvPr>
            <p:ph idx="1"/>
          </p:nvPr>
        </p:nvSpPr>
        <p:spPr/>
        <p:txBody>
          <a:bodyPr/>
          <a:lstStyle/>
          <a:p>
            <a:pPr>
              <a:buClr>
                <a:schemeClr val="bg1"/>
              </a:buClr>
              <a:buSzPct val="100000"/>
              <a:buFont typeface="Arial" pitchFamily="34" charset="0"/>
              <a:buChar char="•"/>
              <a:defRPr/>
            </a:pPr>
            <a:r>
              <a:rPr lang="en-US" dirty="0" smtClean="0"/>
              <a:t>Custom Commands</a:t>
            </a:r>
          </a:p>
          <a:p>
            <a:pPr>
              <a:buClr>
                <a:schemeClr val="bg1"/>
              </a:buClr>
              <a:buSzPct val="100000"/>
              <a:buFont typeface="Arial" pitchFamily="34" charset="0"/>
              <a:buChar char="•"/>
              <a:defRPr/>
            </a:pPr>
            <a:r>
              <a:rPr lang="en-US" dirty="0" smtClean="0"/>
              <a:t>API Command Utility Classes</a:t>
            </a:r>
          </a:p>
          <a:p>
            <a:pPr>
              <a:buClr>
                <a:schemeClr val="bg1"/>
              </a:buClr>
              <a:buSzPct val="100000"/>
              <a:buFont typeface="Arial" pitchFamily="34" charset="0"/>
              <a:buChar char="•"/>
              <a:defRPr/>
            </a:pPr>
            <a:r>
              <a:rPr lang="en-US" dirty="0" smtClean="0"/>
              <a:t>API Code Error Handling </a:t>
            </a:r>
          </a:p>
          <a:p>
            <a:pPr>
              <a:buClr>
                <a:schemeClr val="bg1"/>
              </a:buClr>
              <a:buSzPct val="100000"/>
              <a:buFont typeface="Arial" pitchFamily="34" charset="0"/>
              <a:buChar char="•"/>
              <a:defRPr/>
            </a:pPr>
            <a:r>
              <a:rPr lang="en-US" dirty="0" smtClean="0"/>
              <a:t>DAG Hierarchy</a:t>
            </a:r>
          </a:p>
          <a:p>
            <a:pPr>
              <a:buClr>
                <a:schemeClr val="accent1">
                  <a:lumMod val="50000"/>
                  <a:lumOff val="50000"/>
                </a:schemeClr>
              </a:buClr>
              <a:buSzPct val="80000"/>
              <a:buFontTx/>
              <a:buNone/>
              <a:defRPr/>
            </a:pPr>
            <a:endParaRPr lang="en-US" dirty="0" smtClean="0"/>
          </a:p>
        </p:txBody>
      </p:sp>
      <p:grpSp>
        <p:nvGrpSpPr>
          <p:cNvPr id="5" name="Group 4"/>
          <p:cNvGrpSpPr/>
          <p:nvPr/>
        </p:nvGrpSpPr>
        <p:grpSpPr>
          <a:xfrm>
            <a:off x="566738" y="5102446"/>
            <a:ext cx="8915400" cy="1201738"/>
            <a:chOff x="914400" y="5257800"/>
            <a:chExt cx="8229600" cy="1038255"/>
          </a:xfrm>
        </p:grpSpPr>
        <p:sp>
          <p:nvSpPr>
            <p:cNvPr id="6" name="TextBox 5"/>
            <p:cNvSpPr txBox="1"/>
            <p:nvPr/>
          </p:nvSpPr>
          <p:spPr>
            <a:xfrm>
              <a:off x="914400" y="6096000"/>
              <a:ext cx="8229600" cy="200055"/>
            </a:xfrm>
            <a:prstGeom prst="rect">
              <a:avLst/>
            </a:prstGeom>
            <a:noFill/>
          </p:spPr>
          <p:txBody>
            <a:bodyPr wrap="square" rtlCol="0">
              <a:spAutoFit/>
            </a:bodyPr>
            <a:lstStyle/>
            <a:p>
              <a:r>
                <a:rPr lang="en-US" sz="700" dirty="0" smtClean="0">
                  <a:solidFill>
                    <a:schemeClr val="bg1"/>
                  </a:solidFill>
                </a:rPr>
                <a:t>Image courtesy of Johan </a:t>
              </a:r>
              <a:r>
                <a:rPr lang="en-US" sz="700" dirty="0" err="1" smtClean="0">
                  <a:solidFill>
                    <a:schemeClr val="bg1"/>
                  </a:solidFill>
                </a:rPr>
                <a:t>Vikström</a:t>
              </a:r>
              <a:r>
                <a:rPr lang="en-US" sz="700" dirty="0" smtClean="0">
                  <a:solidFill>
                    <a:schemeClr val="bg1"/>
                  </a:solidFill>
                </a:rPr>
                <a:t>, </a:t>
              </a:r>
              <a:r>
                <a:rPr lang="en-US" sz="700" dirty="0" err="1" smtClean="0">
                  <a:solidFill>
                    <a:schemeClr val="bg1"/>
                  </a:solidFill>
                </a:rPr>
                <a:t>Shilo</a:t>
              </a:r>
              <a:r>
                <a:rPr lang="en-US" sz="700" dirty="0" smtClean="0">
                  <a:solidFill>
                    <a:schemeClr val="bg1"/>
                  </a:solidFill>
                </a:rPr>
                <a:t>, </a:t>
              </a:r>
              <a:r>
                <a:rPr lang="en-US" sz="700" dirty="0" err="1" smtClean="0">
                  <a:solidFill>
                    <a:schemeClr val="bg1"/>
                  </a:solidFill>
                </a:rPr>
                <a:t>Ool</a:t>
              </a:r>
              <a:r>
                <a:rPr lang="en-US" sz="700" dirty="0" smtClean="0">
                  <a:solidFill>
                    <a:schemeClr val="bg1"/>
                  </a:solidFill>
                </a:rPr>
                <a:t> Digital, </a:t>
              </a:r>
              <a:r>
                <a:rPr lang="en-US" sz="700" dirty="0" err="1" smtClean="0">
                  <a:solidFill>
                    <a:schemeClr val="bg1"/>
                  </a:solidFill>
                </a:rPr>
                <a:t>Mikros</a:t>
              </a:r>
              <a:r>
                <a:rPr lang="en-US" sz="700" dirty="0" smtClean="0">
                  <a:solidFill>
                    <a:schemeClr val="bg1"/>
                  </a:solidFill>
                </a:rPr>
                <a:t> Image</a:t>
              </a:r>
            </a:p>
          </p:txBody>
        </p:sp>
        <p:grpSp>
          <p:nvGrpSpPr>
            <p:cNvPr id="7" name="Group 20"/>
            <p:cNvGrpSpPr/>
            <p:nvPr/>
          </p:nvGrpSpPr>
          <p:grpSpPr>
            <a:xfrm>
              <a:off x="992038" y="5257800"/>
              <a:ext cx="7313762" cy="838201"/>
              <a:chOff x="992038" y="5257800"/>
              <a:chExt cx="7313762" cy="838201"/>
            </a:xfrm>
          </p:grpSpPr>
          <p:pic>
            <p:nvPicPr>
              <p:cNvPr id="8" name="Picture 7" descr="Mikros.JPG"/>
              <p:cNvPicPr>
                <a:picLocks noChangeAspect="1"/>
              </p:cNvPicPr>
              <p:nvPr/>
            </p:nvPicPr>
            <p:blipFill>
              <a:blip r:embed="rId3" cstate="print"/>
              <a:stretch>
                <a:fillRect/>
              </a:stretch>
            </p:blipFill>
            <p:spPr>
              <a:xfrm>
                <a:off x="6781800" y="5257800"/>
                <a:ext cx="1524000" cy="838200"/>
              </a:xfrm>
              <a:prstGeom prst="rect">
                <a:avLst/>
              </a:prstGeom>
            </p:spPr>
          </p:pic>
          <p:pic>
            <p:nvPicPr>
              <p:cNvPr id="9" name="Picture 8" descr="Image courtesy of Johan Vikström.jpg"/>
              <p:cNvPicPr>
                <a:picLocks noChangeAspect="1"/>
              </p:cNvPicPr>
              <p:nvPr/>
            </p:nvPicPr>
            <p:blipFill>
              <a:blip r:embed="rId4" cstate="print"/>
              <a:stretch>
                <a:fillRect/>
              </a:stretch>
            </p:blipFill>
            <p:spPr>
              <a:xfrm>
                <a:off x="992038" y="5257800"/>
                <a:ext cx="1319842" cy="838200"/>
              </a:xfrm>
              <a:prstGeom prst="rect">
                <a:avLst/>
              </a:prstGeom>
            </p:spPr>
          </p:pic>
          <p:pic>
            <p:nvPicPr>
              <p:cNvPr id="10" name="Picture 9" descr="Image courtesy of Shilo.jpg"/>
              <p:cNvPicPr>
                <a:picLocks noChangeAspect="1"/>
              </p:cNvPicPr>
              <p:nvPr/>
            </p:nvPicPr>
            <p:blipFill>
              <a:blip r:embed="rId5" cstate="print"/>
              <a:stretch>
                <a:fillRect/>
              </a:stretch>
            </p:blipFill>
            <p:spPr>
              <a:xfrm>
                <a:off x="2311879" y="5257800"/>
                <a:ext cx="1516145" cy="838200"/>
              </a:xfrm>
              <a:prstGeom prst="rect">
                <a:avLst/>
              </a:prstGeom>
            </p:spPr>
          </p:pic>
          <p:pic>
            <p:nvPicPr>
              <p:cNvPr id="11" name="Picture 10" descr="Image courtesy of Ool Digital.jpg"/>
              <p:cNvPicPr>
                <a:picLocks noChangeAspect="1"/>
              </p:cNvPicPr>
              <p:nvPr/>
            </p:nvPicPr>
            <p:blipFill>
              <a:blip r:embed="rId6" cstate="print"/>
              <a:stretch>
                <a:fillRect/>
              </a:stretch>
            </p:blipFill>
            <p:spPr>
              <a:xfrm>
                <a:off x="5257800" y="5257800"/>
                <a:ext cx="1552755" cy="838200"/>
              </a:xfrm>
              <a:prstGeom prst="rect">
                <a:avLst/>
              </a:prstGeom>
            </p:spPr>
          </p:pic>
          <p:pic>
            <p:nvPicPr>
              <p:cNvPr id="12" name="Picture 11" descr="test.JPG"/>
              <p:cNvPicPr>
                <a:picLocks noChangeAspect="1"/>
              </p:cNvPicPr>
              <p:nvPr/>
            </p:nvPicPr>
            <p:blipFill>
              <a:blip r:embed="rId7" cstate="print"/>
              <a:stretch>
                <a:fillRect/>
              </a:stretch>
            </p:blipFill>
            <p:spPr>
              <a:xfrm>
                <a:off x="3810000" y="5257800"/>
                <a:ext cx="1447800" cy="838201"/>
              </a:xfrm>
              <a:prstGeom prst="rect">
                <a:avLst/>
              </a:prstGeom>
            </p:spPr>
          </p:pic>
        </p:grpSp>
      </p:gr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dirty="0" err="1" smtClean="0"/>
              <a:t>MGlobal</a:t>
            </a:r>
            <a:r>
              <a:rPr lang="en-US" dirty="0" smtClean="0"/>
              <a:t> &amp; Selection List</a:t>
            </a:r>
          </a:p>
        </p:txBody>
      </p:sp>
      <p:sp>
        <p:nvSpPr>
          <p:cNvPr id="18435" name="Content Placeholder 2"/>
          <p:cNvSpPr>
            <a:spLocks noGrp="1"/>
          </p:cNvSpPr>
          <p:nvPr>
            <p:ph idx="1"/>
          </p:nvPr>
        </p:nvSpPr>
        <p:spPr>
          <a:xfrm>
            <a:off x="319088" y="1416050"/>
            <a:ext cx="8977312" cy="5119688"/>
          </a:xfrm>
        </p:spPr>
        <p:txBody>
          <a:bodyPr/>
          <a:lstStyle/>
          <a:p>
            <a:pPr marL="0" indent="0" eaLnBrk="1" hangingPunct="1">
              <a:buClr>
                <a:schemeClr val="bg1"/>
              </a:buClr>
              <a:buSzPct val="100000"/>
              <a:buFont typeface="Arial" pitchFamily="34" charset="0"/>
              <a:buChar char="•"/>
              <a:defRPr/>
            </a:pPr>
            <a:r>
              <a:rPr lang="en-US" dirty="0" smtClean="0"/>
              <a:t>   </a:t>
            </a:r>
            <a:r>
              <a:rPr lang="en-US" dirty="0" err="1" smtClean="0"/>
              <a:t>MSelectionList</a:t>
            </a:r>
            <a:r>
              <a:rPr lang="en-US" dirty="0" smtClean="0"/>
              <a:t>: class representing a list of selectable </a:t>
            </a:r>
            <a:r>
              <a:rPr lang="en-US" dirty="0" err="1" smtClean="0"/>
              <a:t>MObjects</a:t>
            </a:r>
            <a:r>
              <a:rPr lang="en-US" dirty="0" smtClean="0"/>
              <a:t> </a:t>
            </a:r>
          </a:p>
          <a:p>
            <a:pPr lvl="2">
              <a:buClr>
                <a:schemeClr val="bg1"/>
              </a:buClr>
              <a:buSzPct val="100000"/>
              <a:buFont typeface="Arial" pitchFamily="34" charset="0"/>
              <a:buChar char="•"/>
              <a:defRPr/>
            </a:pPr>
            <a:r>
              <a:rPr lang="en-US" dirty="0" smtClean="0"/>
              <a:t>Used for more than just what is selected, e.g.</a:t>
            </a:r>
          </a:p>
          <a:p>
            <a:pPr lvl="3">
              <a:buSzPct val="100000"/>
              <a:buFont typeface="Arial" pitchFamily="34" charset="0"/>
              <a:buChar char="•"/>
              <a:defRPr/>
            </a:pPr>
            <a:r>
              <a:rPr lang="en-US" dirty="0" smtClean="0"/>
              <a:t>Highlight list</a:t>
            </a:r>
          </a:p>
          <a:p>
            <a:pPr lvl="3">
              <a:buSzPct val="100000"/>
              <a:buFont typeface="Arial" pitchFamily="34" charset="0"/>
              <a:buChar char="•"/>
              <a:defRPr/>
            </a:pPr>
            <a:r>
              <a:rPr lang="en-US" dirty="0" smtClean="0"/>
              <a:t>Query / Modify list membership</a:t>
            </a:r>
          </a:p>
          <a:p>
            <a:pPr marL="0" indent="0" eaLnBrk="1" hangingPunct="1">
              <a:buClr>
                <a:schemeClr val="accent1">
                  <a:lumMod val="50000"/>
                  <a:lumOff val="50000"/>
                </a:schemeClr>
              </a:buClr>
              <a:buSzPct val="80000"/>
              <a:buFontTx/>
              <a:buNone/>
              <a:defRPr/>
            </a:pPr>
            <a:endParaRPr lang="en-US" dirty="0" smtClean="0"/>
          </a:p>
          <a:p>
            <a:pPr>
              <a:buClr>
                <a:schemeClr val="bg1"/>
              </a:buClr>
              <a:buSzPct val="100000"/>
              <a:buFont typeface="Arial" pitchFamily="34" charset="0"/>
              <a:buChar char="•"/>
              <a:defRPr/>
            </a:pPr>
            <a:r>
              <a:rPr lang="en-US" dirty="0" err="1" smtClean="0"/>
              <a:t>MItSelectionList:class</a:t>
            </a:r>
            <a:r>
              <a:rPr lang="en-US" dirty="0" smtClean="0"/>
              <a:t> for iterating over the items in an </a:t>
            </a:r>
            <a:r>
              <a:rPr lang="en-US" dirty="0" err="1" smtClean="0"/>
              <a:t>MSelection</a:t>
            </a:r>
            <a:r>
              <a:rPr lang="en-US" dirty="0" smtClean="0"/>
              <a:t> list. A filter can be specified so that only those items of interest on a selection list can be obtained. </a:t>
            </a:r>
          </a:p>
          <a:p>
            <a:pPr>
              <a:buClr>
                <a:schemeClr val="accent1">
                  <a:lumMod val="50000"/>
                  <a:lumOff val="50000"/>
                </a:schemeClr>
              </a:buClr>
              <a:buSzPct val="80000"/>
              <a:buFont typeface="Wingdings" pitchFamily="2" charset="2"/>
              <a:buChar char="§"/>
              <a:defRPr/>
            </a:pPr>
            <a:endParaRPr lang="en-US" dirty="0" smtClean="0"/>
          </a:p>
          <a:p>
            <a:pPr marL="909638">
              <a:buNone/>
            </a:pPr>
            <a:r>
              <a:rPr lang="en-US" sz="1600" dirty="0" err="1" smtClean="0">
                <a:solidFill>
                  <a:srgbClr val="FFFF00"/>
                </a:solidFill>
              </a:rPr>
              <a:t>MGlobal</a:t>
            </a:r>
            <a:r>
              <a:rPr lang="en-US" sz="1600" dirty="0" smtClean="0">
                <a:solidFill>
                  <a:srgbClr val="FFFF00"/>
                </a:solidFill>
              </a:rPr>
              <a:t>::</a:t>
            </a:r>
            <a:r>
              <a:rPr lang="en-US" sz="1600" dirty="0" err="1" smtClean="0">
                <a:solidFill>
                  <a:srgbClr val="FFFF00"/>
                </a:solidFill>
              </a:rPr>
              <a:t>getActiveSelectionList</a:t>
            </a:r>
            <a:r>
              <a:rPr lang="en-US" sz="1600" dirty="0" smtClean="0">
                <a:solidFill>
                  <a:srgbClr val="FFFF00"/>
                </a:solidFill>
              </a:rPr>
              <a:t>(</a:t>
            </a:r>
            <a:r>
              <a:rPr lang="en-US" sz="1600" dirty="0" err="1" smtClean="0">
                <a:solidFill>
                  <a:srgbClr val="FFFF00"/>
                </a:solidFill>
              </a:rPr>
              <a:t>MSelectionList</a:t>
            </a:r>
            <a:r>
              <a:rPr lang="en-US" sz="1600" dirty="0" smtClean="0">
                <a:solidFill>
                  <a:srgbClr val="FFFF00"/>
                </a:solidFill>
              </a:rPr>
              <a:t> &amp;</a:t>
            </a:r>
            <a:r>
              <a:rPr lang="en-US" sz="1600" dirty="0" err="1" smtClean="0">
                <a:solidFill>
                  <a:srgbClr val="FFFF00"/>
                </a:solidFill>
              </a:rPr>
              <a:t>dest</a:t>
            </a:r>
            <a:r>
              <a:rPr lang="en-US" sz="1600" dirty="0" smtClean="0">
                <a:solidFill>
                  <a:srgbClr val="FFFF00"/>
                </a:solidFill>
              </a:rPr>
              <a:t>);</a:t>
            </a:r>
          </a:p>
          <a:p>
            <a:pPr marL="909638">
              <a:buNone/>
            </a:pPr>
            <a:r>
              <a:rPr lang="en-CA" sz="1600" dirty="0" err="1" smtClean="0">
                <a:solidFill>
                  <a:srgbClr val="FFFF00"/>
                </a:solidFill>
              </a:rPr>
              <a:t>MGlobal</a:t>
            </a:r>
            <a:r>
              <a:rPr lang="en-CA" sz="1600" dirty="0" smtClean="0">
                <a:solidFill>
                  <a:srgbClr val="FFFF00"/>
                </a:solidFill>
              </a:rPr>
              <a:t>::</a:t>
            </a:r>
            <a:r>
              <a:rPr lang="en-CA" sz="1600" dirty="0" err="1" smtClean="0">
                <a:solidFill>
                  <a:srgbClr val="FFFF00"/>
                </a:solidFill>
              </a:rPr>
              <a:t>getSelectionListByName</a:t>
            </a:r>
            <a:r>
              <a:rPr lang="en-CA" sz="1600" dirty="0" smtClean="0">
                <a:solidFill>
                  <a:srgbClr val="FFFF00"/>
                </a:solidFill>
              </a:rPr>
              <a:t> ( const </a:t>
            </a:r>
            <a:r>
              <a:rPr lang="en-CA" sz="1600" dirty="0" err="1" smtClean="0">
                <a:solidFill>
                  <a:srgbClr val="FFFF00"/>
                </a:solidFill>
              </a:rPr>
              <a:t>MString</a:t>
            </a:r>
            <a:r>
              <a:rPr lang="en-CA" sz="1600" dirty="0" smtClean="0">
                <a:solidFill>
                  <a:srgbClr val="FFFF00"/>
                </a:solidFill>
              </a:rPr>
              <a:t> &amp;  name, </a:t>
            </a:r>
            <a:r>
              <a:rPr lang="en-CA" sz="1600" dirty="0" err="1" smtClean="0">
                <a:solidFill>
                  <a:srgbClr val="FFFF00"/>
                </a:solidFill>
              </a:rPr>
              <a:t>MSelectionList</a:t>
            </a:r>
            <a:r>
              <a:rPr lang="en-CA" sz="1600" dirty="0" smtClean="0">
                <a:solidFill>
                  <a:srgbClr val="FFFF00"/>
                </a:solidFill>
              </a:rPr>
              <a:t> &amp;  list   )</a:t>
            </a:r>
            <a:endParaRPr lang="en-US" sz="1600" dirty="0" smtClean="0">
              <a:solidFill>
                <a:srgbClr val="FFFF00"/>
              </a:solidFill>
            </a:endParaRPr>
          </a:p>
          <a:p>
            <a:pPr marL="909638">
              <a:buNone/>
            </a:pPr>
            <a:r>
              <a:rPr lang="en-US" sz="1600" dirty="0" err="1" smtClean="0">
                <a:solidFill>
                  <a:srgbClr val="FFFF00"/>
                </a:solidFill>
              </a:rPr>
              <a:t>MGlobal</a:t>
            </a:r>
            <a:r>
              <a:rPr lang="en-US" sz="1600" dirty="0" smtClean="0">
                <a:solidFill>
                  <a:srgbClr val="FFFF00"/>
                </a:solidFill>
              </a:rPr>
              <a:t>::</a:t>
            </a:r>
            <a:r>
              <a:rPr lang="en-US" sz="1600" dirty="0" err="1" smtClean="0">
                <a:solidFill>
                  <a:srgbClr val="FFFF00"/>
                </a:solidFill>
              </a:rPr>
              <a:t>setActiveSelectionList</a:t>
            </a:r>
            <a:r>
              <a:rPr lang="en-US" sz="1600" dirty="0" smtClean="0">
                <a:solidFill>
                  <a:srgbClr val="FFFF00"/>
                </a:solidFill>
              </a:rPr>
              <a:t>( const </a:t>
            </a:r>
            <a:r>
              <a:rPr lang="en-US" sz="1600" dirty="0" err="1" smtClean="0">
                <a:solidFill>
                  <a:srgbClr val="FFFF00"/>
                </a:solidFill>
              </a:rPr>
              <a:t>MSelectionList</a:t>
            </a:r>
            <a:r>
              <a:rPr lang="en-US" sz="1600" dirty="0" smtClean="0">
                <a:solidFill>
                  <a:srgbClr val="FFFF00"/>
                </a:solidFill>
              </a:rPr>
              <a:t> &amp;  </a:t>
            </a:r>
            <a:r>
              <a:rPr lang="en-US" sz="1600" dirty="0" err="1" smtClean="0">
                <a:solidFill>
                  <a:srgbClr val="FFFF00"/>
                </a:solidFill>
              </a:rPr>
              <a:t>src</a:t>
            </a:r>
            <a:r>
              <a:rPr lang="en-US" sz="1600" dirty="0" smtClean="0">
                <a:solidFill>
                  <a:srgbClr val="FFFF00"/>
                </a:solidFill>
              </a:rPr>
              <a:t>, </a:t>
            </a:r>
            <a:r>
              <a:rPr lang="en-US" sz="1600" dirty="0" err="1" smtClean="0">
                <a:solidFill>
                  <a:srgbClr val="FFFF00"/>
                </a:solidFill>
              </a:rPr>
              <a:t>MGlobal</a:t>
            </a:r>
            <a:r>
              <a:rPr lang="en-US" sz="1600" dirty="0" smtClean="0">
                <a:solidFill>
                  <a:srgbClr val="FFFF00"/>
                </a:solidFill>
              </a:rPr>
              <a:t>::</a:t>
            </a:r>
            <a:r>
              <a:rPr lang="en-US" sz="1600" dirty="0" err="1" smtClean="0">
                <a:solidFill>
                  <a:srgbClr val="FFFF00"/>
                </a:solidFill>
              </a:rPr>
              <a:t>ListAdjustment</a:t>
            </a:r>
            <a:r>
              <a:rPr lang="en-US" sz="1600" dirty="0" smtClean="0">
                <a:solidFill>
                  <a:srgbClr val="FFFF00"/>
                </a:solidFill>
              </a:rPr>
              <a:t> )</a:t>
            </a:r>
          </a:p>
          <a:p>
            <a:pPr>
              <a:buClr>
                <a:schemeClr val="accent1">
                  <a:lumMod val="50000"/>
                  <a:lumOff val="50000"/>
                </a:schemeClr>
              </a:buClr>
              <a:buSzPct val="80000"/>
              <a:buFont typeface="Wingdings" pitchFamily="2" charset="2"/>
              <a:buChar char="§"/>
              <a:defRPr/>
            </a:pPr>
            <a:endParaRPr lang="en-US" dirty="0" smtClean="0"/>
          </a:p>
          <a:p>
            <a:pPr>
              <a:buClr>
                <a:schemeClr val="accent1">
                  <a:lumMod val="50000"/>
                  <a:lumOff val="50000"/>
                </a:schemeClr>
              </a:buClr>
              <a:buSzPct val="80000"/>
              <a:buFont typeface="Wingdings" pitchFamily="2" charset="2"/>
              <a:buChar char="§"/>
              <a:defRPr/>
            </a:pPr>
            <a:endParaRPr lang="en-US" dirty="0" smtClean="0"/>
          </a:p>
          <a:p>
            <a:pPr marL="0" indent="0" eaLnBrk="1" hangingPunct="1">
              <a:buFontTx/>
              <a:buNone/>
              <a:defRPr/>
            </a:pPr>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linds(horizontal)">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blinds(horizontal)">
                                      <p:cBhvr>
                                        <p:cTn id="12" dur="500"/>
                                        <p:tgtEl>
                                          <p:spTgt spid="1843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animEffect transition="in" filter="blinds(horizontal)">
                                      <p:cBhvr>
                                        <p:cTn id="15" dur="500"/>
                                        <p:tgtEl>
                                          <p:spTgt spid="18435">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blinds(horizontal)">
                                      <p:cBhvr>
                                        <p:cTn id="18" dur="500"/>
                                        <p:tgtEl>
                                          <p:spTgt spid="1843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8435">
                                            <p:txEl>
                                              <p:pRg st="5" end="5"/>
                                            </p:txEl>
                                          </p:spTgt>
                                        </p:tgtEl>
                                        <p:attrNameLst>
                                          <p:attrName>style.visibility</p:attrName>
                                        </p:attrNameLst>
                                      </p:cBhvr>
                                      <p:to>
                                        <p:strVal val="visible"/>
                                      </p:to>
                                    </p:set>
                                    <p:animEffect transition="in" filter="blinds(horizontal)">
                                      <p:cBhvr>
                                        <p:cTn id="23" dur="500"/>
                                        <p:tgtEl>
                                          <p:spTgt spid="1843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8435">
                                            <p:txEl>
                                              <p:pRg st="7" end="7"/>
                                            </p:txEl>
                                          </p:spTgt>
                                        </p:tgtEl>
                                        <p:attrNameLst>
                                          <p:attrName>style.visibility</p:attrName>
                                        </p:attrNameLst>
                                      </p:cBhvr>
                                      <p:to>
                                        <p:strVal val="visible"/>
                                      </p:to>
                                    </p:set>
                                    <p:animEffect transition="in" filter="blinds(horizontal)">
                                      <p:cBhvr>
                                        <p:cTn id="28" dur="500"/>
                                        <p:tgtEl>
                                          <p:spTgt spid="18435">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8435">
                                            <p:txEl>
                                              <p:pRg st="8" end="8"/>
                                            </p:txEl>
                                          </p:spTgt>
                                        </p:tgtEl>
                                        <p:attrNameLst>
                                          <p:attrName>style.visibility</p:attrName>
                                        </p:attrNameLst>
                                      </p:cBhvr>
                                      <p:to>
                                        <p:strVal val="visible"/>
                                      </p:to>
                                    </p:set>
                                    <p:animEffect transition="in" filter="blinds(horizontal)">
                                      <p:cBhvr>
                                        <p:cTn id="31" dur="500"/>
                                        <p:tgtEl>
                                          <p:spTgt spid="18435">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8435">
                                            <p:txEl>
                                              <p:pRg st="9" end="9"/>
                                            </p:txEl>
                                          </p:spTgt>
                                        </p:tgtEl>
                                        <p:attrNameLst>
                                          <p:attrName>style.visibility</p:attrName>
                                        </p:attrNameLst>
                                      </p:cBhvr>
                                      <p:to>
                                        <p:strVal val="visible"/>
                                      </p:to>
                                    </p:set>
                                    <p:animEffect transition="in" filter="blinds(horizontal)">
                                      <p:cBhvr>
                                        <p:cTn id="34" dur="500"/>
                                        <p:tgtEl>
                                          <p:spTgt spid="184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MGlobal</a:t>
            </a:r>
            <a:r>
              <a:rPr lang="en-US" dirty="0" smtClean="0"/>
              <a:t> Selection</a:t>
            </a:r>
            <a:endParaRPr lang="en-US" dirty="0"/>
          </a:p>
        </p:txBody>
      </p:sp>
      <p:sp>
        <p:nvSpPr>
          <p:cNvPr id="3" name="Content Placeholder 2"/>
          <p:cNvSpPr>
            <a:spLocks noGrp="1"/>
          </p:cNvSpPr>
          <p:nvPr>
            <p:ph idx="1"/>
          </p:nvPr>
        </p:nvSpPr>
        <p:spPr>
          <a:xfrm>
            <a:off x="319088" y="1416050"/>
            <a:ext cx="9053512" cy="5119688"/>
          </a:xfrm>
        </p:spPr>
        <p:txBody>
          <a:bodyPr/>
          <a:lstStyle/>
          <a:p>
            <a:pPr>
              <a:buClr>
                <a:schemeClr val="accent1">
                  <a:lumMod val="50000"/>
                  <a:lumOff val="50000"/>
                </a:schemeClr>
              </a:buClr>
            </a:pPr>
            <a:r>
              <a:rPr lang="en-US" sz="1600" dirty="0" err="1" smtClean="0"/>
              <a:t>MGlobal</a:t>
            </a:r>
            <a:r>
              <a:rPr lang="en-US" sz="1600" dirty="0" smtClean="0"/>
              <a:t>::select ( const </a:t>
            </a:r>
            <a:r>
              <a:rPr lang="en-US" sz="1600" dirty="0" err="1" smtClean="0"/>
              <a:t>MDagPath</a:t>
            </a:r>
            <a:r>
              <a:rPr lang="en-US" sz="1600" dirty="0" smtClean="0"/>
              <a:t> &amp;  object, </a:t>
            </a:r>
            <a:r>
              <a:rPr lang="en-US" sz="1600" dirty="0" err="1" smtClean="0"/>
              <a:t>MGlobal</a:t>
            </a:r>
            <a:r>
              <a:rPr lang="en-US" sz="1600" dirty="0" smtClean="0"/>
              <a:t>::</a:t>
            </a:r>
            <a:r>
              <a:rPr lang="en-US" sz="1600" dirty="0" err="1" smtClean="0"/>
              <a:t>ListAdjustment</a:t>
            </a:r>
            <a:r>
              <a:rPr lang="en-US" sz="1600" dirty="0" smtClean="0"/>
              <a:t> </a:t>
            </a:r>
            <a:r>
              <a:rPr lang="en-US" sz="1600" dirty="0" err="1" smtClean="0"/>
              <a:t>listAdjustment</a:t>
            </a:r>
            <a:r>
              <a:rPr lang="en-US" sz="1600" dirty="0" smtClean="0"/>
              <a:t> )</a:t>
            </a:r>
            <a:r>
              <a:rPr lang="en-CA" sz="1600" dirty="0" smtClean="0"/>
              <a:t> </a:t>
            </a:r>
          </a:p>
          <a:p>
            <a:pPr>
              <a:buClr>
                <a:schemeClr val="accent1">
                  <a:lumMod val="50000"/>
                  <a:lumOff val="50000"/>
                </a:schemeClr>
              </a:buClr>
              <a:buNone/>
            </a:pPr>
            <a:r>
              <a:rPr lang="en-CA" sz="1600" dirty="0" smtClean="0"/>
              <a:t> 		add an object to the active selection list without creating an </a:t>
            </a:r>
            <a:r>
              <a:rPr lang="en-CA" sz="1600" dirty="0" err="1" smtClean="0"/>
              <a:t>MSelectionList</a:t>
            </a:r>
            <a:r>
              <a:rPr lang="en-CA" sz="1600" dirty="0" smtClean="0"/>
              <a:t> first</a:t>
            </a:r>
          </a:p>
          <a:p>
            <a:pPr>
              <a:buClr>
                <a:schemeClr val="accent1">
                  <a:lumMod val="50000"/>
                  <a:lumOff val="50000"/>
                </a:schemeClr>
              </a:buClr>
            </a:pPr>
            <a:endParaRPr lang="en-CA" sz="1600" dirty="0" smtClean="0"/>
          </a:p>
          <a:p>
            <a:pPr>
              <a:buClr>
                <a:schemeClr val="accent1">
                  <a:lumMod val="50000"/>
                  <a:lumOff val="50000"/>
                </a:schemeClr>
              </a:buClr>
            </a:pPr>
            <a:r>
              <a:rPr lang="en-CA" sz="1600" dirty="0" err="1" smtClean="0"/>
              <a:t>MGlobal</a:t>
            </a:r>
            <a:r>
              <a:rPr lang="en-CA" sz="1600" dirty="0" smtClean="0"/>
              <a:t>::</a:t>
            </a:r>
            <a:r>
              <a:rPr lang="en-CA" sz="1600" dirty="0" err="1" smtClean="0"/>
              <a:t>selectByName</a:t>
            </a:r>
            <a:r>
              <a:rPr lang="en-CA" sz="1600" dirty="0" smtClean="0"/>
              <a:t>(const </a:t>
            </a:r>
            <a:r>
              <a:rPr lang="en-CA" sz="1600" dirty="0" err="1" smtClean="0"/>
              <a:t>MString</a:t>
            </a:r>
            <a:r>
              <a:rPr lang="en-CA" sz="1600" dirty="0" smtClean="0"/>
              <a:t> &amp;  name, </a:t>
            </a:r>
            <a:r>
              <a:rPr lang="en-CA" sz="1600" dirty="0" err="1" smtClean="0"/>
              <a:t>MGlobal</a:t>
            </a:r>
            <a:r>
              <a:rPr lang="en-CA" sz="1600" dirty="0" smtClean="0"/>
              <a:t>::</a:t>
            </a:r>
            <a:r>
              <a:rPr lang="en-CA" sz="1600" dirty="0" err="1" smtClean="0"/>
              <a:t>ListAdjustment</a:t>
            </a:r>
            <a:r>
              <a:rPr lang="en-CA" sz="1600" dirty="0" smtClean="0"/>
              <a:t> </a:t>
            </a:r>
            <a:r>
              <a:rPr lang="en-CA" sz="1600" dirty="0" err="1" smtClean="0"/>
              <a:t>listAdjustment</a:t>
            </a:r>
            <a:r>
              <a:rPr lang="en-CA" sz="1600" dirty="0" smtClean="0"/>
              <a:t> )</a:t>
            </a:r>
          </a:p>
          <a:p>
            <a:pPr>
              <a:buClr>
                <a:schemeClr val="accent1">
                  <a:lumMod val="50000"/>
                  <a:lumOff val="50000"/>
                </a:schemeClr>
              </a:buClr>
              <a:buNone/>
            </a:pPr>
            <a:r>
              <a:rPr lang="en-CA" sz="1600" dirty="0" smtClean="0"/>
              <a:t>		finds all objects matching a pattern and adds them to the active selection list</a:t>
            </a:r>
          </a:p>
          <a:p>
            <a:pPr>
              <a:buClr>
                <a:schemeClr val="accent1">
                  <a:lumMod val="50000"/>
                  <a:lumOff val="50000"/>
                </a:schemeClr>
              </a:buClr>
              <a:buNone/>
            </a:pPr>
            <a:endParaRPr lang="en-US" sz="1600" dirty="0" smtClean="0"/>
          </a:p>
          <a:p>
            <a:pPr>
              <a:buClr>
                <a:schemeClr val="accent1">
                  <a:lumMod val="50000"/>
                  <a:lumOff val="50000"/>
                </a:schemeClr>
              </a:buClr>
            </a:pPr>
            <a:r>
              <a:rPr lang="en-US" sz="1600" dirty="0" err="1" smtClean="0"/>
              <a:t>MGlobal</a:t>
            </a:r>
            <a:r>
              <a:rPr lang="en-US" sz="1600" dirty="0" smtClean="0"/>
              <a:t>::</a:t>
            </a:r>
            <a:r>
              <a:rPr lang="en-US" sz="1600" dirty="0" err="1" smtClean="0"/>
              <a:t>setActiveSelectionList</a:t>
            </a:r>
            <a:r>
              <a:rPr lang="en-US" sz="1600" dirty="0" smtClean="0"/>
              <a:t> ( const </a:t>
            </a:r>
            <a:r>
              <a:rPr lang="en-US" sz="1600" dirty="0" err="1" smtClean="0"/>
              <a:t>MSelectionList</a:t>
            </a:r>
            <a:r>
              <a:rPr lang="en-US" sz="1600" dirty="0" smtClean="0"/>
              <a:t> &amp;  </a:t>
            </a:r>
            <a:r>
              <a:rPr lang="en-US" sz="1600" dirty="0" err="1" smtClean="0"/>
              <a:t>src</a:t>
            </a:r>
            <a:r>
              <a:rPr lang="en-US" sz="1600" dirty="0" smtClean="0"/>
              <a:t>, </a:t>
            </a:r>
            <a:r>
              <a:rPr lang="en-US" sz="1600" dirty="0" err="1" smtClean="0"/>
              <a:t>MGlobal</a:t>
            </a:r>
            <a:r>
              <a:rPr lang="en-US" sz="1600" dirty="0" smtClean="0"/>
              <a:t>::</a:t>
            </a:r>
            <a:r>
              <a:rPr lang="en-US" sz="1600" dirty="0" err="1" smtClean="0"/>
              <a:t>ListAdjustment</a:t>
            </a:r>
            <a:r>
              <a:rPr lang="en-US" sz="1600" dirty="0" smtClean="0"/>
              <a:t> )</a:t>
            </a:r>
          </a:p>
          <a:p>
            <a:pPr lvl="1">
              <a:buClr>
                <a:schemeClr val="accent1">
                  <a:lumMod val="50000"/>
                  <a:lumOff val="50000"/>
                </a:schemeClr>
              </a:buClr>
              <a:buNone/>
            </a:pPr>
            <a:r>
              <a:rPr lang="en-CA" sz="1600" dirty="0" smtClean="0"/>
              <a:t>		Set the active selection list. The selection items on the given list will update the contents</a:t>
            </a:r>
          </a:p>
          <a:p>
            <a:pPr lvl="1">
              <a:buClr>
                <a:schemeClr val="accent1">
                  <a:lumMod val="50000"/>
                  <a:lumOff val="50000"/>
                </a:schemeClr>
              </a:buClr>
              <a:buNone/>
            </a:pPr>
            <a:r>
              <a:rPr lang="en-CA" sz="1600" dirty="0" smtClean="0"/>
              <a:t>		 of the active selection list as indicated by the </a:t>
            </a:r>
            <a:r>
              <a:rPr lang="en-CA" sz="1600" dirty="0" err="1" smtClean="0"/>
              <a:t>listAdjustment</a:t>
            </a:r>
            <a:r>
              <a:rPr lang="en-CA" sz="1600" dirty="0" smtClean="0"/>
              <a:t> parameter.</a:t>
            </a:r>
          </a:p>
          <a:p>
            <a:pPr lvl="1">
              <a:buClr>
                <a:schemeClr val="accent1">
                  <a:lumMod val="50000"/>
                  <a:lumOff val="50000"/>
                </a:schemeClr>
              </a:buClr>
              <a:buNone/>
            </a:pPr>
            <a:endParaRPr lang="en-CA" sz="1600" dirty="0" smtClean="0"/>
          </a:p>
          <a:p>
            <a:pPr>
              <a:buClr>
                <a:schemeClr val="accent1">
                  <a:lumMod val="50000"/>
                  <a:lumOff val="50000"/>
                </a:schemeClr>
              </a:buClr>
              <a:buFont typeface="Arial" pitchFamily="34" charset="0"/>
              <a:buChar char="•"/>
            </a:pPr>
            <a:r>
              <a:rPr lang="en-US" sz="1600" dirty="0" err="1" smtClean="0"/>
              <a:t>MGlobal</a:t>
            </a:r>
            <a:r>
              <a:rPr lang="en-US" sz="1600" dirty="0" smtClean="0"/>
              <a:t>::</a:t>
            </a:r>
            <a:r>
              <a:rPr lang="en-US" sz="1600" dirty="0" err="1" smtClean="0"/>
              <a:t>selectCommand</a:t>
            </a:r>
            <a:r>
              <a:rPr lang="en-US" sz="1600" dirty="0" smtClean="0"/>
              <a:t> ( const </a:t>
            </a:r>
            <a:r>
              <a:rPr lang="en-US" sz="1600" dirty="0" err="1" smtClean="0"/>
              <a:t>MSelectionList</a:t>
            </a:r>
            <a:r>
              <a:rPr lang="en-US" sz="1600" dirty="0" smtClean="0"/>
              <a:t> &amp;  </a:t>
            </a:r>
            <a:r>
              <a:rPr lang="en-US" sz="1600" dirty="0" err="1" smtClean="0"/>
              <a:t>src</a:t>
            </a:r>
            <a:r>
              <a:rPr lang="en-US" sz="1600" dirty="0" smtClean="0"/>
              <a:t>, </a:t>
            </a:r>
            <a:r>
              <a:rPr lang="en-US" sz="1600" dirty="0" err="1" smtClean="0"/>
              <a:t>MGlobal</a:t>
            </a:r>
            <a:r>
              <a:rPr lang="en-US" sz="1600" dirty="0" smtClean="0"/>
              <a:t>::</a:t>
            </a:r>
            <a:r>
              <a:rPr lang="en-US" sz="1600" dirty="0" err="1" smtClean="0"/>
              <a:t>ListAdjustment</a:t>
            </a:r>
            <a:r>
              <a:rPr lang="en-US" sz="1600" dirty="0" smtClean="0"/>
              <a:t> )</a:t>
            </a:r>
          </a:p>
          <a:p>
            <a:pPr lvl="2">
              <a:buClr>
                <a:schemeClr val="accent1">
                  <a:lumMod val="50000"/>
                  <a:lumOff val="50000"/>
                </a:schemeClr>
              </a:buClr>
              <a:buNone/>
            </a:pPr>
            <a:r>
              <a:rPr lang="en-US" sz="1600" dirty="0" smtClean="0"/>
              <a:t>		</a:t>
            </a:r>
            <a:r>
              <a:rPr lang="en-CA" sz="1600" dirty="0" smtClean="0"/>
              <a:t>Set the active selection list, by calling the built in Maya select command</a:t>
            </a:r>
            <a:endParaRPr lang="en-US" sz="1600" dirty="0" smtClean="0"/>
          </a:p>
          <a:p>
            <a:pPr>
              <a:buClr>
                <a:schemeClr val="accent1">
                  <a:lumMod val="50000"/>
                  <a:lumOff val="50000"/>
                </a:schemeClr>
              </a:buClr>
            </a:pPr>
            <a:endParaRPr lang="en-US" sz="1600" dirty="0" smtClean="0"/>
          </a:p>
          <a:p>
            <a:pPr>
              <a:buClr>
                <a:schemeClr val="accent1">
                  <a:lumMod val="50000"/>
                  <a:lumOff val="50000"/>
                </a:schemeClr>
              </a:buClr>
            </a:pPr>
            <a:r>
              <a:rPr lang="en-US" sz="1600" dirty="0" err="1" smtClean="0"/>
              <a:t>MStatus</a:t>
            </a:r>
            <a:r>
              <a:rPr lang="en-US" sz="1600" dirty="0" smtClean="0"/>
              <a:t> </a:t>
            </a:r>
            <a:r>
              <a:rPr lang="en-US" sz="1600" dirty="0" err="1" smtClean="0"/>
              <a:t>MGlobal</a:t>
            </a:r>
            <a:r>
              <a:rPr lang="en-US" sz="1600" dirty="0" smtClean="0"/>
              <a:t>::</a:t>
            </a:r>
            <a:r>
              <a:rPr lang="en-US" sz="1600" dirty="0" err="1" smtClean="0"/>
              <a:t>selectFromScreen</a:t>
            </a:r>
            <a:r>
              <a:rPr lang="en-US" sz="1600" dirty="0" smtClean="0"/>
              <a:t> ( const short &amp;  </a:t>
            </a:r>
            <a:r>
              <a:rPr lang="en-US" sz="1600" dirty="0" err="1" smtClean="0"/>
              <a:t>x_pos</a:t>
            </a:r>
            <a:r>
              <a:rPr lang="en-US" sz="1600" dirty="0" smtClean="0"/>
              <a:t>, const short &amp;  </a:t>
            </a:r>
            <a:r>
              <a:rPr lang="en-US" sz="1600" dirty="0" err="1" smtClean="0"/>
              <a:t>y_pos</a:t>
            </a:r>
            <a:r>
              <a:rPr lang="en-US" sz="1600" dirty="0" smtClean="0"/>
              <a:t>, </a:t>
            </a:r>
            <a:r>
              <a:rPr lang="en-US" sz="1600" dirty="0" err="1" smtClean="0"/>
              <a:t>MGlobal</a:t>
            </a:r>
            <a:r>
              <a:rPr lang="en-US" sz="1600" dirty="0" smtClean="0"/>
              <a:t>::</a:t>
            </a:r>
            <a:r>
              <a:rPr lang="en-US" sz="1600" dirty="0" err="1" smtClean="0"/>
              <a:t>ListAdjustment</a:t>
            </a:r>
            <a:r>
              <a:rPr lang="en-US" sz="1600" dirty="0" smtClean="0"/>
              <a:t>, </a:t>
            </a:r>
            <a:r>
              <a:rPr lang="en-US" sz="1600" dirty="0" err="1" smtClean="0"/>
              <a:t>MGlobal</a:t>
            </a:r>
            <a:r>
              <a:rPr lang="en-US" sz="1600" dirty="0" smtClean="0"/>
              <a:t>::</a:t>
            </a:r>
            <a:r>
              <a:rPr lang="en-US" sz="1600" dirty="0" err="1" smtClean="0"/>
              <a:t>SelectionMethod</a:t>
            </a:r>
            <a:r>
              <a:rPr lang="en-US" sz="1600" dirty="0" smtClean="0"/>
              <a:t> )</a:t>
            </a:r>
          </a:p>
          <a:p>
            <a:pPr lvl="2">
              <a:buClr>
                <a:schemeClr val="accent1">
                  <a:lumMod val="50000"/>
                  <a:lumOff val="50000"/>
                </a:schemeClr>
              </a:buClr>
              <a:buNone/>
            </a:pPr>
            <a:r>
              <a:rPr lang="en-CA" sz="1600" dirty="0" smtClean="0"/>
              <a:t>		Perform click-pick type selection. If an object intersects the click point then it is </a:t>
            </a:r>
          </a:p>
          <a:p>
            <a:pPr lvl="2">
              <a:buClr>
                <a:schemeClr val="accent1">
                  <a:lumMod val="50000"/>
                  <a:lumOff val="50000"/>
                </a:schemeClr>
              </a:buClr>
              <a:buNone/>
            </a:pPr>
            <a:r>
              <a:rPr lang="en-CA" sz="1600" dirty="0" smtClean="0"/>
              <a:t>		selected according to </a:t>
            </a:r>
            <a:r>
              <a:rPr lang="en-CA" sz="1600" dirty="0" err="1" smtClean="0"/>
              <a:t>listAdjustment</a:t>
            </a:r>
            <a:r>
              <a:rPr lang="en-CA" sz="1600" dirty="0" smtClean="0"/>
              <a:t>.</a:t>
            </a:r>
            <a:endParaRPr lang="en-US" sz="1600" dirty="0" smtClean="0"/>
          </a:p>
          <a:p>
            <a:endParaRPr lang="en-US" sz="1600" dirty="0" smtClean="0"/>
          </a:p>
          <a:p>
            <a:endParaRPr lang="en-US" sz="1600" dirty="0" smtClean="0"/>
          </a:p>
          <a:p>
            <a:endParaRPr lang="en-US" sz="1600" dirty="0"/>
          </a:p>
        </p:txBody>
      </p:sp>
      <p:sp>
        <p:nvSpPr>
          <p:cNvPr id="4" name="AutoShape 7"/>
          <p:cNvSpPr>
            <a:spLocks noChangeArrowheads="1"/>
          </p:cNvSpPr>
          <p:nvPr/>
        </p:nvSpPr>
        <p:spPr bwMode="auto">
          <a:xfrm>
            <a:off x="609600" y="4495800"/>
            <a:ext cx="2438400" cy="398691"/>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dirty="0" smtClean="0"/>
          </a:p>
        </p:txBody>
      </p:sp>
      <p:sp>
        <p:nvSpPr>
          <p:cNvPr id="5" name="AutoShape 7"/>
          <p:cNvSpPr>
            <a:spLocks noChangeArrowheads="1"/>
          </p:cNvSpPr>
          <p:nvPr/>
        </p:nvSpPr>
        <p:spPr bwMode="auto">
          <a:xfrm>
            <a:off x="609600" y="3200400"/>
            <a:ext cx="3048000" cy="398691"/>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Utilities API: </a:t>
            </a:r>
            <a:r>
              <a:rPr lang="en-US" dirty="0" err="1" smtClean="0"/>
              <a:t>MGlobal</a:t>
            </a:r>
            <a:r>
              <a:rPr lang="en-US" dirty="0" smtClean="0"/>
              <a:t> </a:t>
            </a:r>
            <a:endParaRPr lang="en-US" dirty="0"/>
          </a:p>
        </p:txBody>
      </p:sp>
      <p:sp>
        <p:nvSpPr>
          <p:cNvPr id="3" name="Content Placeholder 2"/>
          <p:cNvSpPr>
            <a:spLocks noGrp="1"/>
          </p:cNvSpPr>
          <p:nvPr>
            <p:ph idx="1"/>
          </p:nvPr>
        </p:nvSpPr>
        <p:spPr/>
        <p:txBody>
          <a:bodyPr/>
          <a:lstStyle/>
          <a:p>
            <a:r>
              <a:rPr lang="en-US" dirty="0" smtClean="0"/>
              <a:t>Display error/warning messages or general information to the user for custom command</a:t>
            </a:r>
          </a:p>
          <a:p>
            <a:endParaRPr lang="en-US" dirty="0"/>
          </a:p>
        </p:txBody>
      </p:sp>
      <p:sp>
        <p:nvSpPr>
          <p:cNvPr id="4" name="TextBox 3"/>
          <p:cNvSpPr txBox="1"/>
          <p:nvPr/>
        </p:nvSpPr>
        <p:spPr>
          <a:xfrm>
            <a:off x="609600" y="2895600"/>
            <a:ext cx="6705600" cy="1754326"/>
          </a:xfrm>
          <a:prstGeom prst="rect">
            <a:avLst/>
          </a:prstGeom>
          <a:noFill/>
        </p:spPr>
        <p:txBody>
          <a:bodyPr wrap="square" rtlCol="0">
            <a:spAutoFit/>
          </a:bodyPr>
          <a:lstStyle/>
          <a:p>
            <a:r>
              <a:rPr lang="en-CA" dirty="0" smtClean="0">
                <a:solidFill>
                  <a:schemeClr val="bg1"/>
                </a:solidFill>
              </a:rPr>
              <a:t>void </a:t>
            </a:r>
            <a:r>
              <a:rPr lang="en-CA" dirty="0" err="1" smtClean="0">
                <a:solidFill>
                  <a:schemeClr val="bg1"/>
                </a:solidFill>
              </a:rPr>
              <a:t>MGlobal</a:t>
            </a:r>
            <a:r>
              <a:rPr lang="en-CA" dirty="0" smtClean="0">
                <a:solidFill>
                  <a:schemeClr val="bg1"/>
                </a:solidFill>
              </a:rPr>
              <a:t>::</a:t>
            </a:r>
            <a:r>
              <a:rPr lang="en-CA" dirty="0" err="1" smtClean="0">
                <a:solidFill>
                  <a:schemeClr val="bg1"/>
                </a:solidFill>
              </a:rPr>
              <a:t>displayInfo</a:t>
            </a:r>
            <a:r>
              <a:rPr lang="en-CA" dirty="0" smtClean="0">
                <a:solidFill>
                  <a:schemeClr val="bg1"/>
                </a:solidFill>
              </a:rPr>
              <a:t> ( const </a:t>
            </a:r>
            <a:r>
              <a:rPr lang="en-CA" dirty="0" err="1" smtClean="0">
                <a:solidFill>
                  <a:schemeClr val="bg1"/>
                </a:solidFill>
              </a:rPr>
              <a:t>MString</a:t>
            </a:r>
            <a:r>
              <a:rPr lang="en-CA" dirty="0" smtClean="0">
                <a:solidFill>
                  <a:schemeClr val="bg1"/>
                </a:solidFill>
              </a:rPr>
              <a:t> &amp;  </a:t>
            </a:r>
            <a:r>
              <a:rPr lang="en-CA" dirty="0" err="1" smtClean="0">
                <a:solidFill>
                  <a:schemeClr val="bg1"/>
                </a:solidFill>
              </a:rPr>
              <a:t>theMessage</a:t>
            </a:r>
            <a:r>
              <a:rPr lang="en-CA" dirty="0" smtClean="0">
                <a:solidFill>
                  <a:schemeClr val="bg1"/>
                </a:solidFill>
              </a:rPr>
              <a:t>  )</a:t>
            </a:r>
          </a:p>
          <a:p>
            <a:endParaRPr lang="en-CA" dirty="0" smtClean="0">
              <a:solidFill>
                <a:schemeClr val="bg1"/>
              </a:solidFill>
            </a:endParaRPr>
          </a:p>
          <a:p>
            <a:r>
              <a:rPr lang="en-CA" dirty="0" smtClean="0">
                <a:solidFill>
                  <a:schemeClr val="bg1"/>
                </a:solidFill>
              </a:rPr>
              <a:t>void </a:t>
            </a:r>
            <a:r>
              <a:rPr lang="en-CA" dirty="0" err="1" smtClean="0">
                <a:solidFill>
                  <a:schemeClr val="bg1"/>
                </a:solidFill>
              </a:rPr>
              <a:t>MGlobal</a:t>
            </a:r>
            <a:r>
              <a:rPr lang="en-CA" dirty="0" smtClean="0">
                <a:solidFill>
                  <a:schemeClr val="bg1"/>
                </a:solidFill>
              </a:rPr>
              <a:t>::</a:t>
            </a:r>
            <a:r>
              <a:rPr lang="en-CA" dirty="0" err="1" smtClean="0">
                <a:solidFill>
                  <a:schemeClr val="bg1"/>
                </a:solidFill>
              </a:rPr>
              <a:t>displayWarning</a:t>
            </a:r>
            <a:r>
              <a:rPr lang="en-CA" dirty="0" smtClean="0">
                <a:solidFill>
                  <a:schemeClr val="bg1"/>
                </a:solidFill>
              </a:rPr>
              <a:t> ( const </a:t>
            </a:r>
            <a:r>
              <a:rPr lang="en-CA" dirty="0" err="1" smtClean="0">
                <a:solidFill>
                  <a:schemeClr val="bg1"/>
                </a:solidFill>
              </a:rPr>
              <a:t>MString</a:t>
            </a:r>
            <a:r>
              <a:rPr lang="en-CA" dirty="0" smtClean="0">
                <a:solidFill>
                  <a:schemeClr val="bg1"/>
                </a:solidFill>
              </a:rPr>
              <a:t> &amp;  </a:t>
            </a:r>
            <a:r>
              <a:rPr lang="en-CA" dirty="0" err="1" smtClean="0">
                <a:solidFill>
                  <a:schemeClr val="bg1"/>
                </a:solidFill>
              </a:rPr>
              <a:t>theWarning</a:t>
            </a:r>
            <a:r>
              <a:rPr lang="en-CA" dirty="0" smtClean="0">
                <a:solidFill>
                  <a:schemeClr val="bg1"/>
                </a:solidFill>
              </a:rPr>
              <a:t>  )  </a:t>
            </a:r>
          </a:p>
          <a:p>
            <a:endParaRPr lang="en-CA" dirty="0" smtClean="0">
              <a:solidFill>
                <a:schemeClr val="bg1"/>
              </a:solidFill>
            </a:endParaRPr>
          </a:p>
          <a:p>
            <a:r>
              <a:rPr lang="en-CA" dirty="0" smtClean="0">
                <a:solidFill>
                  <a:schemeClr val="bg1"/>
                </a:solidFill>
              </a:rPr>
              <a:t>void </a:t>
            </a:r>
            <a:r>
              <a:rPr lang="en-CA" dirty="0" err="1" smtClean="0">
                <a:solidFill>
                  <a:schemeClr val="bg1"/>
                </a:solidFill>
              </a:rPr>
              <a:t>MGlobal</a:t>
            </a:r>
            <a:r>
              <a:rPr lang="en-CA" dirty="0" smtClean="0">
                <a:solidFill>
                  <a:schemeClr val="bg1"/>
                </a:solidFill>
              </a:rPr>
              <a:t>::</a:t>
            </a:r>
            <a:r>
              <a:rPr lang="en-CA" dirty="0" err="1" smtClean="0">
                <a:solidFill>
                  <a:schemeClr val="bg1"/>
                </a:solidFill>
              </a:rPr>
              <a:t>displayError</a:t>
            </a:r>
            <a:r>
              <a:rPr lang="en-CA" dirty="0" smtClean="0">
                <a:solidFill>
                  <a:schemeClr val="bg1"/>
                </a:solidFill>
              </a:rPr>
              <a:t> ( const </a:t>
            </a:r>
            <a:r>
              <a:rPr lang="en-CA" dirty="0" err="1" smtClean="0">
                <a:solidFill>
                  <a:schemeClr val="bg1"/>
                </a:solidFill>
              </a:rPr>
              <a:t>MString</a:t>
            </a:r>
            <a:r>
              <a:rPr lang="en-CA" dirty="0" smtClean="0">
                <a:solidFill>
                  <a:schemeClr val="bg1"/>
                </a:solidFill>
              </a:rPr>
              <a:t> &amp;  </a:t>
            </a:r>
            <a:r>
              <a:rPr lang="en-CA" dirty="0" err="1" smtClean="0">
                <a:solidFill>
                  <a:schemeClr val="bg1"/>
                </a:solidFill>
              </a:rPr>
              <a:t>theError</a:t>
            </a:r>
            <a:r>
              <a:rPr lang="en-CA" dirty="0" smtClean="0">
                <a:solidFill>
                  <a:schemeClr val="bg1"/>
                </a:solidFill>
              </a:rPr>
              <a:t>  ) </a:t>
            </a:r>
            <a:endParaRPr lang="en-US" dirty="0" smtClean="0">
              <a:solidFill>
                <a:schemeClr val="bg1"/>
              </a:solidFill>
            </a:endParaRPr>
          </a:p>
          <a:p>
            <a:endParaRPr lang="en-US" dirty="0">
              <a:solidFill>
                <a:srgbClr val="FFFF00"/>
              </a:solidFill>
            </a:endParaRPr>
          </a:p>
        </p:txBody>
      </p:sp>
    </p:spTree>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Utilities API: </a:t>
            </a:r>
            <a:r>
              <a:rPr lang="en-US" dirty="0" err="1" smtClean="0"/>
              <a:t>MGlobal</a:t>
            </a:r>
            <a:endParaRPr lang="en-US" dirty="0"/>
          </a:p>
        </p:txBody>
      </p:sp>
      <p:sp>
        <p:nvSpPr>
          <p:cNvPr id="3" name="Content Placeholder 2"/>
          <p:cNvSpPr>
            <a:spLocks noGrp="1"/>
          </p:cNvSpPr>
          <p:nvPr>
            <p:ph idx="1"/>
          </p:nvPr>
        </p:nvSpPr>
        <p:spPr/>
        <p:txBody>
          <a:bodyPr/>
          <a:lstStyle/>
          <a:p>
            <a:r>
              <a:rPr lang="en-US" dirty="0" smtClean="0"/>
              <a:t>Execute MEL script:</a:t>
            </a:r>
          </a:p>
          <a:p>
            <a:pPr lvl="1">
              <a:buNone/>
            </a:pPr>
            <a:r>
              <a:rPr lang="en-US" b="1" i="1" dirty="0" smtClean="0"/>
              <a:t>		</a:t>
            </a:r>
            <a:r>
              <a:rPr lang="en-US" dirty="0" err="1" smtClean="0"/>
              <a:t>MGlobal</a:t>
            </a:r>
            <a:r>
              <a:rPr lang="en-US" dirty="0" smtClean="0"/>
              <a:t>::</a:t>
            </a:r>
            <a:r>
              <a:rPr lang="en-US" dirty="0" err="1" smtClean="0"/>
              <a:t>executeCommand</a:t>
            </a:r>
            <a:r>
              <a:rPr lang="en-US" dirty="0" smtClean="0"/>
              <a:t>(const </a:t>
            </a:r>
            <a:r>
              <a:rPr lang="en-US" dirty="0" err="1" smtClean="0"/>
              <a:t>MString</a:t>
            </a:r>
            <a:r>
              <a:rPr lang="en-US" dirty="0" smtClean="0"/>
              <a:t> &amp;command)</a:t>
            </a:r>
          </a:p>
          <a:p>
            <a:pPr lvl="1">
              <a:buNone/>
            </a:pPr>
            <a:r>
              <a:rPr lang="en-US" dirty="0" smtClean="0"/>
              <a:t>		</a:t>
            </a:r>
            <a:r>
              <a:rPr lang="en-US" dirty="0" err="1" smtClean="0"/>
              <a:t>MGlobal</a:t>
            </a:r>
            <a:r>
              <a:rPr lang="en-US" dirty="0" smtClean="0"/>
              <a:t>::</a:t>
            </a:r>
            <a:r>
              <a:rPr lang="en-US" dirty="0" err="1" smtClean="0"/>
              <a:t>sourceFile</a:t>
            </a:r>
            <a:r>
              <a:rPr lang="en-US" dirty="0" smtClean="0"/>
              <a:t>(const </a:t>
            </a:r>
            <a:r>
              <a:rPr lang="en-US" dirty="0" err="1" smtClean="0"/>
              <a:t>MString</a:t>
            </a:r>
            <a:r>
              <a:rPr lang="en-US" dirty="0" smtClean="0"/>
              <a:t> &amp;</a:t>
            </a:r>
            <a:r>
              <a:rPr lang="en-US" dirty="0" err="1" smtClean="0"/>
              <a:t>fileName</a:t>
            </a:r>
            <a:r>
              <a:rPr lang="en-US" dirty="0" smtClean="0"/>
              <a:t>)</a:t>
            </a:r>
          </a:p>
          <a:p>
            <a:pPr lvl="1"/>
            <a:endParaRPr lang="en-US" dirty="0" smtClean="0"/>
          </a:p>
          <a:p>
            <a:pPr marL="342900" lvl="1" indent="-342900">
              <a:buClrTx/>
              <a:buSzTx/>
              <a:buFontTx/>
              <a:buChar char="•"/>
            </a:pPr>
            <a:r>
              <a:rPr lang="en-US" b="1" dirty="0" smtClean="0"/>
              <a:t>Execute Python Command:</a:t>
            </a:r>
          </a:p>
          <a:p>
            <a:pPr lvl="1">
              <a:buNone/>
            </a:pPr>
            <a:r>
              <a:rPr lang="en-US" dirty="0" smtClean="0"/>
              <a:t>		</a:t>
            </a:r>
            <a:r>
              <a:rPr lang="en-CA" dirty="0" err="1" smtClean="0"/>
              <a:t>MGlobal</a:t>
            </a:r>
            <a:r>
              <a:rPr lang="en-CA" dirty="0" smtClean="0"/>
              <a:t>::</a:t>
            </a:r>
            <a:r>
              <a:rPr lang="en-CA" dirty="0" err="1" smtClean="0"/>
              <a:t>executePythonCommand</a:t>
            </a:r>
            <a:r>
              <a:rPr lang="en-CA" dirty="0" smtClean="0"/>
              <a:t> (const </a:t>
            </a:r>
            <a:r>
              <a:rPr lang="en-CA" dirty="0" err="1" smtClean="0"/>
              <a:t>MString</a:t>
            </a:r>
            <a:r>
              <a:rPr lang="en-CA" dirty="0" smtClean="0"/>
              <a:t> &amp;command)</a:t>
            </a:r>
            <a:endParaRPr lang="en-US" dirty="0" smtClean="0"/>
          </a:p>
          <a:p>
            <a:pPr lvl="2"/>
            <a:endParaRPr lang="en-US" dirty="0"/>
          </a:p>
        </p:txBody>
      </p:sp>
      <p:sp>
        <p:nvSpPr>
          <p:cNvPr id="4" name="TextBox 3"/>
          <p:cNvSpPr txBox="1"/>
          <p:nvPr/>
        </p:nvSpPr>
        <p:spPr>
          <a:xfrm>
            <a:off x="762000" y="4191000"/>
            <a:ext cx="6843712" cy="2308324"/>
          </a:xfrm>
          <a:prstGeom prst="rect">
            <a:avLst/>
          </a:prstGeom>
          <a:noFill/>
        </p:spPr>
        <p:txBody>
          <a:bodyPr wrap="square" rtlCol="0">
            <a:spAutoFit/>
          </a:bodyPr>
          <a:lstStyle/>
          <a:p>
            <a:r>
              <a:rPr lang="en-US" sz="1400" dirty="0" smtClean="0">
                <a:solidFill>
                  <a:srgbClr val="FFFF00"/>
                </a:solidFill>
              </a:rPr>
              <a:t># execute </a:t>
            </a:r>
            <a:r>
              <a:rPr lang="en-US" sz="1400" dirty="0" err="1" smtClean="0">
                <a:solidFill>
                  <a:srgbClr val="FFFF00"/>
                </a:solidFill>
              </a:rPr>
              <a:t>mel</a:t>
            </a:r>
            <a:r>
              <a:rPr lang="en-US" sz="1400" dirty="0" smtClean="0">
                <a:solidFill>
                  <a:srgbClr val="FFFF00"/>
                </a:solidFill>
              </a:rPr>
              <a:t> command to create a </a:t>
            </a:r>
            <a:r>
              <a:rPr lang="en-US" sz="1400" dirty="0" err="1" smtClean="0">
                <a:solidFill>
                  <a:srgbClr val="FFFF00"/>
                </a:solidFill>
              </a:rPr>
              <a:t>nurbs</a:t>
            </a:r>
            <a:r>
              <a:rPr lang="en-US" sz="1400" dirty="0" smtClean="0">
                <a:solidFill>
                  <a:srgbClr val="FFFF00"/>
                </a:solidFill>
              </a:rPr>
              <a:t> sphere</a:t>
            </a:r>
          </a:p>
          <a:p>
            <a:r>
              <a:rPr lang="en-US" sz="1400" dirty="0" err="1" smtClean="0">
                <a:solidFill>
                  <a:srgbClr val="FFFF00"/>
                </a:solidFill>
              </a:rPr>
              <a:t>OpenMaya.MGlobal.executeCommand</a:t>
            </a:r>
            <a:r>
              <a:rPr lang="en-US" sz="1400" dirty="0" smtClean="0">
                <a:solidFill>
                  <a:srgbClr val="FFFF00"/>
                </a:solidFill>
              </a:rPr>
              <a:t>( "sphere" );  </a:t>
            </a:r>
          </a:p>
          <a:p>
            <a:endParaRPr lang="en-US" sz="1400" dirty="0" smtClean="0">
              <a:solidFill>
                <a:srgbClr val="FFFF00"/>
              </a:solidFill>
            </a:endParaRPr>
          </a:p>
          <a:p>
            <a:r>
              <a:rPr lang="en-US" sz="1400" dirty="0" smtClean="0">
                <a:solidFill>
                  <a:srgbClr val="FFFF00"/>
                </a:solidFill>
              </a:rPr>
              <a:t># execute the specified </a:t>
            </a:r>
            <a:r>
              <a:rPr lang="en-US" sz="1400" dirty="0" err="1" smtClean="0">
                <a:solidFill>
                  <a:srgbClr val="FFFF00"/>
                </a:solidFill>
              </a:rPr>
              <a:t>mel</a:t>
            </a:r>
            <a:r>
              <a:rPr lang="en-US" sz="1400" dirty="0" smtClean="0">
                <a:solidFill>
                  <a:srgbClr val="FFFF00"/>
                </a:solidFill>
              </a:rPr>
              <a:t> script </a:t>
            </a:r>
            <a:br>
              <a:rPr lang="en-US" sz="1400" dirty="0" smtClean="0">
                <a:solidFill>
                  <a:srgbClr val="FFFF00"/>
                </a:solidFill>
              </a:rPr>
            </a:br>
            <a:r>
              <a:rPr lang="en-US" sz="1400" dirty="0" err="1" smtClean="0">
                <a:solidFill>
                  <a:srgbClr val="FFFF00"/>
                </a:solidFill>
              </a:rPr>
              <a:t>OpenMaya.MGlobal.sourceFile</a:t>
            </a:r>
            <a:r>
              <a:rPr lang="en-US" sz="1400" dirty="0" smtClean="0">
                <a:solidFill>
                  <a:srgbClr val="FFFF00"/>
                </a:solidFill>
              </a:rPr>
              <a:t>( "C:\\</a:t>
            </a:r>
            <a:r>
              <a:rPr lang="en-US" sz="1400" dirty="0" err="1" smtClean="0">
                <a:solidFill>
                  <a:srgbClr val="FFFF00"/>
                </a:solidFill>
              </a:rPr>
              <a:t>MyScripts</a:t>
            </a:r>
            <a:r>
              <a:rPr lang="en-US" sz="1400" dirty="0" smtClean="0">
                <a:solidFill>
                  <a:srgbClr val="FFFF00"/>
                </a:solidFill>
              </a:rPr>
              <a:t>\\testScript.mel" ); </a:t>
            </a:r>
          </a:p>
          <a:p>
            <a:r>
              <a:rPr lang="en-US" sz="1400" dirty="0" smtClean="0">
                <a:solidFill>
                  <a:srgbClr val="FFFF00"/>
                </a:solidFill>
              </a:rPr>
              <a:t> </a:t>
            </a:r>
          </a:p>
          <a:p>
            <a:r>
              <a:rPr lang="en-US" sz="1400" dirty="0" smtClean="0">
                <a:solidFill>
                  <a:srgbClr val="FFFF00"/>
                </a:solidFill>
              </a:rPr>
              <a:t>#execute python command to create a poly cube</a:t>
            </a:r>
            <a:br>
              <a:rPr lang="en-US" sz="1400" dirty="0" smtClean="0">
                <a:solidFill>
                  <a:srgbClr val="FFFF00"/>
                </a:solidFill>
              </a:rPr>
            </a:br>
            <a:r>
              <a:rPr lang="en-US" sz="1400" dirty="0" err="1" smtClean="0">
                <a:solidFill>
                  <a:srgbClr val="FFFF00"/>
                </a:solidFill>
              </a:rPr>
              <a:t>OpenMaya.MGlobal.executePythonCommand</a:t>
            </a:r>
            <a:r>
              <a:rPr lang="en-US" sz="1400" dirty="0" smtClean="0">
                <a:solidFill>
                  <a:srgbClr val="FFFF00"/>
                </a:solidFill>
              </a:rPr>
              <a:t> (“</a:t>
            </a:r>
            <a:r>
              <a:rPr lang="pt-BR" sz="1400" dirty="0" smtClean="0">
                <a:solidFill>
                  <a:srgbClr val="FFFF00"/>
                </a:solidFill>
              </a:rPr>
              <a:t>polyCube( sx=10, sy=15, sz=5, h=20 )”)</a:t>
            </a:r>
            <a:endParaRPr lang="en-US" sz="1400" dirty="0" smtClean="0">
              <a:solidFill>
                <a:srgbClr val="FFFF00"/>
              </a:solidFill>
            </a:endParaRPr>
          </a:p>
          <a:p>
            <a:endParaRPr lang="en-US" dirty="0">
              <a:solidFill>
                <a:srgbClr val="FFFF00"/>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2800" dirty="0" smtClean="0">
              <a:latin typeface="+mj-lt"/>
            </a:endParaRPr>
          </a:p>
          <a:p>
            <a:pPr algn="ctr">
              <a:buNone/>
            </a:pPr>
            <a:endParaRPr lang="en-US" sz="2800" dirty="0" smtClean="0">
              <a:latin typeface="+mj-lt"/>
            </a:endParaRPr>
          </a:p>
          <a:p>
            <a:pPr algn="ctr">
              <a:buNone/>
            </a:pPr>
            <a:r>
              <a:rPr lang="en-US" sz="2800" b="1" dirty="0" smtClean="0">
                <a:latin typeface="+mj-lt"/>
              </a:rPr>
              <a:t>API Code Error Handling</a:t>
            </a:r>
            <a:endParaRPr lang="en-US" sz="2800" b="1" dirty="0">
              <a:latin typeface="+mj-lt"/>
            </a:endParaRPr>
          </a:p>
        </p:txBody>
      </p:sp>
      <p:sp>
        <p:nvSpPr>
          <p:cNvPr id="5" name="Title 4"/>
          <p:cNvSpPr>
            <a:spLocks noGrp="1"/>
          </p:cNvSpPr>
          <p:nvPr>
            <p:ph type="title"/>
          </p:nvPr>
        </p:nvSpPr>
        <p:spPr/>
        <p:txBody>
          <a:bodyPr/>
          <a:lstStyle/>
          <a:p>
            <a:endParaRPr lang="en-US"/>
          </a:p>
        </p:txBody>
      </p:sp>
      <p:grpSp>
        <p:nvGrpSpPr>
          <p:cNvPr id="2" name="Group 5"/>
          <p:cNvGrpSpPr/>
          <p:nvPr/>
        </p:nvGrpSpPr>
        <p:grpSpPr>
          <a:xfrm>
            <a:off x="566738" y="5102446"/>
            <a:ext cx="8915400" cy="1201738"/>
            <a:chOff x="914400" y="5257800"/>
            <a:chExt cx="8229600" cy="1038255"/>
          </a:xfrm>
        </p:grpSpPr>
        <p:sp>
          <p:nvSpPr>
            <p:cNvPr id="7" name="TextBox 6"/>
            <p:cNvSpPr txBox="1"/>
            <p:nvPr/>
          </p:nvSpPr>
          <p:spPr>
            <a:xfrm>
              <a:off x="914400" y="6096000"/>
              <a:ext cx="8229600" cy="200055"/>
            </a:xfrm>
            <a:prstGeom prst="rect">
              <a:avLst/>
            </a:prstGeom>
            <a:noFill/>
          </p:spPr>
          <p:txBody>
            <a:bodyPr wrap="square" rtlCol="0">
              <a:spAutoFit/>
            </a:bodyPr>
            <a:lstStyle/>
            <a:p>
              <a:r>
                <a:rPr lang="en-US" sz="700" dirty="0" smtClean="0">
                  <a:solidFill>
                    <a:schemeClr val="bg1"/>
                  </a:solidFill>
                </a:rPr>
                <a:t>Image courtesy of Johan </a:t>
              </a:r>
              <a:r>
                <a:rPr lang="en-US" sz="700" dirty="0" err="1" smtClean="0">
                  <a:solidFill>
                    <a:schemeClr val="bg1"/>
                  </a:solidFill>
                </a:rPr>
                <a:t>Vikström</a:t>
              </a:r>
              <a:r>
                <a:rPr lang="en-US" sz="700" dirty="0" smtClean="0">
                  <a:solidFill>
                    <a:schemeClr val="bg1"/>
                  </a:solidFill>
                </a:rPr>
                <a:t>, </a:t>
              </a:r>
              <a:r>
                <a:rPr lang="en-US" sz="700" dirty="0" err="1" smtClean="0">
                  <a:solidFill>
                    <a:schemeClr val="bg1"/>
                  </a:solidFill>
                </a:rPr>
                <a:t>Shilo</a:t>
              </a:r>
              <a:r>
                <a:rPr lang="en-US" sz="700" dirty="0" smtClean="0">
                  <a:solidFill>
                    <a:schemeClr val="bg1"/>
                  </a:solidFill>
                </a:rPr>
                <a:t>, </a:t>
              </a:r>
              <a:r>
                <a:rPr lang="en-US" sz="700" dirty="0" err="1" smtClean="0">
                  <a:solidFill>
                    <a:schemeClr val="bg1"/>
                  </a:solidFill>
                </a:rPr>
                <a:t>Ool</a:t>
              </a:r>
              <a:r>
                <a:rPr lang="en-US" sz="700" dirty="0" smtClean="0">
                  <a:solidFill>
                    <a:schemeClr val="bg1"/>
                  </a:solidFill>
                </a:rPr>
                <a:t> Digital, </a:t>
              </a:r>
              <a:r>
                <a:rPr lang="en-US" sz="700" dirty="0" err="1" smtClean="0">
                  <a:solidFill>
                    <a:schemeClr val="bg1"/>
                  </a:solidFill>
                </a:rPr>
                <a:t>Mikros</a:t>
              </a:r>
              <a:r>
                <a:rPr lang="en-US" sz="700" dirty="0" smtClean="0">
                  <a:solidFill>
                    <a:schemeClr val="bg1"/>
                  </a:solidFill>
                </a:rPr>
                <a:t> Image</a:t>
              </a:r>
            </a:p>
          </p:txBody>
        </p:sp>
        <p:grpSp>
          <p:nvGrpSpPr>
            <p:cNvPr id="4" name="Group 20"/>
            <p:cNvGrpSpPr/>
            <p:nvPr/>
          </p:nvGrpSpPr>
          <p:grpSpPr>
            <a:xfrm>
              <a:off x="992038" y="5257800"/>
              <a:ext cx="7313762" cy="838201"/>
              <a:chOff x="992038" y="5257800"/>
              <a:chExt cx="7313762" cy="838201"/>
            </a:xfrm>
          </p:grpSpPr>
          <p:pic>
            <p:nvPicPr>
              <p:cNvPr id="9" name="Picture 8" descr="Mikros.JPG"/>
              <p:cNvPicPr>
                <a:picLocks noChangeAspect="1"/>
              </p:cNvPicPr>
              <p:nvPr/>
            </p:nvPicPr>
            <p:blipFill>
              <a:blip r:embed="rId3" cstate="print"/>
              <a:stretch>
                <a:fillRect/>
              </a:stretch>
            </p:blipFill>
            <p:spPr>
              <a:xfrm>
                <a:off x="6781800" y="5257800"/>
                <a:ext cx="1524000" cy="838200"/>
              </a:xfrm>
              <a:prstGeom prst="rect">
                <a:avLst/>
              </a:prstGeom>
            </p:spPr>
          </p:pic>
          <p:pic>
            <p:nvPicPr>
              <p:cNvPr id="10" name="Picture 9" descr="Image courtesy of Johan Vikström.jpg"/>
              <p:cNvPicPr>
                <a:picLocks noChangeAspect="1"/>
              </p:cNvPicPr>
              <p:nvPr/>
            </p:nvPicPr>
            <p:blipFill>
              <a:blip r:embed="rId4" cstate="print"/>
              <a:stretch>
                <a:fillRect/>
              </a:stretch>
            </p:blipFill>
            <p:spPr>
              <a:xfrm>
                <a:off x="992038" y="5257800"/>
                <a:ext cx="1319842" cy="838200"/>
              </a:xfrm>
              <a:prstGeom prst="rect">
                <a:avLst/>
              </a:prstGeom>
            </p:spPr>
          </p:pic>
          <p:pic>
            <p:nvPicPr>
              <p:cNvPr id="11" name="Picture 10" descr="Image courtesy of Shilo.jpg"/>
              <p:cNvPicPr>
                <a:picLocks noChangeAspect="1"/>
              </p:cNvPicPr>
              <p:nvPr/>
            </p:nvPicPr>
            <p:blipFill>
              <a:blip r:embed="rId5" cstate="print"/>
              <a:stretch>
                <a:fillRect/>
              </a:stretch>
            </p:blipFill>
            <p:spPr>
              <a:xfrm>
                <a:off x="2311879" y="5257800"/>
                <a:ext cx="1516145" cy="838200"/>
              </a:xfrm>
              <a:prstGeom prst="rect">
                <a:avLst/>
              </a:prstGeom>
            </p:spPr>
          </p:pic>
          <p:pic>
            <p:nvPicPr>
              <p:cNvPr id="12" name="Picture 11" descr="Image courtesy of Ool Digital.jpg"/>
              <p:cNvPicPr>
                <a:picLocks noChangeAspect="1"/>
              </p:cNvPicPr>
              <p:nvPr/>
            </p:nvPicPr>
            <p:blipFill>
              <a:blip r:embed="rId6" cstate="print"/>
              <a:stretch>
                <a:fillRect/>
              </a:stretch>
            </p:blipFill>
            <p:spPr>
              <a:xfrm>
                <a:off x="5257800" y="5257800"/>
                <a:ext cx="1552755" cy="838200"/>
              </a:xfrm>
              <a:prstGeom prst="rect">
                <a:avLst/>
              </a:prstGeom>
            </p:spPr>
          </p:pic>
          <p:pic>
            <p:nvPicPr>
              <p:cNvPr id="13" name="Picture 12" descr="test.JPG"/>
              <p:cNvPicPr>
                <a:picLocks noChangeAspect="1"/>
              </p:cNvPicPr>
              <p:nvPr/>
            </p:nvPicPr>
            <p:blipFill>
              <a:blip r:embed="rId7" cstate="print"/>
              <a:stretch>
                <a:fillRect/>
              </a:stretch>
            </p:blipFill>
            <p:spPr>
              <a:xfrm>
                <a:off x="3810000" y="5257800"/>
                <a:ext cx="1447800" cy="838201"/>
              </a:xfrm>
              <a:prstGeom prst="rect">
                <a:avLst/>
              </a:prstGeom>
            </p:spPr>
          </p:pic>
        </p:grpSp>
      </p:grpSp>
    </p:spTree>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OpenMaya Status Codes</a:t>
            </a:r>
            <a:endParaRPr lang="en-US" dirty="0"/>
          </a:p>
        </p:txBody>
      </p:sp>
      <p:sp>
        <p:nvSpPr>
          <p:cNvPr id="3" name="Content Placeholder 2"/>
          <p:cNvSpPr>
            <a:spLocks noGrp="1"/>
          </p:cNvSpPr>
          <p:nvPr>
            <p:ph idx="1"/>
          </p:nvPr>
        </p:nvSpPr>
        <p:spPr/>
        <p:txBody>
          <a:bodyPr/>
          <a:lstStyle/>
          <a:p>
            <a:r>
              <a:rPr lang="en-US" dirty="0" smtClean="0"/>
              <a:t>Python API does not contain MStatus</a:t>
            </a:r>
          </a:p>
          <a:p>
            <a:r>
              <a:rPr lang="en-US" dirty="0" smtClean="0"/>
              <a:t>Any method that would have returned a non-success</a:t>
            </a:r>
          </a:p>
          <a:p>
            <a:pPr>
              <a:buNone/>
            </a:pPr>
            <a:r>
              <a:rPr lang="en-US" dirty="0" smtClean="0"/>
              <a:t>     </a:t>
            </a:r>
            <a:r>
              <a:rPr lang="en-US" dirty="0" err="1" smtClean="0"/>
              <a:t>MStatus</a:t>
            </a:r>
            <a:r>
              <a:rPr lang="en-US" dirty="0" smtClean="0"/>
              <a:t> will raise an exception instead</a:t>
            </a:r>
          </a:p>
          <a:p>
            <a:r>
              <a:rPr lang="en-US" dirty="0" smtClean="0"/>
              <a:t>Provides error checking that is more natural in Python</a:t>
            </a:r>
            <a:endParaRPr lang="en-US" dirty="0"/>
          </a:p>
        </p:txBody>
      </p:sp>
      <p:sp>
        <p:nvSpPr>
          <p:cNvPr id="4" name="Rounded Rectangle 3"/>
          <p:cNvSpPr/>
          <p:nvPr/>
        </p:nvSpPr>
        <p:spPr>
          <a:xfrm>
            <a:off x="762000" y="3657600"/>
            <a:ext cx="7772400" cy="2667000"/>
          </a:xfrm>
          <a:prstGeom prst="roundRect">
            <a:avLst/>
          </a:prstGeom>
          <a:noFill/>
        </p:spPr>
        <p:style>
          <a:lnRef idx="0">
            <a:schemeClr val="accent1"/>
          </a:lnRef>
          <a:fillRef idx="3">
            <a:schemeClr val="accent1"/>
          </a:fillRef>
          <a:effectRef idx="3">
            <a:schemeClr val="accent1"/>
          </a:effectRef>
          <a:fontRef idx="minor">
            <a:schemeClr val="lt1"/>
          </a:fontRef>
        </p:style>
        <p:txBody>
          <a:bodyPr rtlCol="0" anchor="ctr"/>
          <a:lstStyle/>
          <a:p>
            <a:r>
              <a:rPr lang="en-US" i="1" dirty="0" smtClean="0">
                <a:solidFill>
                  <a:srgbClr val="FFFF00"/>
                </a:solidFill>
              </a:rPr>
              <a:t>try:</a:t>
            </a:r>
          </a:p>
          <a:p>
            <a:r>
              <a:rPr lang="en-US" i="1" dirty="0" smtClean="0">
                <a:solidFill>
                  <a:srgbClr val="FFFF00"/>
                </a:solidFill>
              </a:rPr>
              <a:t>	</a:t>
            </a:r>
            <a:r>
              <a:rPr lang="en-US" i="1" dirty="0" err="1" smtClean="0">
                <a:solidFill>
                  <a:srgbClr val="FFFF00"/>
                </a:solidFill>
              </a:rPr>
              <a:t>mplugin.registerNode</a:t>
            </a:r>
            <a:r>
              <a:rPr lang="en-US" i="1" dirty="0" smtClean="0">
                <a:solidFill>
                  <a:srgbClr val="FFFF00"/>
                </a:solidFill>
              </a:rPr>
              <a:t>( </a:t>
            </a:r>
            <a:r>
              <a:rPr lang="en-US" i="1" dirty="0" err="1" smtClean="0">
                <a:solidFill>
                  <a:srgbClr val="FFFF00"/>
                </a:solidFill>
              </a:rPr>
              <a:t>kPluginNodeTypeName</a:t>
            </a:r>
            <a:r>
              <a:rPr lang="en-US" i="1" dirty="0" smtClean="0">
                <a:solidFill>
                  <a:srgbClr val="FFFF00"/>
                </a:solidFill>
              </a:rPr>
              <a:t>, </a:t>
            </a:r>
            <a:r>
              <a:rPr lang="en-US" i="1" dirty="0" err="1" smtClean="0">
                <a:solidFill>
                  <a:srgbClr val="FFFF00"/>
                </a:solidFill>
              </a:rPr>
              <a:t>sineNodeId</a:t>
            </a:r>
            <a:r>
              <a:rPr lang="en-US" i="1" dirty="0" smtClean="0">
                <a:solidFill>
                  <a:srgbClr val="FFFF00"/>
                </a:solidFill>
              </a:rPr>
              <a:t>,</a:t>
            </a:r>
          </a:p>
          <a:p>
            <a:r>
              <a:rPr lang="en-US" i="1" dirty="0" smtClean="0">
                <a:solidFill>
                  <a:srgbClr val="FFFF00"/>
                </a:solidFill>
              </a:rPr>
              <a:t>		</a:t>
            </a:r>
            <a:r>
              <a:rPr lang="en-US" i="1" dirty="0" err="1" smtClean="0">
                <a:solidFill>
                  <a:srgbClr val="FFFF00"/>
                </a:solidFill>
              </a:rPr>
              <a:t>nodeCreator</a:t>
            </a:r>
            <a:r>
              <a:rPr lang="en-US" i="1" dirty="0" smtClean="0">
                <a:solidFill>
                  <a:srgbClr val="FFFF00"/>
                </a:solidFill>
              </a:rPr>
              <a:t>, </a:t>
            </a:r>
            <a:r>
              <a:rPr lang="en-US" i="1" dirty="0" err="1" smtClean="0">
                <a:solidFill>
                  <a:srgbClr val="FFFF00"/>
                </a:solidFill>
              </a:rPr>
              <a:t>nodeInitializer</a:t>
            </a:r>
            <a:r>
              <a:rPr lang="en-US" i="1" dirty="0" smtClean="0">
                <a:solidFill>
                  <a:srgbClr val="FFFF00"/>
                </a:solidFill>
              </a:rPr>
              <a:t> )</a:t>
            </a:r>
          </a:p>
          <a:p>
            <a:r>
              <a:rPr lang="en-US" i="1" dirty="0" smtClean="0">
                <a:solidFill>
                  <a:srgbClr val="FFFF00"/>
                </a:solidFill>
              </a:rPr>
              <a:t>except:</a:t>
            </a:r>
          </a:p>
          <a:p>
            <a:r>
              <a:rPr lang="en-US" i="1" dirty="0" smtClean="0">
                <a:solidFill>
                  <a:srgbClr val="FFFF00"/>
                </a:solidFill>
              </a:rPr>
              <a:t>	</a:t>
            </a:r>
            <a:r>
              <a:rPr lang="en-US" i="1" dirty="0" err="1" smtClean="0">
                <a:solidFill>
                  <a:srgbClr val="FFFF00"/>
                </a:solidFill>
              </a:rPr>
              <a:t>sys.stderr.write</a:t>
            </a:r>
            <a:r>
              <a:rPr lang="en-US" i="1" dirty="0" smtClean="0">
                <a:solidFill>
                  <a:srgbClr val="FFFF00"/>
                </a:solidFill>
              </a:rPr>
              <a:t>( "Failed to register node: %s" %</a:t>
            </a:r>
          </a:p>
          <a:p>
            <a:r>
              <a:rPr lang="en-US" i="1" dirty="0" smtClean="0">
                <a:solidFill>
                  <a:srgbClr val="FFFF00"/>
                </a:solidFill>
              </a:rPr>
              <a:t>	</a:t>
            </a:r>
            <a:r>
              <a:rPr lang="en-US" i="1" dirty="0" err="1" smtClean="0">
                <a:solidFill>
                  <a:srgbClr val="FFFF00"/>
                </a:solidFill>
              </a:rPr>
              <a:t>kPluginNodeTypeName</a:t>
            </a:r>
            <a:r>
              <a:rPr lang="en-US" i="1" dirty="0" smtClean="0">
                <a:solidFill>
                  <a:srgbClr val="FFFF00"/>
                </a:solidFill>
              </a:rPr>
              <a:t> )</a:t>
            </a:r>
          </a:p>
          <a:p>
            <a:r>
              <a:rPr lang="en-US" i="1" dirty="0" smtClean="0">
                <a:solidFill>
                  <a:srgbClr val="FFFF00"/>
                </a:solidFill>
              </a:rPr>
              <a:t>	raise</a:t>
            </a:r>
            <a:endParaRPr lang="en-US" i="1" dirty="0">
              <a:solidFill>
                <a:srgbClr val="FFFF00"/>
              </a:solidFill>
            </a:endParaRPr>
          </a:p>
        </p:txBody>
      </p:sp>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OpenMaya.kUnknownParameter</a:t>
            </a:r>
            <a:endParaRPr lang="en-US" dirty="0"/>
          </a:p>
        </p:txBody>
      </p:sp>
      <p:sp>
        <p:nvSpPr>
          <p:cNvPr id="3" name="Content Placeholder 2"/>
          <p:cNvSpPr>
            <a:spLocks noGrp="1"/>
          </p:cNvSpPr>
          <p:nvPr>
            <p:ph idx="1"/>
          </p:nvPr>
        </p:nvSpPr>
        <p:spPr/>
        <p:txBody>
          <a:bodyPr/>
          <a:lstStyle/>
          <a:p>
            <a:r>
              <a:rPr lang="en-US" dirty="0" smtClean="0"/>
              <a:t>One gotcha with MStatus codes as exceptions</a:t>
            </a:r>
          </a:p>
          <a:p>
            <a:r>
              <a:rPr lang="en-US" dirty="0" smtClean="0"/>
              <a:t>Some DG routines return MStatus::</a:t>
            </a:r>
            <a:r>
              <a:rPr lang="en-US" dirty="0" err="1" smtClean="0"/>
              <a:t>kUnknownParameter</a:t>
            </a:r>
            <a:endParaRPr lang="en-US" dirty="0" smtClean="0"/>
          </a:p>
          <a:p>
            <a:pPr>
              <a:buNone/>
            </a:pPr>
            <a:r>
              <a:rPr lang="en-US" dirty="0" smtClean="0"/>
              <a:t>	(e.g. compute)</a:t>
            </a:r>
          </a:p>
          <a:p>
            <a:r>
              <a:rPr lang="en-US" dirty="0" smtClean="0"/>
              <a:t>In Python, this DOES NOT map to an exception</a:t>
            </a:r>
          </a:p>
          <a:p>
            <a:r>
              <a:rPr lang="en-US" dirty="0" smtClean="0"/>
              <a:t>MStatus::</a:t>
            </a:r>
            <a:r>
              <a:rPr lang="en-US" dirty="0" err="1" smtClean="0"/>
              <a:t>kUnknownParameter</a:t>
            </a:r>
            <a:r>
              <a:rPr lang="en-US" dirty="0" smtClean="0"/>
              <a:t> maps to the Python constant </a:t>
            </a:r>
            <a:r>
              <a:rPr lang="en-US" dirty="0" err="1" smtClean="0"/>
              <a:t>maya.OpenMaya.kUnknownParameter</a:t>
            </a:r>
            <a:endParaRPr lang="en-US" dirty="0"/>
          </a:p>
        </p:txBody>
      </p:sp>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319088" y="1416050"/>
            <a:ext cx="8215312" cy="5119688"/>
          </a:xfrm>
        </p:spPr>
        <p:txBody>
          <a:bodyPr/>
          <a:lstStyle/>
          <a:p>
            <a:r>
              <a:rPr lang="en-US" dirty="0" smtClean="0"/>
              <a:t>Example</a:t>
            </a:r>
          </a:p>
        </p:txBody>
      </p:sp>
      <p:sp>
        <p:nvSpPr>
          <p:cNvPr id="2" name="Title 1"/>
          <p:cNvSpPr>
            <a:spLocks noGrp="1"/>
          </p:cNvSpPr>
          <p:nvPr>
            <p:ph type="title"/>
          </p:nvPr>
        </p:nvSpPr>
        <p:spPr/>
        <p:txBody>
          <a:bodyPr/>
          <a:lstStyle/>
          <a:p>
            <a:r>
              <a:rPr lang="en-US" dirty="0" err="1" smtClean="0"/>
              <a:t>OpenMaya.kUnknownParameter</a:t>
            </a:r>
            <a:endParaRPr lang="en-US" dirty="0"/>
          </a:p>
        </p:txBody>
      </p:sp>
      <p:sp>
        <p:nvSpPr>
          <p:cNvPr id="4" name="Rounded Rectangle 3"/>
          <p:cNvSpPr/>
          <p:nvPr/>
        </p:nvSpPr>
        <p:spPr>
          <a:xfrm>
            <a:off x="685800" y="1981200"/>
            <a:ext cx="9448800" cy="4114800"/>
          </a:xfrm>
          <a:prstGeom prst="roundRect">
            <a:avLst/>
          </a:prstGeom>
          <a:noFill/>
        </p:spPr>
        <p:style>
          <a:lnRef idx="0">
            <a:schemeClr val="accent1"/>
          </a:lnRef>
          <a:fillRef idx="3">
            <a:schemeClr val="accent1"/>
          </a:fillRef>
          <a:effectRef idx="3">
            <a:schemeClr val="accent1"/>
          </a:effectRef>
          <a:fontRef idx="minor">
            <a:schemeClr val="lt1"/>
          </a:fontRef>
        </p:style>
        <p:txBody>
          <a:bodyPr rtlCol="0" anchor="ctr"/>
          <a:lstStyle/>
          <a:p>
            <a:r>
              <a:rPr lang="en-US" sz="2000" i="1" dirty="0" smtClean="0">
                <a:solidFill>
                  <a:srgbClr val="FFFF00"/>
                </a:solidFill>
              </a:rPr>
              <a:t>def compute(</a:t>
            </a:r>
            <a:r>
              <a:rPr lang="en-US" sz="2000" i="1" dirty="0" err="1" smtClean="0">
                <a:solidFill>
                  <a:srgbClr val="FFFF00"/>
                </a:solidFill>
              </a:rPr>
              <a:t>self,plug,dataBlock</a:t>
            </a:r>
            <a:r>
              <a:rPr lang="en-US" sz="2000" i="1" dirty="0" smtClean="0">
                <a:solidFill>
                  <a:srgbClr val="FFFF00"/>
                </a:solidFill>
              </a:rPr>
              <a:t>):</a:t>
            </a:r>
          </a:p>
          <a:p>
            <a:r>
              <a:rPr lang="en-US" sz="2000" i="1" dirty="0" smtClean="0">
                <a:solidFill>
                  <a:srgbClr val="FFFF00"/>
                </a:solidFill>
              </a:rPr>
              <a:t>	if ( plug == </a:t>
            </a:r>
            <a:r>
              <a:rPr lang="en-US" sz="2000" i="1" dirty="0" err="1" smtClean="0">
                <a:solidFill>
                  <a:srgbClr val="FFFF00"/>
                </a:solidFill>
              </a:rPr>
              <a:t>sineNode.output</a:t>
            </a:r>
            <a:r>
              <a:rPr lang="en-US" sz="2000" i="1" dirty="0" smtClean="0">
                <a:solidFill>
                  <a:srgbClr val="FFFF00"/>
                </a:solidFill>
              </a:rPr>
              <a:t> ):</a:t>
            </a:r>
          </a:p>
          <a:p>
            <a:r>
              <a:rPr lang="en-US" sz="2000" i="1" dirty="0" smtClean="0">
                <a:solidFill>
                  <a:srgbClr val="FFFF00"/>
                </a:solidFill>
              </a:rPr>
              <a:t>		</a:t>
            </a:r>
            <a:r>
              <a:rPr lang="en-US" sz="2000" i="1" dirty="0" err="1" smtClean="0">
                <a:solidFill>
                  <a:srgbClr val="FFFF00"/>
                </a:solidFill>
              </a:rPr>
              <a:t>dataHandle</a:t>
            </a:r>
            <a:r>
              <a:rPr lang="en-US" sz="2000" i="1" dirty="0" smtClean="0">
                <a:solidFill>
                  <a:srgbClr val="FFFF00"/>
                </a:solidFill>
              </a:rPr>
              <a:t> = </a:t>
            </a:r>
            <a:r>
              <a:rPr lang="en-US" sz="2000" i="1" dirty="0" err="1" smtClean="0">
                <a:solidFill>
                  <a:srgbClr val="FFFF00"/>
                </a:solidFill>
              </a:rPr>
              <a:t>dataBlock.inputValue</a:t>
            </a:r>
            <a:r>
              <a:rPr lang="en-US" sz="2000" i="1" dirty="0" smtClean="0">
                <a:solidFill>
                  <a:srgbClr val="FFFF00"/>
                </a:solidFill>
              </a:rPr>
              <a:t>( </a:t>
            </a:r>
            <a:r>
              <a:rPr lang="en-US" sz="2000" i="1" dirty="0" err="1" smtClean="0">
                <a:solidFill>
                  <a:srgbClr val="FFFF00"/>
                </a:solidFill>
              </a:rPr>
              <a:t>sineNode.input</a:t>
            </a:r>
            <a:r>
              <a:rPr lang="en-US" sz="2000" i="1" dirty="0" smtClean="0">
                <a:solidFill>
                  <a:srgbClr val="FFFF00"/>
                </a:solidFill>
              </a:rPr>
              <a:t> )</a:t>
            </a:r>
          </a:p>
          <a:p>
            <a:r>
              <a:rPr lang="en-US" sz="2000" i="1" dirty="0" smtClean="0">
                <a:solidFill>
                  <a:srgbClr val="FFFF00"/>
                </a:solidFill>
              </a:rPr>
              <a:t>		</a:t>
            </a:r>
            <a:r>
              <a:rPr lang="en-US" sz="2000" i="1" dirty="0" err="1" smtClean="0">
                <a:solidFill>
                  <a:srgbClr val="FFFF00"/>
                </a:solidFill>
              </a:rPr>
              <a:t>inputFloat</a:t>
            </a:r>
            <a:r>
              <a:rPr lang="en-US" sz="2000" i="1" dirty="0" smtClean="0">
                <a:solidFill>
                  <a:srgbClr val="FFFF00"/>
                </a:solidFill>
              </a:rPr>
              <a:t> = </a:t>
            </a:r>
            <a:r>
              <a:rPr lang="en-US" sz="2000" i="1" dirty="0" err="1" smtClean="0">
                <a:solidFill>
                  <a:srgbClr val="FFFF00"/>
                </a:solidFill>
              </a:rPr>
              <a:t>dataHandle.asFloat</a:t>
            </a:r>
            <a:r>
              <a:rPr lang="en-US" sz="2000" i="1" dirty="0" smtClean="0">
                <a:solidFill>
                  <a:srgbClr val="FFFF00"/>
                </a:solidFill>
              </a:rPr>
              <a:t>()</a:t>
            </a:r>
          </a:p>
          <a:p>
            <a:r>
              <a:rPr lang="en-US" sz="2000" i="1" dirty="0" smtClean="0">
                <a:solidFill>
                  <a:srgbClr val="FFFF00"/>
                </a:solidFill>
              </a:rPr>
              <a:t>		result = math.sin( </a:t>
            </a:r>
            <a:r>
              <a:rPr lang="en-US" sz="2000" i="1" dirty="0" err="1" smtClean="0">
                <a:solidFill>
                  <a:srgbClr val="FFFF00"/>
                </a:solidFill>
              </a:rPr>
              <a:t>inputFloat</a:t>
            </a:r>
            <a:r>
              <a:rPr lang="en-US" sz="2000" i="1" dirty="0" smtClean="0">
                <a:solidFill>
                  <a:srgbClr val="FFFF00"/>
                </a:solidFill>
              </a:rPr>
              <a:t> ) * 10.0</a:t>
            </a:r>
          </a:p>
          <a:p>
            <a:r>
              <a:rPr lang="en-US" sz="2000" i="1" dirty="0" smtClean="0">
                <a:solidFill>
                  <a:srgbClr val="FFFF00"/>
                </a:solidFill>
              </a:rPr>
              <a:t>		</a:t>
            </a:r>
            <a:r>
              <a:rPr lang="en-US" sz="2000" i="1" dirty="0" err="1" smtClean="0">
                <a:solidFill>
                  <a:srgbClr val="FFFF00"/>
                </a:solidFill>
              </a:rPr>
              <a:t>outputHandle</a:t>
            </a:r>
            <a:r>
              <a:rPr lang="en-US" sz="2000" i="1" dirty="0" smtClean="0">
                <a:solidFill>
                  <a:srgbClr val="FFFF00"/>
                </a:solidFill>
              </a:rPr>
              <a:t> = </a:t>
            </a:r>
            <a:r>
              <a:rPr lang="en-US" sz="2000" i="1" dirty="0" err="1" smtClean="0">
                <a:solidFill>
                  <a:srgbClr val="FFFF00"/>
                </a:solidFill>
              </a:rPr>
              <a:t>dataBlock.outputValue</a:t>
            </a:r>
            <a:r>
              <a:rPr lang="en-US" sz="2000" i="1" dirty="0" smtClean="0">
                <a:solidFill>
                  <a:srgbClr val="FFFF00"/>
                </a:solidFill>
              </a:rPr>
              <a:t>( </a:t>
            </a:r>
            <a:r>
              <a:rPr lang="en-US" sz="2000" i="1" dirty="0" err="1" smtClean="0">
                <a:solidFill>
                  <a:srgbClr val="FFFF00"/>
                </a:solidFill>
              </a:rPr>
              <a:t>sineNode.output</a:t>
            </a:r>
            <a:r>
              <a:rPr lang="en-US" sz="2000" i="1" dirty="0" smtClean="0">
                <a:solidFill>
                  <a:srgbClr val="FFFF00"/>
                </a:solidFill>
              </a:rPr>
              <a:t> )</a:t>
            </a:r>
          </a:p>
          <a:p>
            <a:r>
              <a:rPr lang="en-US" sz="2000" i="1" dirty="0" smtClean="0">
                <a:solidFill>
                  <a:srgbClr val="FFFF00"/>
                </a:solidFill>
              </a:rPr>
              <a:t>		</a:t>
            </a:r>
            <a:r>
              <a:rPr lang="en-US" sz="2000" i="1" dirty="0" err="1" smtClean="0">
                <a:solidFill>
                  <a:srgbClr val="FFFF00"/>
                </a:solidFill>
              </a:rPr>
              <a:t>outputHandle.setFloat</a:t>
            </a:r>
            <a:r>
              <a:rPr lang="en-US" sz="2000" i="1" dirty="0" smtClean="0">
                <a:solidFill>
                  <a:srgbClr val="FFFF00"/>
                </a:solidFill>
              </a:rPr>
              <a:t>( result )</a:t>
            </a:r>
          </a:p>
          <a:p>
            <a:r>
              <a:rPr lang="en-US" sz="2000" i="1" dirty="0" smtClean="0">
                <a:solidFill>
                  <a:srgbClr val="FFFF00"/>
                </a:solidFill>
              </a:rPr>
              <a:t>		</a:t>
            </a:r>
            <a:r>
              <a:rPr lang="en-US" sz="2000" i="1" dirty="0" err="1" smtClean="0">
                <a:solidFill>
                  <a:srgbClr val="FFFF00"/>
                </a:solidFill>
              </a:rPr>
              <a:t>dataBlock.setClean</a:t>
            </a:r>
            <a:r>
              <a:rPr lang="en-US" sz="2000" i="1" dirty="0" smtClean="0">
                <a:solidFill>
                  <a:srgbClr val="FFFF00"/>
                </a:solidFill>
              </a:rPr>
              <a:t>( plug )</a:t>
            </a:r>
          </a:p>
          <a:p>
            <a:r>
              <a:rPr lang="en-US" sz="2000" i="1" dirty="0" smtClean="0">
                <a:solidFill>
                  <a:srgbClr val="FFFF00"/>
                </a:solidFill>
              </a:rPr>
              <a:t>		return</a:t>
            </a:r>
          </a:p>
          <a:p>
            <a:r>
              <a:rPr lang="en-US" sz="2000" i="1" dirty="0" smtClean="0">
                <a:solidFill>
                  <a:srgbClr val="FFFF00"/>
                </a:solidFill>
              </a:rPr>
              <a:t>	return </a:t>
            </a:r>
            <a:r>
              <a:rPr lang="en-US" sz="2000" i="1" dirty="0" err="1" smtClean="0">
                <a:solidFill>
                  <a:srgbClr val="FFFF00"/>
                </a:solidFill>
              </a:rPr>
              <a:t>maya.OpenMaya.kUnknownParameter</a:t>
            </a:r>
            <a:endParaRPr lang="en-US" sz="2000" i="1" dirty="0">
              <a:solidFill>
                <a:srgbClr val="FFFF00"/>
              </a:solidFill>
            </a:endParaRPr>
          </a:p>
        </p:txBody>
      </p:sp>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2800" dirty="0" smtClean="0">
              <a:latin typeface="+mj-lt"/>
            </a:endParaRPr>
          </a:p>
          <a:p>
            <a:pPr algn="ctr">
              <a:buNone/>
            </a:pPr>
            <a:endParaRPr lang="en-US" sz="2800" dirty="0" smtClean="0">
              <a:latin typeface="+mj-lt"/>
            </a:endParaRPr>
          </a:p>
          <a:p>
            <a:pPr algn="ctr">
              <a:buNone/>
            </a:pPr>
            <a:r>
              <a:rPr lang="en-US" sz="2800" b="1" dirty="0" smtClean="0">
                <a:latin typeface="+mj-lt"/>
              </a:rPr>
              <a:t>DAG </a:t>
            </a:r>
            <a:r>
              <a:rPr lang="en-US" sz="2800" b="1" dirty="0" err="1" smtClean="0">
                <a:latin typeface="+mj-lt"/>
              </a:rPr>
              <a:t>Hierachy</a:t>
            </a:r>
            <a:endParaRPr lang="en-US" sz="2800" b="1" dirty="0">
              <a:latin typeface="+mj-lt"/>
            </a:endParaRPr>
          </a:p>
        </p:txBody>
      </p:sp>
      <p:sp>
        <p:nvSpPr>
          <p:cNvPr id="5" name="Title 4"/>
          <p:cNvSpPr>
            <a:spLocks noGrp="1"/>
          </p:cNvSpPr>
          <p:nvPr>
            <p:ph type="title"/>
          </p:nvPr>
        </p:nvSpPr>
        <p:spPr/>
        <p:txBody>
          <a:bodyPr/>
          <a:lstStyle/>
          <a:p>
            <a:endParaRPr lang="en-US"/>
          </a:p>
        </p:txBody>
      </p:sp>
      <p:grpSp>
        <p:nvGrpSpPr>
          <p:cNvPr id="2" name="Group 5"/>
          <p:cNvGrpSpPr/>
          <p:nvPr/>
        </p:nvGrpSpPr>
        <p:grpSpPr>
          <a:xfrm>
            <a:off x="566738" y="5102446"/>
            <a:ext cx="8915400" cy="1201738"/>
            <a:chOff x="914400" y="5257800"/>
            <a:chExt cx="8229600" cy="1038255"/>
          </a:xfrm>
        </p:grpSpPr>
        <p:sp>
          <p:nvSpPr>
            <p:cNvPr id="7" name="TextBox 6"/>
            <p:cNvSpPr txBox="1"/>
            <p:nvPr/>
          </p:nvSpPr>
          <p:spPr>
            <a:xfrm>
              <a:off x="914400" y="6096000"/>
              <a:ext cx="8229600" cy="200055"/>
            </a:xfrm>
            <a:prstGeom prst="rect">
              <a:avLst/>
            </a:prstGeom>
            <a:noFill/>
          </p:spPr>
          <p:txBody>
            <a:bodyPr wrap="square" rtlCol="0">
              <a:spAutoFit/>
            </a:bodyPr>
            <a:lstStyle/>
            <a:p>
              <a:r>
                <a:rPr lang="en-US" sz="700" dirty="0" smtClean="0">
                  <a:solidFill>
                    <a:schemeClr val="bg1"/>
                  </a:solidFill>
                </a:rPr>
                <a:t>Image courtesy of Johan </a:t>
              </a:r>
              <a:r>
                <a:rPr lang="en-US" sz="700" dirty="0" err="1" smtClean="0">
                  <a:solidFill>
                    <a:schemeClr val="bg1"/>
                  </a:solidFill>
                </a:rPr>
                <a:t>Vikström</a:t>
              </a:r>
              <a:r>
                <a:rPr lang="en-US" sz="700" dirty="0" smtClean="0">
                  <a:solidFill>
                    <a:schemeClr val="bg1"/>
                  </a:solidFill>
                </a:rPr>
                <a:t>, </a:t>
              </a:r>
              <a:r>
                <a:rPr lang="en-US" sz="700" dirty="0" err="1" smtClean="0">
                  <a:solidFill>
                    <a:schemeClr val="bg1"/>
                  </a:solidFill>
                </a:rPr>
                <a:t>Shilo</a:t>
              </a:r>
              <a:r>
                <a:rPr lang="en-US" sz="700" dirty="0" smtClean="0">
                  <a:solidFill>
                    <a:schemeClr val="bg1"/>
                  </a:solidFill>
                </a:rPr>
                <a:t>, </a:t>
              </a:r>
              <a:r>
                <a:rPr lang="en-US" sz="700" dirty="0" err="1" smtClean="0">
                  <a:solidFill>
                    <a:schemeClr val="bg1"/>
                  </a:solidFill>
                </a:rPr>
                <a:t>Ool</a:t>
              </a:r>
              <a:r>
                <a:rPr lang="en-US" sz="700" dirty="0" smtClean="0">
                  <a:solidFill>
                    <a:schemeClr val="bg1"/>
                  </a:solidFill>
                </a:rPr>
                <a:t> Digital, </a:t>
              </a:r>
              <a:r>
                <a:rPr lang="en-US" sz="700" dirty="0" err="1" smtClean="0">
                  <a:solidFill>
                    <a:schemeClr val="bg1"/>
                  </a:solidFill>
                </a:rPr>
                <a:t>Mikros</a:t>
              </a:r>
              <a:r>
                <a:rPr lang="en-US" sz="700" dirty="0" smtClean="0">
                  <a:solidFill>
                    <a:schemeClr val="bg1"/>
                  </a:solidFill>
                </a:rPr>
                <a:t> Image</a:t>
              </a:r>
            </a:p>
          </p:txBody>
        </p:sp>
        <p:grpSp>
          <p:nvGrpSpPr>
            <p:cNvPr id="4" name="Group 20"/>
            <p:cNvGrpSpPr/>
            <p:nvPr/>
          </p:nvGrpSpPr>
          <p:grpSpPr>
            <a:xfrm>
              <a:off x="992038" y="5257800"/>
              <a:ext cx="7313762" cy="838201"/>
              <a:chOff x="992038" y="5257800"/>
              <a:chExt cx="7313762" cy="838201"/>
            </a:xfrm>
          </p:grpSpPr>
          <p:pic>
            <p:nvPicPr>
              <p:cNvPr id="9" name="Picture 8" descr="Mikros.JPG"/>
              <p:cNvPicPr>
                <a:picLocks noChangeAspect="1"/>
              </p:cNvPicPr>
              <p:nvPr/>
            </p:nvPicPr>
            <p:blipFill>
              <a:blip r:embed="rId3" cstate="print"/>
              <a:stretch>
                <a:fillRect/>
              </a:stretch>
            </p:blipFill>
            <p:spPr>
              <a:xfrm>
                <a:off x="6781800" y="5257800"/>
                <a:ext cx="1524000" cy="838200"/>
              </a:xfrm>
              <a:prstGeom prst="rect">
                <a:avLst/>
              </a:prstGeom>
            </p:spPr>
          </p:pic>
          <p:pic>
            <p:nvPicPr>
              <p:cNvPr id="10" name="Picture 9" descr="Image courtesy of Johan Vikström.jpg"/>
              <p:cNvPicPr>
                <a:picLocks noChangeAspect="1"/>
              </p:cNvPicPr>
              <p:nvPr/>
            </p:nvPicPr>
            <p:blipFill>
              <a:blip r:embed="rId4" cstate="print"/>
              <a:stretch>
                <a:fillRect/>
              </a:stretch>
            </p:blipFill>
            <p:spPr>
              <a:xfrm>
                <a:off x="992038" y="5257800"/>
                <a:ext cx="1319842" cy="838200"/>
              </a:xfrm>
              <a:prstGeom prst="rect">
                <a:avLst/>
              </a:prstGeom>
            </p:spPr>
          </p:pic>
          <p:pic>
            <p:nvPicPr>
              <p:cNvPr id="11" name="Picture 10" descr="Image courtesy of Shilo.jpg"/>
              <p:cNvPicPr>
                <a:picLocks noChangeAspect="1"/>
              </p:cNvPicPr>
              <p:nvPr/>
            </p:nvPicPr>
            <p:blipFill>
              <a:blip r:embed="rId5" cstate="print"/>
              <a:stretch>
                <a:fillRect/>
              </a:stretch>
            </p:blipFill>
            <p:spPr>
              <a:xfrm>
                <a:off x="2311879" y="5257800"/>
                <a:ext cx="1516145" cy="838200"/>
              </a:xfrm>
              <a:prstGeom prst="rect">
                <a:avLst/>
              </a:prstGeom>
            </p:spPr>
          </p:pic>
          <p:pic>
            <p:nvPicPr>
              <p:cNvPr id="12" name="Picture 11" descr="Image courtesy of Ool Digital.jpg"/>
              <p:cNvPicPr>
                <a:picLocks noChangeAspect="1"/>
              </p:cNvPicPr>
              <p:nvPr/>
            </p:nvPicPr>
            <p:blipFill>
              <a:blip r:embed="rId6" cstate="print"/>
              <a:stretch>
                <a:fillRect/>
              </a:stretch>
            </p:blipFill>
            <p:spPr>
              <a:xfrm>
                <a:off x="5257800" y="5257800"/>
                <a:ext cx="1552755" cy="838200"/>
              </a:xfrm>
              <a:prstGeom prst="rect">
                <a:avLst/>
              </a:prstGeom>
            </p:spPr>
          </p:pic>
          <p:pic>
            <p:nvPicPr>
              <p:cNvPr id="13" name="Picture 12" descr="test.JPG"/>
              <p:cNvPicPr>
                <a:picLocks noChangeAspect="1"/>
              </p:cNvPicPr>
              <p:nvPr/>
            </p:nvPicPr>
            <p:blipFill>
              <a:blip r:embed="rId7" cstate="print"/>
              <a:stretch>
                <a:fillRect/>
              </a:stretch>
            </p:blipFill>
            <p:spPr>
              <a:xfrm>
                <a:off x="3810000" y="5257800"/>
                <a:ext cx="1447800" cy="838201"/>
              </a:xfrm>
              <a:prstGeom prst="rect">
                <a:avLst/>
              </a:prstGeom>
            </p:spPr>
          </p:pic>
        </p:grpSp>
      </p:grpSp>
    </p:spTree>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DAG(Directed Acyclic Graph)</a:t>
            </a:r>
          </a:p>
        </p:txBody>
      </p:sp>
      <p:sp>
        <p:nvSpPr>
          <p:cNvPr id="17411" name="Content Placeholder 2"/>
          <p:cNvSpPr>
            <a:spLocks noGrp="1"/>
          </p:cNvSpPr>
          <p:nvPr>
            <p:ph idx="1"/>
          </p:nvPr>
        </p:nvSpPr>
        <p:spPr>
          <a:xfrm>
            <a:off x="415910" y="1416050"/>
            <a:ext cx="8062912" cy="5119688"/>
          </a:xfrm>
        </p:spPr>
        <p:txBody>
          <a:bodyPr/>
          <a:lstStyle/>
          <a:p>
            <a:pPr>
              <a:buClr>
                <a:schemeClr val="bg1"/>
              </a:buClr>
              <a:buFontTx/>
              <a:buChar char="•"/>
            </a:pPr>
            <a:r>
              <a:rPr lang="en-US" dirty="0" smtClean="0"/>
              <a:t>DAG nodes are special dependency graph nodes that form a scene hierarchy (parenting).</a:t>
            </a:r>
          </a:p>
          <a:p>
            <a:pPr>
              <a:buFontTx/>
              <a:buChar char="•"/>
            </a:pPr>
            <a:endParaRPr lang="en-US" dirty="0" smtClean="0"/>
          </a:p>
        </p:txBody>
      </p:sp>
      <p:sp>
        <p:nvSpPr>
          <p:cNvPr id="901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Rounded Rectangle 6"/>
          <p:cNvSpPr/>
          <p:nvPr/>
        </p:nvSpPr>
        <p:spPr bwMode="auto">
          <a:xfrm>
            <a:off x="3786951" y="2849567"/>
            <a:ext cx="1028700" cy="498763"/>
          </a:xfrm>
          <a:prstGeom prst="roundRect">
            <a:avLst/>
          </a:prstGeom>
          <a:solidFill>
            <a:srgbClr val="99CC0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   </a:t>
            </a:r>
            <a:r>
              <a:rPr kumimoji="0" lang="en-US" sz="1800" b="0" i="0" u="none" strike="noStrike" cap="none" normalizeH="0" baseline="0" dirty="0" smtClean="0">
                <a:ln>
                  <a:noFill/>
                </a:ln>
                <a:effectLst/>
                <a:latin typeface="Arial" charset="0"/>
              </a:rPr>
              <a:t>Car</a:t>
            </a:r>
          </a:p>
        </p:txBody>
      </p:sp>
      <p:sp>
        <p:nvSpPr>
          <p:cNvPr id="8" name="Rounded Rectangle 7"/>
          <p:cNvSpPr/>
          <p:nvPr/>
        </p:nvSpPr>
        <p:spPr bwMode="auto">
          <a:xfrm>
            <a:off x="2138421" y="3812458"/>
            <a:ext cx="1028700" cy="498763"/>
          </a:xfrm>
          <a:prstGeom prst="roundRect">
            <a:avLst/>
          </a:prstGeom>
          <a:solidFill>
            <a:srgbClr val="99CC0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u="none" dirty="0" smtClean="0"/>
              <a:t>  seats</a:t>
            </a:r>
            <a:endParaRPr kumimoji="0" lang="en-US" sz="1800" b="0" i="0" u="none" strike="noStrike" cap="none" normalizeH="0" baseline="0" dirty="0" smtClean="0">
              <a:ln>
                <a:noFill/>
              </a:ln>
              <a:effectLst/>
              <a:latin typeface="Arial" charset="0"/>
            </a:endParaRPr>
          </a:p>
        </p:txBody>
      </p:sp>
      <p:sp>
        <p:nvSpPr>
          <p:cNvPr id="9" name="Rounded Rectangle 8"/>
          <p:cNvSpPr/>
          <p:nvPr/>
        </p:nvSpPr>
        <p:spPr bwMode="auto">
          <a:xfrm>
            <a:off x="3776764" y="3812459"/>
            <a:ext cx="1028700" cy="498763"/>
          </a:xfrm>
          <a:prstGeom prst="roundRect">
            <a:avLst/>
          </a:prstGeom>
          <a:solidFill>
            <a:srgbClr val="99CC0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u="none" dirty="0" smtClean="0"/>
              <a:t>  f</a:t>
            </a:r>
            <a:r>
              <a:rPr kumimoji="0" lang="en-US" sz="1800" b="0" i="0" u="none" strike="noStrike" cap="none" normalizeH="0" baseline="0" dirty="0" smtClean="0">
                <a:ln>
                  <a:noFill/>
                </a:ln>
                <a:effectLst/>
                <a:latin typeface="Arial" charset="0"/>
              </a:rPr>
              <a:t>rame</a:t>
            </a:r>
          </a:p>
        </p:txBody>
      </p:sp>
      <p:sp>
        <p:nvSpPr>
          <p:cNvPr id="10" name="Rounded Rectangle 9"/>
          <p:cNvSpPr/>
          <p:nvPr/>
        </p:nvSpPr>
        <p:spPr bwMode="auto">
          <a:xfrm>
            <a:off x="5172566" y="3781285"/>
            <a:ext cx="1028700" cy="498763"/>
          </a:xfrm>
          <a:prstGeom prst="roundRect">
            <a:avLst/>
          </a:prstGeom>
          <a:solidFill>
            <a:srgbClr val="99CC0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   </a:t>
            </a:r>
            <a:r>
              <a:rPr kumimoji="0" lang="en-US" sz="1800" b="0" i="0" u="none" strike="noStrike" cap="none" normalizeH="0" baseline="0" dirty="0" smtClean="0">
                <a:ln>
                  <a:noFill/>
                </a:ln>
                <a:effectLst/>
                <a:latin typeface="Arial" charset="0"/>
              </a:rPr>
              <a:t>tires</a:t>
            </a:r>
          </a:p>
        </p:txBody>
      </p:sp>
      <p:sp>
        <p:nvSpPr>
          <p:cNvPr id="11" name="Rounded Rectangle 10"/>
          <p:cNvSpPr/>
          <p:nvPr/>
        </p:nvSpPr>
        <p:spPr bwMode="auto">
          <a:xfrm>
            <a:off x="1386652" y="4855012"/>
            <a:ext cx="342900" cy="810491"/>
          </a:xfrm>
          <a:prstGeom prst="roundRect">
            <a:avLst/>
          </a:prstGeom>
          <a:blipFill>
            <a:blip r:embed="rId3" cstate="print"/>
            <a:tile tx="0" ty="0" sx="100000" sy="100000" flip="none" algn="tl"/>
          </a:blip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sp>
        <p:nvSpPr>
          <p:cNvPr id="12" name="Rounded Rectangle 11"/>
          <p:cNvSpPr/>
          <p:nvPr/>
        </p:nvSpPr>
        <p:spPr bwMode="auto">
          <a:xfrm>
            <a:off x="2120943" y="4841158"/>
            <a:ext cx="342900" cy="810491"/>
          </a:xfrm>
          <a:prstGeom prst="roundRect">
            <a:avLst/>
          </a:prstGeom>
          <a:blipFill>
            <a:blip r:embed="rId3" cstate="print"/>
            <a:tile tx="0" ty="0" sx="100000" sy="100000" flip="none" algn="tl"/>
          </a:blip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sp>
        <p:nvSpPr>
          <p:cNvPr id="13" name="Rounded Rectangle 12"/>
          <p:cNvSpPr/>
          <p:nvPr/>
        </p:nvSpPr>
        <p:spPr bwMode="auto">
          <a:xfrm>
            <a:off x="2792887" y="4837694"/>
            <a:ext cx="342900" cy="810491"/>
          </a:xfrm>
          <a:prstGeom prst="roundRect">
            <a:avLst/>
          </a:prstGeom>
          <a:blipFill>
            <a:blip r:embed="rId3" cstate="print"/>
            <a:tile tx="0" ty="0" sx="100000" sy="100000" flip="none" algn="tl"/>
          </a:blip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sp>
        <p:nvSpPr>
          <p:cNvPr id="14" name="Rounded Rectangle 13"/>
          <p:cNvSpPr/>
          <p:nvPr/>
        </p:nvSpPr>
        <p:spPr bwMode="auto">
          <a:xfrm>
            <a:off x="4045978" y="4876515"/>
            <a:ext cx="342900" cy="810491"/>
          </a:xfrm>
          <a:prstGeom prst="roundRect">
            <a:avLst/>
          </a:prstGeom>
          <a:blipFill>
            <a:blip r:embed="rId4" cstate="print"/>
            <a:tile tx="0" ty="0" sx="100000" sy="100000" flip="none" algn="tl"/>
          </a:blip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sp>
        <p:nvSpPr>
          <p:cNvPr id="15" name="Rounded Rectangle 14"/>
          <p:cNvSpPr/>
          <p:nvPr/>
        </p:nvSpPr>
        <p:spPr bwMode="auto">
          <a:xfrm>
            <a:off x="5085814" y="4823839"/>
            <a:ext cx="342900" cy="810491"/>
          </a:xfrm>
          <a:prstGeom prst="roundRect">
            <a:avLst/>
          </a:prstGeom>
          <a:blipFill>
            <a:blip r:embed="rId5" cstate="print"/>
            <a:tile tx="0" ty="0" sx="100000" sy="100000" flip="none" algn="tl"/>
          </a:blip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sp>
        <p:nvSpPr>
          <p:cNvPr id="16" name="Rounded Rectangle 15"/>
          <p:cNvSpPr/>
          <p:nvPr/>
        </p:nvSpPr>
        <p:spPr bwMode="auto">
          <a:xfrm>
            <a:off x="5740442" y="4813448"/>
            <a:ext cx="342900" cy="810491"/>
          </a:xfrm>
          <a:prstGeom prst="roundRect">
            <a:avLst/>
          </a:prstGeom>
          <a:blipFill>
            <a:blip r:embed="rId5" cstate="print"/>
            <a:tile tx="0" ty="0" sx="100000" sy="100000" flip="none" algn="tl"/>
          </a:blip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sp>
        <p:nvSpPr>
          <p:cNvPr id="17" name="Rounded Rectangle 16"/>
          <p:cNvSpPr/>
          <p:nvPr/>
        </p:nvSpPr>
        <p:spPr bwMode="auto">
          <a:xfrm>
            <a:off x="6301551" y="4792666"/>
            <a:ext cx="342900" cy="810491"/>
          </a:xfrm>
          <a:prstGeom prst="roundRect">
            <a:avLst/>
          </a:prstGeom>
          <a:blipFill>
            <a:blip r:embed="rId5" cstate="print"/>
            <a:tile tx="0" ty="0" sx="100000" sy="100000" flip="none" algn="tl"/>
          </a:blip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sp>
        <p:nvSpPr>
          <p:cNvPr id="18" name="Rounded Rectangle 17"/>
          <p:cNvSpPr/>
          <p:nvPr/>
        </p:nvSpPr>
        <p:spPr bwMode="auto">
          <a:xfrm>
            <a:off x="6862660" y="4792667"/>
            <a:ext cx="342900" cy="810491"/>
          </a:xfrm>
          <a:prstGeom prst="roundRect">
            <a:avLst/>
          </a:prstGeom>
          <a:blipFill>
            <a:blip r:embed="rId5" cstate="print"/>
            <a:tile tx="0" ty="0" sx="100000" sy="100000" flip="none" algn="tl"/>
          </a:blip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cxnSp>
        <p:nvCxnSpPr>
          <p:cNvPr id="24" name="Straight Connector 23"/>
          <p:cNvCxnSpPr>
            <a:stCxn id="7" idx="2"/>
          </p:cNvCxnSpPr>
          <p:nvPr/>
        </p:nvCxnSpPr>
        <p:spPr bwMode="auto">
          <a:xfrm rot="16200000" flipH="1">
            <a:off x="4826042" y="2823588"/>
            <a:ext cx="432955" cy="148243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7" name="Straight Connector 26"/>
          <p:cNvCxnSpPr>
            <a:stCxn id="7" idx="2"/>
            <a:endCxn id="9" idx="0"/>
          </p:cNvCxnSpPr>
          <p:nvPr/>
        </p:nvCxnSpPr>
        <p:spPr bwMode="auto">
          <a:xfrm rot="5400000">
            <a:off x="4064144" y="3575301"/>
            <a:ext cx="464129" cy="1018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Straight Connector 30"/>
          <p:cNvCxnSpPr>
            <a:stCxn id="7" idx="2"/>
          </p:cNvCxnSpPr>
          <p:nvPr/>
        </p:nvCxnSpPr>
        <p:spPr bwMode="auto">
          <a:xfrm rot="5400000">
            <a:off x="3293383" y="2804540"/>
            <a:ext cx="464128" cy="155170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4" name="Straight Connector 33"/>
          <p:cNvCxnSpPr>
            <a:endCxn id="11" idx="0"/>
          </p:cNvCxnSpPr>
          <p:nvPr/>
        </p:nvCxnSpPr>
        <p:spPr bwMode="auto">
          <a:xfrm rot="5400000">
            <a:off x="1881953" y="3987371"/>
            <a:ext cx="543791" cy="1191491"/>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6" name="Straight Connector 35"/>
          <p:cNvCxnSpPr>
            <a:endCxn id="12" idx="0"/>
          </p:cNvCxnSpPr>
          <p:nvPr/>
        </p:nvCxnSpPr>
        <p:spPr bwMode="auto">
          <a:xfrm rot="5400000">
            <a:off x="2256025" y="4347589"/>
            <a:ext cx="529937" cy="457200"/>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Straight Connector 37"/>
          <p:cNvCxnSpPr>
            <a:endCxn id="13" idx="0"/>
          </p:cNvCxnSpPr>
          <p:nvPr/>
        </p:nvCxnSpPr>
        <p:spPr bwMode="auto">
          <a:xfrm rot="16200000" flipH="1">
            <a:off x="2593729" y="4467085"/>
            <a:ext cx="526473" cy="21474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Straight Connector 39"/>
          <p:cNvCxnSpPr>
            <a:stCxn id="9" idx="2"/>
          </p:cNvCxnSpPr>
          <p:nvPr/>
        </p:nvCxnSpPr>
        <p:spPr bwMode="auto">
          <a:xfrm rot="5400000">
            <a:off x="3993141" y="4557039"/>
            <a:ext cx="543790" cy="5215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Straight Connector 41"/>
          <p:cNvCxnSpPr>
            <a:endCxn id="15" idx="0"/>
          </p:cNvCxnSpPr>
          <p:nvPr/>
        </p:nvCxnSpPr>
        <p:spPr bwMode="auto">
          <a:xfrm rot="5400000">
            <a:off x="5248606" y="4288706"/>
            <a:ext cx="543791" cy="52647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4" name="Straight Connector 43"/>
          <p:cNvCxnSpPr>
            <a:endCxn id="16" idx="0"/>
          </p:cNvCxnSpPr>
          <p:nvPr/>
        </p:nvCxnSpPr>
        <p:spPr bwMode="auto">
          <a:xfrm rot="16200000" flipH="1">
            <a:off x="5581115" y="4482671"/>
            <a:ext cx="533400" cy="12815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Straight Connector 45"/>
          <p:cNvCxnSpPr>
            <a:endCxn id="17" idx="0"/>
          </p:cNvCxnSpPr>
          <p:nvPr/>
        </p:nvCxnSpPr>
        <p:spPr bwMode="auto">
          <a:xfrm rot="16200000" flipH="1">
            <a:off x="5872060" y="4191725"/>
            <a:ext cx="512618" cy="689263"/>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8" name="Straight Connector 47"/>
          <p:cNvCxnSpPr>
            <a:endCxn id="18" idx="0"/>
          </p:cNvCxnSpPr>
          <p:nvPr/>
        </p:nvCxnSpPr>
        <p:spPr bwMode="auto">
          <a:xfrm rot="16200000" flipH="1">
            <a:off x="6152615" y="3911171"/>
            <a:ext cx="512619" cy="1250372"/>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2800" dirty="0" smtClean="0">
              <a:latin typeface="+mj-lt"/>
            </a:endParaRPr>
          </a:p>
          <a:p>
            <a:pPr algn="ctr">
              <a:buNone/>
            </a:pPr>
            <a:endParaRPr lang="en-US" sz="2800" dirty="0" smtClean="0">
              <a:latin typeface="+mj-lt"/>
            </a:endParaRPr>
          </a:p>
          <a:p>
            <a:pPr algn="ctr">
              <a:buNone/>
            </a:pPr>
            <a:r>
              <a:rPr lang="en-US" sz="2800" b="1" dirty="0" smtClean="0">
                <a:latin typeface="+mj-lt"/>
              </a:rPr>
              <a:t>Custom Commands</a:t>
            </a:r>
            <a:endParaRPr lang="en-US" sz="2800" b="1" dirty="0">
              <a:latin typeface="+mj-lt"/>
            </a:endParaRPr>
          </a:p>
        </p:txBody>
      </p:sp>
      <p:sp>
        <p:nvSpPr>
          <p:cNvPr id="5" name="Title 4"/>
          <p:cNvSpPr>
            <a:spLocks noGrp="1"/>
          </p:cNvSpPr>
          <p:nvPr>
            <p:ph type="title"/>
          </p:nvPr>
        </p:nvSpPr>
        <p:spPr/>
        <p:txBody>
          <a:bodyPr/>
          <a:lstStyle/>
          <a:p>
            <a:endParaRPr lang="en-US"/>
          </a:p>
        </p:txBody>
      </p:sp>
      <p:grpSp>
        <p:nvGrpSpPr>
          <p:cNvPr id="6" name="Group 5"/>
          <p:cNvGrpSpPr/>
          <p:nvPr/>
        </p:nvGrpSpPr>
        <p:grpSpPr>
          <a:xfrm>
            <a:off x="566738" y="5102446"/>
            <a:ext cx="8915400" cy="1201738"/>
            <a:chOff x="914400" y="5257800"/>
            <a:chExt cx="8229600" cy="1038255"/>
          </a:xfrm>
        </p:grpSpPr>
        <p:sp>
          <p:nvSpPr>
            <p:cNvPr id="7" name="TextBox 6"/>
            <p:cNvSpPr txBox="1"/>
            <p:nvPr/>
          </p:nvSpPr>
          <p:spPr>
            <a:xfrm>
              <a:off x="914400" y="6096000"/>
              <a:ext cx="8229600" cy="200055"/>
            </a:xfrm>
            <a:prstGeom prst="rect">
              <a:avLst/>
            </a:prstGeom>
            <a:noFill/>
          </p:spPr>
          <p:txBody>
            <a:bodyPr wrap="square" rtlCol="0">
              <a:spAutoFit/>
            </a:bodyPr>
            <a:lstStyle/>
            <a:p>
              <a:r>
                <a:rPr lang="en-US" sz="700" dirty="0" smtClean="0">
                  <a:solidFill>
                    <a:schemeClr val="bg1"/>
                  </a:solidFill>
                </a:rPr>
                <a:t>Image courtesy of Johan </a:t>
              </a:r>
              <a:r>
                <a:rPr lang="en-US" sz="700" dirty="0" err="1" smtClean="0">
                  <a:solidFill>
                    <a:schemeClr val="bg1"/>
                  </a:solidFill>
                </a:rPr>
                <a:t>Vikström</a:t>
              </a:r>
              <a:r>
                <a:rPr lang="en-US" sz="700" dirty="0" smtClean="0">
                  <a:solidFill>
                    <a:schemeClr val="bg1"/>
                  </a:solidFill>
                </a:rPr>
                <a:t>, </a:t>
              </a:r>
              <a:r>
                <a:rPr lang="en-US" sz="700" dirty="0" err="1" smtClean="0">
                  <a:solidFill>
                    <a:schemeClr val="bg1"/>
                  </a:solidFill>
                </a:rPr>
                <a:t>Shilo</a:t>
              </a:r>
              <a:r>
                <a:rPr lang="en-US" sz="700" dirty="0" smtClean="0">
                  <a:solidFill>
                    <a:schemeClr val="bg1"/>
                  </a:solidFill>
                </a:rPr>
                <a:t>, </a:t>
              </a:r>
              <a:r>
                <a:rPr lang="en-US" sz="700" dirty="0" err="1" smtClean="0">
                  <a:solidFill>
                    <a:schemeClr val="bg1"/>
                  </a:solidFill>
                </a:rPr>
                <a:t>Ool</a:t>
              </a:r>
              <a:r>
                <a:rPr lang="en-US" sz="700" dirty="0" smtClean="0">
                  <a:solidFill>
                    <a:schemeClr val="bg1"/>
                  </a:solidFill>
                </a:rPr>
                <a:t> Digital, </a:t>
              </a:r>
              <a:r>
                <a:rPr lang="en-US" sz="700" dirty="0" err="1" smtClean="0">
                  <a:solidFill>
                    <a:schemeClr val="bg1"/>
                  </a:solidFill>
                </a:rPr>
                <a:t>Mikros</a:t>
              </a:r>
              <a:r>
                <a:rPr lang="en-US" sz="700" dirty="0" smtClean="0">
                  <a:solidFill>
                    <a:schemeClr val="bg1"/>
                  </a:solidFill>
                </a:rPr>
                <a:t> Image</a:t>
              </a:r>
            </a:p>
          </p:txBody>
        </p:sp>
        <p:grpSp>
          <p:nvGrpSpPr>
            <p:cNvPr id="8" name="Group 20"/>
            <p:cNvGrpSpPr/>
            <p:nvPr/>
          </p:nvGrpSpPr>
          <p:grpSpPr>
            <a:xfrm>
              <a:off x="992038" y="5257800"/>
              <a:ext cx="7313762" cy="838201"/>
              <a:chOff x="992038" y="5257800"/>
              <a:chExt cx="7313762" cy="838201"/>
            </a:xfrm>
          </p:grpSpPr>
          <p:pic>
            <p:nvPicPr>
              <p:cNvPr id="9" name="Picture 8" descr="Mikros.JPG"/>
              <p:cNvPicPr>
                <a:picLocks noChangeAspect="1"/>
              </p:cNvPicPr>
              <p:nvPr/>
            </p:nvPicPr>
            <p:blipFill>
              <a:blip r:embed="rId3" cstate="print"/>
              <a:stretch>
                <a:fillRect/>
              </a:stretch>
            </p:blipFill>
            <p:spPr>
              <a:xfrm>
                <a:off x="6781800" y="5257800"/>
                <a:ext cx="1524000" cy="838200"/>
              </a:xfrm>
              <a:prstGeom prst="rect">
                <a:avLst/>
              </a:prstGeom>
            </p:spPr>
          </p:pic>
          <p:pic>
            <p:nvPicPr>
              <p:cNvPr id="10" name="Picture 9" descr="Image courtesy of Johan Vikström.jpg"/>
              <p:cNvPicPr>
                <a:picLocks noChangeAspect="1"/>
              </p:cNvPicPr>
              <p:nvPr/>
            </p:nvPicPr>
            <p:blipFill>
              <a:blip r:embed="rId4" cstate="print"/>
              <a:stretch>
                <a:fillRect/>
              </a:stretch>
            </p:blipFill>
            <p:spPr>
              <a:xfrm>
                <a:off x="992038" y="5257800"/>
                <a:ext cx="1319842" cy="838200"/>
              </a:xfrm>
              <a:prstGeom prst="rect">
                <a:avLst/>
              </a:prstGeom>
            </p:spPr>
          </p:pic>
          <p:pic>
            <p:nvPicPr>
              <p:cNvPr id="11" name="Picture 10" descr="Image courtesy of Shilo.jpg"/>
              <p:cNvPicPr>
                <a:picLocks noChangeAspect="1"/>
              </p:cNvPicPr>
              <p:nvPr/>
            </p:nvPicPr>
            <p:blipFill>
              <a:blip r:embed="rId5" cstate="print"/>
              <a:stretch>
                <a:fillRect/>
              </a:stretch>
            </p:blipFill>
            <p:spPr>
              <a:xfrm>
                <a:off x="2311879" y="5257800"/>
                <a:ext cx="1516145" cy="838200"/>
              </a:xfrm>
              <a:prstGeom prst="rect">
                <a:avLst/>
              </a:prstGeom>
            </p:spPr>
          </p:pic>
          <p:pic>
            <p:nvPicPr>
              <p:cNvPr id="12" name="Picture 11" descr="Image courtesy of Ool Digital.jpg"/>
              <p:cNvPicPr>
                <a:picLocks noChangeAspect="1"/>
              </p:cNvPicPr>
              <p:nvPr/>
            </p:nvPicPr>
            <p:blipFill>
              <a:blip r:embed="rId6" cstate="print"/>
              <a:stretch>
                <a:fillRect/>
              </a:stretch>
            </p:blipFill>
            <p:spPr>
              <a:xfrm>
                <a:off x="5257800" y="5257800"/>
                <a:ext cx="1552755" cy="838200"/>
              </a:xfrm>
              <a:prstGeom prst="rect">
                <a:avLst/>
              </a:prstGeom>
            </p:spPr>
          </p:pic>
          <p:pic>
            <p:nvPicPr>
              <p:cNvPr id="13" name="Picture 12" descr="test.JPG"/>
              <p:cNvPicPr>
                <a:picLocks noChangeAspect="1"/>
              </p:cNvPicPr>
              <p:nvPr/>
            </p:nvPicPr>
            <p:blipFill>
              <a:blip r:embed="rId7" cstate="print"/>
              <a:stretch>
                <a:fillRect/>
              </a:stretch>
            </p:blipFill>
            <p:spPr>
              <a:xfrm>
                <a:off x="3810000" y="5257800"/>
                <a:ext cx="1447800" cy="838201"/>
              </a:xfrm>
              <a:prstGeom prst="rect">
                <a:avLst/>
              </a:prstGeom>
            </p:spPr>
          </p:pic>
        </p:grpSp>
      </p:grpSp>
    </p:spTree>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DAG Nodes are just DG Nodes!</a:t>
            </a:r>
          </a:p>
          <a:p>
            <a:r>
              <a:rPr lang="en-US" dirty="0" smtClean="0"/>
              <a:t>Parenting is not dependency graph connection</a:t>
            </a:r>
          </a:p>
          <a:p>
            <a:r>
              <a:rPr lang="en-US" dirty="0" smtClean="0"/>
              <a:t>DAG hierarchy</a:t>
            </a:r>
          </a:p>
          <a:p>
            <a:pPr lvl="2">
              <a:buClr>
                <a:schemeClr val="accent1">
                  <a:lumMod val="50000"/>
                  <a:lumOff val="50000"/>
                </a:schemeClr>
              </a:buClr>
              <a:buSzPct val="100000"/>
              <a:buFont typeface="Arial" pitchFamily="34" charset="0"/>
              <a:buChar char="•"/>
            </a:pPr>
            <a:r>
              <a:rPr lang="en-US" dirty="0" smtClean="0"/>
              <a:t>Node types containing transformation info:</a:t>
            </a:r>
          </a:p>
          <a:p>
            <a:pPr lvl="4">
              <a:buClr>
                <a:schemeClr val="accent1">
                  <a:lumMod val="50000"/>
                  <a:lumOff val="50000"/>
                </a:schemeClr>
              </a:buClr>
              <a:buSzPct val="100000"/>
              <a:buFont typeface="Arial" pitchFamily="34" charset="0"/>
              <a:buChar char="•"/>
            </a:pPr>
            <a:r>
              <a:rPr lang="en-US" dirty="0" smtClean="0"/>
              <a:t>joints (</a:t>
            </a:r>
            <a:r>
              <a:rPr lang="en-US" dirty="0" err="1" smtClean="0"/>
              <a:t>MFn</a:t>
            </a:r>
            <a:r>
              <a:rPr lang="en-US" dirty="0" smtClean="0"/>
              <a:t>::</a:t>
            </a:r>
            <a:r>
              <a:rPr lang="en-US" dirty="0" err="1" smtClean="0"/>
              <a:t>kJoint</a:t>
            </a:r>
            <a:r>
              <a:rPr lang="en-US" dirty="0" smtClean="0"/>
              <a:t>)</a:t>
            </a:r>
          </a:p>
          <a:p>
            <a:pPr lvl="4">
              <a:buClr>
                <a:schemeClr val="accent1">
                  <a:lumMod val="50000"/>
                  <a:lumOff val="50000"/>
                </a:schemeClr>
              </a:buClr>
              <a:buSzPct val="100000"/>
              <a:buFont typeface="Arial" pitchFamily="34" charset="0"/>
              <a:buChar char="•"/>
            </a:pPr>
            <a:r>
              <a:rPr lang="en-US" dirty="0" smtClean="0"/>
              <a:t>transforms (</a:t>
            </a:r>
            <a:r>
              <a:rPr lang="en-US" dirty="0" err="1" smtClean="0"/>
              <a:t>MFn</a:t>
            </a:r>
            <a:r>
              <a:rPr lang="en-US" dirty="0" smtClean="0"/>
              <a:t>::</a:t>
            </a:r>
            <a:r>
              <a:rPr lang="en-US" dirty="0" err="1" smtClean="0"/>
              <a:t>kTransform</a:t>
            </a:r>
            <a:r>
              <a:rPr lang="en-US" dirty="0" smtClean="0"/>
              <a:t>)</a:t>
            </a:r>
          </a:p>
          <a:p>
            <a:pPr lvl="2">
              <a:buClr>
                <a:schemeClr val="accent1">
                  <a:lumMod val="50000"/>
                  <a:lumOff val="50000"/>
                </a:schemeClr>
              </a:buClr>
              <a:buSzPct val="100000"/>
              <a:buFont typeface="Arial" pitchFamily="34" charset="0"/>
              <a:buChar char="•"/>
            </a:pPr>
            <a:r>
              <a:rPr lang="en-US" dirty="0" smtClean="0"/>
              <a:t>Other typical node types in a skeletal hierarchy:</a:t>
            </a:r>
          </a:p>
          <a:p>
            <a:pPr lvl="4">
              <a:buClr>
                <a:schemeClr val="accent1">
                  <a:lumMod val="50000"/>
                  <a:lumOff val="50000"/>
                </a:schemeClr>
              </a:buClr>
              <a:buSzPct val="100000"/>
              <a:buFont typeface="Arial" pitchFamily="34" charset="0"/>
              <a:buChar char="•"/>
            </a:pPr>
            <a:r>
              <a:rPr lang="en-US" dirty="0" smtClean="0"/>
              <a:t>shapes (</a:t>
            </a:r>
            <a:r>
              <a:rPr lang="en-US" dirty="0" err="1" smtClean="0"/>
              <a:t>nurbs</a:t>
            </a:r>
            <a:r>
              <a:rPr lang="en-US" dirty="0" smtClean="0"/>
              <a:t>, </a:t>
            </a:r>
            <a:r>
              <a:rPr lang="en-US" dirty="0" err="1" smtClean="0"/>
              <a:t>polys</a:t>
            </a:r>
            <a:r>
              <a:rPr lang="en-US" dirty="0" smtClean="0"/>
              <a:t>, …)</a:t>
            </a:r>
          </a:p>
          <a:p>
            <a:pPr lvl="4">
              <a:buClr>
                <a:schemeClr val="accent1">
                  <a:lumMod val="50000"/>
                  <a:lumOff val="50000"/>
                </a:schemeClr>
              </a:buClr>
              <a:buSzPct val="100000"/>
              <a:buFont typeface="Arial" pitchFamily="34" charset="0"/>
              <a:buChar char="•"/>
            </a:pPr>
            <a:r>
              <a:rPr lang="en-US" dirty="0" smtClean="0"/>
              <a:t>locators (</a:t>
            </a:r>
            <a:r>
              <a:rPr lang="en-US" dirty="0" err="1" smtClean="0"/>
              <a:t>MFn</a:t>
            </a:r>
            <a:r>
              <a:rPr lang="en-US" dirty="0" smtClean="0"/>
              <a:t>::</a:t>
            </a:r>
            <a:r>
              <a:rPr lang="en-US" dirty="0" err="1" smtClean="0"/>
              <a:t>kLocator</a:t>
            </a:r>
            <a:r>
              <a:rPr lang="en-US" dirty="0" smtClean="0"/>
              <a:t>)</a:t>
            </a:r>
          </a:p>
          <a:p>
            <a:pPr lvl="4">
              <a:buClr>
                <a:schemeClr val="accent1">
                  <a:lumMod val="50000"/>
                  <a:lumOff val="50000"/>
                </a:schemeClr>
              </a:buClr>
              <a:buSzPct val="100000"/>
              <a:buFont typeface="Arial" pitchFamily="34" charset="0"/>
              <a:buChar char="•"/>
            </a:pPr>
            <a:r>
              <a:rPr lang="en-US" dirty="0" err="1" smtClean="0"/>
              <a:t>Ik</a:t>
            </a:r>
            <a:r>
              <a:rPr lang="en-US" dirty="0" smtClean="0"/>
              <a:t> (</a:t>
            </a:r>
            <a:r>
              <a:rPr lang="en-US" dirty="0" err="1" smtClean="0"/>
              <a:t>MFn</a:t>
            </a:r>
            <a:r>
              <a:rPr lang="en-US" dirty="0" smtClean="0"/>
              <a:t>::</a:t>
            </a:r>
            <a:r>
              <a:rPr lang="en-US" dirty="0" err="1" smtClean="0"/>
              <a:t>ikHandle</a:t>
            </a:r>
            <a:r>
              <a:rPr lang="en-US" dirty="0" smtClean="0"/>
              <a:t>, </a:t>
            </a:r>
            <a:r>
              <a:rPr lang="en-US" dirty="0" err="1" smtClean="0"/>
              <a:t>MFn</a:t>
            </a:r>
            <a:r>
              <a:rPr lang="en-US" dirty="0" smtClean="0"/>
              <a:t>::</a:t>
            </a:r>
            <a:r>
              <a:rPr lang="en-US" dirty="0" err="1" smtClean="0"/>
              <a:t>ikEffector</a:t>
            </a:r>
            <a:r>
              <a:rPr lang="en-US" dirty="0" smtClean="0"/>
              <a:t>)</a:t>
            </a:r>
          </a:p>
          <a:p>
            <a:pPr lvl="3">
              <a:buNone/>
            </a:pPr>
            <a:r>
              <a:rPr lang="en-US" dirty="0" smtClean="0"/>
              <a:t>	</a:t>
            </a:r>
          </a:p>
          <a:p>
            <a:pPr lvl="1"/>
            <a:endParaRPr lang="en-US" dirty="0" smtClean="0"/>
          </a:p>
          <a:p>
            <a:endParaRPr lang="en-US" dirty="0"/>
          </a:p>
        </p:txBody>
      </p:sp>
      <p:sp>
        <p:nvSpPr>
          <p:cNvPr id="5" name="Title 4"/>
          <p:cNvSpPr>
            <a:spLocks noGrp="1"/>
          </p:cNvSpPr>
          <p:nvPr>
            <p:ph type="title"/>
          </p:nvPr>
        </p:nvSpPr>
        <p:spPr/>
        <p:txBody>
          <a:bodyPr/>
          <a:lstStyle/>
          <a:p>
            <a:r>
              <a:rPr lang="en-US" dirty="0" smtClean="0"/>
              <a:t>DAG (Directed Acyclic Graph)</a:t>
            </a:r>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DAG Hierarchy</a:t>
            </a:r>
            <a:endParaRPr lang="en-US" dirty="0"/>
          </a:p>
        </p:txBody>
      </p:sp>
      <p:sp>
        <p:nvSpPr>
          <p:cNvPr id="3" name="Content Placeholder 2"/>
          <p:cNvSpPr>
            <a:spLocks noGrp="1"/>
          </p:cNvSpPr>
          <p:nvPr>
            <p:ph idx="1"/>
          </p:nvPr>
        </p:nvSpPr>
        <p:spPr/>
        <p:txBody>
          <a:bodyPr/>
          <a:lstStyle/>
          <a:p>
            <a:r>
              <a:rPr lang="en-US" dirty="0" smtClean="0"/>
              <a:t>An Example: sphere</a:t>
            </a:r>
          </a:p>
          <a:p>
            <a:endParaRPr lang="en-US" dirty="0"/>
          </a:p>
        </p:txBody>
      </p:sp>
      <p:pic>
        <p:nvPicPr>
          <p:cNvPr id="5" name="Picture 4" descr="Dag1.JPG"/>
          <p:cNvPicPr>
            <a:picLocks noChangeAspect="1"/>
          </p:cNvPicPr>
          <p:nvPr/>
        </p:nvPicPr>
        <p:blipFill>
          <a:blip r:embed="rId3" cstate="print"/>
          <a:stretch>
            <a:fillRect/>
          </a:stretch>
        </p:blipFill>
        <p:spPr>
          <a:xfrm>
            <a:off x="588334" y="2133600"/>
            <a:ext cx="6378654" cy="3352800"/>
          </a:xfrm>
          <a:prstGeom prst="rect">
            <a:avLst/>
          </a:prstGeom>
        </p:spPr>
      </p:pic>
    </p:spTree>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DAG Hierarchy</a:t>
            </a:r>
            <a:endParaRPr lang="en-US" dirty="0"/>
          </a:p>
        </p:txBody>
      </p:sp>
      <p:sp>
        <p:nvSpPr>
          <p:cNvPr id="3" name="Content Placeholder 2"/>
          <p:cNvSpPr>
            <a:spLocks noGrp="1"/>
          </p:cNvSpPr>
          <p:nvPr>
            <p:ph idx="1"/>
          </p:nvPr>
        </p:nvSpPr>
        <p:spPr/>
        <p:txBody>
          <a:bodyPr/>
          <a:lstStyle/>
          <a:p>
            <a:r>
              <a:rPr lang="en-US" dirty="0" smtClean="0"/>
              <a:t>A More complex example: skeleton hierarchy</a:t>
            </a:r>
          </a:p>
          <a:p>
            <a:endParaRPr lang="en-US" i="1" dirty="0" smtClean="0"/>
          </a:p>
          <a:p>
            <a:endParaRPr lang="en-US" dirty="0"/>
          </a:p>
        </p:txBody>
      </p:sp>
      <p:pic>
        <p:nvPicPr>
          <p:cNvPr id="15" name="Picture 14" descr="meeperSkeleton.JPG"/>
          <p:cNvPicPr>
            <a:picLocks noChangeAspect="1"/>
          </p:cNvPicPr>
          <p:nvPr/>
        </p:nvPicPr>
        <p:blipFill>
          <a:blip r:embed="rId3" cstate="print"/>
          <a:stretch>
            <a:fillRect/>
          </a:stretch>
        </p:blipFill>
        <p:spPr>
          <a:xfrm>
            <a:off x="4822464" y="2590800"/>
            <a:ext cx="3711936" cy="2658980"/>
          </a:xfrm>
          <a:prstGeom prst="rect">
            <a:avLst/>
          </a:prstGeom>
        </p:spPr>
      </p:pic>
      <p:pic>
        <p:nvPicPr>
          <p:cNvPr id="16" name="Picture 15" descr="meeperShaded.JPG"/>
          <p:cNvPicPr>
            <a:picLocks noChangeAspect="1"/>
          </p:cNvPicPr>
          <p:nvPr/>
        </p:nvPicPr>
        <p:blipFill>
          <a:blip r:embed="rId4" cstate="print"/>
          <a:stretch>
            <a:fillRect/>
          </a:stretch>
        </p:blipFill>
        <p:spPr>
          <a:xfrm>
            <a:off x="319088" y="2590800"/>
            <a:ext cx="3733800" cy="2662947"/>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DAG Hierarchy</a:t>
            </a:r>
            <a:endParaRPr lang="en-US" dirty="0"/>
          </a:p>
        </p:txBody>
      </p:sp>
      <p:sp>
        <p:nvSpPr>
          <p:cNvPr id="3" name="Content Placeholder 2"/>
          <p:cNvSpPr>
            <a:spLocks noGrp="1"/>
          </p:cNvSpPr>
          <p:nvPr>
            <p:ph idx="1"/>
          </p:nvPr>
        </p:nvSpPr>
        <p:spPr/>
        <p:txBody>
          <a:bodyPr/>
          <a:lstStyle/>
          <a:p>
            <a:r>
              <a:rPr lang="en-US" dirty="0" smtClean="0"/>
              <a:t>A More complex example: skeleton hierarchy</a:t>
            </a:r>
          </a:p>
          <a:p>
            <a:endParaRPr lang="en-US" dirty="0"/>
          </a:p>
        </p:txBody>
      </p:sp>
      <p:pic>
        <p:nvPicPr>
          <p:cNvPr id="13" name="Picture 12" descr="handHierarchy.JPG"/>
          <p:cNvPicPr>
            <a:picLocks noChangeAspect="1"/>
          </p:cNvPicPr>
          <p:nvPr/>
        </p:nvPicPr>
        <p:blipFill>
          <a:blip r:embed="rId3" cstate="print"/>
          <a:stretch>
            <a:fillRect/>
          </a:stretch>
        </p:blipFill>
        <p:spPr>
          <a:xfrm>
            <a:off x="1066800" y="2209800"/>
            <a:ext cx="3048000" cy="4115481"/>
          </a:xfrm>
          <a:prstGeom prst="rect">
            <a:avLst/>
          </a:prstGeom>
        </p:spPr>
      </p:pic>
      <p:sp>
        <p:nvSpPr>
          <p:cNvPr id="14" name="Rounded Rectangle 13"/>
          <p:cNvSpPr/>
          <p:nvPr/>
        </p:nvSpPr>
        <p:spPr>
          <a:xfrm>
            <a:off x="5791200" y="5638800"/>
            <a:ext cx="1600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hand</a:t>
            </a:r>
            <a:endParaRPr lang="en-US" dirty="0"/>
          </a:p>
        </p:txBody>
      </p:sp>
      <p:sp>
        <p:nvSpPr>
          <p:cNvPr id="17" name="Rounded Rectangle 16"/>
          <p:cNvSpPr/>
          <p:nvPr/>
        </p:nvSpPr>
        <p:spPr>
          <a:xfrm>
            <a:off x="5791200" y="4953000"/>
            <a:ext cx="1600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arm</a:t>
            </a:r>
            <a:endParaRPr lang="en-US" dirty="0"/>
          </a:p>
        </p:txBody>
      </p:sp>
      <p:sp>
        <p:nvSpPr>
          <p:cNvPr id="18" name="Rounded Rectangle 17"/>
          <p:cNvSpPr/>
          <p:nvPr/>
        </p:nvSpPr>
        <p:spPr>
          <a:xfrm>
            <a:off x="5791200" y="4191000"/>
            <a:ext cx="1600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shoulder</a:t>
            </a:r>
            <a:endParaRPr lang="en-US" dirty="0"/>
          </a:p>
        </p:txBody>
      </p:sp>
      <p:sp>
        <p:nvSpPr>
          <p:cNvPr id="19" name="Rounded Rectangle 18"/>
          <p:cNvSpPr/>
          <p:nvPr/>
        </p:nvSpPr>
        <p:spPr>
          <a:xfrm>
            <a:off x="5791200" y="3429000"/>
            <a:ext cx="1600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spline</a:t>
            </a:r>
            <a:endParaRPr lang="en-US" dirty="0"/>
          </a:p>
        </p:txBody>
      </p:sp>
      <p:sp>
        <p:nvSpPr>
          <p:cNvPr id="20" name="Rounded Rectangle 19"/>
          <p:cNvSpPr/>
          <p:nvPr/>
        </p:nvSpPr>
        <p:spPr>
          <a:xfrm>
            <a:off x="5791200" y="2590800"/>
            <a:ext cx="1600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hip</a:t>
            </a:r>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19" grpId="0" animBg="1"/>
      <p:bldP spid="2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Instancing</a:t>
            </a:r>
            <a:endParaRPr lang="en-US" dirty="0"/>
          </a:p>
        </p:txBody>
      </p:sp>
      <p:sp>
        <p:nvSpPr>
          <p:cNvPr id="3" name="Content Placeholder 2"/>
          <p:cNvSpPr>
            <a:spLocks noGrp="1"/>
          </p:cNvSpPr>
          <p:nvPr>
            <p:ph idx="1"/>
          </p:nvPr>
        </p:nvSpPr>
        <p:spPr/>
        <p:txBody>
          <a:bodyPr/>
          <a:lstStyle/>
          <a:p>
            <a:r>
              <a:rPr lang="en-US" dirty="0" smtClean="0"/>
              <a:t>A  node may have more than one parent</a:t>
            </a:r>
          </a:p>
          <a:p>
            <a:r>
              <a:rPr lang="en-CA" dirty="0" smtClean="0"/>
              <a:t>A </a:t>
            </a:r>
            <a:r>
              <a:rPr lang="en-CA" dirty="0" err="1" smtClean="0"/>
              <a:t>dagPath</a:t>
            </a:r>
            <a:r>
              <a:rPr lang="en-CA" dirty="0" smtClean="0"/>
              <a:t> is used to identify instances</a:t>
            </a:r>
          </a:p>
          <a:p>
            <a:pPr>
              <a:buNone/>
            </a:pPr>
            <a:r>
              <a:rPr lang="en-US" dirty="0" smtClean="0"/>
              <a:t>		group1|pCube1|pCubeShape1</a:t>
            </a:r>
          </a:p>
          <a:p>
            <a:pPr>
              <a:buNone/>
            </a:pPr>
            <a:r>
              <a:rPr lang="en-US" dirty="0" smtClean="0"/>
              <a:t>		group1|pCube2|pCubeShape1</a:t>
            </a:r>
            <a:endParaRPr lang="en-US" dirty="0"/>
          </a:p>
        </p:txBody>
      </p:sp>
      <p:pic>
        <p:nvPicPr>
          <p:cNvPr id="4" name="Picture 4" descr="F:\barb\instance.bmp"/>
          <p:cNvPicPr>
            <a:picLocks noChangeAspect="1" noChangeArrowheads="1"/>
          </p:cNvPicPr>
          <p:nvPr/>
        </p:nvPicPr>
        <p:blipFill>
          <a:blip r:embed="rId3" cstate="print"/>
          <a:srcRect/>
          <a:stretch>
            <a:fillRect/>
          </a:stretch>
        </p:blipFill>
        <p:spPr bwMode="auto">
          <a:xfrm>
            <a:off x="749300" y="3581400"/>
            <a:ext cx="4257675" cy="2819400"/>
          </a:xfrm>
          <a:prstGeom prst="rect">
            <a:avLst/>
          </a:prstGeom>
          <a:noFill/>
          <a:ln w="12700">
            <a:solidFill>
              <a:schemeClr val="tx2"/>
            </a:solidFill>
            <a:miter lim="800000"/>
            <a:headEnd/>
            <a:tailEnd/>
          </a:ln>
          <a:effectLst>
            <a:outerShdw dist="28398" dir="3806097" algn="ctr" rotWithShape="0">
              <a:srgbClr val="5F5F5F"/>
            </a:outerShdw>
          </a:effectLst>
        </p:spPr>
      </p:pic>
      <p:pic>
        <p:nvPicPr>
          <p:cNvPr id="5" name="Picture 5" descr="F:\barb\instance3d.bmp"/>
          <p:cNvPicPr>
            <a:picLocks noChangeAspect="1" noChangeArrowheads="1"/>
          </p:cNvPicPr>
          <p:nvPr/>
        </p:nvPicPr>
        <p:blipFill>
          <a:blip r:embed="rId4" cstate="print"/>
          <a:srcRect/>
          <a:stretch>
            <a:fillRect/>
          </a:stretch>
        </p:blipFill>
        <p:spPr bwMode="auto">
          <a:xfrm>
            <a:off x="5334000" y="3886200"/>
            <a:ext cx="2286000" cy="2124075"/>
          </a:xfrm>
          <a:prstGeom prst="rect">
            <a:avLst/>
          </a:prstGeom>
          <a:noFill/>
          <a:ln w="12700">
            <a:solidFill>
              <a:schemeClr val="tx2"/>
            </a:solidFill>
            <a:miter lim="800000"/>
            <a:headEnd/>
            <a:tailEnd/>
          </a:ln>
          <a:effectLst>
            <a:outerShdw dist="28398" dir="3806097" algn="ctr" rotWithShape="0">
              <a:srgbClr val="5F5F5F"/>
            </a:outerShdw>
          </a:effectLst>
        </p:spPr>
      </p:pic>
    </p:spTree>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Dag Paths</a:t>
            </a:r>
            <a:endParaRPr lang="en-US" dirty="0"/>
          </a:p>
        </p:txBody>
      </p:sp>
      <p:sp>
        <p:nvSpPr>
          <p:cNvPr id="3" name="Content Placeholder 2"/>
          <p:cNvSpPr>
            <a:spLocks noGrp="1"/>
          </p:cNvSpPr>
          <p:nvPr>
            <p:ph idx="1"/>
          </p:nvPr>
        </p:nvSpPr>
        <p:spPr/>
        <p:txBody>
          <a:bodyPr/>
          <a:lstStyle/>
          <a:p>
            <a:r>
              <a:rPr lang="en-US" dirty="0" smtClean="0"/>
              <a:t>used to find world space transformations</a:t>
            </a:r>
          </a:p>
          <a:p>
            <a:r>
              <a:rPr lang="en-US" dirty="0" smtClean="0"/>
              <a:t>used to traverse up and down hierarchy</a:t>
            </a:r>
          </a:p>
          <a:p>
            <a:r>
              <a:rPr lang="en-US" dirty="0" smtClean="0"/>
              <a:t>node names need not be unique if </a:t>
            </a:r>
            <a:r>
              <a:rPr lang="en-US" dirty="0" err="1" smtClean="0"/>
              <a:t>dagPaths</a:t>
            </a:r>
            <a:r>
              <a:rPr lang="en-US" dirty="0" smtClean="0"/>
              <a:t> are different </a:t>
            </a:r>
            <a:r>
              <a:rPr lang="en-US" sz="2000" dirty="0" smtClean="0"/>
              <a:t>(</a:t>
            </a:r>
            <a:r>
              <a:rPr lang="en-US" sz="2000" dirty="0" err="1" smtClean="0"/>
              <a:t>MDagPath</a:t>
            </a:r>
            <a:r>
              <a:rPr lang="en-US" sz="2000" dirty="0" smtClean="0"/>
              <a:t> </a:t>
            </a:r>
            <a:r>
              <a:rPr lang="en-US" sz="2000" dirty="0" err="1" smtClean="0"/>
              <a:t>fullPathName</a:t>
            </a:r>
            <a:r>
              <a:rPr lang="en-US" sz="2000" dirty="0" smtClean="0"/>
              <a:t>, </a:t>
            </a:r>
            <a:r>
              <a:rPr lang="en-US" sz="2000" dirty="0" err="1" smtClean="0"/>
              <a:t>partialPathName</a:t>
            </a:r>
            <a:r>
              <a:rPr lang="en-US" sz="2000" dirty="0" smtClean="0"/>
              <a:t>)</a:t>
            </a:r>
            <a:endParaRPr lang="en-US" dirty="0" smtClean="0"/>
          </a:p>
          <a:p>
            <a:endParaRPr lang="en-US" dirty="0"/>
          </a:p>
        </p:txBody>
      </p:sp>
      <p:pic>
        <p:nvPicPr>
          <p:cNvPr id="4" name="Picture 5" descr="F:\barb\dagPathPic.bmp"/>
          <p:cNvPicPr>
            <a:picLocks noChangeAspect="1" noChangeArrowheads="1"/>
          </p:cNvPicPr>
          <p:nvPr/>
        </p:nvPicPr>
        <p:blipFill>
          <a:blip r:embed="rId3" cstate="print"/>
          <a:srcRect/>
          <a:stretch>
            <a:fillRect/>
          </a:stretch>
        </p:blipFill>
        <p:spPr bwMode="auto">
          <a:xfrm>
            <a:off x="274638" y="3559175"/>
            <a:ext cx="7626350" cy="2522538"/>
          </a:xfrm>
          <a:prstGeom prst="rect">
            <a:avLst/>
          </a:prstGeom>
          <a:noFill/>
          <a:ln w="12700">
            <a:solidFill>
              <a:schemeClr val="tx2"/>
            </a:solidFill>
            <a:miter lim="800000"/>
            <a:headEnd/>
            <a:tailEnd/>
          </a:ln>
          <a:effectLst>
            <a:outerShdw dist="28398" dir="3806097" algn="ctr" rotWithShape="0">
              <a:srgbClr val="5F5F5F"/>
            </a:outerShdw>
          </a:effectLst>
        </p:spPr>
      </p:pic>
    </p:spTree>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MObject</a:t>
            </a:r>
            <a:r>
              <a:rPr lang="en-US" dirty="0" smtClean="0"/>
              <a:t> VS. </a:t>
            </a:r>
            <a:r>
              <a:rPr lang="en-US" dirty="0" err="1" smtClean="0"/>
              <a:t>MDagPath</a:t>
            </a:r>
            <a:endParaRPr lang="en-US" dirty="0"/>
          </a:p>
        </p:txBody>
      </p:sp>
      <p:sp>
        <p:nvSpPr>
          <p:cNvPr id="3" name="Content Placeholder 2"/>
          <p:cNvSpPr>
            <a:spLocks noGrp="1"/>
          </p:cNvSpPr>
          <p:nvPr>
            <p:ph idx="1"/>
          </p:nvPr>
        </p:nvSpPr>
        <p:spPr/>
        <p:txBody>
          <a:bodyPr/>
          <a:lstStyle/>
          <a:p>
            <a:pPr marL="0" indent="0" eaLnBrk="1" hangingPunct="1">
              <a:buFontTx/>
              <a:buNone/>
            </a:pPr>
            <a:r>
              <a:rPr lang="en-US" dirty="0" smtClean="0"/>
              <a:t>Many of the Maya API accept/return a </a:t>
            </a:r>
            <a:r>
              <a:rPr lang="en-US" dirty="0" err="1" smtClean="0"/>
              <a:t>MObject</a:t>
            </a:r>
            <a:r>
              <a:rPr lang="en-US" dirty="0" smtClean="0"/>
              <a:t> or a </a:t>
            </a:r>
            <a:r>
              <a:rPr lang="en-US" dirty="0" err="1" smtClean="0"/>
              <a:t>MDagPath</a:t>
            </a:r>
            <a:endParaRPr lang="en-US" dirty="0" smtClean="0"/>
          </a:p>
          <a:p>
            <a:pPr lvl="1" eaLnBrk="1" hangingPunct="1"/>
            <a:endParaRPr lang="en-US" dirty="0" smtClean="0"/>
          </a:p>
          <a:p>
            <a:pPr lvl="1" eaLnBrk="1" hangingPunct="1">
              <a:buSzPct val="100000"/>
              <a:buFont typeface="Arial" pitchFamily="34" charset="0"/>
              <a:buChar char="•"/>
            </a:pPr>
            <a:r>
              <a:rPr lang="en-US" dirty="0" smtClean="0"/>
              <a:t>A </a:t>
            </a:r>
            <a:r>
              <a:rPr lang="en-US" dirty="0" err="1" smtClean="0"/>
              <a:t>MDagPath</a:t>
            </a:r>
            <a:r>
              <a:rPr lang="en-US" dirty="0" smtClean="0"/>
              <a:t> is a handle describing a path to a node</a:t>
            </a:r>
          </a:p>
          <a:p>
            <a:pPr lvl="1" eaLnBrk="1" hangingPunct="1">
              <a:buSzPct val="100000"/>
              <a:buFont typeface="Arial" pitchFamily="34" charset="0"/>
              <a:buChar char="•"/>
            </a:pPr>
            <a:endParaRPr lang="en-US" dirty="0" smtClean="0"/>
          </a:p>
          <a:p>
            <a:pPr lvl="1" eaLnBrk="1" hangingPunct="1">
              <a:buSzPct val="100000"/>
              <a:buFont typeface="Arial" pitchFamily="34" charset="0"/>
              <a:buChar char="•"/>
            </a:pPr>
            <a:r>
              <a:rPr lang="en-US" dirty="0" smtClean="0"/>
              <a:t>A </a:t>
            </a:r>
            <a:r>
              <a:rPr lang="en-US" dirty="0" err="1" smtClean="0"/>
              <a:t>MObject</a:t>
            </a:r>
            <a:r>
              <a:rPr lang="en-US" dirty="0" smtClean="0"/>
              <a:t>  is a wrapper around a pointer to the internal Maya object</a:t>
            </a:r>
          </a:p>
          <a:p>
            <a:pPr lvl="2" eaLnBrk="1" hangingPunct="1">
              <a:buSzPct val="100000"/>
              <a:buFont typeface="Arial" pitchFamily="34" charset="0"/>
              <a:buChar char="•"/>
            </a:pPr>
            <a:r>
              <a:rPr lang="en-US" dirty="0" smtClean="0"/>
              <a:t>Generic class (represents all node / attribute)</a:t>
            </a:r>
          </a:p>
          <a:p>
            <a:pPr lvl="2" eaLnBrk="1" hangingPunct="1">
              <a:buSzPct val="100000"/>
              <a:buFont typeface="Arial" pitchFamily="34" charset="0"/>
              <a:buChar char="•"/>
            </a:pPr>
            <a:r>
              <a:rPr lang="en-US" dirty="0" smtClean="0"/>
              <a:t>Use </a:t>
            </a:r>
            <a:r>
              <a:rPr lang="en-US" dirty="0" err="1" smtClean="0"/>
              <a:t>apiType</a:t>
            </a:r>
            <a:r>
              <a:rPr lang="en-US" dirty="0" smtClean="0"/>
              <a:t>() / </a:t>
            </a:r>
            <a:r>
              <a:rPr lang="en-US" dirty="0" err="1" smtClean="0"/>
              <a:t>hasFn</a:t>
            </a:r>
            <a:r>
              <a:rPr lang="en-US" dirty="0" smtClean="0"/>
              <a:t>()  to determine what it is or what you can do with it</a:t>
            </a:r>
          </a:p>
          <a:p>
            <a:pPr lvl="2" eaLnBrk="1" hangingPunct="1">
              <a:buSzPct val="100000"/>
              <a:buFont typeface="Arial" pitchFamily="34" charset="0"/>
              <a:buChar char="•"/>
            </a:pPr>
            <a:r>
              <a:rPr lang="en-US" dirty="0" smtClean="0"/>
              <a:t>Use </a:t>
            </a:r>
            <a:r>
              <a:rPr lang="en-US" dirty="0" err="1" smtClean="0"/>
              <a:t>isNull</a:t>
            </a:r>
            <a:r>
              <a:rPr lang="en-US" dirty="0" smtClean="0"/>
              <a:t>() to determine if it is a valid </a:t>
            </a:r>
            <a:r>
              <a:rPr lang="en-US" dirty="0" err="1" smtClean="0"/>
              <a:t>MObject</a:t>
            </a:r>
            <a:endParaRPr lang="en-US" dirty="0" smtClean="0"/>
          </a:p>
          <a:p>
            <a:pPr lvl="2" eaLnBrk="1" hangingPunct="1">
              <a:buSzPct val="100000"/>
              <a:buFont typeface="Arial" pitchFamily="34" charset="0"/>
              <a:buChar char="•"/>
            </a:pPr>
            <a:r>
              <a:rPr lang="en-US" dirty="0" smtClean="0"/>
              <a:t>Do not store </a:t>
            </a:r>
            <a:r>
              <a:rPr lang="en-US" dirty="0" err="1" smtClean="0"/>
              <a:t>MObject</a:t>
            </a:r>
            <a:r>
              <a:rPr lang="en-US" dirty="0" smtClean="0"/>
              <a:t> </a:t>
            </a:r>
          </a:p>
          <a:p>
            <a:endParaRPr lang="en-US" dirty="0"/>
          </a:p>
        </p:txBody>
      </p:sp>
    </p:spTree>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API methods</a:t>
            </a:r>
            <a:endParaRPr lang="en-US" dirty="0"/>
          </a:p>
        </p:txBody>
      </p:sp>
      <p:sp>
        <p:nvSpPr>
          <p:cNvPr id="3" name="Content Placeholder 2"/>
          <p:cNvSpPr>
            <a:spLocks noGrp="1"/>
          </p:cNvSpPr>
          <p:nvPr>
            <p:ph idx="1"/>
          </p:nvPr>
        </p:nvSpPr>
        <p:spPr/>
        <p:txBody>
          <a:bodyPr/>
          <a:lstStyle/>
          <a:p>
            <a:r>
              <a:rPr lang="en-US" dirty="0" smtClean="0"/>
              <a:t>Traversal : </a:t>
            </a:r>
            <a:r>
              <a:rPr lang="en-US" dirty="0" err="1" smtClean="0"/>
              <a:t>MItDag</a:t>
            </a:r>
            <a:r>
              <a:rPr lang="en-US" dirty="0" smtClean="0"/>
              <a:t> </a:t>
            </a:r>
            <a:r>
              <a:rPr lang="en-US" dirty="0" err="1" smtClean="0"/>
              <a:t>iterator</a:t>
            </a:r>
            <a:r>
              <a:rPr lang="en-US" dirty="0" smtClean="0"/>
              <a:t> class</a:t>
            </a:r>
          </a:p>
          <a:p>
            <a:r>
              <a:rPr lang="en-US" dirty="0" smtClean="0"/>
              <a:t>Depth in hierarchy: </a:t>
            </a:r>
            <a:r>
              <a:rPr lang="en-US" dirty="0" err="1" smtClean="0"/>
              <a:t>MDagPath</a:t>
            </a:r>
            <a:r>
              <a:rPr lang="en-US" dirty="0" smtClean="0"/>
              <a:t>::length, </a:t>
            </a:r>
            <a:r>
              <a:rPr lang="en-US" dirty="0" err="1" smtClean="0"/>
              <a:t>MItDag</a:t>
            </a:r>
            <a:r>
              <a:rPr lang="en-US" dirty="0" smtClean="0"/>
              <a:t>::depth</a:t>
            </a:r>
          </a:p>
          <a:p>
            <a:r>
              <a:rPr lang="en-US" dirty="0" smtClean="0"/>
              <a:t>Getting the parent: </a:t>
            </a:r>
            <a:r>
              <a:rPr lang="en-US" dirty="0" err="1" smtClean="0"/>
              <a:t>MDagPath</a:t>
            </a:r>
            <a:r>
              <a:rPr lang="en-US" dirty="0" smtClean="0"/>
              <a:t>::pop</a:t>
            </a:r>
          </a:p>
          <a:p>
            <a:r>
              <a:rPr lang="en-US" dirty="0" smtClean="0"/>
              <a:t>Local matrix: </a:t>
            </a:r>
            <a:r>
              <a:rPr lang="en-US" dirty="0" err="1" smtClean="0"/>
              <a:t>MFnTransform</a:t>
            </a:r>
            <a:r>
              <a:rPr lang="en-US" dirty="0" smtClean="0"/>
              <a:t>::transformation</a:t>
            </a:r>
          </a:p>
          <a:p>
            <a:r>
              <a:rPr lang="en-US" dirty="0" smtClean="0"/>
              <a:t>World matrix: </a:t>
            </a:r>
            <a:r>
              <a:rPr lang="en-US" dirty="0" err="1" smtClean="0"/>
              <a:t>MDagPath</a:t>
            </a:r>
            <a:r>
              <a:rPr lang="en-US" dirty="0" smtClean="0"/>
              <a:t>::</a:t>
            </a:r>
            <a:r>
              <a:rPr lang="en-US" dirty="0" err="1" smtClean="0"/>
              <a:t>inclusiveMatrix</a:t>
            </a:r>
            <a:r>
              <a:rPr lang="en-US" dirty="0" smtClean="0"/>
              <a:t>, </a:t>
            </a:r>
            <a:r>
              <a:rPr lang="en-US" dirty="0" err="1" smtClean="0"/>
              <a:t>MDagPath</a:t>
            </a:r>
            <a:r>
              <a:rPr lang="en-US" dirty="0" smtClean="0"/>
              <a:t>::</a:t>
            </a:r>
            <a:r>
              <a:rPr lang="en-US" dirty="0" err="1" smtClean="0"/>
              <a:t>exclusiveMatrix</a:t>
            </a:r>
            <a:r>
              <a:rPr lang="en-US" dirty="0" smtClean="0"/>
              <a:t> …</a:t>
            </a:r>
          </a:p>
          <a:p>
            <a:endParaRPr lang="en-US" dirty="0"/>
          </a:p>
        </p:txBody>
      </p:sp>
      <p:pic>
        <p:nvPicPr>
          <p:cNvPr id="4" name="Picture 7" descr="F:\barb\dag.bmp"/>
          <p:cNvPicPr>
            <a:picLocks noChangeAspect="1" noChangeArrowheads="1"/>
          </p:cNvPicPr>
          <p:nvPr/>
        </p:nvPicPr>
        <p:blipFill>
          <a:blip r:embed="rId3" cstate="print"/>
          <a:srcRect/>
          <a:stretch>
            <a:fillRect/>
          </a:stretch>
        </p:blipFill>
        <p:spPr bwMode="auto">
          <a:xfrm>
            <a:off x="4492625" y="4624388"/>
            <a:ext cx="2571750" cy="1800225"/>
          </a:xfrm>
          <a:prstGeom prst="rect">
            <a:avLst/>
          </a:prstGeom>
          <a:noFill/>
          <a:ln w="12700">
            <a:solidFill>
              <a:schemeClr val="tx2"/>
            </a:solidFill>
            <a:miter lim="800000"/>
            <a:headEnd/>
            <a:tailEnd/>
          </a:ln>
          <a:effectLst>
            <a:outerShdw dist="28398" dir="3806097" algn="ctr" rotWithShape="0">
              <a:srgbClr val="5F5F5F"/>
            </a:outerShdw>
          </a:effectLst>
        </p:spPr>
      </p:pic>
    </p:spTree>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dagInfo</a:t>
            </a:r>
            <a:endParaRPr lang="en-US" dirty="0"/>
          </a:p>
        </p:txBody>
      </p:sp>
      <p:sp>
        <p:nvSpPr>
          <p:cNvPr id="3" name="Content Placeholder 2"/>
          <p:cNvSpPr>
            <a:spLocks noGrp="1"/>
          </p:cNvSpPr>
          <p:nvPr>
            <p:ph idx="1"/>
          </p:nvPr>
        </p:nvSpPr>
        <p:spPr/>
        <p:txBody>
          <a:bodyPr/>
          <a:lstStyle/>
          <a:p>
            <a:r>
              <a:rPr lang="en-US" dirty="0" smtClean="0"/>
              <a:t>In this exercise, we will implement a custom command </a:t>
            </a:r>
            <a:r>
              <a:rPr lang="en-US" dirty="0" err="1" smtClean="0"/>
              <a:t>dagInfo</a:t>
            </a:r>
            <a:r>
              <a:rPr lang="en-US" dirty="0" smtClean="0"/>
              <a:t>. For all the selected DAG nodes in the scene, it will print out the instance information, dag path and also inclusive and exclusive matrix.</a:t>
            </a:r>
          </a:p>
          <a:p>
            <a:r>
              <a:rPr lang="en-US" dirty="0" smtClean="0"/>
              <a:t>Important Classes: </a:t>
            </a:r>
            <a:r>
              <a:rPr lang="en-US" dirty="0" err="1" smtClean="0"/>
              <a:t>MFnDagNode</a:t>
            </a:r>
            <a:r>
              <a:rPr lang="en-US" dirty="0" smtClean="0"/>
              <a:t>, </a:t>
            </a:r>
            <a:r>
              <a:rPr lang="en-US" dirty="0" err="1" smtClean="0"/>
              <a:t>MDagPath</a:t>
            </a:r>
            <a:r>
              <a:rPr lang="en-US" dirty="0" smtClean="0"/>
              <a:t> </a:t>
            </a:r>
            <a:r>
              <a:rPr lang="en-US" smtClean="0"/>
              <a:t>MMatrix</a:t>
            </a:r>
            <a:r>
              <a:rPr lang="en-US" dirty="0" smtClean="0"/>
              <a:t>, </a:t>
            </a:r>
            <a:r>
              <a:rPr lang="en-US" dirty="0" err="1" smtClean="0"/>
              <a:t>MGlobal</a:t>
            </a:r>
            <a:r>
              <a:rPr lang="en-US" dirty="0" smtClean="0"/>
              <a:t>, </a:t>
            </a:r>
            <a:r>
              <a:rPr lang="en-US" dirty="0" err="1" smtClean="0"/>
              <a:t>MItSelectionList</a:t>
            </a:r>
            <a:endParaRPr lang="en-US" dirty="0" smtClean="0"/>
          </a:p>
          <a:p>
            <a:endParaRPr lang="en-US" dirty="0" smtClean="0"/>
          </a:p>
          <a:p>
            <a:endParaRPr lang="en-US" dirty="0" smtClean="0"/>
          </a:p>
          <a:p>
            <a:endParaRPr lang="en-US" dirty="0" smtClean="0"/>
          </a:p>
          <a:p>
            <a:endParaRPr lang="en-US" dirty="0"/>
          </a:p>
        </p:txBody>
      </p:sp>
    </p:spTree>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565150" y="2855913"/>
            <a:ext cx="8083550" cy="995362"/>
          </a:xfrm>
        </p:spPr>
        <p:txBody>
          <a:bodyPr/>
          <a:lstStyle/>
          <a:p>
            <a:pPr algn="ctr" eaLnBrk="1" hangingPunct="1"/>
            <a:r>
              <a:rPr lang="en-US" sz="9700" dirty="0" smtClean="0"/>
              <a:t>Q &amp; A</a:t>
            </a:r>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extend Script functionality</a:t>
            </a:r>
            <a:endParaRPr lang="en-US" dirty="0"/>
          </a:p>
        </p:txBody>
      </p:sp>
      <p:sp>
        <p:nvSpPr>
          <p:cNvPr id="5" name="Cube 10"/>
          <p:cNvSpPr>
            <a:spLocks noChangeArrowheads="1"/>
          </p:cNvSpPr>
          <p:nvPr/>
        </p:nvSpPr>
        <p:spPr bwMode="auto">
          <a:xfrm>
            <a:off x="1686744" y="4704431"/>
            <a:ext cx="4225172" cy="663575"/>
          </a:xfrm>
          <a:prstGeom prst="cube">
            <a:avLst>
              <a:gd name="adj" fmla="val 25000"/>
            </a:avLst>
          </a:prstGeom>
          <a:solidFill>
            <a:srgbClr val="BB15B3"/>
          </a:solidFill>
          <a:ln w="9525" algn="ctr">
            <a:solidFill>
              <a:schemeClr val="bg1"/>
            </a:solidFill>
            <a:round/>
            <a:headEnd/>
            <a:tailEnd/>
          </a:ln>
        </p:spPr>
        <p:txBody>
          <a:bodyPr/>
          <a:lstStyle/>
          <a:p>
            <a:endParaRPr lang="en-US">
              <a:solidFill>
                <a:srgbClr val="FF0000"/>
              </a:solidFill>
            </a:endParaRPr>
          </a:p>
        </p:txBody>
      </p:sp>
      <p:sp>
        <p:nvSpPr>
          <p:cNvPr id="9" name="TextBox 21"/>
          <p:cNvSpPr txBox="1">
            <a:spLocks noChangeArrowheads="1"/>
          </p:cNvSpPr>
          <p:nvPr/>
        </p:nvSpPr>
        <p:spPr bwMode="auto">
          <a:xfrm>
            <a:off x="3571774" y="4969442"/>
            <a:ext cx="655638" cy="307975"/>
          </a:xfrm>
          <a:prstGeom prst="rect">
            <a:avLst/>
          </a:prstGeom>
          <a:noFill/>
          <a:ln w="9525">
            <a:noFill/>
            <a:miter lim="800000"/>
            <a:headEnd/>
            <a:tailEnd/>
          </a:ln>
        </p:spPr>
        <p:txBody>
          <a:bodyPr lIns="0" tIns="0" rIns="0" bIns="0">
            <a:spAutoFit/>
          </a:bodyPr>
          <a:lstStyle/>
          <a:p>
            <a:pPr marL="284163" indent="-169863">
              <a:spcBef>
                <a:spcPct val="15000"/>
              </a:spcBef>
              <a:spcAft>
                <a:spcPct val="15000"/>
              </a:spcAft>
              <a:buClr>
                <a:schemeClr val="accent1"/>
              </a:buClr>
              <a:buSzPct val="80000"/>
            </a:pPr>
            <a:r>
              <a:rPr lang="en-US" sz="2000" u="none" dirty="0"/>
              <a:t>OS</a:t>
            </a:r>
          </a:p>
        </p:txBody>
      </p:sp>
      <p:sp>
        <p:nvSpPr>
          <p:cNvPr id="10" name="Cube 22"/>
          <p:cNvSpPr>
            <a:spLocks noChangeArrowheads="1"/>
          </p:cNvSpPr>
          <p:nvPr/>
        </p:nvSpPr>
        <p:spPr bwMode="auto">
          <a:xfrm>
            <a:off x="2145398" y="4204068"/>
            <a:ext cx="3495006" cy="533400"/>
          </a:xfrm>
          <a:prstGeom prst="cube">
            <a:avLst>
              <a:gd name="adj" fmla="val 25000"/>
            </a:avLst>
          </a:prstGeom>
          <a:solidFill>
            <a:schemeClr val="accent1">
              <a:lumMod val="50000"/>
              <a:lumOff val="50000"/>
            </a:schemeClr>
          </a:solidFill>
          <a:ln w="9525" algn="ctr">
            <a:solidFill>
              <a:schemeClr val="bg1"/>
            </a:solidFill>
            <a:round/>
            <a:headEnd/>
            <a:tailEnd/>
          </a:ln>
        </p:spPr>
        <p:txBody>
          <a:bodyPr/>
          <a:lstStyle/>
          <a:p>
            <a:endParaRPr lang="en-US"/>
          </a:p>
        </p:txBody>
      </p:sp>
      <p:sp>
        <p:nvSpPr>
          <p:cNvPr id="11" name="TextBox 23"/>
          <p:cNvSpPr txBox="1">
            <a:spLocks noChangeArrowheads="1"/>
          </p:cNvSpPr>
          <p:nvPr/>
        </p:nvSpPr>
        <p:spPr bwMode="auto">
          <a:xfrm>
            <a:off x="3168233" y="4394167"/>
            <a:ext cx="1516062" cy="306388"/>
          </a:xfrm>
          <a:prstGeom prst="rect">
            <a:avLst/>
          </a:prstGeom>
          <a:noFill/>
          <a:ln w="9525">
            <a:noFill/>
            <a:miter lim="800000"/>
            <a:headEnd/>
            <a:tailEnd/>
          </a:ln>
        </p:spPr>
        <p:txBody>
          <a:bodyPr lIns="0" tIns="0" rIns="0" bIns="0">
            <a:spAutoFit/>
          </a:bodyPr>
          <a:lstStyle/>
          <a:p>
            <a:pPr marL="284163" indent="-169863">
              <a:spcBef>
                <a:spcPct val="15000"/>
              </a:spcBef>
              <a:spcAft>
                <a:spcPct val="15000"/>
              </a:spcAft>
              <a:buClr>
                <a:schemeClr val="accent1"/>
              </a:buClr>
              <a:buSzPct val="80000"/>
            </a:pPr>
            <a:r>
              <a:rPr lang="en-US" sz="2000" u="none" dirty="0"/>
              <a:t>Maya Core</a:t>
            </a:r>
          </a:p>
        </p:txBody>
      </p:sp>
      <p:sp>
        <p:nvSpPr>
          <p:cNvPr id="12" name="Cube 24"/>
          <p:cNvSpPr>
            <a:spLocks noChangeArrowheads="1"/>
          </p:cNvSpPr>
          <p:nvPr/>
        </p:nvSpPr>
        <p:spPr bwMode="auto">
          <a:xfrm>
            <a:off x="2431051" y="3697923"/>
            <a:ext cx="2910840" cy="569277"/>
          </a:xfrm>
          <a:prstGeom prst="cube">
            <a:avLst>
              <a:gd name="adj" fmla="val 25000"/>
            </a:avLst>
          </a:prstGeom>
          <a:solidFill>
            <a:srgbClr val="FF9900"/>
          </a:solidFill>
          <a:ln w="9525" algn="ctr">
            <a:solidFill>
              <a:schemeClr val="bg1"/>
            </a:solidFill>
            <a:round/>
            <a:headEnd/>
            <a:tailEnd/>
          </a:ln>
        </p:spPr>
        <p:txBody>
          <a:bodyPr/>
          <a:lstStyle/>
          <a:p>
            <a:endParaRPr lang="en-US" dirty="0"/>
          </a:p>
        </p:txBody>
      </p:sp>
      <p:sp>
        <p:nvSpPr>
          <p:cNvPr id="13" name="TextBox 25"/>
          <p:cNvSpPr txBox="1">
            <a:spLocks noChangeArrowheads="1"/>
          </p:cNvSpPr>
          <p:nvPr/>
        </p:nvSpPr>
        <p:spPr bwMode="auto">
          <a:xfrm>
            <a:off x="3164735" y="3924935"/>
            <a:ext cx="1443472" cy="306388"/>
          </a:xfrm>
          <a:prstGeom prst="rect">
            <a:avLst/>
          </a:prstGeom>
          <a:noFill/>
          <a:ln w="9525">
            <a:noFill/>
            <a:miter lim="800000"/>
            <a:headEnd/>
            <a:tailEnd/>
          </a:ln>
        </p:spPr>
        <p:txBody>
          <a:bodyPr wrap="square" lIns="0" tIns="0" rIns="0" bIns="0">
            <a:spAutoFit/>
          </a:bodyPr>
          <a:lstStyle/>
          <a:p>
            <a:pPr marL="284163" indent="-169863">
              <a:spcBef>
                <a:spcPct val="15000"/>
              </a:spcBef>
              <a:spcAft>
                <a:spcPct val="15000"/>
              </a:spcAft>
              <a:buClr>
                <a:schemeClr val="accent1"/>
              </a:buClr>
              <a:buSzPct val="80000"/>
            </a:pPr>
            <a:r>
              <a:rPr lang="en-US" sz="2000" u="none" dirty="0" smtClean="0"/>
              <a:t>Maya API</a:t>
            </a:r>
            <a:endParaRPr lang="en-US" sz="2000" u="none" dirty="0"/>
          </a:p>
        </p:txBody>
      </p:sp>
      <p:sp>
        <p:nvSpPr>
          <p:cNvPr id="19" name="Down Arrow 18"/>
          <p:cNvSpPr/>
          <p:nvPr/>
        </p:nvSpPr>
        <p:spPr bwMode="auto">
          <a:xfrm rot="10800000">
            <a:off x="3733800" y="4163744"/>
            <a:ext cx="84395" cy="326271"/>
          </a:xfrm>
          <a:prstGeom prst="downArrow">
            <a:avLst>
              <a:gd name="adj1" fmla="val 29676"/>
              <a:gd name="adj2" fmla="val 73712"/>
            </a:avLst>
          </a:prstGeom>
          <a:solidFill>
            <a:schemeClr val="accent6"/>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sp>
        <p:nvSpPr>
          <p:cNvPr id="20" name="Cube 19"/>
          <p:cNvSpPr>
            <a:spLocks noChangeArrowheads="1"/>
          </p:cNvSpPr>
          <p:nvPr/>
        </p:nvSpPr>
        <p:spPr bwMode="auto">
          <a:xfrm>
            <a:off x="5138596" y="3204644"/>
            <a:ext cx="459608" cy="463550"/>
          </a:xfrm>
          <a:prstGeom prst="cube">
            <a:avLst>
              <a:gd name="adj" fmla="val 20692"/>
            </a:avLst>
          </a:prstGeom>
          <a:solidFill>
            <a:srgbClr val="00CC00"/>
          </a:solidFill>
          <a:ln w="9525" algn="ctr">
            <a:solidFill>
              <a:schemeClr val="bg1"/>
            </a:solidFill>
            <a:round/>
            <a:headEnd/>
            <a:tailEnd/>
          </a:ln>
        </p:spPr>
        <p:txBody>
          <a:bodyPr/>
          <a:lstStyle/>
          <a:p>
            <a:endParaRPr lang="en-US" sz="1400" u="none" dirty="0"/>
          </a:p>
        </p:txBody>
      </p:sp>
      <p:sp>
        <p:nvSpPr>
          <p:cNvPr id="24" name="Cube 23"/>
          <p:cNvSpPr>
            <a:spLocks noChangeArrowheads="1"/>
          </p:cNvSpPr>
          <p:nvPr/>
        </p:nvSpPr>
        <p:spPr bwMode="auto">
          <a:xfrm>
            <a:off x="2516205" y="3204644"/>
            <a:ext cx="2612055" cy="463550"/>
          </a:xfrm>
          <a:prstGeom prst="cube">
            <a:avLst>
              <a:gd name="adj" fmla="val 25000"/>
            </a:avLst>
          </a:prstGeom>
          <a:solidFill>
            <a:srgbClr val="99CC00"/>
          </a:solidFill>
          <a:ln w="9525" algn="ctr">
            <a:solidFill>
              <a:schemeClr val="bg1"/>
            </a:solidFill>
            <a:round/>
            <a:headEnd/>
            <a:tailEnd/>
          </a:ln>
        </p:spPr>
        <p:txBody>
          <a:bodyPr/>
          <a:lstStyle/>
          <a:p>
            <a:endParaRPr lang="en-US"/>
          </a:p>
        </p:txBody>
      </p:sp>
      <p:sp>
        <p:nvSpPr>
          <p:cNvPr id="25" name="TextBox 24"/>
          <p:cNvSpPr txBox="1">
            <a:spLocks noChangeArrowheads="1"/>
          </p:cNvSpPr>
          <p:nvPr/>
        </p:nvSpPr>
        <p:spPr bwMode="auto">
          <a:xfrm>
            <a:off x="2785711" y="3330259"/>
            <a:ext cx="2154273" cy="307777"/>
          </a:xfrm>
          <a:prstGeom prst="rect">
            <a:avLst/>
          </a:prstGeom>
          <a:noFill/>
          <a:ln w="9525">
            <a:noFill/>
            <a:miter lim="800000"/>
            <a:headEnd/>
            <a:tailEnd/>
          </a:ln>
        </p:spPr>
        <p:txBody>
          <a:bodyPr wrap="square" lIns="0" tIns="0" rIns="0" bIns="0">
            <a:spAutoFit/>
          </a:bodyPr>
          <a:lstStyle/>
          <a:p>
            <a:pPr marL="284163" indent="-169863">
              <a:spcBef>
                <a:spcPct val="15000"/>
              </a:spcBef>
              <a:spcAft>
                <a:spcPct val="15000"/>
              </a:spcAft>
              <a:buClr>
                <a:schemeClr val="accent1"/>
              </a:buClr>
              <a:buSzPct val="80000"/>
            </a:pPr>
            <a:r>
              <a:rPr lang="en-US" sz="2000" u="none" dirty="0" smtClean="0"/>
              <a:t>Maya Commands</a:t>
            </a:r>
            <a:endParaRPr lang="en-US" sz="2000" u="none" dirty="0"/>
          </a:p>
        </p:txBody>
      </p:sp>
      <p:sp>
        <p:nvSpPr>
          <p:cNvPr id="26" name="Cube 9"/>
          <p:cNvSpPr>
            <a:spLocks noChangeArrowheads="1"/>
          </p:cNvSpPr>
          <p:nvPr/>
        </p:nvSpPr>
        <p:spPr bwMode="auto">
          <a:xfrm>
            <a:off x="2532245" y="2290980"/>
            <a:ext cx="2494547" cy="457200"/>
          </a:xfrm>
          <a:prstGeom prst="cube">
            <a:avLst>
              <a:gd name="adj" fmla="val 25000"/>
            </a:avLst>
          </a:prstGeom>
          <a:solidFill>
            <a:schemeClr val="accent2"/>
          </a:solidFill>
          <a:ln w="9525" algn="ctr">
            <a:solidFill>
              <a:schemeClr val="bg1"/>
            </a:solidFill>
            <a:round/>
            <a:headEnd/>
            <a:tailEnd/>
          </a:ln>
        </p:spPr>
        <p:txBody>
          <a:bodyPr/>
          <a:lstStyle/>
          <a:p>
            <a:r>
              <a:rPr lang="en-US"/>
              <a:t> </a:t>
            </a:r>
          </a:p>
        </p:txBody>
      </p:sp>
      <p:sp>
        <p:nvSpPr>
          <p:cNvPr id="27" name="TextBox 26"/>
          <p:cNvSpPr txBox="1">
            <a:spLocks noChangeArrowheads="1"/>
          </p:cNvSpPr>
          <p:nvPr/>
        </p:nvSpPr>
        <p:spPr bwMode="auto">
          <a:xfrm>
            <a:off x="3010619" y="2429093"/>
            <a:ext cx="1419408" cy="307777"/>
          </a:xfrm>
          <a:prstGeom prst="rect">
            <a:avLst/>
          </a:prstGeom>
          <a:noFill/>
          <a:ln w="9525">
            <a:noFill/>
            <a:miter lim="800000"/>
            <a:headEnd/>
            <a:tailEnd/>
          </a:ln>
        </p:spPr>
        <p:txBody>
          <a:bodyPr wrap="square" lIns="0" tIns="0" rIns="0" bIns="0">
            <a:spAutoFit/>
          </a:bodyPr>
          <a:lstStyle/>
          <a:p>
            <a:pPr marL="284163" indent="-169863">
              <a:spcBef>
                <a:spcPct val="15000"/>
              </a:spcBef>
              <a:spcAft>
                <a:spcPct val="15000"/>
              </a:spcAft>
              <a:buClr>
                <a:schemeClr val="accent1"/>
              </a:buClr>
              <a:buSzPct val="80000"/>
            </a:pPr>
            <a:r>
              <a:rPr lang="en-US" sz="2000" u="none" dirty="0" smtClean="0"/>
              <a:t>Maya GUI</a:t>
            </a:r>
            <a:endParaRPr lang="en-US" sz="2000" u="none" dirty="0"/>
          </a:p>
        </p:txBody>
      </p:sp>
      <p:sp>
        <p:nvSpPr>
          <p:cNvPr id="21" name="TextBox 20"/>
          <p:cNvSpPr txBox="1"/>
          <p:nvPr/>
        </p:nvSpPr>
        <p:spPr>
          <a:xfrm>
            <a:off x="5704164" y="2519257"/>
            <a:ext cx="2449235" cy="307777"/>
          </a:xfrm>
          <a:prstGeom prst="rect">
            <a:avLst/>
          </a:prstGeom>
          <a:noFill/>
        </p:spPr>
        <p:txBody>
          <a:bodyPr wrap="square" rtlCol="0">
            <a:spAutoFit/>
          </a:bodyPr>
          <a:lstStyle/>
          <a:p>
            <a:r>
              <a:rPr lang="en-US" sz="1400" dirty="0" smtClean="0">
                <a:solidFill>
                  <a:srgbClr val="00CC00"/>
                </a:solidFill>
              </a:rPr>
              <a:t>Custom Maya Command</a:t>
            </a:r>
            <a:endParaRPr lang="en-US" sz="1400" dirty="0">
              <a:solidFill>
                <a:srgbClr val="00CC00"/>
              </a:solidFill>
            </a:endParaRPr>
          </a:p>
        </p:txBody>
      </p:sp>
      <p:sp>
        <p:nvSpPr>
          <p:cNvPr id="22" name="Cube 21"/>
          <p:cNvSpPr>
            <a:spLocks noChangeArrowheads="1"/>
          </p:cNvSpPr>
          <p:nvPr/>
        </p:nvSpPr>
        <p:spPr bwMode="auto">
          <a:xfrm>
            <a:off x="5598204" y="3204644"/>
            <a:ext cx="459608" cy="463550"/>
          </a:xfrm>
          <a:prstGeom prst="cube">
            <a:avLst>
              <a:gd name="adj" fmla="val 20692"/>
            </a:avLst>
          </a:prstGeom>
          <a:solidFill>
            <a:srgbClr val="00CC00"/>
          </a:solidFill>
          <a:ln w="9525" algn="ctr">
            <a:solidFill>
              <a:schemeClr val="bg1"/>
            </a:solidFill>
            <a:round/>
            <a:headEnd/>
            <a:tailEnd/>
          </a:ln>
        </p:spPr>
        <p:txBody>
          <a:bodyPr/>
          <a:lstStyle/>
          <a:p>
            <a:endParaRPr lang="en-US" sz="1400" u="none" dirty="0"/>
          </a:p>
        </p:txBody>
      </p:sp>
      <p:sp>
        <p:nvSpPr>
          <p:cNvPr id="32" name="Down Arrow 31"/>
          <p:cNvSpPr/>
          <p:nvPr/>
        </p:nvSpPr>
        <p:spPr bwMode="auto">
          <a:xfrm rot="3196352">
            <a:off x="5656086" y="2674183"/>
            <a:ext cx="93064" cy="553703"/>
          </a:xfrm>
          <a:prstGeom prst="downArrow">
            <a:avLst>
              <a:gd name="adj1" fmla="val 29676"/>
              <a:gd name="adj2" fmla="val 58817"/>
            </a:avLst>
          </a:prstGeom>
          <a:solidFill>
            <a:srgbClr val="00CC00"/>
          </a:solidFill>
          <a:ln w="9525" cap="flat" cmpd="sng" algn="ctr">
            <a:solidFill>
              <a:srgbClr val="00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dirty="0" smtClean="0">
              <a:ln>
                <a:noFill/>
              </a:ln>
              <a:solidFill>
                <a:srgbClr val="00CC00"/>
              </a:solidFill>
              <a:effectLst/>
              <a:latin typeface="Arial" charset="0"/>
            </a:endParaRPr>
          </a:p>
        </p:txBody>
      </p:sp>
      <p:sp>
        <p:nvSpPr>
          <p:cNvPr id="33" name="Down Arrow 32"/>
          <p:cNvSpPr/>
          <p:nvPr/>
        </p:nvSpPr>
        <p:spPr bwMode="auto">
          <a:xfrm rot="1634692">
            <a:off x="6197306" y="2825742"/>
            <a:ext cx="93064" cy="407295"/>
          </a:xfrm>
          <a:prstGeom prst="downArrow">
            <a:avLst>
              <a:gd name="adj1" fmla="val 29676"/>
              <a:gd name="adj2" fmla="val 58817"/>
            </a:avLst>
          </a:prstGeom>
          <a:solidFill>
            <a:srgbClr val="00CC00"/>
          </a:solidFill>
          <a:ln w="9525" cap="flat" cmpd="sng" algn="ctr">
            <a:solidFill>
              <a:srgbClr val="00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dirty="0" smtClean="0">
              <a:ln>
                <a:noFill/>
              </a:ln>
              <a:solidFill>
                <a:srgbClr val="00CC00"/>
              </a:solidFill>
              <a:effectLst/>
              <a:latin typeface="Arial" charset="0"/>
            </a:endParaRPr>
          </a:p>
        </p:txBody>
      </p:sp>
      <p:sp>
        <p:nvSpPr>
          <p:cNvPr id="36" name="Down Arrow 35"/>
          <p:cNvSpPr/>
          <p:nvPr/>
        </p:nvSpPr>
        <p:spPr bwMode="auto">
          <a:xfrm>
            <a:off x="3571774" y="4163744"/>
            <a:ext cx="84395" cy="326271"/>
          </a:xfrm>
          <a:prstGeom prst="downArrow">
            <a:avLst>
              <a:gd name="adj1" fmla="val 29676"/>
              <a:gd name="adj2" fmla="val 73712"/>
            </a:avLst>
          </a:prstGeom>
          <a:solidFill>
            <a:schemeClr val="accent6"/>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500"/>
                                        <p:tgtEl>
                                          <p:spTgt spid="21"/>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blinds(horizontal)">
                                      <p:cBhvr>
                                        <p:cTn id="20" dur="500"/>
                                        <p:tgtEl>
                                          <p:spTgt spid="3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blinds(horizontal)">
                                      <p:cBhvr>
                                        <p:cTn id="2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animBg="1"/>
      <p:bldP spid="32" grpId="0" animBg="1"/>
      <p:bldP spid="3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itle 1"/>
          <p:cNvSpPr txBox="1">
            <a:spLocks/>
          </p:cNvSpPr>
          <p:nvPr/>
        </p:nvSpPr>
        <p:spPr bwMode="auto">
          <a:xfrm>
            <a:off x="565150" y="2855913"/>
            <a:ext cx="8083550" cy="99536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95000"/>
              </a:lnSpc>
              <a:spcBef>
                <a:spcPct val="0"/>
              </a:spcBef>
              <a:spcAft>
                <a:spcPct val="0"/>
              </a:spcAft>
              <a:buClrTx/>
              <a:buSzTx/>
              <a:buFontTx/>
              <a:buNone/>
              <a:tabLst/>
              <a:defRPr/>
            </a:pPr>
            <a:r>
              <a:rPr kumimoji="0" lang="en-US" sz="9700" b="0" i="0" u="none" strike="noStrike" kern="0" cap="none" spc="0" normalizeH="0" baseline="0" noProof="0" dirty="0" smtClean="0">
                <a:ln>
                  <a:noFill/>
                </a:ln>
                <a:solidFill>
                  <a:schemeClr val="bg1"/>
                </a:solidFill>
                <a:effectLst/>
                <a:uLnTx/>
                <a:uFillTx/>
                <a:latin typeface="+mj-lt"/>
                <a:ea typeface="+mj-ea"/>
                <a:cs typeface="+mj-cs"/>
              </a:rPr>
              <a:t>Autodesk</a:t>
            </a: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Command</a:t>
            </a:r>
            <a:endParaRPr lang="en-US" dirty="0"/>
          </a:p>
        </p:txBody>
      </p:sp>
      <p:sp>
        <p:nvSpPr>
          <p:cNvPr id="3" name="Content Placeholder 2"/>
          <p:cNvSpPr>
            <a:spLocks noGrp="1"/>
          </p:cNvSpPr>
          <p:nvPr>
            <p:ph idx="1"/>
          </p:nvPr>
        </p:nvSpPr>
        <p:spPr/>
        <p:txBody>
          <a:bodyPr/>
          <a:lstStyle/>
          <a:p>
            <a:r>
              <a:rPr lang="en-US" sz="2800" dirty="0" smtClean="0"/>
              <a:t>Extend Maya Command </a:t>
            </a:r>
          </a:p>
          <a:p>
            <a:endParaRPr lang="en-US" sz="2800" dirty="0" smtClean="0"/>
          </a:p>
          <a:p>
            <a:r>
              <a:rPr lang="en-US" sz="2800" dirty="0" smtClean="0"/>
              <a:t>Core Class: </a:t>
            </a:r>
            <a:r>
              <a:rPr lang="en-US" sz="2800" dirty="0" err="1" smtClean="0"/>
              <a:t>MPxCommand</a:t>
            </a:r>
            <a:endParaRPr lang="en-US" sz="2800" dirty="0" smtClean="0"/>
          </a:p>
          <a:p>
            <a:endParaRPr lang="en-US" sz="2800" dirty="0" smtClean="0"/>
          </a:p>
          <a:p>
            <a:r>
              <a:rPr lang="en-US" sz="2800" dirty="0" smtClean="0"/>
              <a:t>Functions that need to be implemented:</a:t>
            </a:r>
          </a:p>
          <a:p>
            <a:pPr marL="919163" lvl="2" indent="-457200">
              <a:buFont typeface="Arial" pitchFamily="34" charset="0"/>
              <a:buChar char="•"/>
            </a:pPr>
            <a:r>
              <a:rPr lang="en-US" sz="2400" dirty="0" err="1" smtClean="0"/>
              <a:t>cmdCreator</a:t>
            </a:r>
            <a:r>
              <a:rPr lang="en-US" sz="2400" dirty="0" smtClean="0"/>
              <a:t>()</a:t>
            </a:r>
          </a:p>
          <a:p>
            <a:pPr marL="919163" lvl="2" indent="-457200">
              <a:buFont typeface="Arial" pitchFamily="34" charset="0"/>
              <a:buChar char="•"/>
            </a:pPr>
            <a:r>
              <a:rPr lang="en-US" sz="2400" dirty="0" err="1" smtClean="0"/>
              <a:t>doIt</a:t>
            </a:r>
            <a:r>
              <a:rPr lang="en-US" sz="2400" dirty="0" smtClean="0"/>
              <a:t>()</a:t>
            </a:r>
          </a:p>
          <a:p>
            <a:pPr lvl="2"/>
            <a:endParaRPr lang="en-US" dirty="0" smtClean="0"/>
          </a:p>
          <a:p>
            <a:pPr lvl="2"/>
            <a:endParaRPr lang="en-US" dirty="0" smtClean="0"/>
          </a:p>
          <a:p>
            <a:endParaRPr lang="en-US" dirty="0" smtClean="0"/>
          </a:p>
          <a:p>
            <a:pPr marL="342900" lvl="3" indent="-342900">
              <a:spcBef>
                <a:spcPct val="15000"/>
              </a:spcBef>
              <a:spcAft>
                <a:spcPct val="15000"/>
              </a:spcAft>
              <a:buClrTx/>
              <a:buSzTx/>
              <a:buFontTx/>
              <a:buChar char="•"/>
            </a:pPr>
            <a:endParaRPr lang="en-US" sz="2400" dirty="0" smtClean="0"/>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dirty="0" err="1" smtClean="0"/>
              <a:t>cmdCreator</a:t>
            </a:r>
            <a:r>
              <a:rPr lang="en-US" dirty="0" smtClean="0"/>
              <a:t>() Function</a:t>
            </a:r>
          </a:p>
        </p:txBody>
      </p:sp>
      <p:sp>
        <p:nvSpPr>
          <p:cNvPr id="3" name="Content Placeholder 2"/>
          <p:cNvSpPr>
            <a:spLocks noGrp="1"/>
          </p:cNvSpPr>
          <p:nvPr>
            <p:ph idx="1"/>
          </p:nvPr>
        </p:nvSpPr>
        <p:spPr>
          <a:xfrm>
            <a:off x="319088" y="1416050"/>
            <a:ext cx="8367712" cy="5119688"/>
          </a:xfrm>
        </p:spPr>
        <p:txBody>
          <a:bodyPr/>
          <a:lstStyle/>
          <a:p>
            <a:pPr marL="457200" indent="-228600" eaLnBrk="1" hangingPunct="1">
              <a:buClr>
                <a:schemeClr val="bg1"/>
              </a:buClr>
              <a:buSzPct val="100000"/>
              <a:defRPr/>
            </a:pPr>
            <a:r>
              <a:rPr lang="en-US" sz="2800" dirty="0" smtClean="0"/>
              <a:t>The creator method is called to return a new instance of the command:</a:t>
            </a:r>
          </a:p>
          <a:p>
            <a:pPr marL="457200" indent="-228600" eaLnBrk="1" hangingPunct="1">
              <a:buClr>
                <a:schemeClr val="bg1"/>
              </a:buClr>
              <a:buSzPct val="100000"/>
              <a:defRPr/>
            </a:pPr>
            <a:endParaRPr lang="en-US" sz="2800" dirty="0" smtClean="0"/>
          </a:p>
          <a:p>
            <a:pPr marL="457200" indent="-228600" eaLnBrk="1" hangingPunct="1">
              <a:buClr>
                <a:schemeClr val="bg1"/>
              </a:buClr>
              <a:buSzPct val="100000"/>
              <a:defRPr/>
            </a:pPr>
            <a:endParaRPr lang="en-US" sz="2800" dirty="0" smtClean="0"/>
          </a:p>
          <a:p>
            <a:pPr marL="457200" indent="-228600" eaLnBrk="1" hangingPunct="1">
              <a:buClr>
                <a:schemeClr val="bg1"/>
              </a:buClr>
              <a:buSzPct val="100000"/>
              <a:defRPr/>
            </a:pPr>
            <a:endParaRPr lang="en-US" sz="2800" dirty="0" smtClean="0"/>
          </a:p>
          <a:p>
            <a:pPr marL="457200" indent="-228600" eaLnBrk="1" hangingPunct="1">
              <a:buClr>
                <a:schemeClr val="bg1"/>
              </a:buClr>
              <a:buSzPct val="100000"/>
              <a:defRPr/>
            </a:pPr>
            <a:r>
              <a:rPr lang="en-US" sz="2800" dirty="0" smtClean="0"/>
              <a:t>Static function: can have any name</a:t>
            </a:r>
          </a:p>
          <a:p>
            <a:pPr marL="0" indent="0" eaLnBrk="1" hangingPunct="1">
              <a:buFontTx/>
              <a:buNone/>
              <a:defRPr/>
            </a:pPr>
            <a:endParaRPr lang="en-US" sz="1400" dirty="0" smtClean="0">
              <a:solidFill>
                <a:srgbClr val="FFFF00"/>
              </a:solidFill>
            </a:endParaRPr>
          </a:p>
          <a:p>
            <a:pPr marL="0" indent="0" eaLnBrk="1" hangingPunct="1">
              <a:buFontTx/>
              <a:buNone/>
              <a:defRPr/>
            </a:pPr>
            <a:r>
              <a:rPr lang="en-US" dirty="0" smtClean="0">
                <a:solidFill>
                  <a:srgbClr val="FFFF00"/>
                </a:solidFill>
              </a:rPr>
              <a:t>       	</a:t>
            </a:r>
            <a:endParaRPr lang="en-US" dirty="0" smtClean="0"/>
          </a:p>
        </p:txBody>
      </p:sp>
      <p:sp>
        <p:nvSpPr>
          <p:cNvPr id="4" name="TextBox 3"/>
          <p:cNvSpPr txBox="1"/>
          <p:nvPr/>
        </p:nvSpPr>
        <p:spPr>
          <a:xfrm>
            <a:off x="838200" y="2586335"/>
            <a:ext cx="7315200" cy="923330"/>
          </a:xfrm>
          <a:prstGeom prst="rect">
            <a:avLst/>
          </a:prstGeom>
          <a:noFill/>
        </p:spPr>
        <p:txBody>
          <a:bodyPr wrap="square" rtlCol="0">
            <a:spAutoFit/>
          </a:bodyPr>
          <a:lstStyle/>
          <a:p>
            <a:pPr marL="0" indent="0" eaLnBrk="1" hangingPunct="1">
              <a:buFontTx/>
              <a:buNone/>
              <a:defRPr/>
            </a:pPr>
            <a:r>
              <a:rPr lang="en-US" dirty="0" smtClean="0">
                <a:solidFill>
                  <a:srgbClr val="FFFF00"/>
                </a:solidFill>
                <a:latin typeface="Calibri" pitchFamily="34" charset="0"/>
              </a:rPr>
              <a:t>def </a:t>
            </a:r>
            <a:r>
              <a:rPr lang="en-US" dirty="0" err="1" smtClean="0">
                <a:solidFill>
                  <a:srgbClr val="FFFF00"/>
                </a:solidFill>
                <a:latin typeface="Calibri" pitchFamily="34" charset="0"/>
              </a:rPr>
              <a:t>cmdCreator</a:t>
            </a:r>
            <a:r>
              <a:rPr lang="en-US" dirty="0" smtClean="0">
                <a:solidFill>
                  <a:srgbClr val="FFFF00"/>
                </a:solidFill>
                <a:latin typeface="Calibri" pitchFamily="34" charset="0"/>
              </a:rPr>
              <a:t>():</a:t>
            </a:r>
          </a:p>
          <a:p>
            <a:pPr marL="0" indent="0" eaLnBrk="1" hangingPunct="1">
              <a:buFontTx/>
              <a:buNone/>
              <a:defRPr/>
            </a:pPr>
            <a:r>
              <a:rPr lang="en-US" dirty="0" smtClean="0">
                <a:solidFill>
                  <a:srgbClr val="FFFF00"/>
                </a:solidFill>
                <a:latin typeface="Calibri" pitchFamily="34" charset="0"/>
              </a:rPr>
              <a:t>	return </a:t>
            </a:r>
            <a:r>
              <a:rPr lang="en-US" dirty="0" err="1" smtClean="0">
                <a:solidFill>
                  <a:srgbClr val="FFFF00"/>
                </a:solidFill>
                <a:latin typeface="Calibri" pitchFamily="34" charset="0"/>
              </a:rPr>
              <a:t>OpenMayaMPx.asMPxPtr</a:t>
            </a:r>
            <a:r>
              <a:rPr lang="en-US" dirty="0" smtClean="0">
                <a:solidFill>
                  <a:srgbClr val="FFFF00"/>
                </a:solidFill>
                <a:latin typeface="Calibri" pitchFamily="34" charset="0"/>
              </a:rPr>
              <a:t>(</a:t>
            </a:r>
            <a:r>
              <a:rPr lang="en-US" dirty="0" err="1" smtClean="0">
                <a:solidFill>
                  <a:srgbClr val="FFFF00"/>
                </a:solidFill>
                <a:latin typeface="Calibri" pitchFamily="34" charset="0"/>
                <a:cs typeface="Arial" charset="0"/>
              </a:rPr>
              <a:t>myFirstCmd</a:t>
            </a:r>
            <a:r>
              <a:rPr lang="en-US" dirty="0" smtClean="0">
                <a:solidFill>
                  <a:srgbClr val="FFFF00"/>
                </a:solidFill>
                <a:latin typeface="Calibri" pitchFamily="34" charset="0"/>
              </a:rPr>
              <a:t>() )</a:t>
            </a:r>
            <a:endParaRPr lang="en-US" dirty="0" smtClean="0"/>
          </a:p>
          <a:p>
            <a:endParaRPr lang="en-US" dirty="0"/>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doIt</a:t>
            </a:r>
            <a:r>
              <a:rPr lang="en-US" dirty="0" smtClean="0"/>
              <a:t>() Function</a:t>
            </a:r>
            <a:endParaRPr lang="en-US" dirty="0"/>
          </a:p>
        </p:txBody>
      </p:sp>
      <p:sp>
        <p:nvSpPr>
          <p:cNvPr id="3" name="Content Placeholder 2"/>
          <p:cNvSpPr>
            <a:spLocks noGrp="1"/>
          </p:cNvSpPr>
          <p:nvPr>
            <p:ph idx="1"/>
          </p:nvPr>
        </p:nvSpPr>
        <p:spPr/>
        <p:txBody>
          <a:bodyPr/>
          <a:lstStyle/>
          <a:p>
            <a:pPr lvl="2" eaLnBrk="1" hangingPunct="1">
              <a:buClr>
                <a:schemeClr val="bg1"/>
              </a:buClr>
              <a:buSzPct val="100000"/>
              <a:buFont typeface="Arial" pitchFamily="34" charset="0"/>
              <a:buChar char="•"/>
            </a:pPr>
            <a:r>
              <a:rPr lang="en-US" sz="2800" dirty="0" smtClean="0"/>
              <a:t>Called when command is executed</a:t>
            </a:r>
          </a:p>
          <a:p>
            <a:pPr lvl="2" eaLnBrk="1" hangingPunct="1">
              <a:buClr>
                <a:schemeClr val="bg1"/>
              </a:buClr>
              <a:buSzPct val="100000"/>
              <a:buFont typeface="Arial" pitchFamily="34" charset="0"/>
              <a:buChar char="•"/>
            </a:pPr>
            <a:endParaRPr lang="en-US" sz="2800" dirty="0" smtClean="0"/>
          </a:p>
          <a:p>
            <a:pPr lvl="2" eaLnBrk="1" hangingPunct="1">
              <a:buClr>
                <a:schemeClr val="bg1"/>
              </a:buClr>
              <a:buSzPct val="100000"/>
              <a:buFont typeface="Arial" pitchFamily="34" charset="0"/>
              <a:buChar char="•"/>
            </a:pPr>
            <a:r>
              <a:rPr lang="en-US" sz="2800" dirty="0" smtClean="0"/>
              <a:t>Parse the “</a:t>
            </a:r>
            <a:r>
              <a:rPr lang="en-US" sz="2800" dirty="0" err="1" smtClean="0"/>
              <a:t>args</a:t>
            </a:r>
            <a:r>
              <a:rPr lang="en-US" sz="2800" dirty="0" smtClean="0"/>
              <a:t>” arguments and perform user-defined operation</a:t>
            </a:r>
          </a:p>
          <a:p>
            <a:pPr lvl="2" eaLnBrk="1" hangingPunct="1">
              <a:buClr>
                <a:schemeClr val="bg1"/>
              </a:buClr>
              <a:buSzPct val="100000"/>
              <a:buFont typeface="Arial" pitchFamily="34" charset="0"/>
              <a:buChar char="•"/>
            </a:pPr>
            <a:endParaRPr lang="en-US" sz="2800" dirty="0" smtClean="0"/>
          </a:p>
          <a:p>
            <a:pPr lvl="2" eaLnBrk="1" hangingPunct="1">
              <a:buClr>
                <a:schemeClr val="bg1"/>
              </a:buClr>
              <a:buSzPct val="100000"/>
              <a:buFont typeface="Arial" pitchFamily="34" charset="0"/>
              <a:buChar char="•"/>
            </a:pPr>
            <a:r>
              <a:rPr lang="en-US" sz="2800" dirty="0" smtClean="0"/>
              <a:t>This does all the work of this command </a:t>
            </a:r>
          </a:p>
          <a:p>
            <a:pPr lvl="2" eaLnBrk="1" hangingPunct="1">
              <a:buClr>
                <a:schemeClr val="bg1"/>
              </a:buClr>
              <a:buSzPct val="100000"/>
              <a:buFont typeface="Arial" pitchFamily="34" charset="0"/>
              <a:buChar char="•"/>
            </a:pPr>
            <a:endParaRPr lang="en-US" sz="2800" dirty="0" smtClean="0"/>
          </a:p>
          <a:p>
            <a:endParaRPr lang="en-US" dirty="0"/>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dirty="0" err="1" smtClean="0"/>
              <a:t>doIt</a:t>
            </a:r>
            <a:r>
              <a:rPr lang="en-US" dirty="0" smtClean="0"/>
              <a:t>() Implementation</a:t>
            </a:r>
          </a:p>
        </p:txBody>
      </p:sp>
      <p:sp>
        <p:nvSpPr>
          <p:cNvPr id="3" name="Content Placeholder 2"/>
          <p:cNvSpPr>
            <a:spLocks noGrp="1"/>
          </p:cNvSpPr>
          <p:nvPr>
            <p:ph idx="1"/>
          </p:nvPr>
        </p:nvSpPr>
        <p:spPr>
          <a:xfrm>
            <a:off x="319088" y="1416050"/>
            <a:ext cx="9510712" cy="5119688"/>
          </a:xfrm>
        </p:spPr>
        <p:txBody>
          <a:bodyPr/>
          <a:lstStyle/>
          <a:p>
            <a:pPr marL="0" indent="0" eaLnBrk="1" hangingPunct="1">
              <a:buClr>
                <a:schemeClr val="accent1">
                  <a:lumMod val="50000"/>
                  <a:lumOff val="50000"/>
                </a:schemeClr>
              </a:buClr>
              <a:buSzPct val="80000"/>
              <a:buFontTx/>
              <a:buNone/>
              <a:defRPr/>
            </a:pPr>
            <a:r>
              <a:rPr lang="en-US" sz="1400" dirty="0" smtClean="0">
                <a:solidFill>
                  <a:srgbClr val="FFFF00"/>
                </a:solidFill>
              </a:rPr>
              <a:t> </a:t>
            </a:r>
            <a:endParaRPr lang="en-US" dirty="0" smtClean="0"/>
          </a:p>
          <a:p>
            <a:pPr marL="0" lvl="2" indent="0" eaLnBrk="1" hangingPunct="1">
              <a:defRPr/>
            </a:pPr>
            <a:r>
              <a:rPr lang="en-US" sz="2000" dirty="0" smtClean="0"/>
              <a:t>  </a:t>
            </a:r>
            <a:r>
              <a:rPr lang="en-US" sz="2800" dirty="0" smtClean="0"/>
              <a:t>Called when command is executed:</a:t>
            </a:r>
            <a:endParaRPr lang="en-US" dirty="0" smtClean="0"/>
          </a:p>
          <a:p>
            <a:pPr marL="0" indent="0" eaLnBrk="1" hangingPunct="1">
              <a:buFontTx/>
              <a:buNone/>
              <a:defRPr/>
            </a:pPr>
            <a:endParaRPr lang="en-US" sz="1400" dirty="0" smtClean="0">
              <a:solidFill>
                <a:srgbClr val="FFFF00"/>
              </a:solidFill>
            </a:endParaRPr>
          </a:p>
          <a:p>
            <a:pPr marL="914400" indent="0" eaLnBrk="1" hangingPunct="1">
              <a:buFontTx/>
              <a:buNone/>
              <a:defRPr/>
            </a:pPr>
            <a:r>
              <a:rPr lang="en-US" sz="2000" dirty="0" smtClean="0">
                <a:solidFill>
                  <a:srgbClr val="FFFF00"/>
                </a:solidFill>
              </a:rPr>
              <a:t>class </a:t>
            </a:r>
            <a:r>
              <a:rPr lang="en-US" sz="2000" dirty="0" err="1" smtClean="0">
                <a:solidFill>
                  <a:srgbClr val="FFFF00"/>
                </a:solidFill>
              </a:rPr>
              <a:t>myFirstCmd</a:t>
            </a:r>
            <a:r>
              <a:rPr lang="en-US" sz="2000" dirty="0" smtClean="0">
                <a:solidFill>
                  <a:srgbClr val="FFFF00"/>
                </a:solidFill>
              </a:rPr>
              <a:t>(</a:t>
            </a:r>
            <a:r>
              <a:rPr lang="en-US" sz="2000" dirty="0" err="1" smtClean="0">
                <a:solidFill>
                  <a:srgbClr val="FFFF00"/>
                </a:solidFill>
              </a:rPr>
              <a:t>OpenMayaMPx.MPxCommand</a:t>
            </a:r>
            <a:r>
              <a:rPr lang="en-US" sz="2000" dirty="0" smtClean="0">
                <a:solidFill>
                  <a:srgbClr val="FFFF00"/>
                </a:solidFill>
              </a:rPr>
              <a:t>):</a:t>
            </a:r>
          </a:p>
          <a:p>
            <a:pPr marL="914400" indent="0" eaLnBrk="1" hangingPunct="1">
              <a:buFontTx/>
              <a:buNone/>
              <a:defRPr/>
            </a:pPr>
            <a:r>
              <a:rPr lang="en-US" sz="2000" dirty="0" smtClean="0">
                <a:solidFill>
                  <a:srgbClr val="FFFF00"/>
                </a:solidFill>
              </a:rPr>
              <a:t>	def __init__(self):</a:t>
            </a:r>
          </a:p>
          <a:p>
            <a:pPr marL="914400" indent="0" eaLnBrk="1" hangingPunct="1">
              <a:buFontTx/>
              <a:buNone/>
              <a:defRPr/>
            </a:pPr>
            <a:r>
              <a:rPr lang="en-US" sz="2000" dirty="0" smtClean="0">
                <a:solidFill>
                  <a:srgbClr val="FFFF00"/>
                </a:solidFill>
              </a:rPr>
              <a:t>		</a:t>
            </a:r>
            <a:r>
              <a:rPr lang="en-US" sz="2000" dirty="0" err="1" smtClean="0">
                <a:solidFill>
                  <a:srgbClr val="FFFF00"/>
                </a:solidFill>
              </a:rPr>
              <a:t>OpenMayaMPx.MPxCommand.__init</a:t>
            </a:r>
            <a:r>
              <a:rPr lang="en-US" sz="2000" dirty="0" smtClean="0">
                <a:solidFill>
                  <a:srgbClr val="FFFF00"/>
                </a:solidFill>
              </a:rPr>
              <a:t>__(self)</a:t>
            </a:r>
          </a:p>
          <a:p>
            <a:pPr marL="914400" indent="0" eaLnBrk="1" hangingPunct="1">
              <a:buFontTx/>
              <a:buNone/>
              <a:defRPr/>
            </a:pPr>
            <a:r>
              <a:rPr lang="en-US" sz="2000" dirty="0" smtClean="0">
                <a:solidFill>
                  <a:srgbClr val="FFFF00"/>
                </a:solidFill>
              </a:rPr>
              <a:t>	def </a:t>
            </a:r>
            <a:r>
              <a:rPr lang="en-US" sz="2000" dirty="0" err="1" smtClean="0">
                <a:solidFill>
                  <a:srgbClr val="FFFF00"/>
                </a:solidFill>
              </a:rPr>
              <a:t>doIt</a:t>
            </a:r>
            <a:r>
              <a:rPr lang="en-US" sz="2000" dirty="0" smtClean="0">
                <a:solidFill>
                  <a:srgbClr val="FFFF00"/>
                </a:solidFill>
              </a:rPr>
              <a:t>(</a:t>
            </a:r>
            <a:r>
              <a:rPr lang="en-US" sz="2000" dirty="0" err="1" smtClean="0">
                <a:solidFill>
                  <a:srgbClr val="FFFF00"/>
                </a:solidFill>
              </a:rPr>
              <a:t>self,args</a:t>
            </a:r>
            <a:r>
              <a:rPr lang="en-US" sz="2000" dirty="0" smtClean="0">
                <a:solidFill>
                  <a:srgbClr val="FFFF00"/>
                </a:solidFill>
              </a:rPr>
              <a:t>):</a:t>
            </a:r>
          </a:p>
          <a:p>
            <a:pPr marL="914400" indent="0" eaLnBrk="1" hangingPunct="1">
              <a:buFontTx/>
              <a:buNone/>
              <a:defRPr/>
            </a:pPr>
            <a:r>
              <a:rPr lang="en-US" sz="2000" dirty="0" smtClean="0">
                <a:solidFill>
                  <a:srgbClr val="FFFF00"/>
                </a:solidFill>
              </a:rPr>
              <a:t>		print "Hello World! I am in the </a:t>
            </a:r>
            <a:r>
              <a:rPr lang="en-US" sz="2000" dirty="0" err="1" smtClean="0">
                <a:solidFill>
                  <a:srgbClr val="FFFF00"/>
                </a:solidFill>
              </a:rPr>
              <a:t>doIt</a:t>
            </a:r>
            <a:r>
              <a:rPr lang="en-US" sz="2000" dirty="0" smtClean="0">
                <a:solidFill>
                  <a:srgbClr val="FFFF00"/>
                </a:solidFill>
              </a:rPr>
              <a:t>() function!"</a:t>
            </a:r>
            <a:endParaRPr lang="en-US" sz="2000" dirty="0" smtClean="0"/>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1_blank">
  <a:themeElements>
    <a:clrScheme name="1_blank 2">
      <a:dk1>
        <a:srgbClr val="000000"/>
      </a:dk1>
      <a:lt1>
        <a:srgbClr val="FFFFFF"/>
      </a:lt1>
      <a:dk2>
        <a:srgbClr val="000000"/>
      </a:dk2>
      <a:lt2>
        <a:srgbClr val="CCCCCC"/>
      </a:lt2>
      <a:accent1>
        <a:srgbClr val="003264"/>
      </a:accent1>
      <a:accent2>
        <a:srgbClr val="EE5500"/>
      </a:accent2>
      <a:accent3>
        <a:srgbClr val="FFFFFF"/>
      </a:accent3>
      <a:accent4>
        <a:srgbClr val="000000"/>
      </a:accent4>
      <a:accent5>
        <a:srgbClr val="AAADB8"/>
      </a:accent5>
      <a:accent6>
        <a:srgbClr val="D84C00"/>
      </a:accent6>
      <a:hlink>
        <a:srgbClr val="77BB11"/>
      </a:hlink>
      <a:folHlink>
        <a:srgbClr val="FFAA00"/>
      </a:folHlink>
    </a:clrScheme>
    <a:fontScheme name="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ank 1">
        <a:dk1>
          <a:srgbClr val="000000"/>
        </a:dk1>
        <a:lt1>
          <a:srgbClr val="FFFFFF"/>
        </a:lt1>
        <a:dk2>
          <a:srgbClr val="000000"/>
        </a:dk2>
        <a:lt2>
          <a:srgbClr val="CCCCCC"/>
        </a:lt2>
        <a:accent1>
          <a:srgbClr val="00AADD"/>
        </a:accent1>
        <a:accent2>
          <a:srgbClr val="EE5500"/>
        </a:accent2>
        <a:accent3>
          <a:srgbClr val="FFFFFF"/>
        </a:accent3>
        <a:accent4>
          <a:srgbClr val="000000"/>
        </a:accent4>
        <a:accent5>
          <a:srgbClr val="AAD2EB"/>
        </a:accent5>
        <a:accent6>
          <a:srgbClr val="D84C00"/>
        </a:accent6>
        <a:hlink>
          <a:srgbClr val="77BB11"/>
        </a:hlink>
        <a:folHlink>
          <a:srgbClr val="FFAA00"/>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0000"/>
        </a:dk2>
        <a:lt2>
          <a:srgbClr val="CCCCCC"/>
        </a:lt2>
        <a:accent1>
          <a:srgbClr val="003264"/>
        </a:accent1>
        <a:accent2>
          <a:srgbClr val="EE5500"/>
        </a:accent2>
        <a:accent3>
          <a:srgbClr val="FFFFFF"/>
        </a:accent3>
        <a:accent4>
          <a:srgbClr val="000000"/>
        </a:accent4>
        <a:accent5>
          <a:srgbClr val="AAADB8"/>
        </a:accent5>
        <a:accent6>
          <a:srgbClr val="D84C00"/>
        </a:accent6>
        <a:hlink>
          <a:srgbClr val="77BB11"/>
        </a:hlink>
        <a:folHlink>
          <a:srgbClr val="FFAA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MacHD:Applications:Microsoft Office 2004:Templates:Presentations:Designs:Blank Presentation</Template>
  <TotalTime>8899</TotalTime>
  <Words>2493</Words>
  <Application>Microsoft Office PowerPoint</Application>
  <PresentationFormat>On-screen Show (4:3)</PresentationFormat>
  <Paragraphs>533</Paragraphs>
  <Slides>50</Slides>
  <Notes>50</Notes>
  <HiddenSlides>1</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1_blank</vt:lpstr>
      <vt:lpstr>Slide 1</vt:lpstr>
      <vt:lpstr>Slide 2</vt:lpstr>
      <vt:lpstr>Agenda</vt:lpstr>
      <vt:lpstr>Slide 4</vt:lpstr>
      <vt:lpstr>API extend Script functionality</vt:lpstr>
      <vt:lpstr>Custom Command</vt:lpstr>
      <vt:lpstr>cmdCreator() Function</vt:lpstr>
      <vt:lpstr>doIt() Function</vt:lpstr>
      <vt:lpstr>doIt() Implementation</vt:lpstr>
      <vt:lpstr>MPxCommand Registration</vt:lpstr>
      <vt:lpstr>Slide 11</vt:lpstr>
      <vt:lpstr>MEL Command Parameters</vt:lpstr>
      <vt:lpstr>Related Classes</vt:lpstr>
      <vt:lpstr>Command with Arguments</vt:lpstr>
      <vt:lpstr>Command with Arguments</vt:lpstr>
      <vt:lpstr>MSyntax</vt:lpstr>
      <vt:lpstr>MSyntax </vt:lpstr>
      <vt:lpstr>Help on Custom Command</vt:lpstr>
      <vt:lpstr>Edit and Query Flags</vt:lpstr>
      <vt:lpstr>Making Your Command Python-Compatible</vt:lpstr>
      <vt:lpstr>Slide 21</vt:lpstr>
      <vt:lpstr>Maya Command Undo/Redo</vt:lpstr>
      <vt:lpstr>Maya Command Undo/Redo</vt:lpstr>
      <vt:lpstr>Maya Command Undo/Redo</vt:lpstr>
      <vt:lpstr>Custom Command with Undo/Redo</vt:lpstr>
      <vt:lpstr>Example: nodeInfoCmd</vt:lpstr>
      <vt:lpstr>Slide 27</vt:lpstr>
      <vt:lpstr>Utilities API: MGlobal</vt:lpstr>
      <vt:lpstr>Utilites API: MGlobal</vt:lpstr>
      <vt:lpstr>MGlobal &amp; Selection List</vt:lpstr>
      <vt:lpstr>MGlobal Selection</vt:lpstr>
      <vt:lpstr>Utilities API: MGlobal </vt:lpstr>
      <vt:lpstr>Utilities API: MGlobal</vt:lpstr>
      <vt:lpstr>Slide 34</vt:lpstr>
      <vt:lpstr>OpenMaya Status Codes</vt:lpstr>
      <vt:lpstr>OpenMaya.kUnknownParameter</vt:lpstr>
      <vt:lpstr>OpenMaya.kUnknownParameter</vt:lpstr>
      <vt:lpstr>Slide 38</vt:lpstr>
      <vt:lpstr>DAG(Directed Acyclic Graph)</vt:lpstr>
      <vt:lpstr>DAG (Directed Acyclic Graph)</vt:lpstr>
      <vt:lpstr>DAG Hierarchy</vt:lpstr>
      <vt:lpstr>DAG Hierarchy</vt:lpstr>
      <vt:lpstr>DAG Hierarchy</vt:lpstr>
      <vt:lpstr>Instancing</vt:lpstr>
      <vt:lpstr>Dag Paths</vt:lpstr>
      <vt:lpstr>MObject VS. MDagPath</vt:lpstr>
      <vt:lpstr>Important API methods</vt:lpstr>
      <vt:lpstr>Example: dagInfo</vt:lpstr>
      <vt:lpstr>Q &amp; A</vt:lpstr>
      <vt:lpstr>Slide 50</vt:lpstr>
    </vt:vector>
  </TitlesOfParts>
  <Manager/>
  <Company>Autodesk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&amp; Entertainment Title Slide Maya Logo Image</dc:title>
  <dc:creator>Naiqi Weng</dc:creator>
  <cp:lastModifiedBy>wengn</cp:lastModifiedBy>
  <cp:revision>1538</cp:revision>
  <cp:lastPrinted>2006-08-09T23:46:43Z</cp:lastPrinted>
  <dcterms:created xsi:type="dcterms:W3CDTF">2005-11-04T16:28:13Z</dcterms:created>
  <dcterms:modified xsi:type="dcterms:W3CDTF">2011-09-14T15:58:55Z</dcterms:modified>
</cp:coreProperties>
</file>