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notesMasterIdLst>
    <p:notesMasterId r:id="rId54"/>
  </p:notesMasterIdLst>
  <p:handoutMasterIdLst>
    <p:handoutMasterId r:id="rId55"/>
  </p:handoutMasterIdLst>
  <p:sldIdLst>
    <p:sldId id="503" r:id="rId2"/>
    <p:sldId id="504" r:id="rId3"/>
    <p:sldId id="531" r:id="rId4"/>
    <p:sldId id="532" r:id="rId5"/>
    <p:sldId id="533" r:id="rId6"/>
    <p:sldId id="534" r:id="rId7"/>
    <p:sldId id="535" r:id="rId8"/>
    <p:sldId id="536" r:id="rId9"/>
    <p:sldId id="537" r:id="rId10"/>
    <p:sldId id="538" r:id="rId11"/>
    <p:sldId id="539" r:id="rId12"/>
    <p:sldId id="540" r:id="rId13"/>
    <p:sldId id="541" r:id="rId14"/>
    <p:sldId id="542" r:id="rId15"/>
    <p:sldId id="543" r:id="rId16"/>
    <p:sldId id="544" r:id="rId17"/>
    <p:sldId id="545" r:id="rId18"/>
    <p:sldId id="546" r:id="rId19"/>
    <p:sldId id="547" r:id="rId20"/>
    <p:sldId id="548" r:id="rId21"/>
    <p:sldId id="549" r:id="rId22"/>
    <p:sldId id="550" r:id="rId23"/>
    <p:sldId id="551" r:id="rId24"/>
    <p:sldId id="552" r:id="rId25"/>
    <p:sldId id="553" r:id="rId26"/>
    <p:sldId id="554" r:id="rId27"/>
    <p:sldId id="555" r:id="rId28"/>
    <p:sldId id="556" r:id="rId29"/>
    <p:sldId id="557" r:id="rId30"/>
    <p:sldId id="558" r:id="rId31"/>
    <p:sldId id="559" r:id="rId32"/>
    <p:sldId id="560" r:id="rId33"/>
    <p:sldId id="561" r:id="rId34"/>
    <p:sldId id="562" r:id="rId35"/>
    <p:sldId id="563" r:id="rId36"/>
    <p:sldId id="564" r:id="rId37"/>
    <p:sldId id="565" r:id="rId38"/>
    <p:sldId id="566" r:id="rId39"/>
    <p:sldId id="567" r:id="rId40"/>
    <p:sldId id="568" r:id="rId41"/>
    <p:sldId id="569" r:id="rId42"/>
    <p:sldId id="570" r:id="rId43"/>
    <p:sldId id="575" r:id="rId44"/>
    <p:sldId id="576" r:id="rId45"/>
    <p:sldId id="577" r:id="rId46"/>
    <p:sldId id="578" r:id="rId47"/>
    <p:sldId id="571" r:id="rId48"/>
    <p:sldId id="572" r:id="rId49"/>
    <p:sldId id="573" r:id="rId50"/>
    <p:sldId id="574" r:id="rId51"/>
    <p:sldId id="528" r:id="rId52"/>
    <p:sldId id="529" r:id="rId53"/>
  </p:sldIdLst>
  <p:sldSz cx="9144000" cy="6858000" type="screen4x3"/>
  <p:notesSz cx="6934200" cy="9220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8EA"/>
    <a:srgbClr val="003264"/>
    <a:srgbClr val="99CC00"/>
    <a:srgbClr val="00CC00"/>
    <a:srgbClr val="FF9900"/>
    <a:srgbClr val="FFB000"/>
    <a:srgbClr val="DDDDDD"/>
    <a:srgbClr val="969696"/>
    <a:srgbClr val="B2B2B2"/>
    <a:srgbClr val="00AADD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50" autoAdjust="0"/>
    <p:restoredTop sz="65696" autoAdjust="0"/>
  </p:normalViewPr>
  <p:slideViewPr>
    <p:cSldViewPr snapToObjects="1">
      <p:cViewPr>
        <p:scale>
          <a:sx n="70" d="100"/>
          <a:sy n="70" d="100"/>
        </p:scale>
        <p:origin x="-1886" y="-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77" d="100"/>
          <a:sy n="77" d="100"/>
        </p:scale>
        <p:origin x="-2885" y="-96"/>
      </p:cViewPr>
      <p:guideLst>
        <p:guide orient="horz" pos="2904"/>
        <p:guide pos="218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5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5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pPr>
              <a:defRPr/>
            </a:pPr>
            <a:fld id="{C2604EE7-9949-4A2F-BE49-DE4D51F83B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9063" y="0"/>
            <a:ext cx="30051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562100" y="692150"/>
            <a:ext cx="3905250" cy="2698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73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3925" y="3619500"/>
            <a:ext cx="5362575" cy="490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273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9825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73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9063" y="8759825"/>
            <a:ext cx="30051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pPr>
              <a:defRPr/>
            </a:pPr>
            <a:fld id="{91EF49F5-CA31-4C2F-BE2F-DF909B55C6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3" Type="http://schemas.openxmlformats.org/officeDocument/2006/relationships/hyperlink" Target="file:///C:\Program%20Files\Autodesk\Maya2009\docs\Maya2009\en_US\API\class_m_plug.html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rtl="0" fontAlgn="base">
              <a:spcBef>
                <a:spcPct val="0"/>
              </a:spcBef>
              <a:spcAft>
                <a:spcPct val="0"/>
              </a:spcAft>
            </a:pPr>
            <a:fld id="{0D66302C-EFC2-4699-99C7-A033C5F0E89E}" type="slidenum">
              <a:rPr lang="en-US" sz="1200" kern="1200">
                <a:solidFill>
                  <a:prstClr val="black"/>
                </a:solidFill>
                <a:latin typeface="Arial" charset="0"/>
                <a:ea typeface="+mn-ea"/>
                <a:cs typeface="+mn-cs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 sz="1200" kern="1200">
              <a:solidFill>
                <a:prstClr val="black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rtl="0" fontAlgn="base">
              <a:spcBef>
                <a:spcPct val="0"/>
              </a:spcBef>
              <a:spcAft>
                <a:spcPct val="0"/>
              </a:spcAft>
            </a:pPr>
            <a:fld id="{658FBCD1-0F2A-43D4-BE48-B158867590DC}" type="slidenum">
              <a:rPr lang="en-US" sz="1200" kern="1200">
                <a:solidFill>
                  <a:prstClr val="black"/>
                </a:solidFill>
                <a:latin typeface="Arial" charset="0"/>
                <a:ea typeface="+mn-ea"/>
                <a:cs typeface="+mn-cs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 sz="1200" kern="1200">
              <a:solidFill>
                <a:prstClr val="black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Evaluation starts</a:t>
            </a:r>
            <a:r>
              <a:rPr lang="en-US" baseline="0" dirty="0" smtClean="0"/>
              <a:t> when somebody is asking for a value. Here are things that usually will ask for a value, “refresh” is the most common thing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rtl="0" fontAlgn="base">
              <a:spcBef>
                <a:spcPct val="0"/>
              </a:spcBef>
              <a:spcAft>
                <a:spcPct val="0"/>
              </a:spcAft>
            </a:pPr>
            <a:fld id="{9388E7DF-2A73-4700-8D2D-D382FF8F6DE5}" type="slidenum">
              <a:rPr lang="en-US" sz="1200" kern="1200">
                <a:solidFill>
                  <a:prstClr val="black"/>
                </a:solidFill>
                <a:latin typeface="Arial" charset="0"/>
                <a:ea typeface="+mn-ea"/>
                <a:cs typeface="+mn-cs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 sz="1200" kern="1200">
              <a:solidFill>
                <a:prstClr val="black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rtl="0" fontAlgn="base">
              <a:spcBef>
                <a:spcPct val="0"/>
              </a:spcBef>
              <a:spcAft>
                <a:spcPct val="0"/>
              </a:spcAft>
            </a:pPr>
            <a:fld id="{7F8DA2F7-FA53-43BD-96C4-EAD108C300B3}" type="slidenum">
              <a:rPr lang="en-US" sz="1200" kern="1200">
                <a:solidFill>
                  <a:prstClr val="black"/>
                </a:solidFill>
                <a:latin typeface="Arial" charset="0"/>
                <a:ea typeface="+mn-ea"/>
                <a:cs typeface="+mn-cs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en-US" sz="1200" kern="1200">
              <a:solidFill>
                <a:prstClr val="black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Arial" charset="0"/>
              </a:rPr>
              <a:t>Now we understand how DG works, there</a:t>
            </a:r>
            <a:r>
              <a:rPr lang="en-US" baseline="0" dirty="0" smtClean="0">
                <a:latin typeface="Arial" charset="0"/>
              </a:rPr>
              <a:t> are some rule we need to follow so that when we are implement our own node, we do not </a:t>
            </a:r>
            <a:r>
              <a:rPr lang="en-US" dirty="0" smtClean="0">
                <a:latin typeface="Arial" charset="0"/>
              </a:rPr>
              <a:t>Mess up thing in</a:t>
            </a:r>
            <a:r>
              <a:rPr lang="en-US" baseline="0" dirty="0" smtClean="0">
                <a:latin typeface="Arial" charset="0"/>
              </a:rPr>
              <a:t> Maya</a:t>
            </a:r>
            <a:endParaRPr lang="en-US" dirty="0" smtClean="0">
              <a:latin typeface="Arial" charset="0"/>
            </a:endParaRPr>
          </a:p>
          <a:p>
            <a:endParaRPr lang="en-US" dirty="0" smtClean="0">
              <a:latin typeface="Arial" charset="0"/>
            </a:endParaRPr>
          </a:p>
          <a:p>
            <a:endParaRPr lang="en-US" dirty="0" smtClean="0">
              <a:latin typeface="Arial" charset="0"/>
            </a:endParaRPr>
          </a:p>
          <a:p>
            <a:endParaRPr lang="en-US" dirty="0" smtClean="0">
              <a:latin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Arial" charset="0"/>
              </a:rPr>
              <a:t>Black-box </a:t>
            </a:r>
            <a:r>
              <a:rPr lang="en-US" dirty="0" smtClean="0">
                <a:latin typeface="Arial" charset="0"/>
              </a:rPr>
              <a:t>operation of node is what makes it all </a:t>
            </a:r>
            <a:r>
              <a:rPr lang="en-US" dirty="0" smtClean="0">
                <a:latin typeface="Arial" charset="0"/>
              </a:rPr>
              <a:t>work.</a:t>
            </a:r>
            <a:endParaRPr lang="en-US" dirty="0" smtClean="0">
              <a:latin typeface="Arial" charset="0"/>
            </a:endParaRPr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rtl="0" fontAlgn="base">
              <a:spcBef>
                <a:spcPct val="0"/>
              </a:spcBef>
              <a:spcAft>
                <a:spcPct val="0"/>
              </a:spcAft>
            </a:pPr>
            <a:fld id="{985C3EC8-1410-4266-9AFE-B02CBAA24AEC}" type="slidenum">
              <a:rPr lang="en-US" sz="1200" kern="1200">
                <a:solidFill>
                  <a:prstClr val="black"/>
                </a:solidFill>
                <a:latin typeface="Arial" charset="0"/>
                <a:ea typeface="+mn-ea"/>
                <a:cs typeface="+mn-cs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en-US" sz="1200" kern="1200">
              <a:solidFill>
                <a:prstClr val="black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rtl="0" fontAlgn="base">
              <a:spcBef>
                <a:spcPct val="0"/>
              </a:spcBef>
              <a:spcAft>
                <a:spcPct val="0"/>
              </a:spcAft>
            </a:pPr>
            <a:fld id="{2A8AD37C-601F-44E6-9059-B0BB2ACC361B}" type="slidenum">
              <a:rPr lang="en-US" sz="1200" kern="1200">
                <a:solidFill>
                  <a:prstClr val="black"/>
                </a:solidFill>
                <a:latin typeface="Arial" charset="0"/>
                <a:ea typeface="+mn-ea"/>
                <a:cs typeface="+mn-cs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en-US" sz="1200" kern="1200">
              <a:solidFill>
                <a:prstClr val="black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6" name="Notes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In</a:t>
            </a:r>
            <a:r>
              <a:rPr lang="en-US" baseline="0" dirty="0" smtClean="0"/>
              <a:t> this Node structure here:</a:t>
            </a:r>
          </a:p>
          <a:p>
            <a:endParaRPr lang="en-US" baseline="0" dirty="0" smtClean="0"/>
          </a:p>
          <a:p>
            <a:r>
              <a:rPr lang="en-US" baseline="0" dirty="0" smtClean="0"/>
              <a:t>A has an output data, through the connection, this data is copied to node B</a:t>
            </a:r>
            <a:endParaRPr lang="en-US" dirty="0" smtClean="0"/>
          </a:p>
          <a:p>
            <a:r>
              <a:rPr lang="en-US" dirty="0" smtClean="0"/>
              <a:t>Let’s say what node B</a:t>
            </a:r>
            <a:r>
              <a:rPr lang="en-US" baseline="0" dirty="0" smtClean="0"/>
              <a:t> does is just copying its output from its input, there are two copies of the same data, one is for input, the other is for output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E269C2-05AE-4AF2-94BC-D2CAB81A150C}" type="slidenum">
              <a:rPr lang="en-US" smtClean="0"/>
              <a:pPr/>
              <a:t>30</a:t>
            </a:fld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F9EA88-DAFA-49E8-85F8-807A75BCDB36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2050" y="692150"/>
            <a:ext cx="4610100" cy="3457575"/>
          </a:xfrm>
          <a:solidFill>
            <a:srgbClr val="FFFFFF"/>
          </a:solidFill>
          <a:ln/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 smtClean="0"/>
              <a:t>There is this special attribute, </a:t>
            </a:r>
            <a:r>
              <a:rPr lang="en-US" dirty="0" err="1" smtClean="0"/>
              <a:t>msg</a:t>
            </a:r>
            <a:r>
              <a:rPr lang="en-US" dirty="0" smtClean="0"/>
              <a:t> attribute, </a:t>
            </a:r>
            <a:endParaRPr lang="en-US" baseline="0" dirty="0" smtClean="0"/>
          </a:p>
          <a:p>
            <a:pPr>
              <a:lnSpc>
                <a:spcPct val="80000"/>
              </a:lnSpc>
            </a:pPr>
            <a:endParaRPr lang="en-US" baseline="0" dirty="0" smtClean="0"/>
          </a:p>
          <a:p>
            <a:pPr>
              <a:lnSpc>
                <a:spcPct val="80000"/>
              </a:lnSpc>
            </a:pPr>
            <a:endParaRPr lang="en-US" baseline="0" dirty="0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F47D4E-CB52-4E2E-864C-BEF7F453CA5C}" type="slidenum">
              <a:rPr lang="en-US" smtClean="0"/>
              <a:pPr/>
              <a:t>32</a:t>
            </a:fld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you looking</a:t>
            </a:r>
            <a:r>
              <a:rPr lang="en-US" baseline="0" dirty="0" smtClean="0"/>
              <a:t> to </a:t>
            </a:r>
            <a:r>
              <a:rPr lang="en-US" baseline="0" dirty="0" err="1" smtClean="0"/>
              <a:t>MPlug</a:t>
            </a:r>
            <a:r>
              <a:rPr lang="en-US" baseline="0" dirty="0" smtClean="0"/>
              <a:t> documentation, you will find that plug can be used to set attribute value or get value on a node. But we can also use </a:t>
            </a:r>
            <a:r>
              <a:rPr lang="en-US" baseline="0" dirty="0" err="1" smtClean="0"/>
              <a:t>datablock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datahandle</a:t>
            </a:r>
            <a:r>
              <a:rPr lang="en-US" baseline="0" dirty="0" smtClean="0"/>
              <a:t> to access data, what’s the main difference between these two approaches???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big difference is that all the operations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datahandle</a:t>
            </a:r>
            <a:r>
              <a:rPr lang="en-US" baseline="0" dirty="0" smtClean="0"/>
              <a:t> does is inside of a node, it is actually inside the compute() function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While </a:t>
            </a:r>
            <a:r>
              <a:rPr lang="en-US" baseline="0" dirty="0" err="1" smtClean="0"/>
              <a:t>Mplug</a:t>
            </a:r>
            <a:r>
              <a:rPr lang="en-US" baseline="0" dirty="0" smtClean="0"/>
              <a:t> way of manipulating node data is outside of the node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Multi attribute is the place where it causes a lot of confusion</a:t>
            </a:r>
            <a:r>
              <a:rPr lang="en-US" baseline="0" dirty="0" smtClean="0"/>
              <a:t> and questions, so we will take a closer look at them.</a:t>
            </a:r>
            <a:endParaRPr lang="en-US" dirty="0" smtClean="0"/>
          </a:p>
          <a:p>
            <a:endParaRPr 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Multi attributes are useful whenever you need to take in more than one piece of data, or output more than one piece of data.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////////////////////////////////////////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Maya array attributes are sparse – if nobody has touched a particular array element, it doesn’t exist 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ie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there is no storage for it), so you need to instantiate an element before you write to it.  That’s what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MArrayDataBuilder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is for – your deformer gets a request to compute output[5], you need to create the entry in the array before you can write your deformed mesh to it.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The </a:t>
            </a:r>
            <a:r>
              <a:rPr lang="en-CA" dirty="0" smtClean="0"/>
              <a:t>individual plugs in the array are called element</a:t>
            </a:r>
            <a:r>
              <a:rPr lang="en-CA" baseline="0" dirty="0" smtClean="0"/>
              <a:t> plug.</a:t>
            </a:r>
            <a:r>
              <a:rPr lang="en-CA" dirty="0" smtClean="0"/>
              <a:t> </a:t>
            </a:r>
          </a:p>
          <a:p>
            <a:endParaRPr lang="en-CA" dirty="0" smtClean="0"/>
          </a:p>
          <a:p>
            <a:r>
              <a:rPr lang="en-CA" dirty="0" smtClean="0"/>
              <a:t>Each element plug can contain its own value and can have its own connection.</a:t>
            </a:r>
            <a:r>
              <a:rPr lang="en-CA" baseline="0" dirty="0" smtClean="0"/>
              <a:t> </a:t>
            </a:r>
            <a:endParaRPr lang="en-CA" dirty="0" smtClean="0"/>
          </a:p>
          <a:p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sz="1100" dirty="0" smtClean="0"/>
              <a:t>For example, You can have a array with two</a:t>
            </a:r>
            <a:r>
              <a:rPr lang="en-CA" sz="1100" baseline="0" dirty="0" smtClean="0"/>
              <a:t> elements, one element is at index 0 and the other is at index 50. </a:t>
            </a:r>
            <a:r>
              <a:rPr lang="en-CA" sz="1100" dirty="0" smtClean="0"/>
              <a:t>All the </a:t>
            </a:r>
            <a:r>
              <a:rPr lang="en-CA" sz="1100" dirty="0" err="1" smtClean="0"/>
              <a:t>inbetween</a:t>
            </a:r>
            <a:r>
              <a:rPr lang="en-CA" sz="1100" dirty="0" smtClean="0"/>
              <a:t> elements are not there, not even</a:t>
            </a:r>
            <a:r>
              <a:rPr lang="en-CA" sz="1100" baseline="0" dirty="0" smtClean="0"/>
              <a:t> exist yet.</a:t>
            </a:r>
            <a:endParaRPr lang="en-CA" sz="1100" dirty="0" smtClean="0"/>
          </a:p>
          <a:p>
            <a:endParaRPr lang="en-CA" sz="1100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 smtClean="0"/>
              <a:t>Since array can be sparse, and connections to arrays are</a:t>
            </a:r>
            <a:r>
              <a:rPr lang="en-US" sz="1100" baseline="0" dirty="0" smtClean="0"/>
              <a:t> </a:t>
            </a:r>
            <a:r>
              <a:rPr lang="en-US" sz="1100" dirty="0" smtClean="0"/>
              <a:t>sparse, element plugs have both logical and physical indexes. </a:t>
            </a:r>
          </a:p>
          <a:p>
            <a:endParaRPr lang="en-CA" sz="1100" dirty="0" smtClean="0"/>
          </a:p>
          <a:p>
            <a:endParaRPr lang="en-US" sz="1100" baseline="0" dirty="0" smtClean="0"/>
          </a:p>
          <a:p>
            <a:endParaRPr lang="en-CA" sz="1100" dirty="0" smtClean="0"/>
          </a:p>
          <a:p>
            <a:r>
              <a:rPr lang="en-CA" sz="1100" dirty="0" smtClean="0"/>
              <a:t>//////////////////////////////////////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sz="1100" dirty="0" smtClean="0"/>
              <a:t>A plug does not need to exist in the </a:t>
            </a:r>
            <a:r>
              <a:rPr lang="en-CA" sz="1100" dirty="0" err="1" smtClean="0"/>
              <a:t>datablock</a:t>
            </a:r>
            <a:r>
              <a:rPr lang="en-CA" sz="1100" dirty="0" smtClean="0"/>
              <a:t> or plug tree in order to be constructed using </a:t>
            </a:r>
            <a:r>
              <a:rPr lang="en-CA" sz="1100" dirty="0" err="1" smtClean="0"/>
              <a:t>selectByLogicalIndex</a:t>
            </a:r>
            <a:r>
              <a:rPr lang="en-CA" sz="1100" dirty="0" smtClean="0"/>
              <a:t>, but once a value is requested or set on the plug, it will be added to the </a:t>
            </a:r>
            <a:r>
              <a:rPr lang="en-CA" sz="1100" dirty="0" err="1" smtClean="0"/>
              <a:t>datablock</a:t>
            </a:r>
            <a:r>
              <a:rPr lang="en-CA" sz="1100" dirty="0" smtClean="0"/>
              <a:t> if it was not there already</a:t>
            </a:r>
          </a:p>
          <a:p>
            <a:endParaRPr lang="en-CA" sz="1100" dirty="0" smtClean="0"/>
          </a:p>
          <a:p>
            <a:endParaRPr lang="en-CA" sz="1100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sz="1100" dirty="0" smtClean="0"/>
              <a:t>The </a:t>
            </a:r>
            <a:r>
              <a:rPr lang="en-CA" sz="1100" i="1" dirty="0" err="1" smtClean="0"/>
              <a:t>elementByLogicalIndex</a:t>
            </a:r>
            <a:r>
              <a:rPr lang="en-CA" sz="1100" dirty="0" smtClean="0"/>
              <a:t> and </a:t>
            </a:r>
            <a:r>
              <a:rPr lang="en-CA" sz="1100" i="1" dirty="0" err="1" smtClean="0"/>
              <a:t>elementByPhysicalIndex</a:t>
            </a:r>
            <a:r>
              <a:rPr lang="en-CA" sz="1100" dirty="0" smtClean="0"/>
              <a:t> methods can be used to retrieve the element plugs of an array plug.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sz="1100" dirty="0" smtClean="0"/>
              <a:t>And </a:t>
            </a:r>
            <a:r>
              <a:rPr lang="en-CA" sz="1100" i="1" dirty="0" smtClean="0"/>
              <a:t>array()</a:t>
            </a:r>
            <a:r>
              <a:rPr lang="en-CA" sz="1100" dirty="0" smtClean="0"/>
              <a:t> retrieves an array plug from an element plug. The logical indexes are used by MEL, and are sparse. Physical indexes, on the other hand, are not sparse.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sz="1100" dirty="0" smtClean="0"/>
              <a:t>It is guaranteed that the physical indexes will range from 0 to </a:t>
            </a:r>
            <a:r>
              <a:rPr lang="en-CA" sz="1100" i="1" dirty="0" err="1" smtClean="0">
                <a:hlinkClick r:id="rId3" action="ppaction://hlinkfile"/>
              </a:rPr>
              <a:t>numElements</a:t>
            </a:r>
            <a:r>
              <a:rPr lang="en-CA" sz="1100" i="1" dirty="0" smtClean="0">
                <a:hlinkClick r:id="rId3" action="ppaction://hlinkfile"/>
              </a:rPr>
              <a:t>()</a:t>
            </a:r>
            <a:r>
              <a:rPr lang="en-CA" sz="1100" dirty="0" smtClean="0"/>
              <a:t> - 1. Using the physical indexes, iterating over the element plugs in an array is easy: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 smtClean="0"/>
              <a:t>// See note below on </a:t>
            </a:r>
            <a:r>
              <a:rPr lang="en-US" sz="1100" dirty="0" err="1" smtClean="0"/>
              <a:t>numElements</a:t>
            </a:r>
            <a:r>
              <a:rPr lang="en-US" sz="1100" dirty="0" smtClean="0"/>
              <a:t>() method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 smtClean="0"/>
              <a:t>for (</a:t>
            </a:r>
            <a:r>
              <a:rPr lang="en-US" sz="1100" dirty="0" err="1" smtClean="0"/>
              <a:t>i</a:t>
            </a:r>
            <a:r>
              <a:rPr lang="en-US" sz="1100" dirty="0" smtClean="0"/>
              <a:t> = 0; </a:t>
            </a:r>
            <a:r>
              <a:rPr lang="en-US" sz="1100" dirty="0" err="1" smtClean="0"/>
              <a:t>i</a:t>
            </a:r>
            <a:r>
              <a:rPr lang="en-US" sz="1100" dirty="0" smtClean="0"/>
              <a:t> &lt; </a:t>
            </a:r>
            <a:r>
              <a:rPr lang="en-US" sz="1100" dirty="0" err="1" smtClean="0"/>
              <a:t>arrayPlug.numElements</a:t>
            </a:r>
            <a:r>
              <a:rPr lang="en-US" sz="1100" dirty="0" smtClean="0"/>
              <a:t> (); </a:t>
            </a:r>
            <a:r>
              <a:rPr lang="en-US" sz="1100" dirty="0" err="1" smtClean="0"/>
              <a:t>i</a:t>
            </a:r>
            <a:r>
              <a:rPr lang="en-US" sz="1100" dirty="0" smtClean="0"/>
              <a:t>++) {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 err="1" smtClean="0">
                <a:hlinkClick r:id="rId3" action="ppaction://hlinkfile" tooltip="Create and Access dependency node plugs."/>
              </a:rPr>
              <a:t>MPlug</a:t>
            </a:r>
            <a:r>
              <a:rPr lang="en-US" sz="1100" dirty="0" smtClean="0"/>
              <a:t> </a:t>
            </a:r>
            <a:r>
              <a:rPr lang="en-US" sz="1100" dirty="0" err="1" smtClean="0"/>
              <a:t>elementPlug</a:t>
            </a:r>
            <a:r>
              <a:rPr lang="en-US" sz="1100" dirty="0" smtClean="0"/>
              <a:t> = </a:t>
            </a:r>
            <a:r>
              <a:rPr lang="en-US" sz="1100" dirty="0" err="1" smtClean="0"/>
              <a:t>arrayPlug</a:t>
            </a:r>
            <a:r>
              <a:rPr lang="en-US" sz="1100" dirty="0" smtClean="0"/>
              <a:t> [</a:t>
            </a:r>
            <a:r>
              <a:rPr lang="en-US" sz="1100" dirty="0" err="1" smtClean="0"/>
              <a:t>i</a:t>
            </a:r>
            <a:r>
              <a:rPr lang="en-US" sz="1100" dirty="0" smtClean="0"/>
              <a:t>];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 smtClean="0"/>
              <a:t>unsigned </a:t>
            </a:r>
            <a:r>
              <a:rPr lang="en-US" sz="1100" dirty="0" err="1" smtClean="0"/>
              <a:t>int</a:t>
            </a:r>
            <a:r>
              <a:rPr lang="en-US" sz="1100" dirty="0" smtClean="0"/>
              <a:t> </a:t>
            </a:r>
            <a:r>
              <a:rPr lang="en-US" sz="1100" dirty="0" err="1" smtClean="0">
                <a:hlinkClick r:id="rId3" action="ppaction://hlinkfile"/>
              </a:rPr>
              <a:t>logicalIndex</a:t>
            </a:r>
            <a:r>
              <a:rPr lang="en-US" sz="1100" dirty="0" smtClean="0"/>
              <a:t> = </a:t>
            </a:r>
            <a:r>
              <a:rPr lang="en-US" sz="1100" dirty="0" err="1" smtClean="0"/>
              <a:t>elementPlug.</a:t>
            </a:r>
            <a:r>
              <a:rPr lang="en-US" sz="1100" dirty="0" err="1" smtClean="0">
                <a:hlinkClick r:id="rId3" action="ppaction://hlinkfile"/>
              </a:rPr>
              <a:t>logicalIndex</a:t>
            </a:r>
            <a:r>
              <a:rPr lang="en-US" sz="1100" dirty="0" smtClean="0"/>
              <a:t>();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 smtClean="0"/>
              <a:t>// ... } </a:t>
            </a:r>
            <a:endParaRPr lang="en-CA" sz="1100" dirty="0" smtClean="0"/>
          </a:p>
          <a:p>
            <a:r>
              <a:rPr lang="en-CA" sz="1100" dirty="0" smtClean="0"/>
              <a:t>This is equivalent to calling </a:t>
            </a:r>
            <a:r>
              <a:rPr lang="en-CA" sz="1100" i="1" dirty="0" err="1" smtClean="0"/>
              <a:t>elementByPhysicalIndex</a:t>
            </a:r>
            <a:r>
              <a:rPr lang="en-CA" sz="1100" dirty="0" smtClean="0"/>
              <a:t> since the bracket operator uses physical indexes.</a:t>
            </a:r>
          </a:p>
          <a:p>
            <a:endParaRPr lang="en-CA" sz="11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C98991-3B77-4F5B-8DC9-7176017CE7A3}" type="slidenum">
              <a:rPr lang="en-US" smtClean="0"/>
              <a:pPr/>
              <a:t>40</a:t>
            </a:fld>
            <a:endParaRPr lang="en-US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2050" y="692150"/>
            <a:ext cx="4610100" cy="3457575"/>
          </a:xfrm>
          <a:solidFill>
            <a:srgbClr val="FFFFFF"/>
          </a:solidFill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3925" y="4379913"/>
            <a:ext cx="5086350" cy="414813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array </a:t>
            </a:r>
            <a:r>
              <a:rPr lang="en-US" baseline="0" dirty="0" smtClean="0"/>
              <a:t>data is actually stored in a smaller chunk of memory space called “sub-</a:t>
            </a:r>
            <a:r>
              <a:rPr lang="en-US" baseline="0" dirty="0" err="1" smtClean="0"/>
              <a:t>datablock</a:t>
            </a:r>
            <a:r>
              <a:rPr lang="en-US" baseline="0" dirty="0" smtClean="0"/>
              <a:t>”, sub-</a:t>
            </a:r>
            <a:r>
              <a:rPr lang="en-US" baseline="0" dirty="0" err="1" smtClean="0"/>
              <a:t>datablock</a:t>
            </a:r>
            <a:r>
              <a:rPr lang="en-US" baseline="0" dirty="0" smtClean="0"/>
              <a:t> is exactly like </a:t>
            </a:r>
            <a:r>
              <a:rPr lang="en-US" baseline="0" dirty="0" err="1" smtClean="0"/>
              <a:t>datablock</a:t>
            </a:r>
            <a:r>
              <a:rPr lang="en-US" baseline="0" dirty="0" smtClean="0"/>
              <a:t>, it is sparse and resizable.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 </a:t>
            </a: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F94466-73A3-46F7-A631-ED8794A05F26}" type="slidenum">
              <a:rPr lang="en-US" smtClean="0"/>
              <a:pPr/>
              <a:t>41</a:t>
            </a:fld>
            <a:endParaRPr lang="en-US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2050" y="692150"/>
            <a:ext cx="4610100" cy="3457575"/>
          </a:xfrm>
          <a:solidFill>
            <a:srgbClr val="FFFFFF"/>
          </a:solidFill>
          <a:ln/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Let’s say I want to implement</a:t>
            </a:r>
            <a:r>
              <a:rPr lang="en-US" baseline="0" dirty="0" smtClean="0"/>
              <a:t> a node, this node has a array input attribute and a array output attribute, what this node does is </a:t>
            </a:r>
          </a:p>
          <a:p>
            <a:r>
              <a:rPr lang="en-US" baseline="0" dirty="0" smtClean="0"/>
              <a:t>It is just copying the value of every element of the input array onto the element of the output array.</a:t>
            </a:r>
          </a:p>
          <a:p>
            <a:endParaRPr lang="en-US" baseline="0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 wanted the indices on the input and output arrays to match</a:t>
            </a:r>
            <a:r>
              <a:rPr lang="en-US" baseline="0" dirty="0" smtClean="0"/>
              <a:t>, meaning element 1 on input attribute is affecting element 1 on output attribute, element 2 is affecting element 2.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  <a:p>
            <a:r>
              <a:rPr lang="en-US" baseline="0" dirty="0" smtClean="0"/>
              <a:t>Not efficient because Maya has to allocate special space and do special handling for every single element , there are a lot of overheads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  <a:p>
            <a:r>
              <a:rPr lang="en-US" baseline="0" dirty="0" smtClean="0"/>
              <a:t>For simulation, you don’t care about individual pieces, you just want a big chunk of data.</a:t>
            </a:r>
          </a:p>
          <a:p>
            <a:endParaRPr lang="en-US" dirty="0" smtClean="0"/>
          </a:p>
          <a:p>
            <a:r>
              <a:rPr lang="en-US" dirty="0" smtClean="0"/>
              <a:t>It</a:t>
            </a:r>
            <a:r>
              <a:rPr lang="en-US" baseline="0" dirty="0" smtClean="0"/>
              <a:t> used quite often in </a:t>
            </a:r>
            <a:r>
              <a:rPr lang="en-US" dirty="0" smtClean="0"/>
              <a:t>particle</a:t>
            </a:r>
            <a:r>
              <a:rPr lang="en-US" baseline="0" dirty="0" smtClean="0"/>
              <a:t> system.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Arial" charset="0"/>
              </a:rPr>
              <a:t>The </a:t>
            </a:r>
            <a:r>
              <a:rPr lang="en-US" dirty="0" smtClean="0">
                <a:latin typeface="Arial" charset="0"/>
              </a:rPr>
              <a:t>DG evaluates when it is needed, and NOT until then.</a:t>
            </a:r>
          </a:p>
          <a:p>
            <a:endParaRPr lang="en-US" dirty="0" smtClean="0">
              <a:latin typeface="Arial" charset="0"/>
            </a:endParaRPr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rtl="0" fontAlgn="base">
              <a:spcBef>
                <a:spcPct val="0"/>
              </a:spcBef>
              <a:spcAft>
                <a:spcPct val="0"/>
              </a:spcAft>
            </a:pPr>
            <a:fld id="{FB86721E-C8A8-4D0C-9801-6182CE3F13B0}" type="slidenum">
              <a:rPr lang="en-US" sz="1200" kern="1200">
                <a:solidFill>
                  <a:prstClr val="black"/>
                </a:solidFill>
                <a:latin typeface="Arial" charset="0"/>
                <a:ea typeface="+mn-ea"/>
                <a:cs typeface="+mn-cs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sz="1200" kern="1200">
              <a:solidFill>
                <a:prstClr val="black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Arial" charset="0"/>
              </a:rPr>
              <a:t>The Dirty process is initiated</a:t>
            </a:r>
            <a:r>
              <a:rPr lang="en-US" baseline="0" dirty="0" smtClean="0">
                <a:latin typeface="Arial" charset="0"/>
              </a:rPr>
              <a:t> by value change</a:t>
            </a:r>
          </a:p>
          <a:p>
            <a:endParaRPr lang="en-US" dirty="0" smtClean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So I</a:t>
            </a:r>
            <a:r>
              <a:rPr lang="en-US" baseline="0" dirty="0" smtClean="0">
                <a:latin typeface="Arial" charset="0"/>
              </a:rPr>
              <a:t> come in here, what I do is I change some input value on node D, doesn’t matter which one, but it’s </a:t>
            </a:r>
            <a:r>
              <a:rPr lang="en-US" baseline="0" dirty="0" err="1" smtClean="0">
                <a:latin typeface="Arial" charset="0"/>
              </a:rPr>
              <a:t>gotta</a:t>
            </a:r>
            <a:r>
              <a:rPr lang="en-US" baseline="0" dirty="0" smtClean="0">
                <a:latin typeface="Arial" charset="0"/>
              </a:rPr>
              <a:t> be something that affects this output here.</a:t>
            </a:r>
          </a:p>
          <a:p>
            <a:endParaRPr lang="en-US" baseline="0" dirty="0" smtClean="0">
              <a:latin typeface="Arial" charset="0"/>
            </a:endParaRPr>
          </a:p>
          <a:p>
            <a:endParaRPr lang="en-US" baseline="0" dirty="0" smtClean="0">
              <a:latin typeface="Arial" charset="0"/>
            </a:endParaRPr>
          </a:p>
          <a:p>
            <a:r>
              <a:rPr lang="en-US" baseline="0" dirty="0" smtClean="0">
                <a:latin typeface="Arial" charset="0"/>
              </a:rPr>
              <a:t>.</a:t>
            </a:r>
            <a:endParaRPr lang="en-US" dirty="0" smtClean="0">
              <a:latin typeface="Arial" charset="0"/>
            </a:endParaRPr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rtl="0" fontAlgn="base">
              <a:spcBef>
                <a:spcPct val="0"/>
              </a:spcBef>
              <a:spcAft>
                <a:spcPct val="0"/>
              </a:spcAft>
            </a:pPr>
            <a:fld id="{EB12D1A7-942A-45F0-A253-C475143E18C1}" type="slidenum">
              <a:rPr lang="en-US" sz="1200" kern="1200">
                <a:solidFill>
                  <a:prstClr val="black"/>
                </a:solidFill>
                <a:latin typeface="Arial" charset="0"/>
                <a:ea typeface="+mn-ea"/>
                <a:cs typeface="+mn-cs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 sz="1200" kern="1200">
              <a:solidFill>
                <a:prstClr val="black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 userDrawn="1"/>
        </p:nvSpPr>
        <p:spPr bwMode="auto">
          <a:xfrm>
            <a:off x="319088" y="6573838"/>
            <a:ext cx="2209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eaLnBrk="0" hangingPunct="0">
              <a:defRPr/>
            </a:pPr>
            <a:r>
              <a:rPr lang="en-US" sz="800" dirty="0">
                <a:solidFill>
                  <a:srgbClr val="595959"/>
                </a:solidFill>
              </a:rPr>
              <a:t>© </a:t>
            </a:r>
            <a:r>
              <a:rPr lang="en-US" sz="800" dirty="0" smtClean="0">
                <a:solidFill>
                  <a:srgbClr val="595959"/>
                </a:solidFill>
              </a:rPr>
              <a:t>2011 </a:t>
            </a:r>
            <a:r>
              <a:rPr lang="en-US" sz="800" dirty="0">
                <a:solidFill>
                  <a:srgbClr val="595959"/>
                </a:solidFill>
              </a:rPr>
              <a:t>Autodesk </a:t>
            </a:r>
          </a:p>
        </p:txBody>
      </p:sp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4572000" y="6573838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eaLnBrk="0" hangingPunct="0">
              <a:defRPr/>
            </a:pPr>
            <a:fld id="{26A20D8A-2D3F-451B-BE0E-77FD72D5B47A}" type="slidenum">
              <a:rPr lang="en-US" sz="800">
                <a:solidFill>
                  <a:srgbClr val="595959"/>
                </a:solidFill>
              </a:rPr>
              <a:pPr eaLnBrk="0" hangingPunct="0">
                <a:defRPr/>
              </a:pPr>
              <a:t>‹#›</a:t>
            </a:fld>
            <a:endParaRPr lang="en-US" sz="800">
              <a:solidFill>
                <a:srgbClr val="595959"/>
              </a:solidFill>
            </a:endParaRPr>
          </a:p>
        </p:txBody>
      </p:sp>
      <p:pic>
        <p:nvPicPr>
          <p:cNvPr id="6" name="Picture 9" descr="seg_black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3600" y="0"/>
            <a:ext cx="32004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215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9088" y="3016250"/>
            <a:ext cx="4862512" cy="1327150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21572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19088" y="4495800"/>
            <a:ext cx="4862512" cy="838200"/>
          </a:xfrm>
        </p:spPr>
        <p:txBody>
          <a:bodyPr/>
          <a:lstStyle>
            <a:lvl1pPr>
              <a:lnSpc>
                <a:spcPct val="85000"/>
              </a:lnSpc>
              <a:defRPr>
                <a:solidFill>
                  <a:srgbClr val="00AADD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1763" y="136525"/>
            <a:ext cx="2052637" cy="63992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9088" y="136525"/>
            <a:ext cx="6010275" cy="63992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9088" y="1416050"/>
            <a:ext cx="4030662" cy="5119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02150" y="1416050"/>
            <a:ext cx="4032250" cy="5119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7" name="Text Box 3"/>
          <p:cNvSpPr txBox="1">
            <a:spLocks noChangeArrowheads="1"/>
          </p:cNvSpPr>
          <p:nvPr/>
        </p:nvSpPr>
        <p:spPr bwMode="auto">
          <a:xfrm>
            <a:off x="319088" y="6573838"/>
            <a:ext cx="2209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eaLnBrk="0" hangingPunct="0">
              <a:defRPr/>
            </a:pPr>
            <a:r>
              <a:rPr lang="en-US" sz="800" dirty="0">
                <a:solidFill>
                  <a:srgbClr val="595959"/>
                </a:solidFill>
              </a:rPr>
              <a:t>© </a:t>
            </a:r>
            <a:r>
              <a:rPr lang="en-US" sz="800" dirty="0" smtClean="0">
                <a:solidFill>
                  <a:srgbClr val="595959"/>
                </a:solidFill>
              </a:rPr>
              <a:t>2011</a:t>
            </a:r>
            <a:r>
              <a:rPr lang="en-US" sz="800" baseline="0" dirty="0" smtClean="0">
                <a:solidFill>
                  <a:srgbClr val="595959"/>
                </a:solidFill>
              </a:rPr>
              <a:t> </a:t>
            </a:r>
            <a:r>
              <a:rPr lang="en-US" sz="800" dirty="0" smtClean="0">
                <a:solidFill>
                  <a:srgbClr val="595959"/>
                </a:solidFill>
              </a:rPr>
              <a:t>Autodesk </a:t>
            </a:r>
            <a:endParaRPr lang="en-US" sz="800" dirty="0">
              <a:solidFill>
                <a:srgbClr val="595959"/>
              </a:solidFill>
            </a:endParaRP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9088" y="1416050"/>
            <a:ext cx="8215312" cy="511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20549" name="Rectangle 5"/>
          <p:cNvSpPr>
            <a:spLocks noChangeArrowheads="1"/>
          </p:cNvSpPr>
          <p:nvPr/>
        </p:nvSpPr>
        <p:spPr bwMode="auto">
          <a:xfrm>
            <a:off x="4572000" y="6573838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eaLnBrk="0" hangingPunct="0">
              <a:defRPr/>
            </a:pPr>
            <a:fld id="{371E3146-B35A-41C1-9310-5D758C8BD67F}" type="slidenum">
              <a:rPr lang="en-US" sz="800">
                <a:solidFill>
                  <a:srgbClr val="595959"/>
                </a:solidFill>
              </a:rPr>
              <a:pPr eaLnBrk="0" hangingPunct="0">
                <a:defRPr/>
              </a:pPr>
              <a:t>‹#›</a:t>
            </a:fld>
            <a:endParaRPr lang="en-US" sz="800">
              <a:solidFill>
                <a:srgbClr val="595959"/>
              </a:solidFill>
            </a:endParaRPr>
          </a:p>
        </p:txBody>
      </p:sp>
      <p:sp>
        <p:nvSpPr>
          <p:cNvPr id="1029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319088" y="136525"/>
            <a:ext cx="821531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transition spd="med">
    <p:fade/>
  </p:transition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5pPr>
      <a:lvl6pPr marL="457200" algn="l" rtl="0" fontAlgn="base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6pPr>
      <a:lvl7pPr marL="914400" algn="l" rtl="0" fontAlgn="base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7pPr>
      <a:lvl8pPr marL="1371600" algn="l" rtl="0" fontAlgn="base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8pPr>
      <a:lvl9pPr marL="1828800" algn="l" rtl="0" fontAlgn="base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15000"/>
        </a:spcBef>
        <a:spcAft>
          <a:spcPct val="15000"/>
        </a:spcAft>
        <a:buChar char="•"/>
        <a:defRPr sz="2400">
          <a:solidFill>
            <a:schemeClr val="bg1"/>
          </a:solidFill>
          <a:latin typeface="+mn-lt"/>
          <a:ea typeface="+mn-ea"/>
          <a:cs typeface="+mn-cs"/>
        </a:defRPr>
      </a:lvl1pPr>
      <a:lvl2pPr marL="347663" indent="-233363" algn="l" rtl="0" eaLnBrk="0" fontAlgn="base" hangingPunct="0">
        <a:spcBef>
          <a:spcPct val="15000"/>
        </a:spcBef>
        <a:spcAft>
          <a:spcPct val="15000"/>
        </a:spcAft>
        <a:buClr>
          <a:srgbClr val="00AADD"/>
        </a:buClr>
        <a:buSzPct val="80000"/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2pPr>
      <a:lvl3pPr marL="690563" indent="-228600" algn="l" rtl="0" eaLnBrk="0" fontAlgn="base" hangingPunct="0">
        <a:spcBef>
          <a:spcPct val="15000"/>
        </a:spcBef>
        <a:spcAft>
          <a:spcPct val="15000"/>
        </a:spcAft>
        <a:buClr>
          <a:srgbClr val="00AADD"/>
        </a:buClr>
        <a:buSzPct val="80000"/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3pPr>
      <a:lvl4pPr marL="977900" indent="-173038" algn="l" rtl="0" eaLnBrk="0" fontAlgn="base" hangingPunct="0">
        <a:spcBef>
          <a:spcPct val="0"/>
        </a:spcBef>
        <a:spcAft>
          <a:spcPct val="5000"/>
        </a:spcAft>
        <a:buClr>
          <a:schemeClr val="bg1"/>
        </a:buClr>
        <a:buSzPct val="80000"/>
        <a:buFont typeface="Wingdings" pitchFamily="2" charset="2"/>
        <a:buChar char="–"/>
        <a:defRPr sz="2000">
          <a:solidFill>
            <a:schemeClr val="bg1"/>
          </a:solidFill>
          <a:latin typeface="+mn-lt"/>
        </a:defRPr>
      </a:lvl4pPr>
      <a:lvl5pPr marL="1714500" indent="-228600" algn="l" rtl="0" eaLnBrk="0" fontAlgn="base" hangingPunct="0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2" charset="2"/>
        <a:buChar char="»"/>
        <a:defRPr sz="2000">
          <a:solidFill>
            <a:schemeClr val="bg1"/>
          </a:solidFill>
          <a:latin typeface="+mn-lt"/>
        </a:defRPr>
      </a:lvl5pPr>
      <a:lvl6pPr marL="2171700" indent="-228600" algn="l" rtl="0" fontAlgn="base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2" charset="2"/>
        <a:defRPr sz="2000">
          <a:solidFill>
            <a:schemeClr val="bg1"/>
          </a:solidFill>
          <a:latin typeface="+mn-lt"/>
        </a:defRPr>
      </a:lvl6pPr>
      <a:lvl7pPr marL="2628900" indent="-228600" algn="l" rtl="0" fontAlgn="base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2" charset="2"/>
        <a:defRPr sz="2000">
          <a:solidFill>
            <a:schemeClr val="bg1"/>
          </a:solidFill>
          <a:latin typeface="+mn-lt"/>
        </a:defRPr>
      </a:lvl7pPr>
      <a:lvl8pPr marL="3086100" indent="-228600" algn="l" rtl="0" fontAlgn="base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2" charset="2"/>
        <a:defRPr sz="2000">
          <a:solidFill>
            <a:schemeClr val="bg1"/>
          </a:solidFill>
          <a:latin typeface="+mn-lt"/>
        </a:defRPr>
      </a:lvl8pPr>
      <a:lvl9pPr marL="3543300" indent="-228600" algn="l" rtl="0" fontAlgn="base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2" charset="2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MayaImag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95497" y="990600"/>
            <a:ext cx="7641907" cy="5208722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52400" y="2667000"/>
            <a:ext cx="64008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9FF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Maya API Training</a:t>
            </a:r>
            <a:r>
              <a:rPr kumimoji="0" lang="en-US" sz="4000" b="1" i="0" u="none" strike="noStrike" kern="1200" cap="none" spc="0" normalizeH="0" noProof="0" dirty="0" smtClean="0">
                <a:ln>
                  <a:noFill/>
                </a:ln>
                <a:solidFill>
                  <a:srgbClr val="99FF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sz="4000" b="1" i="0" u="none" strike="noStrike" kern="1200" cap="none" spc="0" normalizeH="0" baseline="0" noProof="0" dirty="0" smtClean="0">
              <a:ln>
                <a:noFill/>
              </a:ln>
              <a:solidFill>
                <a:srgbClr val="99FF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52400" y="3810000"/>
            <a:ext cx="6400800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ct val="20000"/>
              </a:spcBef>
            </a:pPr>
            <a:r>
              <a:rPr lang="en-US" b="1" i="1" dirty="0">
                <a:solidFill>
                  <a:srgbClr val="99FF33"/>
                </a:solidFill>
              </a:rPr>
              <a:t>Naiqi Weng</a:t>
            </a:r>
          </a:p>
          <a:p>
            <a:pPr>
              <a:spcBef>
                <a:spcPct val="20000"/>
              </a:spcBef>
            </a:pPr>
            <a:r>
              <a:rPr lang="en-US" b="1" i="1" dirty="0">
                <a:solidFill>
                  <a:srgbClr val="99FF33"/>
                </a:solidFill>
              </a:rPr>
              <a:t>Developer Consultant, </a:t>
            </a:r>
          </a:p>
          <a:p>
            <a:pPr>
              <a:spcBef>
                <a:spcPct val="20000"/>
              </a:spcBef>
            </a:pPr>
            <a:r>
              <a:rPr lang="en-US" b="1" i="1" dirty="0">
                <a:solidFill>
                  <a:srgbClr val="99FF33"/>
                </a:solidFill>
              </a:rPr>
              <a:t>Autodesk Developer Network (ADN)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99FF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Dirty Process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mtClean="0"/>
              <a:t>No evaluation has been requested. Data remains dirty.</a:t>
            </a:r>
          </a:p>
          <a:p>
            <a:endParaRPr lang="en-US" smtClean="0"/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1366838" y="3970338"/>
            <a:ext cx="1174750" cy="1154112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5061" name="Text Box 13"/>
          <p:cNvSpPr txBox="1">
            <a:spLocks noChangeArrowheads="1"/>
          </p:cNvSpPr>
          <p:nvPr/>
        </p:nvSpPr>
        <p:spPr bwMode="auto">
          <a:xfrm>
            <a:off x="1757363" y="4278313"/>
            <a:ext cx="390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A</a:t>
            </a: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3279775" y="2816225"/>
            <a:ext cx="1174750" cy="1154113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5063" name="Text Box 14"/>
          <p:cNvSpPr txBox="1">
            <a:spLocks noChangeArrowheads="1"/>
          </p:cNvSpPr>
          <p:nvPr/>
        </p:nvSpPr>
        <p:spPr bwMode="auto">
          <a:xfrm>
            <a:off x="3690938" y="3124200"/>
            <a:ext cx="390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B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3279775" y="4940300"/>
            <a:ext cx="1174750" cy="115411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5613400" y="3700463"/>
            <a:ext cx="1174750" cy="11557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5066" name="Text Box 12"/>
          <p:cNvSpPr txBox="1">
            <a:spLocks noChangeArrowheads="1"/>
          </p:cNvSpPr>
          <p:nvPr/>
        </p:nvSpPr>
        <p:spPr bwMode="auto">
          <a:xfrm>
            <a:off x="3690938" y="5259388"/>
            <a:ext cx="390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D</a:t>
            </a:r>
          </a:p>
        </p:txBody>
      </p:sp>
      <p:sp>
        <p:nvSpPr>
          <p:cNvPr id="45067" name="Text Box 15"/>
          <p:cNvSpPr txBox="1">
            <a:spLocks noChangeArrowheads="1"/>
          </p:cNvSpPr>
          <p:nvPr/>
        </p:nvSpPr>
        <p:spPr bwMode="auto">
          <a:xfrm>
            <a:off x="6005513" y="4073525"/>
            <a:ext cx="390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C</a:t>
            </a:r>
          </a:p>
        </p:txBody>
      </p:sp>
      <p:sp>
        <p:nvSpPr>
          <p:cNvPr id="45068" name="Line 18"/>
          <p:cNvSpPr>
            <a:spLocks noChangeShapeType="1"/>
          </p:cNvSpPr>
          <p:nvPr/>
        </p:nvSpPr>
        <p:spPr bwMode="auto">
          <a:xfrm flipV="1">
            <a:off x="2541588" y="3700463"/>
            <a:ext cx="919162" cy="631825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5069" name="Line 18"/>
          <p:cNvSpPr>
            <a:spLocks noChangeShapeType="1"/>
          </p:cNvSpPr>
          <p:nvPr/>
        </p:nvSpPr>
        <p:spPr bwMode="auto">
          <a:xfrm>
            <a:off x="2362200" y="4940300"/>
            <a:ext cx="917575" cy="5461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5070" name="Line 18"/>
          <p:cNvSpPr>
            <a:spLocks noChangeShapeType="1"/>
          </p:cNvSpPr>
          <p:nvPr/>
        </p:nvSpPr>
        <p:spPr bwMode="auto">
          <a:xfrm flipV="1">
            <a:off x="4454525" y="4797425"/>
            <a:ext cx="1444625" cy="788988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Dirty Process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Now an input on A changes</a:t>
            </a:r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1366838" y="3970338"/>
            <a:ext cx="1174750" cy="1154112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6085" name="Text Box 13"/>
          <p:cNvSpPr txBox="1">
            <a:spLocks noChangeArrowheads="1"/>
          </p:cNvSpPr>
          <p:nvPr/>
        </p:nvSpPr>
        <p:spPr bwMode="auto">
          <a:xfrm>
            <a:off x="1757363" y="4278313"/>
            <a:ext cx="390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A</a:t>
            </a: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3279775" y="2816225"/>
            <a:ext cx="1174750" cy="1154113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6087" name="Text Box 14"/>
          <p:cNvSpPr txBox="1">
            <a:spLocks noChangeArrowheads="1"/>
          </p:cNvSpPr>
          <p:nvPr/>
        </p:nvSpPr>
        <p:spPr bwMode="auto">
          <a:xfrm>
            <a:off x="3690938" y="3124200"/>
            <a:ext cx="390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B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3279775" y="4940300"/>
            <a:ext cx="1174750" cy="115411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5613400" y="3700463"/>
            <a:ext cx="1174750" cy="11557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6090" name="Text Box 12"/>
          <p:cNvSpPr txBox="1">
            <a:spLocks noChangeArrowheads="1"/>
          </p:cNvSpPr>
          <p:nvPr/>
        </p:nvSpPr>
        <p:spPr bwMode="auto">
          <a:xfrm>
            <a:off x="3690938" y="5259388"/>
            <a:ext cx="390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D</a:t>
            </a:r>
          </a:p>
        </p:txBody>
      </p:sp>
      <p:sp>
        <p:nvSpPr>
          <p:cNvPr id="46091" name="Text Box 15"/>
          <p:cNvSpPr txBox="1">
            <a:spLocks noChangeArrowheads="1"/>
          </p:cNvSpPr>
          <p:nvPr/>
        </p:nvSpPr>
        <p:spPr bwMode="auto">
          <a:xfrm>
            <a:off x="6005513" y="4073525"/>
            <a:ext cx="390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C</a:t>
            </a:r>
          </a:p>
        </p:txBody>
      </p:sp>
      <p:sp>
        <p:nvSpPr>
          <p:cNvPr id="46092" name="Line 18"/>
          <p:cNvSpPr>
            <a:spLocks noChangeShapeType="1"/>
          </p:cNvSpPr>
          <p:nvPr/>
        </p:nvSpPr>
        <p:spPr bwMode="auto">
          <a:xfrm flipV="1">
            <a:off x="2541588" y="3700463"/>
            <a:ext cx="919162" cy="631825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6093" name="Line 18"/>
          <p:cNvSpPr>
            <a:spLocks noChangeShapeType="1"/>
          </p:cNvSpPr>
          <p:nvPr/>
        </p:nvSpPr>
        <p:spPr bwMode="auto">
          <a:xfrm>
            <a:off x="2362200" y="4940300"/>
            <a:ext cx="917575" cy="5461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6094" name="Line 18"/>
          <p:cNvSpPr>
            <a:spLocks noChangeShapeType="1"/>
          </p:cNvSpPr>
          <p:nvPr/>
        </p:nvSpPr>
        <p:spPr bwMode="auto">
          <a:xfrm flipV="1">
            <a:off x="4454525" y="4797425"/>
            <a:ext cx="1444625" cy="788988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17" name="AutoShape 16"/>
          <p:cNvSpPr>
            <a:spLocks noChangeArrowheads="1"/>
          </p:cNvSpPr>
          <p:nvPr/>
        </p:nvSpPr>
        <p:spPr bwMode="auto">
          <a:xfrm>
            <a:off x="1441450" y="4940300"/>
            <a:ext cx="211138" cy="2159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 dirty="0">
              <a:solidFill>
                <a:srgbClr val="FFAA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6096" name="Text Box 26"/>
          <p:cNvSpPr txBox="1">
            <a:spLocks noChangeArrowheads="1"/>
          </p:cNvSpPr>
          <p:nvPr/>
        </p:nvSpPr>
        <p:spPr bwMode="auto">
          <a:xfrm>
            <a:off x="384175" y="5319713"/>
            <a:ext cx="2112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1200">
                <a:solidFill>
                  <a:srgbClr val="FFFFFF"/>
                </a:solidFill>
                <a:latin typeface="Arial" charset="0"/>
                <a:ea typeface="+mn-ea"/>
                <a:cs typeface="+mn-cs"/>
              </a:rPr>
              <a:t>setAttr A.aIn 6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Dirty Process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mtClean="0"/>
              <a:t>Dirty propagates out all outgoing connections</a:t>
            </a:r>
          </a:p>
          <a:p>
            <a:endParaRPr lang="en-US" smtClean="0"/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1366838" y="3970338"/>
            <a:ext cx="1174750" cy="1154112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7109" name="Text Box 13"/>
          <p:cNvSpPr txBox="1">
            <a:spLocks noChangeArrowheads="1"/>
          </p:cNvSpPr>
          <p:nvPr/>
        </p:nvSpPr>
        <p:spPr bwMode="auto">
          <a:xfrm>
            <a:off x="1757363" y="4278313"/>
            <a:ext cx="390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A</a:t>
            </a: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3279775" y="2816225"/>
            <a:ext cx="1174750" cy="115411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7111" name="Text Box 14"/>
          <p:cNvSpPr txBox="1">
            <a:spLocks noChangeArrowheads="1"/>
          </p:cNvSpPr>
          <p:nvPr/>
        </p:nvSpPr>
        <p:spPr bwMode="auto">
          <a:xfrm>
            <a:off x="3690938" y="3124200"/>
            <a:ext cx="390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B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3279775" y="4940300"/>
            <a:ext cx="1174750" cy="115411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5613400" y="3700463"/>
            <a:ext cx="1174750" cy="11557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7114" name="Text Box 12"/>
          <p:cNvSpPr txBox="1">
            <a:spLocks noChangeArrowheads="1"/>
          </p:cNvSpPr>
          <p:nvPr/>
        </p:nvSpPr>
        <p:spPr bwMode="auto">
          <a:xfrm>
            <a:off x="3690938" y="5259388"/>
            <a:ext cx="390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D</a:t>
            </a:r>
          </a:p>
        </p:txBody>
      </p:sp>
      <p:sp>
        <p:nvSpPr>
          <p:cNvPr id="47115" name="Text Box 15"/>
          <p:cNvSpPr txBox="1">
            <a:spLocks noChangeArrowheads="1"/>
          </p:cNvSpPr>
          <p:nvPr/>
        </p:nvSpPr>
        <p:spPr bwMode="auto">
          <a:xfrm>
            <a:off x="6005513" y="4073525"/>
            <a:ext cx="390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C</a:t>
            </a:r>
          </a:p>
        </p:txBody>
      </p:sp>
      <p:sp>
        <p:nvSpPr>
          <p:cNvPr id="47116" name="Line 18"/>
          <p:cNvSpPr>
            <a:spLocks noChangeShapeType="1"/>
          </p:cNvSpPr>
          <p:nvPr/>
        </p:nvSpPr>
        <p:spPr bwMode="auto">
          <a:xfrm flipV="1">
            <a:off x="2541588" y="3700463"/>
            <a:ext cx="919162" cy="63182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7117" name="Line 18"/>
          <p:cNvSpPr>
            <a:spLocks noChangeShapeType="1"/>
          </p:cNvSpPr>
          <p:nvPr/>
        </p:nvSpPr>
        <p:spPr bwMode="auto">
          <a:xfrm>
            <a:off x="2362200" y="4940300"/>
            <a:ext cx="917575" cy="5461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7118" name="Line 18"/>
          <p:cNvSpPr>
            <a:spLocks noChangeShapeType="1"/>
          </p:cNvSpPr>
          <p:nvPr/>
        </p:nvSpPr>
        <p:spPr bwMode="auto">
          <a:xfrm flipV="1">
            <a:off x="4454525" y="4797425"/>
            <a:ext cx="1444625" cy="788988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Dirty Process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 smtClean="0"/>
              <a:t>B and D propagate dirty to affected attributes</a:t>
            </a:r>
          </a:p>
          <a:p>
            <a:pPr>
              <a:buFontTx/>
              <a:buNone/>
            </a:pPr>
            <a:r>
              <a:rPr lang="en-US" dirty="0" smtClean="0"/>
              <a:t>C will not receive dirty message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Connection to C is already dirty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Helps performance</a:t>
            </a:r>
          </a:p>
          <a:p>
            <a:pPr>
              <a:buFontTx/>
              <a:buNone/>
            </a:pPr>
            <a:endParaRPr lang="en-US" dirty="0" smtClean="0"/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1366838" y="3970338"/>
            <a:ext cx="1174750" cy="1154112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8133" name="Text Box 13"/>
          <p:cNvSpPr txBox="1">
            <a:spLocks noChangeArrowheads="1"/>
          </p:cNvSpPr>
          <p:nvPr/>
        </p:nvSpPr>
        <p:spPr bwMode="auto">
          <a:xfrm>
            <a:off x="1757363" y="4278313"/>
            <a:ext cx="390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A</a:t>
            </a: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3279775" y="2816225"/>
            <a:ext cx="1174750" cy="115411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8135" name="Text Box 14"/>
          <p:cNvSpPr txBox="1">
            <a:spLocks noChangeArrowheads="1"/>
          </p:cNvSpPr>
          <p:nvPr/>
        </p:nvSpPr>
        <p:spPr bwMode="auto">
          <a:xfrm>
            <a:off x="3690938" y="3124200"/>
            <a:ext cx="390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B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3279775" y="4940300"/>
            <a:ext cx="1174750" cy="115411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5613400" y="3700463"/>
            <a:ext cx="1174750" cy="11557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8138" name="Text Box 12"/>
          <p:cNvSpPr txBox="1">
            <a:spLocks noChangeArrowheads="1"/>
          </p:cNvSpPr>
          <p:nvPr/>
        </p:nvSpPr>
        <p:spPr bwMode="auto">
          <a:xfrm>
            <a:off x="3690938" y="5259388"/>
            <a:ext cx="390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D</a:t>
            </a:r>
          </a:p>
        </p:txBody>
      </p:sp>
      <p:sp>
        <p:nvSpPr>
          <p:cNvPr id="48139" name="Text Box 15"/>
          <p:cNvSpPr txBox="1">
            <a:spLocks noChangeArrowheads="1"/>
          </p:cNvSpPr>
          <p:nvPr/>
        </p:nvSpPr>
        <p:spPr bwMode="auto">
          <a:xfrm>
            <a:off x="6005513" y="4073525"/>
            <a:ext cx="390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C</a:t>
            </a:r>
          </a:p>
        </p:txBody>
      </p:sp>
      <p:sp>
        <p:nvSpPr>
          <p:cNvPr id="48140" name="Line 18"/>
          <p:cNvSpPr>
            <a:spLocks noChangeShapeType="1"/>
          </p:cNvSpPr>
          <p:nvPr/>
        </p:nvSpPr>
        <p:spPr bwMode="auto">
          <a:xfrm flipV="1">
            <a:off x="2541588" y="3700463"/>
            <a:ext cx="919162" cy="63182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8141" name="Line 18"/>
          <p:cNvSpPr>
            <a:spLocks noChangeShapeType="1"/>
          </p:cNvSpPr>
          <p:nvPr/>
        </p:nvSpPr>
        <p:spPr bwMode="auto">
          <a:xfrm>
            <a:off x="2362200" y="4940300"/>
            <a:ext cx="917575" cy="5461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8142" name="Line 18"/>
          <p:cNvSpPr>
            <a:spLocks noChangeShapeType="1"/>
          </p:cNvSpPr>
          <p:nvPr/>
        </p:nvSpPr>
        <p:spPr bwMode="auto">
          <a:xfrm flipV="1">
            <a:off x="4454525" y="4797425"/>
            <a:ext cx="1444625" cy="788988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Evaluation Process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>
          <a:xfrm>
            <a:off x="319088" y="1279525"/>
            <a:ext cx="8215312" cy="5256213"/>
          </a:xfrm>
        </p:spPr>
        <p:txBody>
          <a:bodyPr/>
          <a:lstStyle/>
          <a:p>
            <a:r>
              <a:rPr lang="en-US" dirty="0" smtClean="0"/>
              <a:t>Lazy Evaluation: On demand</a:t>
            </a:r>
          </a:p>
          <a:p>
            <a:pPr>
              <a:buFontTx/>
              <a:buNone/>
            </a:pPr>
            <a:endParaRPr lang="en-US" dirty="0" smtClean="0"/>
          </a:p>
          <a:p>
            <a:r>
              <a:rPr lang="en-US" dirty="0" smtClean="0"/>
              <a:t>Evaluation is trigged when values are requested: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Refresh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Attribute editor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Channel box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Rendering</a:t>
            </a:r>
          </a:p>
          <a:p>
            <a:pPr lvl="1">
              <a:buFont typeface="Arial" pitchFamily="34" charset="0"/>
              <a:buChar char="•"/>
            </a:pPr>
            <a:r>
              <a:rPr lang="en-US" dirty="0" err="1" smtClean="0"/>
              <a:t>getAttr</a:t>
            </a:r>
            <a:r>
              <a:rPr lang="en-US" dirty="0" smtClean="0"/>
              <a:t> command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Etc…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Evaluation is minimal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Only requested values are computed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Non-requested values are left dirty</a:t>
            </a:r>
          </a:p>
          <a:p>
            <a:pPr>
              <a:buFontTx/>
              <a:buNone/>
            </a:pPr>
            <a:endParaRPr lang="en-US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9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91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491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491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Evaluation Process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 smtClean="0"/>
              <a:t>Example: </a:t>
            </a:r>
            <a:r>
              <a:rPr lang="en-US" dirty="0" err="1" smtClean="0"/>
              <a:t>getAttr</a:t>
            </a:r>
            <a:r>
              <a:rPr lang="en-US" dirty="0" smtClean="0"/>
              <a:t> </a:t>
            </a:r>
            <a:r>
              <a:rPr lang="en-US" dirty="0" err="1" smtClean="0"/>
              <a:t>C.output</a:t>
            </a:r>
            <a:endParaRPr lang="en-US" dirty="0" smtClean="0"/>
          </a:p>
          <a:p>
            <a:pPr>
              <a:buFontTx/>
              <a:buNone/>
            </a:pPr>
            <a:endParaRPr lang="en-US" dirty="0" smtClean="0"/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1366838" y="3970338"/>
            <a:ext cx="1174750" cy="1154112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1205" name="Text Box 13"/>
          <p:cNvSpPr txBox="1">
            <a:spLocks noChangeArrowheads="1"/>
          </p:cNvSpPr>
          <p:nvPr/>
        </p:nvSpPr>
        <p:spPr bwMode="auto">
          <a:xfrm>
            <a:off x="1757363" y="4278313"/>
            <a:ext cx="390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A</a:t>
            </a: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3279775" y="2816225"/>
            <a:ext cx="1174750" cy="115411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1207" name="Text Box 14"/>
          <p:cNvSpPr txBox="1">
            <a:spLocks noChangeArrowheads="1"/>
          </p:cNvSpPr>
          <p:nvPr/>
        </p:nvSpPr>
        <p:spPr bwMode="auto">
          <a:xfrm>
            <a:off x="3690938" y="3124200"/>
            <a:ext cx="390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B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3279775" y="4940300"/>
            <a:ext cx="1174750" cy="115411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5613400" y="3700463"/>
            <a:ext cx="1174750" cy="11557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1210" name="Text Box 12"/>
          <p:cNvSpPr txBox="1">
            <a:spLocks noChangeArrowheads="1"/>
          </p:cNvSpPr>
          <p:nvPr/>
        </p:nvSpPr>
        <p:spPr bwMode="auto">
          <a:xfrm>
            <a:off x="3690938" y="5259388"/>
            <a:ext cx="390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D</a:t>
            </a:r>
          </a:p>
        </p:txBody>
      </p:sp>
      <p:sp>
        <p:nvSpPr>
          <p:cNvPr id="51211" name="Text Box 15"/>
          <p:cNvSpPr txBox="1">
            <a:spLocks noChangeArrowheads="1"/>
          </p:cNvSpPr>
          <p:nvPr/>
        </p:nvSpPr>
        <p:spPr bwMode="auto">
          <a:xfrm>
            <a:off x="6005513" y="4073525"/>
            <a:ext cx="390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C</a:t>
            </a:r>
          </a:p>
        </p:txBody>
      </p:sp>
      <p:sp>
        <p:nvSpPr>
          <p:cNvPr id="51212" name="Line 18"/>
          <p:cNvSpPr>
            <a:spLocks noChangeShapeType="1"/>
          </p:cNvSpPr>
          <p:nvPr/>
        </p:nvSpPr>
        <p:spPr bwMode="auto">
          <a:xfrm flipV="1">
            <a:off x="2541588" y="3700463"/>
            <a:ext cx="919162" cy="63182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1213" name="Line 18"/>
          <p:cNvSpPr>
            <a:spLocks noChangeShapeType="1"/>
          </p:cNvSpPr>
          <p:nvPr/>
        </p:nvSpPr>
        <p:spPr bwMode="auto">
          <a:xfrm>
            <a:off x="2362200" y="4940300"/>
            <a:ext cx="917575" cy="5461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1214" name="Line 18"/>
          <p:cNvSpPr>
            <a:spLocks noChangeShapeType="1"/>
          </p:cNvSpPr>
          <p:nvPr/>
        </p:nvSpPr>
        <p:spPr bwMode="auto">
          <a:xfrm flipV="1">
            <a:off x="4454525" y="4797425"/>
            <a:ext cx="1444625" cy="788988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15" name="AutoShape 16"/>
          <p:cNvSpPr>
            <a:spLocks noChangeArrowheads="1"/>
          </p:cNvSpPr>
          <p:nvPr/>
        </p:nvSpPr>
        <p:spPr bwMode="auto">
          <a:xfrm>
            <a:off x="6577013" y="4640263"/>
            <a:ext cx="211137" cy="2159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 dirty="0">
              <a:solidFill>
                <a:srgbClr val="FFAA00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Evaluation Process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mtClean="0"/>
              <a:t>C computes: requests input value from connection</a:t>
            </a:r>
          </a:p>
          <a:p>
            <a:pPr>
              <a:buFontTx/>
              <a:buNone/>
            </a:pPr>
            <a:endParaRPr lang="en-US" smtClean="0"/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1366838" y="3970338"/>
            <a:ext cx="1174750" cy="1154112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2229" name="Text Box 13"/>
          <p:cNvSpPr txBox="1">
            <a:spLocks noChangeArrowheads="1"/>
          </p:cNvSpPr>
          <p:nvPr/>
        </p:nvSpPr>
        <p:spPr bwMode="auto">
          <a:xfrm>
            <a:off x="1757363" y="4278313"/>
            <a:ext cx="390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A</a:t>
            </a: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3279775" y="2816225"/>
            <a:ext cx="1174750" cy="115411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2231" name="Text Box 14"/>
          <p:cNvSpPr txBox="1">
            <a:spLocks noChangeArrowheads="1"/>
          </p:cNvSpPr>
          <p:nvPr/>
        </p:nvSpPr>
        <p:spPr bwMode="auto">
          <a:xfrm>
            <a:off x="3690938" y="3124200"/>
            <a:ext cx="390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B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3279775" y="4940300"/>
            <a:ext cx="1174750" cy="115411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5613400" y="3700463"/>
            <a:ext cx="1174750" cy="11557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2234" name="Text Box 12"/>
          <p:cNvSpPr txBox="1">
            <a:spLocks noChangeArrowheads="1"/>
          </p:cNvSpPr>
          <p:nvPr/>
        </p:nvSpPr>
        <p:spPr bwMode="auto">
          <a:xfrm>
            <a:off x="3690938" y="5259388"/>
            <a:ext cx="390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D</a:t>
            </a:r>
          </a:p>
        </p:txBody>
      </p:sp>
      <p:sp>
        <p:nvSpPr>
          <p:cNvPr id="52235" name="Text Box 15"/>
          <p:cNvSpPr txBox="1">
            <a:spLocks noChangeArrowheads="1"/>
          </p:cNvSpPr>
          <p:nvPr/>
        </p:nvSpPr>
        <p:spPr bwMode="auto">
          <a:xfrm>
            <a:off x="6005513" y="4073525"/>
            <a:ext cx="390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C</a:t>
            </a:r>
          </a:p>
        </p:txBody>
      </p:sp>
      <p:sp>
        <p:nvSpPr>
          <p:cNvPr id="52236" name="Line 18"/>
          <p:cNvSpPr>
            <a:spLocks noChangeShapeType="1"/>
          </p:cNvSpPr>
          <p:nvPr/>
        </p:nvSpPr>
        <p:spPr bwMode="auto">
          <a:xfrm flipV="1">
            <a:off x="2541588" y="3700463"/>
            <a:ext cx="919162" cy="63182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2237" name="Line 18"/>
          <p:cNvSpPr>
            <a:spLocks noChangeShapeType="1"/>
          </p:cNvSpPr>
          <p:nvPr/>
        </p:nvSpPr>
        <p:spPr bwMode="auto">
          <a:xfrm>
            <a:off x="2362200" y="4940300"/>
            <a:ext cx="917575" cy="5461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2238" name="Line 18"/>
          <p:cNvSpPr>
            <a:spLocks noChangeShapeType="1"/>
          </p:cNvSpPr>
          <p:nvPr/>
        </p:nvSpPr>
        <p:spPr bwMode="auto">
          <a:xfrm flipV="1">
            <a:off x="4454525" y="4797425"/>
            <a:ext cx="1444625" cy="788988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sysDash"/>
            <a:round/>
            <a:headEnd/>
            <a:tailEnd type="triangle" w="lg" len="lg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2239" name="Text Box 15"/>
          <p:cNvSpPr txBox="1">
            <a:spLocks noChangeArrowheads="1"/>
          </p:cNvSpPr>
          <p:nvPr/>
        </p:nvSpPr>
        <p:spPr bwMode="auto">
          <a:xfrm>
            <a:off x="4953000" y="4856163"/>
            <a:ext cx="438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lang="en-US" sz="3600" kern="1200">
                <a:solidFill>
                  <a:srgbClr val="FFFFFF"/>
                </a:solidFill>
                <a:latin typeface="Arial" charset="0"/>
                <a:ea typeface="+mn-ea"/>
                <a:cs typeface="+mn-cs"/>
              </a:rPr>
              <a:t>?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Evaluation Process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mtClean="0"/>
              <a:t>D computes.</a:t>
            </a:r>
          </a:p>
          <a:p>
            <a:pPr>
              <a:buFontTx/>
              <a:buNone/>
            </a:pPr>
            <a:r>
              <a:rPr lang="en-US" smtClean="0"/>
              <a:t>D requests input value from connection</a:t>
            </a:r>
          </a:p>
          <a:p>
            <a:pPr>
              <a:buFontTx/>
              <a:buNone/>
            </a:pPr>
            <a:endParaRPr lang="en-US" smtClean="0"/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1366838" y="3970338"/>
            <a:ext cx="1174750" cy="1154112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3253" name="Text Box 13"/>
          <p:cNvSpPr txBox="1">
            <a:spLocks noChangeArrowheads="1"/>
          </p:cNvSpPr>
          <p:nvPr/>
        </p:nvSpPr>
        <p:spPr bwMode="auto">
          <a:xfrm>
            <a:off x="1757363" y="4278313"/>
            <a:ext cx="390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A</a:t>
            </a: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3279775" y="2816225"/>
            <a:ext cx="1174750" cy="115411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3255" name="Text Box 14"/>
          <p:cNvSpPr txBox="1">
            <a:spLocks noChangeArrowheads="1"/>
          </p:cNvSpPr>
          <p:nvPr/>
        </p:nvSpPr>
        <p:spPr bwMode="auto">
          <a:xfrm>
            <a:off x="3690938" y="3124200"/>
            <a:ext cx="390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B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3279775" y="4940300"/>
            <a:ext cx="1174750" cy="115411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5613400" y="3700463"/>
            <a:ext cx="1174750" cy="11557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3258" name="Text Box 12"/>
          <p:cNvSpPr txBox="1">
            <a:spLocks noChangeArrowheads="1"/>
          </p:cNvSpPr>
          <p:nvPr/>
        </p:nvSpPr>
        <p:spPr bwMode="auto">
          <a:xfrm>
            <a:off x="3690938" y="5259388"/>
            <a:ext cx="390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D</a:t>
            </a:r>
          </a:p>
        </p:txBody>
      </p:sp>
      <p:sp>
        <p:nvSpPr>
          <p:cNvPr id="53259" name="Text Box 15"/>
          <p:cNvSpPr txBox="1">
            <a:spLocks noChangeArrowheads="1"/>
          </p:cNvSpPr>
          <p:nvPr/>
        </p:nvSpPr>
        <p:spPr bwMode="auto">
          <a:xfrm>
            <a:off x="6005513" y="4073525"/>
            <a:ext cx="390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C</a:t>
            </a:r>
          </a:p>
        </p:txBody>
      </p:sp>
      <p:sp>
        <p:nvSpPr>
          <p:cNvPr id="53260" name="Line 18"/>
          <p:cNvSpPr>
            <a:spLocks noChangeShapeType="1"/>
          </p:cNvSpPr>
          <p:nvPr/>
        </p:nvSpPr>
        <p:spPr bwMode="auto">
          <a:xfrm flipV="1">
            <a:off x="2541588" y="3700463"/>
            <a:ext cx="919162" cy="63182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3261" name="Line 18"/>
          <p:cNvSpPr>
            <a:spLocks noChangeShapeType="1"/>
          </p:cNvSpPr>
          <p:nvPr/>
        </p:nvSpPr>
        <p:spPr bwMode="auto">
          <a:xfrm>
            <a:off x="2362200" y="4940300"/>
            <a:ext cx="917575" cy="546100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sysDash"/>
            <a:round/>
            <a:headEnd/>
            <a:tailEnd type="triangle" w="lg" len="lg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3262" name="Line 18"/>
          <p:cNvSpPr>
            <a:spLocks noChangeShapeType="1"/>
          </p:cNvSpPr>
          <p:nvPr/>
        </p:nvSpPr>
        <p:spPr bwMode="auto">
          <a:xfrm flipV="1">
            <a:off x="4454525" y="4797425"/>
            <a:ext cx="1444625" cy="788988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sysDash"/>
            <a:round/>
            <a:headEnd/>
            <a:tailEnd type="triangle" w="lg" len="lg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3263" name="Text Box 15"/>
          <p:cNvSpPr txBox="1">
            <a:spLocks noChangeArrowheads="1"/>
          </p:cNvSpPr>
          <p:nvPr/>
        </p:nvSpPr>
        <p:spPr bwMode="auto">
          <a:xfrm>
            <a:off x="2541588" y="4945063"/>
            <a:ext cx="438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lang="en-US" sz="3600" kern="1200">
                <a:solidFill>
                  <a:srgbClr val="FFFFFF"/>
                </a:solidFill>
                <a:latin typeface="Arial" charset="0"/>
                <a:ea typeface="+mn-ea"/>
                <a:cs typeface="+mn-cs"/>
              </a:rPr>
              <a:t>?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Evaluation Process</a:t>
            </a: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mtClean="0"/>
              <a:t>A computes requested output</a:t>
            </a:r>
          </a:p>
          <a:p>
            <a:pPr>
              <a:buFontTx/>
              <a:buNone/>
            </a:pPr>
            <a:endParaRPr lang="en-US" smtClean="0"/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1366838" y="3970338"/>
            <a:ext cx="1174750" cy="1154112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4277" name="Text Box 13"/>
          <p:cNvSpPr txBox="1">
            <a:spLocks noChangeArrowheads="1"/>
          </p:cNvSpPr>
          <p:nvPr/>
        </p:nvSpPr>
        <p:spPr bwMode="auto">
          <a:xfrm>
            <a:off x="1757363" y="4278313"/>
            <a:ext cx="390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A</a:t>
            </a: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3279775" y="2816225"/>
            <a:ext cx="1174750" cy="115411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4279" name="Text Box 14"/>
          <p:cNvSpPr txBox="1">
            <a:spLocks noChangeArrowheads="1"/>
          </p:cNvSpPr>
          <p:nvPr/>
        </p:nvSpPr>
        <p:spPr bwMode="auto">
          <a:xfrm>
            <a:off x="3690938" y="3124200"/>
            <a:ext cx="390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B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3279775" y="4940300"/>
            <a:ext cx="1174750" cy="115411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5613400" y="3700463"/>
            <a:ext cx="1174750" cy="11557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4282" name="Text Box 12"/>
          <p:cNvSpPr txBox="1">
            <a:spLocks noChangeArrowheads="1"/>
          </p:cNvSpPr>
          <p:nvPr/>
        </p:nvSpPr>
        <p:spPr bwMode="auto">
          <a:xfrm>
            <a:off x="3690938" y="5259388"/>
            <a:ext cx="390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D</a:t>
            </a:r>
          </a:p>
        </p:txBody>
      </p:sp>
      <p:sp>
        <p:nvSpPr>
          <p:cNvPr id="54283" name="Text Box 15"/>
          <p:cNvSpPr txBox="1">
            <a:spLocks noChangeArrowheads="1"/>
          </p:cNvSpPr>
          <p:nvPr/>
        </p:nvSpPr>
        <p:spPr bwMode="auto">
          <a:xfrm>
            <a:off x="6005513" y="4073525"/>
            <a:ext cx="390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C</a:t>
            </a:r>
          </a:p>
        </p:txBody>
      </p:sp>
      <p:sp>
        <p:nvSpPr>
          <p:cNvPr id="54284" name="Line 18"/>
          <p:cNvSpPr>
            <a:spLocks noChangeShapeType="1"/>
          </p:cNvSpPr>
          <p:nvPr/>
        </p:nvSpPr>
        <p:spPr bwMode="auto">
          <a:xfrm flipV="1">
            <a:off x="2541588" y="3700463"/>
            <a:ext cx="919162" cy="63182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4285" name="Line 18"/>
          <p:cNvSpPr>
            <a:spLocks noChangeShapeType="1"/>
          </p:cNvSpPr>
          <p:nvPr/>
        </p:nvSpPr>
        <p:spPr bwMode="auto">
          <a:xfrm>
            <a:off x="2362200" y="4940300"/>
            <a:ext cx="917575" cy="546100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sysDash"/>
            <a:round/>
            <a:headEnd/>
            <a:tailEnd type="triangle" w="lg" len="lg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4286" name="Line 18"/>
          <p:cNvSpPr>
            <a:spLocks noChangeShapeType="1"/>
          </p:cNvSpPr>
          <p:nvPr/>
        </p:nvSpPr>
        <p:spPr bwMode="auto">
          <a:xfrm flipV="1">
            <a:off x="4454525" y="4797425"/>
            <a:ext cx="1444625" cy="788988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sysDash"/>
            <a:round/>
            <a:headEnd/>
            <a:tailEnd type="triangle" w="lg" len="lg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Evaluation Process</a:t>
            </a:r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mtClean="0"/>
              <a:t>Value copied forward to D’s input</a:t>
            </a:r>
          </a:p>
          <a:p>
            <a:pPr>
              <a:buFontTx/>
              <a:buNone/>
            </a:pPr>
            <a:endParaRPr lang="en-US" smtClean="0"/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1366838" y="3970338"/>
            <a:ext cx="1174750" cy="1154112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5301" name="Text Box 13"/>
          <p:cNvSpPr txBox="1">
            <a:spLocks noChangeArrowheads="1"/>
          </p:cNvSpPr>
          <p:nvPr/>
        </p:nvSpPr>
        <p:spPr bwMode="auto">
          <a:xfrm>
            <a:off x="1757363" y="4278313"/>
            <a:ext cx="390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A</a:t>
            </a: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3279775" y="2816225"/>
            <a:ext cx="1174750" cy="115411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5303" name="Text Box 14"/>
          <p:cNvSpPr txBox="1">
            <a:spLocks noChangeArrowheads="1"/>
          </p:cNvSpPr>
          <p:nvPr/>
        </p:nvSpPr>
        <p:spPr bwMode="auto">
          <a:xfrm>
            <a:off x="3690938" y="3124200"/>
            <a:ext cx="390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B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3279775" y="4940300"/>
            <a:ext cx="1174750" cy="115411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5613400" y="3700463"/>
            <a:ext cx="1174750" cy="11557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5306" name="Text Box 12"/>
          <p:cNvSpPr txBox="1">
            <a:spLocks noChangeArrowheads="1"/>
          </p:cNvSpPr>
          <p:nvPr/>
        </p:nvSpPr>
        <p:spPr bwMode="auto">
          <a:xfrm>
            <a:off x="3690938" y="5259388"/>
            <a:ext cx="390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D</a:t>
            </a:r>
          </a:p>
        </p:txBody>
      </p:sp>
      <p:sp>
        <p:nvSpPr>
          <p:cNvPr id="55307" name="Text Box 15"/>
          <p:cNvSpPr txBox="1">
            <a:spLocks noChangeArrowheads="1"/>
          </p:cNvSpPr>
          <p:nvPr/>
        </p:nvSpPr>
        <p:spPr bwMode="auto">
          <a:xfrm>
            <a:off x="6005513" y="4073525"/>
            <a:ext cx="390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C</a:t>
            </a:r>
          </a:p>
        </p:txBody>
      </p:sp>
      <p:sp>
        <p:nvSpPr>
          <p:cNvPr id="55308" name="Line 18"/>
          <p:cNvSpPr>
            <a:spLocks noChangeShapeType="1"/>
          </p:cNvSpPr>
          <p:nvPr/>
        </p:nvSpPr>
        <p:spPr bwMode="auto">
          <a:xfrm flipV="1">
            <a:off x="2541588" y="3700463"/>
            <a:ext cx="919162" cy="63182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5309" name="Line 18"/>
          <p:cNvSpPr>
            <a:spLocks noChangeShapeType="1"/>
          </p:cNvSpPr>
          <p:nvPr/>
        </p:nvSpPr>
        <p:spPr bwMode="auto">
          <a:xfrm>
            <a:off x="2362200" y="4940300"/>
            <a:ext cx="917575" cy="5461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5310" name="Line 18"/>
          <p:cNvSpPr>
            <a:spLocks noChangeShapeType="1"/>
          </p:cNvSpPr>
          <p:nvPr/>
        </p:nvSpPr>
        <p:spPr bwMode="auto">
          <a:xfrm flipV="1">
            <a:off x="4454525" y="4797425"/>
            <a:ext cx="1444625" cy="788988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sysDash"/>
            <a:round/>
            <a:headEnd/>
            <a:tailEnd type="triangle" w="lg" len="lg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15" name="AutoShape 16"/>
          <p:cNvSpPr>
            <a:spLocks noChangeArrowheads="1"/>
          </p:cNvSpPr>
          <p:nvPr/>
        </p:nvSpPr>
        <p:spPr bwMode="auto">
          <a:xfrm>
            <a:off x="3173413" y="5486400"/>
            <a:ext cx="212725" cy="215900"/>
          </a:xfrm>
          <a:prstGeom prst="triangle">
            <a:avLst>
              <a:gd name="adj" fmla="val 50000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 dirty="0">
              <a:solidFill>
                <a:srgbClr val="FFAA00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aya201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24000" y="-381000"/>
            <a:ext cx="9119699" cy="6858000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 bwMode="auto">
          <a:xfrm>
            <a:off x="228600" y="4098926"/>
            <a:ext cx="9067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spcBef>
                <a:spcPct val="15000"/>
              </a:spcBef>
              <a:spcAft>
                <a:spcPct val="15000"/>
              </a:spcAft>
              <a:defRPr/>
            </a:pPr>
            <a:r>
              <a:rPr lang="en-US" sz="4000" kern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A Closer Look at Maya Dependency Graph</a:t>
            </a:r>
          </a:p>
          <a:p>
            <a:pPr marL="342900" lvl="0" indent="-342900" eaLnBrk="0" hangingPunct="0">
              <a:spcBef>
                <a:spcPct val="15000"/>
              </a:spcBef>
              <a:spcAft>
                <a:spcPct val="15000"/>
              </a:spcAft>
              <a:defRPr/>
            </a:pPr>
            <a:r>
              <a:rPr lang="en-US" sz="4000" kern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				</a:t>
            </a:r>
            <a:endParaRPr lang="en-US" sz="4000" kern="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228600" y="5013327"/>
            <a:ext cx="7239000" cy="914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/>
          <a:p>
            <a:pPr>
              <a:spcBef>
                <a:spcPct val="20000"/>
              </a:spcBef>
            </a:pPr>
            <a:r>
              <a:rPr lang="en-US" sz="8000" dirty="0">
                <a:solidFill>
                  <a:schemeClr val="bg1"/>
                </a:solidFill>
              </a:rPr>
              <a:t>Naiqi Weng</a:t>
            </a:r>
          </a:p>
          <a:p>
            <a:pPr>
              <a:spcBef>
                <a:spcPct val="20000"/>
              </a:spcBef>
            </a:pPr>
            <a:r>
              <a:rPr lang="en-US" sz="8000" dirty="0">
                <a:solidFill>
                  <a:schemeClr val="bg1"/>
                </a:solidFill>
              </a:rPr>
              <a:t>Developer Consultant, </a:t>
            </a:r>
          </a:p>
          <a:p>
            <a:pPr>
              <a:spcBef>
                <a:spcPct val="20000"/>
              </a:spcBef>
            </a:pPr>
            <a:r>
              <a:rPr lang="en-US" sz="8000" dirty="0">
                <a:solidFill>
                  <a:schemeClr val="bg1"/>
                </a:solidFill>
              </a:rPr>
              <a:t>Autodesk Developer Network (ADN)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99FF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Picture 13" descr="bar_only_black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5400000">
            <a:off x="9838531" y="2201070"/>
            <a:ext cx="593725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Evaluation Process</a:t>
            </a:r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mtClean="0"/>
              <a:t>D computes requested result.</a:t>
            </a:r>
          </a:p>
          <a:p>
            <a:pPr>
              <a:buFontTx/>
              <a:buNone/>
            </a:pPr>
            <a:r>
              <a:rPr lang="en-US" smtClean="0"/>
              <a:t>D sets value in output.</a:t>
            </a:r>
          </a:p>
          <a:p>
            <a:pPr>
              <a:buFontTx/>
              <a:buNone/>
            </a:pPr>
            <a:endParaRPr lang="en-US" smtClean="0"/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1366838" y="3970338"/>
            <a:ext cx="1174750" cy="1154112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6325" name="Text Box 13"/>
          <p:cNvSpPr txBox="1">
            <a:spLocks noChangeArrowheads="1"/>
          </p:cNvSpPr>
          <p:nvPr/>
        </p:nvSpPr>
        <p:spPr bwMode="auto">
          <a:xfrm>
            <a:off x="1757363" y="4278313"/>
            <a:ext cx="390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 dirty="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A</a:t>
            </a: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3279775" y="2816225"/>
            <a:ext cx="1174750" cy="115411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6327" name="Text Box 14"/>
          <p:cNvSpPr txBox="1">
            <a:spLocks noChangeArrowheads="1"/>
          </p:cNvSpPr>
          <p:nvPr/>
        </p:nvSpPr>
        <p:spPr bwMode="auto">
          <a:xfrm>
            <a:off x="3690938" y="3124200"/>
            <a:ext cx="390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B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3279775" y="4940300"/>
            <a:ext cx="1174750" cy="1154113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5613400" y="3700463"/>
            <a:ext cx="1174750" cy="11557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6330" name="Text Box 12"/>
          <p:cNvSpPr txBox="1">
            <a:spLocks noChangeArrowheads="1"/>
          </p:cNvSpPr>
          <p:nvPr/>
        </p:nvSpPr>
        <p:spPr bwMode="auto">
          <a:xfrm>
            <a:off x="3690938" y="5259388"/>
            <a:ext cx="390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D</a:t>
            </a:r>
          </a:p>
        </p:txBody>
      </p:sp>
      <p:sp>
        <p:nvSpPr>
          <p:cNvPr id="56331" name="Text Box 15"/>
          <p:cNvSpPr txBox="1">
            <a:spLocks noChangeArrowheads="1"/>
          </p:cNvSpPr>
          <p:nvPr/>
        </p:nvSpPr>
        <p:spPr bwMode="auto">
          <a:xfrm>
            <a:off x="6005513" y="4073525"/>
            <a:ext cx="390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C</a:t>
            </a:r>
          </a:p>
        </p:txBody>
      </p:sp>
      <p:sp>
        <p:nvSpPr>
          <p:cNvPr id="56332" name="Line 18"/>
          <p:cNvSpPr>
            <a:spLocks noChangeShapeType="1"/>
          </p:cNvSpPr>
          <p:nvPr/>
        </p:nvSpPr>
        <p:spPr bwMode="auto">
          <a:xfrm flipV="1">
            <a:off x="2541588" y="3700463"/>
            <a:ext cx="919162" cy="63182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6333" name="Line 18"/>
          <p:cNvSpPr>
            <a:spLocks noChangeShapeType="1"/>
          </p:cNvSpPr>
          <p:nvPr/>
        </p:nvSpPr>
        <p:spPr bwMode="auto">
          <a:xfrm>
            <a:off x="2362200" y="4940300"/>
            <a:ext cx="917575" cy="5461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6334" name="Line 18"/>
          <p:cNvSpPr>
            <a:spLocks noChangeShapeType="1"/>
          </p:cNvSpPr>
          <p:nvPr/>
        </p:nvSpPr>
        <p:spPr bwMode="auto">
          <a:xfrm flipV="1">
            <a:off x="4454525" y="4797425"/>
            <a:ext cx="1444625" cy="788988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sysDash"/>
            <a:round/>
            <a:headEnd/>
            <a:tailEnd type="triangle" w="lg" len="lg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15" name="AutoShape 16"/>
          <p:cNvSpPr>
            <a:spLocks noChangeArrowheads="1"/>
          </p:cNvSpPr>
          <p:nvPr/>
        </p:nvSpPr>
        <p:spPr bwMode="auto">
          <a:xfrm>
            <a:off x="4348163" y="5668963"/>
            <a:ext cx="212725" cy="215900"/>
          </a:xfrm>
          <a:prstGeom prst="triangle">
            <a:avLst>
              <a:gd name="adj" fmla="val 50000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 dirty="0">
              <a:solidFill>
                <a:srgbClr val="FFAA00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Evaluation Process</a:t>
            </a:r>
          </a:p>
        </p:txBody>
      </p:sp>
      <p:sp>
        <p:nvSpPr>
          <p:cNvPr id="573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mtClean="0"/>
              <a:t>Value is copied forward to C</a:t>
            </a:r>
          </a:p>
          <a:p>
            <a:pPr>
              <a:buFontTx/>
              <a:buNone/>
            </a:pPr>
            <a:endParaRPr lang="en-US" smtClean="0"/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1366838" y="3970338"/>
            <a:ext cx="1174750" cy="1154112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7349" name="Text Box 13"/>
          <p:cNvSpPr txBox="1">
            <a:spLocks noChangeArrowheads="1"/>
          </p:cNvSpPr>
          <p:nvPr/>
        </p:nvSpPr>
        <p:spPr bwMode="auto">
          <a:xfrm>
            <a:off x="1757363" y="4278313"/>
            <a:ext cx="390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A</a:t>
            </a: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3279775" y="2816225"/>
            <a:ext cx="1174750" cy="115411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7351" name="Text Box 14"/>
          <p:cNvSpPr txBox="1">
            <a:spLocks noChangeArrowheads="1"/>
          </p:cNvSpPr>
          <p:nvPr/>
        </p:nvSpPr>
        <p:spPr bwMode="auto">
          <a:xfrm>
            <a:off x="3690938" y="3124200"/>
            <a:ext cx="390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B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3279775" y="4940300"/>
            <a:ext cx="1174750" cy="1154113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5613400" y="3700463"/>
            <a:ext cx="1174750" cy="11557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7354" name="Text Box 12"/>
          <p:cNvSpPr txBox="1">
            <a:spLocks noChangeArrowheads="1"/>
          </p:cNvSpPr>
          <p:nvPr/>
        </p:nvSpPr>
        <p:spPr bwMode="auto">
          <a:xfrm>
            <a:off x="3690938" y="5259388"/>
            <a:ext cx="390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D</a:t>
            </a:r>
          </a:p>
        </p:txBody>
      </p:sp>
      <p:sp>
        <p:nvSpPr>
          <p:cNvPr id="57355" name="Text Box 15"/>
          <p:cNvSpPr txBox="1">
            <a:spLocks noChangeArrowheads="1"/>
          </p:cNvSpPr>
          <p:nvPr/>
        </p:nvSpPr>
        <p:spPr bwMode="auto">
          <a:xfrm>
            <a:off x="6005513" y="4073525"/>
            <a:ext cx="390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C</a:t>
            </a:r>
          </a:p>
        </p:txBody>
      </p:sp>
      <p:sp>
        <p:nvSpPr>
          <p:cNvPr id="57356" name="Line 18"/>
          <p:cNvSpPr>
            <a:spLocks noChangeShapeType="1"/>
          </p:cNvSpPr>
          <p:nvPr/>
        </p:nvSpPr>
        <p:spPr bwMode="auto">
          <a:xfrm flipV="1">
            <a:off x="2541588" y="3700463"/>
            <a:ext cx="919162" cy="63182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7357" name="Line 18"/>
          <p:cNvSpPr>
            <a:spLocks noChangeShapeType="1"/>
          </p:cNvSpPr>
          <p:nvPr/>
        </p:nvSpPr>
        <p:spPr bwMode="auto">
          <a:xfrm>
            <a:off x="2362200" y="4940300"/>
            <a:ext cx="917575" cy="5461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7358" name="Line 18"/>
          <p:cNvSpPr>
            <a:spLocks noChangeShapeType="1"/>
          </p:cNvSpPr>
          <p:nvPr/>
        </p:nvSpPr>
        <p:spPr bwMode="auto">
          <a:xfrm flipV="1">
            <a:off x="4454525" y="4797425"/>
            <a:ext cx="1444625" cy="788988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15" name="AutoShape 16"/>
          <p:cNvSpPr>
            <a:spLocks noChangeArrowheads="1"/>
          </p:cNvSpPr>
          <p:nvPr/>
        </p:nvSpPr>
        <p:spPr bwMode="auto">
          <a:xfrm>
            <a:off x="5792788" y="4797425"/>
            <a:ext cx="212725" cy="215900"/>
          </a:xfrm>
          <a:prstGeom prst="triangle">
            <a:avLst>
              <a:gd name="adj" fmla="val 50000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 dirty="0">
              <a:solidFill>
                <a:srgbClr val="FFAA00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Evaluation Process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mtClean="0"/>
              <a:t>C computes requested output.</a:t>
            </a:r>
          </a:p>
          <a:p>
            <a:pPr>
              <a:buFontTx/>
              <a:buNone/>
            </a:pPr>
            <a:r>
              <a:rPr lang="en-US" smtClean="0"/>
              <a:t>B remains dirty.</a:t>
            </a:r>
          </a:p>
          <a:p>
            <a:pPr>
              <a:buFontTx/>
              <a:buNone/>
            </a:pPr>
            <a:endParaRPr lang="en-US" smtClean="0"/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1366838" y="3970338"/>
            <a:ext cx="1174750" cy="1154112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3279775" y="2816225"/>
            <a:ext cx="1174750" cy="115411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3279775" y="4940300"/>
            <a:ext cx="1174750" cy="1154113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5613400" y="3700463"/>
            <a:ext cx="1174750" cy="1155700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8376" name="Line 18"/>
          <p:cNvSpPr>
            <a:spLocks noChangeShapeType="1"/>
          </p:cNvSpPr>
          <p:nvPr/>
        </p:nvSpPr>
        <p:spPr bwMode="auto">
          <a:xfrm flipV="1">
            <a:off x="2541588" y="3700463"/>
            <a:ext cx="919162" cy="63182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8377" name="Line 18"/>
          <p:cNvSpPr>
            <a:spLocks noChangeShapeType="1"/>
          </p:cNvSpPr>
          <p:nvPr/>
        </p:nvSpPr>
        <p:spPr bwMode="auto">
          <a:xfrm>
            <a:off x="2362200" y="4940300"/>
            <a:ext cx="917575" cy="5461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8378" name="Line 18"/>
          <p:cNvSpPr>
            <a:spLocks noChangeShapeType="1"/>
          </p:cNvSpPr>
          <p:nvPr/>
        </p:nvSpPr>
        <p:spPr bwMode="auto">
          <a:xfrm flipV="1">
            <a:off x="4454525" y="4797425"/>
            <a:ext cx="1444625" cy="788988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12" name="AutoShape 16"/>
          <p:cNvSpPr>
            <a:spLocks noChangeArrowheads="1"/>
          </p:cNvSpPr>
          <p:nvPr/>
        </p:nvSpPr>
        <p:spPr bwMode="auto">
          <a:xfrm>
            <a:off x="6681788" y="4332288"/>
            <a:ext cx="212725" cy="215900"/>
          </a:xfrm>
          <a:prstGeom prst="triangle">
            <a:avLst>
              <a:gd name="adj" fmla="val 50000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 dirty="0">
              <a:solidFill>
                <a:srgbClr val="FFAA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8380" name="Text Box 13"/>
          <p:cNvSpPr txBox="1">
            <a:spLocks noChangeArrowheads="1"/>
          </p:cNvSpPr>
          <p:nvPr/>
        </p:nvSpPr>
        <p:spPr bwMode="auto">
          <a:xfrm>
            <a:off x="1757363" y="4278313"/>
            <a:ext cx="390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A</a:t>
            </a:r>
          </a:p>
        </p:txBody>
      </p:sp>
      <p:sp>
        <p:nvSpPr>
          <p:cNvPr id="58381" name="Text Box 14"/>
          <p:cNvSpPr txBox="1">
            <a:spLocks noChangeArrowheads="1"/>
          </p:cNvSpPr>
          <p:nvPr/>
        </p:nvSpPr>
        <p:spPr bwMode="auto">
          <a:xfrm>
            <a:off x="3690938" y="3124200"/>
            <a:ext cx="390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B</a:t>
            </a:r>
          </a:p>
        </p:txBody>
      </p:sp>
      <p:sp>
        <p:nvSpPr>
          <p:cNvPr id="58382" name="Text Box 12"/>
          <p:cNvSpPr txBox="1">
            <a:spLocks noChangeArrowheads="1"/>
          </p:cNvSpPr>
          <p:nvPr/>
        </p:nvSpPr>
        <p:spPr bwMode="auto">
          <a:xfrm>
            <a:off x="3690938" y="5259388"/>
            <a:ext cx="390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D</a:t>
            </a:r>
          </a:p>
        </p:txBody>
      </p:sp>
      <p:sp>
        <p:nvSpPr>
          <p:cNvPr id="58383" name="Text Box 15"/>
          <p:cNvSpPr txBox="1">
            <a:spLocks noChangeArrowheads="1"/>
          </p:cNvSpPr>
          <p:nvPr/>
        </p:nvSpPr>
        <p:spPr bwMode="auto">
          <a:xfrm>
            <a:off x="6005513" y="4073525"/>
            <a:ext cx="390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C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Evaluation Process</a:t>
            </a:r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mtClean="0"/>
              <a:t>Only requested outputs are computed, unless node’s </a:t>
            </a:r>
          </a:p>
          <a:p>
            <a:pPr>
              <a:buFontTx/>
              <a:buNone/>
            </a:pPr>
            <a:r>
              <a:rPr lang="en-US" smtClean="0"/>
              <a:t>compute method does more than requested</a:t>
            </a:r>
          </a:p>
          <a:p>
            <a:pPr>
              <a:buFontTx/>
              <a:buNone/>
            </a:pPr>
            <a:endParaRPr lang="en-US" smtClean="0"/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2828925" y="2981325"/>
            <a:ext cx="1930400" cy="1897062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kern="1200" dirty="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C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203575" y="4910137"/>
            <a:ext cx="1238250" cy="80486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9398" name="Text Box 11"/>
          <p:cNvSpPr txBox="1">
            <a:spLocks noChangeArrowheads="1"/>
          </p:cNvSpPr>
          <p:nvPr/>
        </p:nvSpPr>
        <p:spPr bwMode="auto">
          <a:xfrm>
            <a:off x="1990093" y="4283075"/>
            <a:ext cx="85311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FFFFFF"/>
                </a:solidFill>
              </a:rPr>
              <a:t>i</a:t>
            </a:r>
            <a:r>
              <a:rPr lang="en-US" sz="2400" kern="1200" dirty="0" smtClean="0">
                <a:solidFill>
                  <a:srgbClr val="FFFFFF"/>
                </a:solidFill>
                <a:latin typeface="Arial" charset="0"/>
                <a:ea typeface="+mn-ea"/>
                <a:cs typeface="+mn-cs"/>
              </a:rPr>
              <a:t>nput</a:t>
            </a:r>
            <a:endParaRPr lang="en-US" sz="2400" kern="1200" dirty="0">
              <a:solidFill>
                <a:srgbClr val="FFFFFF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9399" name="Text Box 12"/>
          <p:cNvSpPr txBox="1">
            <a:spLocks noChangeArrowheads="1"/>
          </p:cNvSpPr>
          <p:nvPr/>
        </p:nvSpPr>
        <p:spPr bwMode="auto">
          <a:xfrm>
            <a:off x="5327650" y="4311650"/>
            <a:ext cx="121219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1200" dirty="0" smtClean="0">
                <a:solidFill>
                  <a:srgbClr val="FFFFFF"/>
                </a:solidFill>
                <a:latin typeface="Arial" charset="0"/>
                <a:ea typeface="+mn-ea"/>
                <a:cs typeface="+mn-cs"/>
              </a:rPr>
              <a:t>output1</a:t>
            </a:r>
            <a:endParaRPr lang="en-US" sz="2400" kern="1200" dirty="0">
              <a:solidFill>
                <a:srgbClr val="FFFFFF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9400" name="Text Box 16"/>
          <p:cNvSpPr txBox="1">
            <a:spLocks noChangeArrowheads="1"/>
          </p:cNvSpPr>
          <p:nvPr/>
        </p:nvSpPr>
        <p:spPr bwMode="auto">
          <a:xfrm>
            <a:off x="5280025" y="4883150"/>
            <a:ext cx="121219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1200" dirty="0" smtClean="0">
                <a:solidFill>
                  <a:srgbClr val="FFFFFF"/>
                </a:solidFill>
                <a:latin typeface="Arial" charset="0"/>
                <a:ea typeface="+mn-ea"/>
                <a:cs typeface="+mn-cs"/>
              </a:rPr>
              <a:t>output2</a:t>
            </a:r>
            <a:endParaRPr lang="en-US" sz="2400" kern="1200" dirty="0">
              <a:solidFill>
                <a:srgbClr val="FFFFFF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9401" name="Line 18"/>
          <p:cNvSpPr>
            <a:spLocks noChangeShapeType="1"/>
          </p:cNvSpPr>
          <p:nvPr/>
        </p:nvSpPr>
        <p:spPr bwMode="auto">
          <a:xfrm>
            <a:off x="1220787" y="4032250"/>
            <a:ext cx="1622425" cy="173037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9402" name="Line 6"/>
          <p:cNvSpPr>
            <a:spLocks noChangeShapeType="1"/>
          </p:cNvSpPr>
          <p:nvPr/>
        </p:nvSpPr>
        <p:spPr bwMode="auto">
          <a:xfrm>
            <a:off x="3192462" y="5197475"/>
            <a:ext cx="1249363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9403" name="Line 7"/>
          <p:cNvSpPr>
            <a:spLocks noChangeShapeType="1"/>
          </p:cNvSpPr>
          <p:nvPr/>
        </p:nvSpPr>
        <p:spPr bwMode="auto">
          <a:xfrm>
            <a:off x="3192462" y="5443537"/>
            <a:ext cx="1249363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9404" name="Line 8"/>
          <p:cNvSpPr>
            <a:spLocks noChangeShapeType="1"/>
          </p:cNvSpPr>
          <p:nvPr/>
        </p:nvSpPr>
        <p:spPr bwMode="auto">
          <a:xfrm>
            <a:off x="3619500" y="5197475"/>
            <a:ext cx="1587" cy="265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9405" name="Line 10"/>
          <p:cNvSpPr>
            <a:spLocks noChangeShapeType="1"/>
          </p:cNvSpPr>
          <p:nvPr/>
        </p:nvSpPr>
        <p:spPr bwMode="auto">
          <a:xfrm>
            <a:off x="5775325" y="5043488"/>
            <a:ext cx="1588" cy="273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19" name="Rectangle 15"/>
          <p:cNvSpPr>
            <a:spLocks noChangeArrowheads="1"/>
          </p:cNvSpPr>
          <p:nvPr/>
        </p:nvSpPr>
        <p:spPr bwMode="auto">
          <a:xfrm>
            <a:off x="3832225" y="5443537"/>
            <a:ext cx="609600" cy="27146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9407" name="Line 9"/>
          <p:cNvSpPr>
            <a:spLocks noChangeShapeType="1"/>
          </p:cNvSpPr>
          <p:nvPr/>
        </p:nvSpPr>
        <p:spPr bwMode="auto">
          <a:xfrm>
            <a:off x="4089400" y="5208587"/>
            <a:ext cx="1587" cy="25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9408" name="Line 18"/>
          <p:cNvSpPr>
            <a:spLocks noChangeShapeType="1"/>
          </p:cNvSpPr>
          <p:nvPr/>
        </p:nvSpPr>
        <p:spPr bwMode="auto">
          <a:xfrm>
            <a:off x="3843338" y="4672013"/>
            <a:ext cx="515937" cy="573087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9409" name="Line 18"/>
          <p:cNvSpPr>
            <a:spLocks noChangeShapeType="1"/>
          </p:cNvSpPr>
          <p:nvPr/>
        </p:nvSpPr>
        <p:spPr bwMode="auto">
          <a:xfrm flipH="1">
            <a:off x="4497387" y="4540250"/>
            <a:ext cx="782638" cy="773112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9410" name="Line 18"/>
          <p:cNvSpPr>
            <a:spLocks noChangeShapeType="1"/>
          </p:cNvSpPr>
          <p:nvPr/>
        </p:nvSpPr>
        <p:spPr bwMode="auto">
          <a:xfrm flipH="1">
            <a:off x="4497387" y="5197475"/>
            <a:ext cx="782638" cy="34925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pPr lvl="5"/>
            <a:r>
              <a:rPr lang="en-US" sz="2400" b="1" dirty="0" smtClean="0"/>
              <a:t>              </a:t>
            </a:r>
          </a:p>
          <a:p>
            <a:pPr lvl="5"/>
            <a:r>
              <a:rPr lang="en-US" sz="2800" b="1" dirty="0" smtClean="0"/>
              <a:t>        Black Box Rule</a:t>
            </a:r>
            <a:endParaRPr lang="en-US" sz="2800" b="1" dirty="0"/>
          </a:p>
        </p:txBody>
      </p:sp>
      <p:pic>
        <p:nvPicPr>
          <p:cNvPr id="4" name="Picture 4" descr="mne_bottom_ba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0469" y="5110832"/>
            <a:ext cx="7981950" cy="1046162"/>
          </a:xfrm>
          <a:prstGeom prst="rect">
            <a:avLst/>
          </a:prstGeom>
          <a:noFill/>
          <a:ln w="3175">
            <a:solidFill>
              <a:srgbClr val="DDDDDD"/>
            </a:solidFill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MPxNode</a:t>
            </a:r>
            <a:r>
              <a:rPr lang="en-US" dirty="0" smtClean="0"/>
              <a:t>::compute() Tips</a:t>
            </a:r>
          </a:p>
        </p:txBody>
      </p:sp>
      <p:sp>
        <p:nvSpPr>
          <p:cNvPr id="624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Get/set data only through </a:t>
            </a:r>
            <a:r>
              <a:rPr lang="en-US" dirty="0" err="1" smtClean="0"/>
              <a:t>datablock</a:t>
            </a:r>
            <a:r>
              <a:rPr lang="en-US" dirty="0" smtClean="0"/>
              <a:t> using data handles</a:t>
            </a:r>
          </a:p>
          <a:p>
            <a:r>
              <a:rPr lang="en-US" dirty="0" smtClean="0"/>
              <a:t>Avoid sending dirty messages, e.g.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Don’t set/get data via plugs (i.e. </a:t>
            </a:r>
            <a:r>
              <a:rPr lang="en-US" dirty="0" err="1" smtClean="0"/>
              <a:t>MPlug</a:t>
            </a:r>
            <a:r>
              <a:rPr lang="en-US" dirty="0" smtClean="0"/>
              <a:t>::</a:t>
            </a:r>
            <a:r>
              <a:rPr lang="en-US" dirty="0" err="1" smtClean="0"/>
              <a:t>setValue</a:t>
            </a:r>
            <a:r>
              <a:rPr lang="en-US" dirty="0" smtClean="0"/>
              <a:t>)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Don’t execute commands!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Don’t get or set values on other nodes</a:t>
            </a:r>
          </a:p>
          <a:p>
            <a:endParaRPr lang="en-US" dirty="0" smtClean="0"/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1655763" y="3670300"/>
            <a:ext cx="5070475" cy="2711450"/>
            <a:chOff x="1008" y="2160"/>
            <a:chExt cx="3194" cy="1708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1008" y="2160"/>
              <a:ext cx="3194" cy="1708"/>
              <a:chOff x="587" y="1805"/>
              <a:chExt cx="3194" cy="1708"/>
            </a:xfrm>
          </p:grpSpPr>
          <p:sp>
            <p:nvSpPr>
              <p:cNvPr id="7" name="Oval 6"/>
              <p:cNvSpPr>
                <a:spLocks noChangeArrowheads="1"/>
              </p:cNvSpPr>
              <p:nvPr/>
            </p:nvSpPr>
            <p:spPr bwMode="auto">
              <a:xfrm>
                <a:off x="587" y="2620"/>
                <a:ext cx="460" cy="467"/>
              </a:xfrm>
              <a:prstGeom prst="ellipse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1200" dirty="0">
                  <a:solidFill>
                    <a:srgbClr val="99CC00"/>
                  </a:solidFill>
                  <a:latin typeface="Arial" charset="0"/>
                  <a:ea typeface="+mn-ea"/>
                  <a:cs typeface="+mn-cs"/>
                </a:endParaRPr>
              </a:p>
            </p:txBody>
          </p:sp>
          <p:sp>
            <p:nvSpPr>
              <p:cNvPr id="8" name="Oval 7"/>
              <p:cNvSpPr>
                <a:spLocks noChangeArrowheads="1"/>
              </p:cNvSpPr>
              <p:nvPr/>
            </p:nvSpPr>
            <p:spPr bwMode="auto">
              <a:xfrm>
                <a:off x="1494" y="3046"/>
                <a:ext cx="460" cy="467"/>
              </a:xfrm>
              <a:prstGeom prst="ellipse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1200">
                  <a:solidFill>
                    <a:srgbClr val="000000"/>
                  </a:solidFill>
                  <a:latin typeface="Arial" charset="0"/>
                  <a:ea typeface="+mn-ea"/>
                  <a:cs typeface="+mn-cs"/>
                </a:endParaRPr>
              </a:p>
            </p:txBody>
          </p:sp>
          <p:sp>
            <p:nvSpPr>
              <p:cNvPr id="9" name="Oval 8"/>
              <p:cNvSpPr>
                <a:spLocks noChangeArrowheads="1"/>
              </p:cNvSpPr>
              <p:nvPr/>
            </p:nvSpPr>
            <p:spPr bwMode="auto">
              <a:xfrm>
                <a:off x="2353" y="2646"/>
                <a:ext cx="460" cy="467"/>
              </a:xfrm>
              <a:prstGeom prst="ellipse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1200">
                  <a:solidFill>
                    <a:srgbClr val="000000"/>
                  </a:solidFill>
                  <a:latin typeface="Arial" charset="0"/>
                  <a:ea typeface="+mn-ea"/>
                  <a:cs typeface="+mn-cs"/>
                </a:endParaRPr>
              </a:p>
            </p:txBody>
          </p:sp>
          <p:sp>
            <p:nvSpPr>
              <p:cNvPr id="10" name="Oval 9"/>
              <p:cNvSpPr>
                <a:spLocks noChangeArrowheads="1"/>
              </p:cNvSpPr>
              <p:nvPr/>
            </p:nvSpPr>
            <p:spPr bwMode="auto">
              <a:xfrm>
                <a:off x="3321" y="2660"/>
                <a:ext cx="460" cy="467"/>
              </a:xfrm>
              <a:prstGeom prst="ellipse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1200">
                  <a:solidFill>
                    <a:srgbClr val="000000"/>
                  </a:solidFill>
                  <a:latin typeface="Arial" charset="0"/>
                  <a:ea typeface="+mn-ea"/>
                  <a:cs typeface="+mn-cs"/>
                </a:endParaRPr>
              </a:p>
            </p:txBody>
          </p:sp>
          <p:sp>
            <p:nvSpPr>
              <p:cNvPr id="62476" name="Line 10"/>
              <p:cNvSpPr>
                <a:spLocks noChangeShapeType="1"/>
              </p:cNvSpPr>
              <p:nvPr/>
            </p:nvSpPr>
            <p:spPr bwMode="auto">
              <a:xfrm>
                <a:off x="993" y="2993"/>
                <a:ext cx="520" cy="220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kern="1200">
                  <a:solidFill>
                    <a:srgbClr val="000000"/>
                  </a:solidFill>
                  <a:latin typeface="Arial" charset="0"/>
                  <a:ea typeface="+mn-ea"/>
                  <a:cs typeface="+mn-cs"/>
                </a:endParaRPr>
              </a:p>
            </p:txBody>
          </p:sp>
          <p:sp>
            <p:nvSpPr>
              <p:cNvPr id="62477" name="Line 11"/>
              <p:cNvSpPr>
                <a:spLocks noChangeShapeType="1"/>
              </p:cNvSpPr>
              <p:nvPr/>
            </p:nvSpPr>
            <p:spPr bwMode="auto">
              <a:xfrm flipV="1">
                <a:off x="1947" y="2980"/>
                <a:ext cx="433" cy="247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kern="1200">
                  <a:solidFill>
                    <a:srgbClr val="000000"/>
                  </a:solidFill>
                  <a:latin typeface="Arial" charset="0"/>
                  <a:ea typeface="+mn-ea"/>
                  <a:cs typeface="+mn-cs"/>
                </a:endParaRPr>
              </a:p>
            </p:txBody>
          </p:sp>
          <p:sp>
            <p:nvSpPr>
              <p:cNvPr id="62478" name="Line 12"/>
              <p:cNvSpPr>
                <a:spLocks noChangeShapeType="1"/>
              </p:cNvSpPr>
              <p:nvPr/>
            </p:nvSpPr>
            <p:spPr bwMode="auto">
              <a:xfrm>
                <a:off x="2813" y="2893"/>
                <a:ext cx="507" cy="0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kern="1200">
                  <a:solidFill>
                    <a:srgbClr val="000000"/>
                  </a:solidFill>
                  <a:latin typeface="Arial" charset="0"/>
                  <a:ea typeface="+mn-ea"/>
                  <a:cs typeface="+mn-cs"/>
                </a:endParaRPr>
              </a:p>
            </p:txBody>
          </p:sp>
          <p:sp>
            <p:nvSpPr>
              <p:cNvPr id="62479" name="Freeform 13"/>
              <p:cNvSpPr>
                <a:spLocks/>
              </p:cNvSpPr>
              <p:nvPr/>
            </p:nvSpPr>
            <p:spPr bwMode="auto">
              <a:xfrm>
                <a:off x="1734" y="1805"/>
                <a:ext cx="1840" cy="1241"/>
              </a:xfrm>
              <a:custGeom>
                <a:avLst/>
                <a:gdLst>
                  <a:gd name="T0" fmla="*/ 0 w 1840"/>
                  <a:gd name="T1" fmla="*/ 1860 h 1208"/>
                  <a:gd name="T2" fmla="*/ 1040 w 1840"/>
                  <a:gd name="T3" fmla="*/ 93 h 1208"/>
                  <a:gd name="T4" fmla="*/ 1840 w 1840"/>
                  <a:gd name="T5" fmla="*/ 1296 h 1208"/>
                  <a:gd name="T6" fmla="*/ 0 60000 65536"/>
                  <a:gd name="T7" fmla="*/ 0 60000 65536"/>
                  <a:gd name="T8" fmla="*/ 0 60000 65536"/>
                  <a:gd name="T9" fmla="*/ 0 w 1840"/>
                  <a:gd name="T10" fmla="*/ 0 h 1208"/>
                  <a:gd name="T11" fmla="*/ 1840 w 1840"/>
                  <a:gd name="T12" fmla="*/ 1208 h 120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840" h="1208">
                    <a:moveTo>
                      <a:pt x="0" y="1208"/>
                    </a:moveTo>
                    <a:cubicBezTo>
                      <a:pt x="366" y="665"/>
                      <a:pt x="733" y="122"/>
                      <a:pt x="1040" y="61"/>
                    </a:cubicBezTo>
                    <a:cubicBezTo>
                      <a:pt x="1347" y="0"/>
                      <a:pt x="1707" y="712"/>
                      <a:pt x="1840" y="841"/>
                    </a:cubicBezTo>
                  </a:path>
                </a:pathLst>
              </a:custGeom>
              <a:noFill/>
              <a:ln w="28575" cap="rnd">
                <a:solidFill>
                  <a:schemeClr val="tx1"/>
                </a:solidFill>
                <a:prstDash val="sysDot"/>
                <a:round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kern="1200">
                  <a:solidFill>
                    <a:srgbClr val="000000"/>
                  </a:solidFill>
                  <a:latin typeface="Arial" charset="0"/>
                  <a:ea typeface="+mn-ea"/>
                  <a:cs typeface="+mn-cs"/>
                </a:endParaRPr>
              </a:p>
            </p:txBody>
          </p:sp>
          <p:sp>
            <p:nvSpPr>
              <p:cNvPr id="62480" name="Text Box 14"/>
              <p:cNvSpPr txBox="1">
                <a:spLocks noChangeArrowheads="1"/>
              </p:cNvSpPr>
              <p:nvPr/>
            </p:nvSpPr>
            <p:spPr bwMode="auto">
              <a:xfrm>
                <a:off x="687" y="2693"/>
                <a:ext cx="24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 rtl="0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sz="2800" kern="1200">
                    <a:solidFill>
                      <a:srgbClr val="000000"/>
                    </a:solidFill>
                    <a:latin typeface="Arial" charset="0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62481" name="Text Box 15"/>
              <p:cNvSpPr txBox="1">
                <a:spLocks noChangeArrowheads="1"/>
              </p:cNvSpPr>
              <p:nvPr/>
            </p:nvSpPr>
            <p:spPr bwMode="auto">
              <a:xfrm>
                <a:off x="1610" y="3109"/>
                <a:ext cx="24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 rtl="0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sz="2800" kern="1200">
                    <a:solidFill>
                      <a:srgbClr val="000000"/>
                    </a:solidFill>
                    <a:latin typeface="Arial" charset="0"/>
                    <a:ea typeface="+mn-ea"/>
                    <a:cs typeface="+mn-cs"/>
                  </a:rPr>
                  <a:t>B</a:t>
                </a:r>
              </a:p>
            </p:txBody>
          </p:sp>
          <p:sp>
            <p:nvSpPr>
              <p:cNvPr id="62482" name="Text Box 16"/>
              <p:cNvSpPr txBox="1">
                <a:spLocks noChangeArrowheads="1"/>
              </p:cNvSpPr>
              <p:nvPr/>
            </p:nvSpPr>
            <p:spPr bwMode="auto">
              <a:xfrm>
                <a:off x="2457" y="2729"/>
                <a:ext cx="24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 rtl="0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sz="2800" kern="1200">
                    <a:solidFill>
                      <a:srgbClr val="000000"/>
                    </a:solidFill>
                    <a:latin typeface="Arial" charset="0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62483" name="Text Box 17"/>
              <p:cNvSpPr txBox="1">
                <a:spLocks noChangeArrowheads="1"/>
              </p:cNvSpPr>
              <p:nvPr/>
            </p:nvSpPr>
            <p:spPr bwMode="auto">
              <a:xfrm>
                <a:off x="3417" y="2743"/>
                <a:ext cx="24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 rtl="0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sz="2800" kern="1200" dirty="0">
                    <a:solidFill>
                      <a:srgbClr val="000000"/>
                    </a:solidFill>
                    <a:latin typeface="Arial" charset="0"/>
                    <a:ea typeface="+mn-ea"/>
                    <a:cs typeface="+mn-cs"/>
                  </a:rPr>
                  <a:t>D</a:t>
                </a:r>
              </a:p>
            </p:txBody>
          </p:sp>
        </p:grpSp>
        <p:sp>
          <p:nvSpPr>
            <p:cNvPr id="62471" name="AutoShape 19"/>
            <p:cNvSpPr>
              <a:spLocks noChangeArrowheads="1"/>
            </p:cNvSpPr>
            <p:nvPr/>
          </p:nvSpPr>
          <p:spPr bwMode="auto">
            <a:xfrm>
              <a:off x="2640" y="2160"/>
              <a:ext cx="594" cy="56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64 w 21600"/>
                <a:gd name="T25" fmla="*/ 3156 h 21600"/>
                <a:gd name="T26" fmla="*/ 18436 w 21600"/>
                <a:gd name="T27" fmla="*/ 18444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7401" y="15493"/>
                  </a:moveTo>
                  <a:cubicBezTo>
                    <a:pt x="18376" y="14122"/>
                    <a:pt x="18900" y="12482"/>
                    <a:pt x="18900" y="10800"/>
                  </a:cubicBezTo>
                  <a:cubicBezTo>
                    <a:pt x="18900" y="6326"/>
                    <a:pt x="15273" y="2700"/>
                    <a:pt x="10800" y="2700"/>
                  </a:cubicBezTo>
                  <a:cubicBezTo>
                    <a:pt x="9117" y="2699"/>
                    <a:pt x="7477" y="3223"/>
                    <a:pt x="6106" y="4198"/>
                  </a:cubicBezTo>
                  <a:close/>
                  <a:moveTo>
                    <a:pt x="4198" y="6106"/>
                  </a:moveTo>
                  <a:cubicBezTo>
                    <a:pt x="3223" y="7477"/>
                    <a:pt x="2700" y="9117"/>
                    <a:pt x="2700" y="10799"/>
                  </a:cubicBezTo>
                  <a:cubicBezTo>
                    <a:pt x="2700" y="15273"/>
                    <a:pt x="6326" y="18900"/>
                    <a:pt x="10800" y="18900"/>
                  </a:cubicBezTo>
                  <a:cubicBezTo>
                    <a:pt x="12482" y="18900"/>
                    <a:pt x="14122" y="18376"/>
                    <a:pt x="15493" y="17401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 rtl="0" fontAlgn="base">
                <a:spcBef>
                  <a:spcPct val="0"/>
                </a:spcBef>
                <a:spcAft>
                  <a:spcPct val="0"/>
                </a:spcAft>
              </a:pPr>
              <a:endParaRPr lang="en-US" kern="1200">
                <a:solidFill>
                  <a:srgbClr val="000000"/>
                </a:solidFill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62469" name="Freeform 13"/>
          <p:cNvSpPr>
            <a:spLocks/>
          </p:cNvSpPr>
          <p:nvPr/>
        </p:nvSpPr>
        <p:spPr bwMode="auto">
          <a:xfrm>
            <a:off x="3476625" y="3670300"/>
            <a:ext cx="2921000" cy="1970088"/>
          </a:xfrm>
          <a:custGeom>
            <a:avLst/>
            <a:gdLst>
              <a:gd name="T0" fmla="*/ 0 w 1840"/>
              <a:gd name="T1" fmla="*/ 2147483647 h 1208"/>
              <a:gd name="T2" fmla="*/ 2147483647 w 1840"/>
              <a:gd name="T3" fmla="*/ 2147483647 h 1208"/>
              <a:gd name="T4" fmla="*/ 2147483647 w 1840"/>
              <a:gd name="T5" fmla="*/ 2147483647 h 1208"/>
              <a:gd name="T6" fmla="*/ 0 60000 65536"/>
              <a:gd name="T7" fmla="*/ 0 60000 65536"/>
              <a:gd name="T8" fmla="*/ 0 60000 65536"/>
              <a:gd name="T9" fmla="*/ 0 w 1840"/>
              <a:gd name="T10" fmla="*/ 0 h 1208"/>
              <a:gd name="T11" fmla="*/ 1840 w 1840"/>
              <a:gd name="T12" fmla="*/ 1208 h 12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40" h="1208">
                <a:moveTo>
                  <a:pt x="0" y="1208"/>
                </a:moveTo>
                <a:cubicBezTo>
                  <a:pt x="366" y="665"/>
                  <a:pt x="733" y="122"/>
                  <a:pt x="1040" y="61"/>
                </a:cubicBezTo>
                <a:cubicBezTo>
                  <a:pt x="1347" y="0"/>
                  <a:pt x="1707" y="712"/>
                  <a:pt x="1840" y="841"/>
                </a:cubicBezTo>
              </a:path>
            </a:pathLst>
          </a:custGeom>
          <a:noFill/>
          <a:ln w="28575" cap="rnd">
            <a:solidFill>
              <a:schemeClr val="bg1"/>
            </a:solidFill>
            <a:prstDash val="sysDot"/>
            <a:round/>
            <a:headEnd type="triangle" w="med" len="med"/>
            <a:tailEnd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2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MPxNode::compute()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 </a:t>
            </a:r>
            <a:r>
              <a:rPr lang="en-CA" dirty="0" err="1" smtClean="0"/>
              <a:t>MDataBlock</a:t>
            </a:r>
            <a:r>
              <a:rPr lang="en-CA" dirty="0" smtClean="0"/>
              <a:t>::</a:t>
            </a:r>
            <a:r>
              <a:rPr lang="en-CA" dirty="0" err="1" smtClean="0"/>
              <a:t>inputValue</a:t>
            </a:r>
            <a:r>
              <a:rPr lang="en-CA" dirty="0" smtClean="0"/>
              <a:t>(</a:t>
            </a:r>
            <a:r>
              <a:rPr lang="en-CA" dirty="0" err="1" smtClean="0"/>
              <a:t>MPlug</a:t>
            </a:r>
            <a:r>
              <a:rPr lang="en-CA" dirty="0" smtClean="0"/>
              <a:t>&amp; plug) will: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CA" dirty="0" smtClean="0"/>
              <a:t>Return a smart pointer to read a value from the data block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CA" dirty="0" smtClean="0"/>
              <a:t>Cause an evaluation, if dirty. (and subsequently mark it clean)</a:t>
            </a:r>
          </a:p>
          <a:p>
            <a:pPr>
              <a:defRPr/>
            </a:pPr>
            <a:endParaRPr lang="en-CA" dirty="0" smtClean="0"/>
          </a:p>
          <a:p>
            <a:pPr>
              <a:defRPr/>
            </a:pPr>
            <a:r>
              <a:rPr lang="en-CA" dirty="0" smtClean="0"/>
              <a:t> </a:t>
            </a:r>
            <a:r>
              <a:rPr lang="en-CA" dirty="0" err="1" smtClean="0"/>
              <a:t>MDataBlock</a:t>
            </a:r>
            <a:r>
              <a:rPr lang="en-CA" dirty="0" smtClean="0"/>
              <a:t>::</a:t>
            </a:r>
            <a:r>
              <a:rPr lang="en-CA" dirty="0" err="1" smtClean="0"/>
              <a:t>outputValue</a:t>
            </a:r>
            <a:r>
              <a:rPr lang="en-CA" dirty="0" smtClean="0"/>
              <a:t>(</a:t>
            </a:r>
            <a:r>
              <a:rPr lang="en-CA" dirty="0" err="1" smtClean="0"/>
              <a:t>MPlug</a:t>
            </a:r>
            <a:r>
              <a:rPr lang="en-CA" dirty="0" smtClean="0"/>
              <a:t>&amp; plug) will: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CA" dirty="0" smtClean="0"/>
              <a:t>Retrieve a smart pointer to write a value to the data block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CA" dirty="0" smtClean="0"/>
              <a:t>The value of that pointer is not guaranteed to be valid.</a:t>
            </a:r>
          </a:p>
          <a:p>
            <a:pPr lvl="1">
              <a:defRPr/>
            </a:pPr>
            <a:endParaRPr lang="en-CA" dirty="0" smtClean="0"/>
          </a:p>
          <a:p>
            <a:pPr>
              <a:defRPr/>
            </a:pPr>
            <a:r>
              <a:rPr lang="en-US" dirty="0" smtClean="0"/>
              <a:t>Call</a:t>
            </a:r>
            <a:r>
              <a:rPr lang="en-CA" dirty="0" smtClean="0"/>
              <a:t> </a:t>
            </a:r>
            <a:r>
              <a:rPr lang="en-CA" dirty="0" err="1" smtClean="0"/>
              <a:t>MDataBlock</a:t>
            </a:r>
            <a:r>
              <a:rPr lang="en-CA" dirty="0" smtClean="0"/>
              <a:t>::</a:t>
            </a:r>
            <a:r>
              <a:rPr lang="en-US" dirty="0" err="1" smtClean="0"/>
              <a:t>inputValue</a:t>
            </a:r>
            <a:r>
              <a:rPr lang="en-US" dirty="0" smtClean="0"/>
              <a:t> for all inputs affecting the requested output to ensure they are cleaned, even if the value itself is not necessary to compute the output.</a:t>
            </a:r>
          </a:p>
          <a:p>
            <a:pPr>
              <a:buNone/>
              <a:defRPr/>
            </a:pPr>
            <a:r>
              <a:rPr lang="en-US" sz="1400" dirty="0" smtClean="0">
                <a:solidFill>
                  <a:srgbClr val="FFFF00"/>
                </a:solidFill>
              </a:rPr>
              <a:t>	 </a:t>
            </a:r>
            <a:r>
              <a:rPr lang="en-US" sz="1400" dirty="0" err="1" smtClean="0">
                <a:solidFill>
                  <a:srgbClr val="FFFF00"/>
                </a:solidFill>
              </a:rPr>
              <a:t>attributeAffects</a:t>
            </a:r>
            <a:r>
              <a:rPr lang="en-US" sz="1400" dirty="0" smtClean="0">
                <a:solidFill>
                  <a:srgbClr val="FFFF00"/>
                </a:solidFill>
              </a:rPr>
              <a:t>()   OR  </a:t>
            </a:r>
            <a:r>
              <a:rPr lang="en-US" sz="1400" dirty="0" err="1" smtClean="0">
                <a:solidFill>
                  <a:srgbClr val="FFFF00"/>
                </a:solidFill>
              </a:rPr>
              <a:t>setDependentsDirty</a:t>
            </a:r>
            <a:r>
              <a:rPr lang="en-US" sz="1400" dirty="0" smtClean="0">
                <a:solidFill>
                  <a:srgbClr val="FFFF00"/>
                </a:solidFill>
              </a:rPr>
              <a:t>()</a:t>
            </a:r>
            <a:endParaRPr 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smtClean="0"/>
              <a:t>	</a:t>
            </a:r>
            <a:r>
              <a:rPr lang="en-US" dirty="0" smtClean="0"/>
              <a:t>	</a:t>
            </a:r>
            <a:r>
              <a:rPr lang="en-US" sz="2800" b="1" dirty="0" smtClean="0"/>
              <a:t>   Data Caching in Dependency Graph</a:t>
            </a:r>
            <a:endParaRPr lang="en-US" sz="2800" b="1" dirty="0"/>
          </a:p>
        </p:txBody>
      </p:sp>
      <p:pic>
        <p:nvPicPr>
          <p:cNvPr id="4" name="Picture 4" descr="mne_bottom_ba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0469" y="5110832"/>
            <a:ext cx="7981950" cy="1046162"/>
          </a:xfrm>
          <a:prstGeom prst="rect">
            <a:avLst/>
          </a:prstGeom>
          <a:noFill/>
          <a:ln w="3175">
            <a:solidFill>
              <a:srgbClr val="DDDDDD"/>
            </a:solidFill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Caching</a:t>
            </a:r>
            <a:endParaRPr lang="en-US" dirty="0"/>
          </a:p>
        </p:txBody>
      </p:sp>
      <p:grpSp>
        <p:nvGrpSpPr>
          <p:cNvPr id="3" name="Group 31"/>
          <p:cNvGrpSpPr>
            <a:grpSpLocks/>
          </p:cNvGrpSpPr>
          <p:nvPr/>
        </p:nvGrpSpPr>
        <p:grpSpPr bwMode="auto">
          <a:xfrm>
            <a:off x="1752600" y="2503488"/>
            <a:ext cx="4589463" cy="2319337"/>
            <a:chOff x="833" y="1665"/>
            <a:chExt cx="2891" cy="1461"/>
          </a:xfrm>
        </p:grpSpPr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839" y="1665"/>
              <a:ext cx="740" cy="727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836" y="2403"/>
              <a:ext cx="780" cy="50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Rectangle 10"/>
            <p:cNvSpPr>
              <a:spLocks noChangeArrowheads="1"/>
            </p:cNvSpPr>
            <p:nvPr/>
          </p:nvSpPr>
          <p:spPr bwMode="auto">
            <a:xfrm>
              <a:off x="2773" y="1713"/>
              <a:ext cx="951" cy="23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Rectangle 16"/>
            <p:cNvSpPr>
              <a:spLocks noChangeArrowheads="1"/>
            </p:cNvSpPr>
            <p:nvPr/>
          </p:nvSpPr>
          <p:spPr bwMode="auto">
            <a:xfrm>
              <a:off x="2770" y="1947"/>
              <a:ext cx="954" cy="23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Line 17"/>
            <p:cNvSpPr>
              <a:spLocks noChangeShapeType="1"/>
            </p:cNvSpPr>
            <p:nvPr/>
          </p:nvSpPr>
          <p:spPr bwMode="auto">
            <a:xfrm>
              <a:off x="833" y="2573"/>
              <a:ext cx="7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18"/>
            <p:cNvSpPr>
              <a:spLocks noChangeShapeType="1"/>
            </p:cNvSpPr>
            <p:nvPr/>
          </p:nvSpPr>
          <p:spPr bwMode="auto">
            <a:xfrm>
              <a:off x="835" y="2735"/>
              <a:ext cx="7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12"/>
            <p:cNvSpPr>
              <a:spLocks noChangeArrowheads="1"/>
            </p:cNvSpPr>
            <p:nvPr/>
          </p:nvSpPr>
          <p:spPr bwMode="auto">
            <a:xfrm>
              <a:off x="2771" y="2180"/>
              <a:ext cx="953" cy="23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Rectangle 14"/>
            <p:cNvSpPr>
              <a:spLocks noChangeArrowheads="1"/>
            </p:cNvSpPr>
            <p:nvPr/>
          </p:nvSpPr>
          <p:spPr bwMode="auto">
            <a:xfrm>
              <a:off x="2774" y="2416"/>
              <a:ext cx="950" cy="23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Rectangle 15"/>
            <p:cNvSpPr>
              <a:spLocks noChangeArrowheads="1"/>
            </p:cNvSpPr>
            <p:nvPr/>
          </p:nvSpPr>
          <p:spPr bwMode="auto">
            <a:xfrm>
              <a:off x="2773" y="2656"/>
              <a:ext cx="951" cy="23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" name="Rectangle 28"/>
            <p:cNvSpPr>
              <a:spLocks noChangeArrowheads="1"/>
            </p:cNvSpPr>
            <p:nvPr/>
          </p:nvSpPr>
          <p:spPr bwMode="auto">
            <a:xfrm>
              <a:off x="2771" y="2892"/>
              <a:ext cx="953" cy="23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Line 20"/>
            <p:cNvSpPr>
              <a:spLocks noChangeShapeType="1"/>
            </p:cNvSpPr>
            <p:nvPr/>
          </p:nvSpPr>
          <p:spPr bwMode="auto">
            <a:xfrm>
              <a:off x="1097" y="2568"/>
              <a:ext cx="0" cy="1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21"/>
            <p:cNvSpPr>
              <a:spLocks noChangeShapeType="1"/>
            </p:cNvSpPr>
            <p:nvPr/>
          </p:nvSpPr>
          <p:spPr bwMode="auto">
            <a:xfrm>
              <a:off x="1396" y="2575"/>
              <a:ext cx="0" cy="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22"/>
            <p:cNvSpPr>
              <a:spLocks noChangeShapeType="1"/>
            </p:cNvSpPr>
            <p:nvPr/>
          </p:nvSpPr>
          <p:spPr bwMode="auto">
            <a:xfrm rot="10800000" flipH="1">
              <a:off x="1193" y="1793"/>
              <a:ext cx="1747" cy="687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23"/>
            <p:cNvSpPr>
              <a:spLocks noChangeShapeType="1"/>
            </p:cNvSpPr>
            <p:nvPr/>
          </p:nvSpPr>
          <p:spPr bwMode="auto">
            <a:xfrm flipV="1">
              <a:off x="947" y="2027"/>
              <a:ext cx="1980" cy="62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24"/>
            <p:cNvSpPr>
              <a:spLocks noChangeShapeType="1"/>
            </p:cNvSpPr>
            <p:nvPr/>
          </p:nvSpPr>
          <p:spPr bwMode="auto">
            <a:xfrm flipV="1">
              <a:off x="1253" y="2293"/>
              <a:ext cx="1660" cy="36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25"/>
            <p:cNvSpPr>
              <a:spLocks noChangeShapeType="1"/>
            </p:cNvSpPr>
            <p:nvPr/>
          </p:nvSpPr>
          <p:spPr bwMode="auto">
            <a:xfrm flipV="1">
              <a:off x="1493" y="2533"/>
              <a:ext cx="1400" cy="12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26"/>
            <p:cNvSpPr>
              <a:spLocks noChangeShapeType="1"/>
            </p:cNvSpPr>
            <p:nvPr/>
          </p:nvSpPr>
          <p:spPr bwMode="auto">
            <a:xfrm flipV="1">
              <a:off x="1040" y="2760"/>
              <a:ext cx="1847" cy="67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27"/>
            <p:cNvSpPr>
              <a:spLocks noChangeShapeType="1"/>
            </p:cNvSpPr>
            <p:nvPr/>
          </p:nvSpPr>
          <p:spPr bwMode="auto">
            <a:xfrm>
              <a:off x="1400" y="2813"/>
              <a:ext cx="1480" cy="187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29"/>
            <p:cNvSpPr>
              <a:spLocks noChangeShapeType="1"/>
            </p:cNvSpPr>
            <p:nvPr/>
          </p:nvSpPr>
          <p:spPr bwMode="auto">
            <a:xfrm>
              <a:off x="1252" y="2743"/>
              <a:ext cx="0" cy="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228725" y="1905000"/>
            <a:ext cx="104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Node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53306" y="5213866"/>
            <a:ext cx="1417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Datablock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705600" y="2089666"/>
            <a:ext cx="104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Attribute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2" name="Line 17"/>
          <p:cNvSpPr>
            <a:spLocks noChangeShapeType="1"/>
          </p:cNvSpPr>
          <p:nvPr/>
        </p:nvSpPr>
        <p:spPr bwMode="auto">
          <a:xfrm flipH="1">
            <a:off x="6705600" y="2458998"/>
            <a:ext cx="533400" cy="436602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Line 17"/>
          <p:cNvSpPr>
            <a:spLocks noChangeShapeType="1"/>
          </p:cNvSpPr>
          <p:nvPr/>
        </p:nvSpPr>
        <p:spPr bwMode="auto">
          <a:xfrm>
            <a:off x="1624011" y="2208987"/>
            <a:ext cx="257175" cy="294501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Line 17"/>
          <p:cNvSpPr>
            <a:spLocks noChangeShapeType="1"/>
          </p:cNvSpPr>
          <p:nvPr/>
        </p:nvSpPr>
        <p:spPr bwMode="auto">
          <a:xfrm flipV="1">
            <a:off x="1504950" y="4731267"/>
            <a:ext cx="257175" cy="482599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9" grpId="0"/>
      <p:bldP spid="32" grpId="0" animBg="1"/>
      <p:bldP spid="33" grpId="0" animBg="1"/>
      <p:bldP spid="3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Caching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bg1"/>
              </a:buClr>
              <a:buFont typeface="Arial" pitchFamily="34" charset="0"/>
              <a:buChar char="•"/>
            </a:pPr>
            <a:r>
              <a:rPr lang="en-US" dirty="0" smtClean="0"/>
              <a:t>  Light data (numerical data)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duplicated in each </a:t>
            </a:r>
            <a:r>
              <a:rPr lang="en-US" dirty="0" err="1" smtClean="0"/>
              <a:t>datablock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converted as required (e.g. Int32 to Float)</a:t>
            </a:r>
          </a:p>
          <a:p>
            <a:pPr lvl="1">
              <a:buFont typeface="Arial" pitchFamily="34" charset="0"/>
              <a:buChar char="•"/>
            </a:pPr>
            <a:endParaRPr lang="en-US" dirty="0" smtClean="0"/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r>
              <a:rPr lang="en-US" dirty="0" smtClean="0"/>
              <a:t>  Heavy data (e.g. surfaces, curves, matrices)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reference counted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only duplicated when two nodes both want to modify it</a:t>
            </a:r>
          </a:p>
          <a:p>
            <a:pPr lvl="1">
              <a:buFont typeface="Arial" pitchFamily="34" charset="0"/>
              <a:buChar char="•"/>
            </a:pPr>
            <a:endParaRPr lang="en-US" dirty="0" smtClean="0"/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r>
              <a:rPr lang="en-US" dirty="0" smtClean="0"/>
              <a:t>  Message attributes contain no data, but evaluate the same as other attributes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sz="2400" dirty="0" smtClean="0"/>
              <a:t>Dependency Graph Push-Pull Mechanism</a:t>
            </a:r>
          </a:p>
          <a:p>
            <a:pPr lvl="1">
              <a:buClr>
                <a:schemeClr val="bg1"/>
              </a:buClr>
              <a:buSzPct val="100000"/>
              <a:buFont typeface="Arial" pitchFamily="34" charset="0"/>
              <a:buChar char="•"/>
            </a:pPr>
            <a:endParaRPr lang="en-US" sz="2400" dirty="0" smtClean="0"/>
          </a:p>
          <a:p>
            <a:pPr lvl="1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sz="2400" dirty="0" smtClean="0"/>
              <a:t>Data Storage &amp; Data Access</a:t>
            </a:r>
          </a:p>
          <a:p>
            <a:pPr lvl="1">
              <a:buClr>
                <a:schemeClr val="bg1"/>
              </a:buClr>
              <a:buSzPct val="100000"/>
              <a:buFont typeface="Arial" pitchFamily="34" charset="0"/>
              <a:buChar char="•"/>
            </a:pPr>
            <a:endParaRPr lang="en-US" sz="2400" dirty="0" smtClean="0"/>
          </a:p>
          <a:p>
            <a:pPr lvl="1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sz="2400" dirty="0" smtClean="0"/>
              <a:t>Array Attribute</a:t>
            </a:r>
          </a:p>
          <a:p>
            <a:pPr lvl="1">
              <a:buClr>
                <a:schemeClr val="accent1">
                  <a:lumMod val="50000"/>
                  <a:lumOff val="50000"/>
                </a:schemeClr>
              </a:buClr>
              <a:buFont typeface="Arial" pitchFamily="34" charset="0"/>
              <a:buChar char="•"/>
            </a:pPr>
            <a:endParaRPr lang="en-US" sz="2400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566738" y="5102446"/>
            <a:ext cx="8915400" cy="1201738"/>
            <a:chOff x="914400" y="5257800"/>
            <a:chExt cx="8229600" cy="1038255"/>
          </a:xfrm>
        </p:grpSpPr>
        <p:sp>
          <p:nvSpPr>
            <p:cNvPr id="6" name="TextBox 5"/>
            <p:cNvSpPr txBox="1"/>
            <p:nvPr/>
          </p:nvSpPr>
          <p:spPr>
            <a:xfrm>
              <a:off x="914400" y="6096000"/>
              <a:ext cx="82296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smtClean="0">
                  <a:solidFill>
                    <a:schemeClr val="bg1"/>
                  </a:solidFill>
                </a:rPr>
                <a:t>Image courtesy of Johan </a:t>
              </a:r>
              <a:r>
                <a:rPr lang="en-US" sz="700" dirty="0" err="1" smtClean="0">
                  <a:solidFill>
                    <a:schemeClr val="bg1"/>
                  </a:solidFill>
                </a:rPr>
                <a:t>Vikström</a:t>
              </a:r>
              <a:r>
                <a:rPr lang="en-US" sz="700" dirty="0" smtClean="0">
                  <a:solidFill>
                    <a:schemeClr val="bg1"/>
                  </a:solidFill>
                </a:rPr>
                <a:t>, </a:t>
              </a:r>
              <a:r>
                <a:rPr lang="en-US" sz="700" dirty="0" err="1" smtClean="0">
                  <a:solidFill>
                    <a:schemeClr val="bg1"/>
                  </a:solidFill>
                </a:rPr>
                <a:t>Shilo</a:t>
              </a:r>
              <a:r>
                <a:rPr lang="en-US" sz="700" dirty="0" smtClean="0">
                  <a:solidFill>
                    <a:schemeClr val="bg1"/>
                  </a:solidFill>
                </a:rPr>
                <a:t>, </a:t>
              </a:r>
              <a:r>
                <a:rPr lang="en-US" sz="700" dirty="0" err="1" smtClean="0">
                  <a:solidFill>
                    <a:schemeClr val="bg1"/>
                  </a:solidFill>
                </a:rPr>
                <a:t>Ool</a:t>
              </a:r>
              <a:r>
                <a:rPr lang="en-US" sz="700" dirty="0" smtClean="0">
                  <a:solidFill>
                    <a:schemeClr val="bg1"/>
                  </a:solidFill>
                </a:rPr>
                <a:t> Digital, </a:t>
              </a:r>
              <a:r>
                <a:rPr lang="en-US" sz="700" dirty="0" err="1" smtClean="0">
                  <a:solidFill>
                    <a:schemeClr val="bg1"/>
                  </a:solidFill>
                </a:rPr>
                <a:t>Mikros</a:t>
              </a:r>
              <a:r>
                <a:rPr lang="en-US" sz="700" dirty="0" smtClean="0">
                  <a:solidFill>
                    <a:schemeClr val="bg1"/>
                  </a:solidFill>
                </a:rPr>
                <a:t> Image</a:t>
              </a:r>
            </a:p>
          </p:txBody>
        </p:sp>
        <p:grpSp>
          <p:nvGrpSpPr>
            <p:cNvPr id="7" name="Group 20"/>
            <p:cNvGrpSpPr/>
            <p:nvPr/>
          </p:nvGrpSpPr>
          <p:grpSpPr>
            <a:xfrm>
              <a:off x="992038" y="5257800"/>
              <a:ext cx="7313762" cy="838201"/>
              <a:chOff x="992038" y="5257800"/>
              <a:chExt cx="7313762" cy="838201"/>
            </a:xfrm>
          </p:grpSpPr>
          <p:pic>
            <p:nvPicPr>
              <p:cNvPr id="8" name="Picture 7" descr="Mikros.JP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781800" y="5257800"/>
                <a:ext cx="1524000" cy="838200"/>
              </a:xfrm>
              <a:prstGeom prst="rect">
                <a:avLst/>
              </a:prstGeom>
            </p:spPr>
          </p:pic>
          <p:pic>
            <p:nvPicPr>
              <p:cNvPr id="9" name="Picture 8" descr="Image courtesy of Johan Vikström.jp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92038" y="5257800"/>
                <a:ext cx="1319842" cy="838200"/>
              </a:xfrm>
              <a:prstGeom prst="rect">
                <a:avLst/>
              </a:prstGeom>
            </p:spPr>
          </p:pic>
          <p:pic>
            <p:nvPicPr>
              <p:cNvPr id="10" name="Picture 9" descr="Image courtesy of Shilo.jp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311879" y="5257800"/>
                <a:ext cx="1516145" cy="838200"/>
              </a:xfrm>
              <a:prstGeom prst="rect">
                <a:avLst/>
              </a:prstGeom>
            </p:spPr>
          </p:pic>
          <p:pic>
            <p:nvPicPr>
              <p:cNvPr id="11" name="Picture 10" descr="Image courtesy of Ool Digital.jpg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5257800" y="5257800"/>
                <a:ext cx="1552755" cy="838200"/>
              </a:xfrm>
              <a:prstGeom prst="rect">
                <a:avLst/>
              </a:prstGeom>
            </p:spPr>
          </p:pic>
          <p:pic>
            <p:nvPicPr>
              <p:cNvPr id="12" name="Picture 11" descr="test.JPG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3810000" y="5257800"/>
                <a:ext cx="1447800" cy="838201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Light Data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During evaluation, numeric data is copied everywhere</a:t>
            </a:r>
          </a:p>
          <a:p>
            <a:endParaRPr lang="en-US" dirty="0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371600" y="2274888"/>
            <a:ext cx="6565900" cy="3175000"/>
            <a:chOff x="473" y="1585"/>
            <a:chExt cx="4136" cy="2001"/>
          </a:xfrm>
        </p:grpSpPr>
        <p:sp>
          <p:nvSpPr>
            <p:cNvPr id="17" name="Oval 5"/>
            <p:cNvSpPr>
              <a:spLocks noChangeArrowheads="1"/>
            </p:cNvSpPr>
            <p:nvPr/>
          </p:nvSpPr>
          <p:spPr bwMode="auto">
            <a:xfrm>
              <a:off x="505" y="2159"/>
              <a:ext cx="740" cy="725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8" name="Oval 6"/>
            <p:cNvSpPr>
              <a:spLocks noChangeArrowheads="1"/>
            </p:cNvSpPr>
            <p:nvPr/>
          </p:nvSpPr>
          <p:spPr bwMode="auto">
            <a:xfrm>
              <a:off x="1738" y="2158"/>
              <a:ext cx="740" cy="725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9" name="Oval 7"/>
            <p:cNvSpPr>
              <a:spLocks noChangeArrowheads="1"/>
            </p:cNvSpPr>
            <p:nvPr/>
          </p:nvSpPr>
          <p:spPr bwMode="auto">
            <a:xfrm>
              <a:off x="3032" y="1585"/>
              <a:ext cx="740" cy="727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0" name="Oval 8"/>
            <p:cNvSpPr>
              <a:spLocks noChangeArrowheads="1"/>
            </p:cNvSpPr>
            <p:nvPr/>
          </p:nvSpPr>
          <p:spPr bwMode="auto">
            <a:xfrm>
              <a:off x="3091" y="2859"/>
              <a:ext cx="740" cy="727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1" name="Rectangle 9"/>
            <p:cNvSpPr>
              <a:spLocks noChangeArrowheads="1"/>
            </p:cNvSpPr>
            <p:nvPr/>
          </p:nvSpPr>
          <p:spPr bwMode="auto">
            <a:xfrm>
              <a:off x="473" y="2893"/>
              <a:ext cx="780" cy="50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2" name="Rectangle 10"/>
            <p:cNvSpPr>
              <a:spLocks noChangeArrowheads="1"/>
            </p:cNvSpPr>
            <p:nvPr/>
          </p:nvSpPr>
          <p:spPr bwMode="auto">
            <a:xfrm>
              <a:off x="1709" y="2889"/>
              <a:ext cx="780" cy="50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" name="Rectangle 11"/>
            <p:cNvSpPr>
              <a:spLocks noChangeArrowheads="1"/>
            </p:cNvSpPr>
            <p:nvPr/>
          </p:nvSpPr>
          <p:spPr bwMode="auto">
            <a:xfrm>
              <a:off x="3783" y="1683"/>
              <a:ext cx="780" cy="50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4" name="Rectangle 12"/>
            <p:cNvSpPr>
              <a:spLocks noChangeArrowheads="1"/>
            </p:cNvSpPr>
            <p:nvPr/>
          </p:nvSpPr>
          <p:spPr bwMode="auto">
            <a:xfrm>
              <a:off x="3829" y="2989"/>
              <a:ext cx="780" cy="50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4354" name="Line 13"/>
            <p:cNvSpPr>
              <a:spLocks noChangeShapeType="1"/>
            </p:cNvSpPr>
            <p:nvPr/>
          </p:nvSpPr>
          <p:spPr bwMode="auto">
            <a:xfrm>
              <a:off x="1240" y="2507"/>
              <a:ext cx="500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5" name="Line 14"/>
            <p:cNvSpPr>
              <a:spLocks noChangeShapeType="1"/>
            </p:cNvSpPr>
            <p:nvPr/>
          </p:nvSpPr>
          <p:spPr bwMode="auto">
            <a:xfrm flipV="1">
              <a:off x="2489" y="2130"/>
              <a:ext cx="600" cy="386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6" name="Line 15"/>
            <p:cNvSpPr>
              <a:spLocks noChangeShapeType="1"/>
            </p:cNvSpPr>
            <p:nvPr/>
          </p:nvSpPr>
          <p:spPr bwMode="auto">
            <a:xfrm>
              <a:off x="2503" y="2529"/>
              <a:ext cx="700" cy="46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" name="AutoShape 16"/>
          <p:cNvSpPr>
            <a:spLocks noChangeArrowheads="1"/>
          </p:cNvSpPr>
          <p:nvPr/>
        </p:nvSpPr>
        <p:spPr bwMode="auto">
          <a:xfrm rot="10800000">
            <a:off x="2378075" y="4503738"/>
            <a:ext cx="211138" cy="215900"/>
          </a:xfrm>
          <a:prstGeom prst="triangle">
            <a:avLst>
              <a:gd name="adj" fmla="val 50000"/>
            </a:avLst>
          </a:prstGeom>
          <a:solidFill>
            <a:srgbClr val="003264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9" name="AutoShape 17"/>
          <p:cNvSpPr>
            <a:spLocks noChangeArrowheads="1"/>
          </p:cNvSpPr>
          <p:nvPr/>
        </p:nvSpPr>
        <p:spPr bwMode="auto">
          <a:xfrm rot="10800000">
            <a:off x="3382963" y="4503738"/>
            <a:ext cx="211137" cy="215900"/>
          </a:xfrm>
          <a:prstGeom prst="triangle">
            <a:avLst>
              <a:gd name="adj" fmla="val 50000"/>
            </a:avLst>
          </a:prstGeom>
          <a:solidFill>
            <a:srgbClr val="003264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" name="AutoShape 18"/>
          <p:cNvSpPr>
            <a:spLocks noChangeArrowheads="1"/>
          </p:cNvSpPr>
          <p:nvPr/>
        </p:nvSpPr>
        <p:spPr bwMode="auto">
          <a:xfrm rot="10800000">
            <a:off x="4284663" y="4513263"/>
            <a:ext cx="211137" cy="215900"/>
          </a:xfrm>
          <a:prstGeom prst="triangle">
            <a:avLst>
              <a:gd name="adj" fmla="val 50000"/>
            </a:avLst>
          </a:prstGeom>
          <a:solidFill>
            <a:srgbClr val="003264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1" name="AutoShape 19"/>
          <p:cNvSpPr>
            <a:spLocks noChangeArrowheads="1"/>
          </p:cNvSpPr>
          <p:nvPr/>
        </p:nvSpPr>
        <p:spPr bwMode="auto">
          <a:xfrm rot="10800000">
            <a:off x="6699250" y="2559050"/>
            <a:ext cx="211138" cy="215900"/>
          </a:xfrm>
          <a:prstGeom prst="triangle">
            <a:avLst>
              <a:gd name="adj" fmla="val 50000"/>
            </a:avLst>
          </a:prstGeom>
          <a:solidFill>
            <a:srgbClr val="003264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2" name="AutoShape 20"/>
          <p:cNvSpPr>
            <a:spLocks noChangeArrowheads="1"/>
          </p:cNvSpPr>
          <p:nvPr/>
        </p:nvSpPr>
        <p:spPr bwMode="auto">
          <a:xfrm rot="10800000">
            <a:off x="6858000" y="4611688"/>
            <a:ext cx="211138" cy="215900"/>
          </a:xfrm>
          <a:prstGeom prst="triangle">
            <a:avLst>
              <a:gd name="adj" fmla="val 50000"/>
            </a:avLst>
          </a:prstGeom>
          <a:solidFill>
            <a:srgbClr val="003264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5" name="Text Box 13"/>
          <p:cNvSpPr txBox="1">
            <a:spLocks noChangeArrowheads="1"/>
          </p:cNvSpPr>
          <p:nvPr/>
        </p:nvSpPr>
        <p:spPr bwMode="auto">
          <a:xfrm>
            <a:off x="1757363" y="3513183"/>
            <a:ext cx="390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 dirty="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A</a:t>
            </a:r>
          </a:p>
        </p:txBody>
      </p:sp>
      <p:sp>
        <p:nvSpPr>
          <p:cNvPr id="26" name="Text Box 13"/>
          <p:cNvSpPr txBox="1">
            <a:spLocks noChangeArrowheads="1"/>
          </p:cNvSpPr>
          <p:nvPr/>
        </p:nvSpPr>
        <p:spPr bwMode="auto">
          <a:xfrm>
            <a:off x="3733800" y="3513183"/>
            <a:ext cx="3905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dirty="0" smtClean="0">
                <a:solidFill>
                  <a:srgbClr val="000000"/>
                </a:solidFill>
              </a:rPr>
              <a:t>B</a:t>
            </a:r>
            <a:endParaRPr lang="en-US" sz="2800" kern="1200" dirty="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27" name="Text Box 13"/>
          <p:cNvSpPr txBox="1">
            <a:spLocks noChangeArrowheads="1"/>
          </p:cNvSpPr>
          <p:nvPr/>
        </p:nvSpPr>
        <p:spPr bwMode="auto">
          <a:xfrm>
            <a:off x="5791200" y="2559050"/>
            <a:ext cx="390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 dirty="0" smtClean="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C</a:t>
            </a:r>
            <a:endParaRPr lang="en-US" sz="2800" kern="1200" dirty="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33" name="Text Box 13"/>
          <p:cNvSpPr txBox="1">
            <a:spLocks noChangeArrowheads="1"/>
          </p:cNvSpPr>
          <p:nvPr/>
        </p:nvSpPr>
        <p:spPr bwMode="auto">
          <a:xfrm>
            <a:off x="5888831" y="4611688"/>
            <a:ext cx="58578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dirty="0" smtClean="0">
                <a:solidFill>
                  <a:srgbClr val="000000"/>
                </a:solidFill>
              </a:rPr>
              <a:t>D</a:t>
            </a:r>
            <a:endParaRPr lang="en-US" sz="2800" kern="1200" dirty="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500"/>
                            </p:stCondLst>
                            <p:childTnLst>
                              <p:par>
                                <p:cTn id="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600200" y="2133600"/>
            <a:ext cx="6565900" cy="3176588"/>
            <a:chOff x="473" y="1585"/>
            <a:chExt cx="4136" cy="2001"/>
          </a:xfrm>
        </p:grpSpPr>
        <p:sp>
          <p:nvSpPr>
            <p:cNvPr id="98307" name="Oval 3"/>
            <p:cNvSpPr>
              <a:spLocks noChangeArrowheads="1"/>
            </p:cNvSpPr>
            <p:nvPr/>
          </p:nvSpPr>
          <p:spPr bwMode="auto">
            <a:xfrm>
              <a:off x="505" y="2159"/>
              <a:ext cx="740" cy="727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8308" name="Oval 4"/>
            <p:cNvSpPr>
              <a:spLocks noChangeArrowheads="1"/>
            </p:cNvSpPr>
            <p:nvPr/>
          </p:nvSpPr>
          <p:spPr bwMode="auto">
            <a:xfrm>
              <a:off x="1738" y="2158"/>
              <a:ext cx="740" cy="727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8309" name="Oval 5"/>
            <p:cNvSpPr>
              <a:spLocks noChangeArrowheads="1"/>
            </p:cNvSpPr>
            <p:nvPr/>
          </p:nvSpPr>
          <p:spPr bwMode="auto">
            <a:xfrm>
              <a:off x="3032" y="1585"/>
              <a:ext cx="740" cy="727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8310" name="Oval 6"/>
            <p:cNvSpPr>
              <a:spLocks noChangeArrowheads="1"/>
            </p:cNvSpPr>
            <p:nvPr/>
          </p:nvSpPr>
          <p:spPr bwMode="auto">
            <a:xfrm>
              <a:off x="3091" y="2859"/>
              <a:ext cx="740" cy="727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8311" name="Rectangle 7"/>
            <p:cNvSpPr>
              <a:spLocks noChangeArrowheads="1"/>
            </p:cNvSpPr>
            <p:nvPr/>
          </p:nvSpPr>
          <p:spPr bwMode="auto">
            <a:xfrm>
              <a:off x="473" y="2893"/>
              <a:ext cx="780" cy="50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8312" name="Rectangle 8"/>
            <p:cNvSpPr>
              <a:spLocks noChangeArrowheads="1"/>
            </p:cNvSpPr>
            <p:nvPr/>
          </p:nvSpPr>
          <p:spPr bwMode="auto">
            <a:xfrm>
              <a:off x="1709" y="2889"/>
              <a:ext cx="780" cy="50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8313" name="Rectangle 9"/>
            <p:cNvSpPr>
              <a:spLocks noChangeArrowheads="1"/>
            </p:cNvSpPr>
            <p:nvPr/>
          </p:nvSpPr>
          <p:spPr bwMode="auto">
            <a:xfrm>
              <a:off x="3783" y="1683"/>
              <a:ext cx="780" cy="50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8314" name="Rectangle 10"/>
            <p:cNvSpPr>
              <a:spLocks noChangeArrowheads="1"/>
            </p:cNvSpPr>
            <p:nvPr/>
          </p:nvSpPr>
          <p:spPr bwMode="auto">
            <a:xfrm>
              <a:off x="3829" y="2989"/>
              <a:ext cx="780" cy="50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381" name="Line 11"/>
            <p:cNvSpPr>
              <a:spLocks noChangeShapeType="1"/>
            </p:cNvSpPr>
            <p:nvPr/>
          </p:nvSpPr>
          <p:spPr bwMode="auto">
            <a:xfrm>
              <a:off x="1240" y="2507"/>
              <a:ext cx="500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2" name="Line 12"/>
            <p:cNvSpPr>
              <a:spLocks noChangeShapeType="1"/>
            </p:cNvSpPr>
            <p:nvPr/>
          </p:nvSpPr>
          <p:spPr bwMode="auto">
            <a:xfrm flipV="1">
              <a:off x="2489" y="2130"/>
              <a:ext cx="600" cy="386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3" name="Line 13"/>
            <p:cNvSpPr>
              <a:spLocks noChangeShapeType="1"/>
            </p:cNvSpPr>
            <p:nvPr/>
          </p:nvSpPr>
          <p:spPr bwMode="auto">
            <a:xfrm>
              <a:off x="2503" y="2529"/>
              <a:ext cx="700" cy="46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363" name="Rectangle 2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Heavy Data</a:t>
            </a:r>
          </a:p>
        </p:txBody>
      </p:sp>
      <p:sp>
        <p:nvSpPr>
          <p:cNvPr id="15364" name="Rectangle 25"/>
          <p:cNvSpPr>
            <a:spLocks noGrp="1" noChangeArrowheads="1"/>
          </p:cNvSpPr>
          <p:nvPr>
            <p:ph idx="1"/>
          </p:nvPr>
        </p:nvSpPr>
        <p:spPr>
          <a:xfrm>
            <a:off x="331788" y="1416050"/>
            <a:ext cx="8215312" cy="873125"/>
          </a:xfrm>
        </p:spPr>
        <p:txBody>
          <a:bodyPr>
            <a:normAutofit/>
          </a:bodyPr>
          <a:lstStyle/>
          <a:p>
            <a:r>
              <a:rPr lang="en-US" dirty="0" smtClean="0"/>
              <a:t>During evaluation, copies of heavy data exist only at attributes that are cached</a:t>
            </a:r>
          </a:p>
        </p:txBody>
      </p: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2468563" y="4376738"/>
            <a:ext cx="2279650" cy="1581150"/>
            <a:chOff x="1140" y="3000"/>
            <a:chExt cx="1436" cy="996"/>
          </a:xfrm>
        </p:grpSpPr>
        <p:sp>
          <p:nvSpPr>
            <p:cNvPr id="98320" name="AutoShape 16"/>
            <p:cNvSpPr>
              <a:spLocks noChangeArrowheads="1"/>
            </p:cNvSpPr>
            <p:nvPr/>
          </p:nvSpPr>
          <p:spPr bwMode="auto">
            <a:xfrm rot="10800000">
              <a:off x="2123" y="3506"/>
              <a:ext cx="453" cy="490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372" name="Line 17"/>
            <p:cNvSpPr>
              <a:spLocks noChangeShapeType="1"/>
            </p:cNvSpPr>
            <p:nvPr/>
          </p:nvSpPr>
          <p:spPr bwMode="auto">
            <a:xfrm>
              <a:off x="1140" y="3000"/>
              <a:ext cx="1193" cy="667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8322" name="Line 18"/>
          <p:cNvSpPr>
            <a:spLocks noChangeShapeType="1"/>
          </p:cNvSpPr>
          <p:nvPr/>
        </p:nvSpPr>
        <p:spPr bwMode="auto">
          <a:xfrm>
            <a:off x="4362451" y="4362450"/>
            <a:ext cx="11113" cy="1025525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8323" name="Line 19"/>
          <p:cNvSpPr>
            <a:spLocks noChangeShapeType="1"/>
          </p:cNvSpPr>
          <p:nvPr/>
        </p:nvSpPr>
        <p:spPr bwMode="auto">
          <a:xfrm flipH="1">
            <a:off x="4433094" y="4506913"/>
            <a:ext cx="2646362" cy="931862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5235575" y="2065338"/>
            <a:ext cx="2133600" cy="723900"/>
            <a:chOff x="2523" y="1542"/>
            <a:chExt cx="1344" cy="456"/>
          </a:xfrm>
        </p:grpSpPr>
        <p:sp>
          <p:nvSpPr>
            <p:cNvPr id="98325" name="AutoShape 21"/>
            <p:cNvSpPr>
              <a:spLocks noChangeArrowheads="1"/>
            </p:cNvSpPr>
            <p:nvPr/>
          </p:nvSpPr>
          <p:spPr bwMode="auto">
            <a:xfrm>
              <a:off x="2523" y="1542"/>
              <a:ext cx="373" cy="456"/>
            </a:xfrm>
            <a:prstGeom prst="triangle">
              <a:avLst>
                <a:gd name="adj" fmla="val 50000"/>
              </a:avLst>
            </a:prstGeom>
            <a:solidFill>
              <a:srgbClr val="99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370" name="Line 22"/>
            <p:cNvSpPr>
              <a:spLocks noChangeShapeType="1"/>
            </p:cNvSpPr>
            <p:nvPr/>
          </p:nvSpPr>
          <p:spPr bwMode="auto">
            <a:xfrm flipH="1">
              <a:off x="2720" y="1823"/>
              <a:ext cx="1147" cy="4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" name="Text Box 13"/>
          <p:cNvSpPr txBox="1">
            <a:spLocks noChangeArrowheads="1"/>
          </p:cNvSpPr>
          <p:nvPr/>
        </p:nvSpPr>
        <p:spPr bwMode="auto">
          <a:xfrm>
            <a:off x="1952625" y="3372644"/>
            <a:ext cx="390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 dirty="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A</a:t>
            </a:r>
          </a:p>
        </p:txBody>
      </p:sp>
      <p:sp>
        <p:nvSpPr>
          <p:cNvPr id="25" name="Text Box 13"/>
          <p:cNvSpPr txBox="1">
            <a:spLocks noChangeArrowheads="1"/>
          </p:cNvSpPr>
          <p:nvPr/>
        </p:nvSpPr>
        <p:spPr bwMode="auto">
          <a:xfrm>
            <a:off x="3971926" y="3372644"/>
            <a:ext cx="3905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dirty="0" smtClean="0">
                <a:solidFill>
                  <a:srgbClr val="000000"/>
                </a:solidFill>
              </a:rPr>
              <a:t>B</a:t>
            </a:r>
            <a:endParaRPr lang="en-US" sz="2800" kern="1200" dirty="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26" name="Text Box 13"/>
          <p:cNvSpPr txBox="1">
            <a:spLocks noChangeArrowheads="1"/>
          </p:cNvSpPr>
          <p:nvPr/>
        </p:nvSpPr>
        <p:spPr bwMode="auto">
          <a:xfrm>
            <a:off x="5986462" y="2479676"/>
            <a:ext cx="56673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 dirty="0" smtClean="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 C</a:t>
            </a:r>
            <a:endParaRPr lang="en-US" sz="2800" kern="1200" dirty="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27" name="Text Box 13"/>
          <p:cNvSpPr txBox="1">
            <a:spLocks noChangeArrowheads="1"/>
          </p:cNvSpPr>
          <p:nvPr/>
        </p:nvSpPr>
        <p:spPr bwMode="auto">
          <a:xfrm>
            <a:off x="5986462" y="4495801"/>
            <a:ext cx="71913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dirty="0" smtClean="0">
                <a:solidFill>
                  <a:srgbClr val="000000"/>
                </a:solidFill>
              </a:rPr>
              <a:t>  D</a:t>
            </a:r>
            <a:endParaRPr lang="en-US" sz="2800" kern="1200" dirty="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ransition advTm="61008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500"/>
                            </p:stCondLst>
                            <p:childTnLst>
                              <p:par>
                                <p:cTn id="8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8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8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22" grpId="0" animBg="1"/>
      <p:bldP spid="9832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Message Attribute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connections indicate relationships rather than propagate data flow (</a:t>
            </a:r>
            <a:r>
              <a:rPr lang="en-US" dirty="0" err="1" smtClean="0"/>
              <a:t>eg</a:t>
            </a:r>
            <a:r>
              <a:rPr lang="en-US" dirty="0" smtClean="0"/>
              <a:t>. sets)</a:t>
            </a:r>
          </a:p>
          <a:p>
            <a:pPr>
              <a:buFontTx/>
              <a:buChar char="•"/>
            </a:pPr>
            <a:endParaRPr lang="en-US" dirty="0" smtClean="0"/>
          </a:p>
          <a:p>
            <a:endParaRPr lang="en-US" dirty="0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209800" y="2843213"/>
            <a:ext cx="4602163" cy="3117850"/>
            <a:chOff x="1344" y="1968"/>
            <a:chExt cx="3328" cy="2255"/>
          </a:xfrm>
        </p:grpSpPr>
        <p:sp>
          <p:nvSpPr>
            <p:cNvPr id="38" name="Oval 5"/>
            <p:cNvSpPr>
              <a:spLocks noChangeArrowheads="1"/>
            </p:cNvSpPr>
            <p:nvPr/>
          </p:nvSpPr>
          <p:spPr bwMode="auto">
            <a:xfrm>
              <a:off x="1344" y="1968"/>
              <a:ext cx="947" cy="960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35921" dir="2700000" algn="ctr" rotWithShape="0">
                <a:srgbClr val="CCCCCC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00"/>
                  </a:solidFill>
                </a:rPr>
                <a:t>pSphere1</a:t>
              </a:r>
            </a:p>
          </p:txBody>
        </p:sp>
        <p:sp>
          <p:nvSpPr>
            <p:cNvPr id="39" name="Oval 6"/>
            <p:cNvSpPr>
              <a:spLocks noChangeArrowheads="1"/>
            </p:cNvSpPr>
            <p:nvPr/>
          </p:nvSpPr>
          <p:spPr bwMode="auto">
            <a:xfrm>
              <a:off x="1347" y="3263"/>
              <a:ext cx="947" cy="960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35921" dir="2700000" algn="ctr" rotWithShape="0">
                <a:srgbClr val="CCCCCC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solidFill>
                    <a:srgbClr val="000000"/>
                  </a:solidFill>
                </a:rPr>
                <a:t>pCone1</a:t>
              </a:r>
            </a:p>
          </p:txBody>
        </p:sp>
        <p:sp>
          <p:nvSpPr>
            <p:cNvPr id="40" name="Oval 7"/>
            <p:cNvSpPr>
              <a:spLocks noChangeArrowheads="1"/>
            </p:cNvSpPr>
            <p:nvPr/>
          </p:nvSpPr>
          <p:spPr bwMode="auto">
            <a:xfrm>
              <a:off x="3293" y="2544"/>
              <a:ext cx="947" cy="960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35921" dir="2700000" algn="ctr" rotWithShape="0">
                <a:srgbClr val="CCCCCC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solidFill>
                    <a:srgbClr val="000000"/>
                  </a:solidFill>
                </a:rPr>
                <a:t>set1</a:t>
              </a:r>
            </a:p>
          </p:txBody>
        </p:sp>
        <p:sp>
          <p:nvSpPr>
            <p:cNvPr id="28680" name="Line 8"/>
            <p:cNvSpPr>
              <a:spLocks noChangeShapeType="1"/>
            </p:cNvSpPr>
            <p:nvPr/>
          </p:nvSpPr>
          <p:spPr bwMode="auto">
            <a:xfrm>
              <a:off x="2271" y="2575"/>
              <a:ext cx="1020" cy="38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1" name="Line 9"/>
            <p:cNvSpPr>
              <a:spLocks noChangeShapeType="1"/>
            </p:cNvSpPr>
            <p:nvPr/>
          </p:nvSpPr>
          <p:spPr bwMode="auto">
            <a:xfrm flipV="1">
              <a:off x="2284" y="3072"/>
              <a:ext cx="980" cy="676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2" name="Rectangle 10"/>
            <p:cNvSpPr>
              <a:spLocks noChangeArrowheads="1"/>
            </p:cNvSpPr>
            <p:nvPr/>
          </p:nvSpPr>
          <p:spPr bwMode="auto">
            <a:xfrm>
              <a:off x="1536" y="2327"/>
              <a:ext cx="119" cy="2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2550" tIns="41275" rIns="82550" bIns="41275">
              <a:spAutoFit/>
            </a:bodyPr>
            <a:lstStyle/>
            <a:p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28683" name="Rectangle 11"/>
            <p:cNvSpPr>
              <a:spLocks noChangeArrowheads="1"/>
            </p:cNvSpPr>
            <p:nvPr/>
          </p:nvSpPr>
          <p:spPr bwMode="auto">
            <a:xfrm>
              <a:off x="1724" y="3648"/>
              <a:ext cx="119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2550" tIns="41275" rIns="82550" bIns="41275">
              <a:spAutoFit/>
            </a:bodyPr>
            <a:lstStyle/>
            <a:p>
              <a:pPr algn="ctr"/>
              <a:endParaRPr lang="en-US" sz="2800">
                <a:solidFill>
                  <a:srgbClr val="000000"/>
                </a:solidFill>
              </a:endParaRPr>
            </a:p>
          </p:txBody>
        </p:sp>
        <p:sp>
          <p:nvSpPr>
            <p:cNvPr id="28684" name="Rectangle 12"/>
            <p:cNvSpPr>
              <a:spLocks noChangeArrowheads="1"/>
            </p:cNvSpPr>
            <p:nvPr/>
          </p:nvSpPr>
          <p:spPr bwMode="auto">
            <a:xfrm>
              <a:off x="2689" y="2095"/>
              <a:ext cx="1983" cy="3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2550" tIns="41275" rIns="82550" bIns="41275">
              <a:spAutoFit/>
            </a:bodyPr>
            <a:lstStyle/>
            <a:p>
              <a:r>
                <a:rPr lang="en-US" sz="2400">
                  <a:solidFill>
                    <a:srgbClr val="EE5500"/>
                  </a:solidFill>
                </a:rPr>
                <a:t>message attributes</a:t>
              </a:r>
            </a:p>
          </p:txBody>
        </p:sp>
        <p:sp>
          <p:nvSpPr>
            <p:cNvPr id="28685" name="Line 13"/>
            <p:cNvSpPr>
              <a:spLocks noChangeShapeType="1"/>
            </p:cNvSpPr>
            <p:nvPr/>
          </p:nvSpPr>
          <p:spPr bwMode="auto">
            <a:xfrm flipH="1">
              <a:off x="2880" y="2352"/>
              <a:ext cx="288" cy="432"/>
            </a:xfrm>
            <a:prstGeom prst="line">
              <a:avLst/>
            </a:prstGeom>
            <a:noFill/>
            <a:ln w="9525">
              <a:solidFill>
                <a:srgbClr val="EE5500"/>
              </a:solidFill>
              <a:round/>
              <a:headEnd/>
              <a:tailEnd type="triangle" w="med" len="med"/>
            </a:ln>
          </p:spPr>
          <p:txBody>
            <a:bodyPr wrap="none" lIns="82550" tIns="41275" rIns="82550" bIns="41275">
              <a:spAutoFit/>
            </a:bodyPr>
            <a:lstStyle/>
            <a:p>
              <a:endParaRPr lang="en-US"/>
            </a:p>
          </p:txBody>
        </p:sp>
        <p:sp>
          <p:nvSpPr>
            <p:cNvPr id="28686" name="Line 14"/>
            <p:cNvSpPr>
              <a:spLocks noChangeShapeType="1"/>
            </p:cNvSpPr>
            <p:nvPr/>
          </p:nvSpPr>
          <p:spPr bwMode="auto">
            <a:xfrm flipH="1">
              <a:off x="2784" y="2352"/>
              <a:ext cx="384" cy="1008"/>
            </a:xfrm>
            <a:prstGeom prst="line">
              <a:avLst/>
            </a:prstGeom>
            <a:noFill/>
            <a:ln w="9525">
              <a:solidFill>
                <a:srgbClr val="EE5500"/>
              </a:solidFill>
              <a:round/>
              <a:headEnd/>
              <a:tailEnd type="triangle" w="med" len="med"/>
            </a:ln>
          </p:spPr>
          <p:txBody>
            <a:bodyPr lIns="82550" tIns="41275" rIns="82550" bIns="41275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Message Attribute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319088" y="1416050"/>
            <a:ext cx="9053512" cy="5119688"/>
          </a:xfrm>
        </p:spPr>
        <p:txBody>
          <a:bodyPr/>
          <a:lstStyle/>
          <a:p>
            <a:r>
              <a:rPr lang="en-US" dirty="0" smtClean="0"/>
              <a:t>Some connections indicate relationships rather than propagate data flow (</a:t>
            </a:r>
            <a:r>
              <a:rPr lang="en-US" dirty="0" err="1" smtClean="0"/>
              <a:t>eg</a:t>
            </a:r>
            <a:r>
              <a:rPr lang="en-US" dirty="0" smtClean="0"/>
              <a:t>. sets)</a:t>
            </a:r>
          </a:p>
          <a:p>
            <a:endParaRPr lang="en-US" dirty="0" smtClean="0"/>
          </a:p>
          <a:p>
            <a:pPr lvl="1">
              <a:buClr>
                <a:schemeClr val="bg1"/>
              </a:buClr>
              <a:buSzPct val="100000"/>
              <a:buFontTx/>
              <a:buChar char="•"/>
            </a:pPr>
            <a:r>
              <a:rPr lang="en-US" sz="2400" dirty="0" smtClean="0">
                <a:ea typeface="+mn-ea"/>
                <a:cs typeface="+mn-cs"/>
              </a:rPr>
              <a:t>Indicate membership in a grouping</a:t>
            </a:r>
          </a:p>
          <a:p>
            <a:pPr lvl="1">
              <a:buClr>
                <a:schemeClr val="bg1"/>
              </a:buClr>
              <a:buSzPct val="100000"/>
              <a:buFontTx/>
              <a:buChar char="•"/>
            </a:pPr>
            <a:endParaRPr lang="en-US" sz="2400" dirty="0" smtClean="0">
              <a:ea typeface="+mn-ea"/>
              <a:cs typeface="+mn-cs"/>
            </a:endParaRPr>
          </a:p>
          <a:p>
            <a:pPr lvl="1">
              <a:buClr>
                <a:schemeClr val="bg1"/>
              </a:buClr>
              <a:buSzPct val="100000"/>
              <a:buFontTx/>
              <a:buChar char="•"/>
            </a:pPr>
            <a:r>
              <a:rPr lang="en-US" sz="2400" dirty="0" smtClean="0"/>
              <a:t>No data is actually stored</a:t>
            </a:r>
          </a:p>
          <a:p>
            <a:endParaRPr lang="en-US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Plug</a:t>
            </a:r>
          </a:p>
          <a:p>
            <a:pPr lvl="2">
              <a:buFont typeface="Arial" pitchFamily="34" charset="0"/>
              <a:buChar char="•"/>
            </a:pPr>
            <a:r>
              <a:rPr lang="en-US" sz="2400" dirty="0" smtClean="0"/>
              <a:t>query a value</a:t>
            </a:r>
          </a:p>
          <a:p>
            <a:pPr lvl="2">
              <a:buFont typeface="Arial" pitchFamily="34" charset="0"/>
              <a:buChar char="•"/>
            </a:pPr>
            <a:r>
              <a:rPr lang="en-US" sz="2400" dirty="0" smtClean="0"/>
              <a:t>set a value</a:t>
            </a:r>
          </a:p>
          <a:p>
            <a:pPr lvl="2">
              <a:buFont typeface="Arial" pitchFamily="34" charset="0"/>
              <a:buChar char="•"/>
            </a:pPr>
            <a:r>
              <a:rPr lang="en-US" sz="2400" dirty="0" smtClean="0"/>
              <a:t>…</a:t>
            </a:r>
          </a:p>
          <a:p>
            <a:pPr lvl="2"/>
            <a:endParaRPr lang="en-US" dirty="0" smtClean="0"/>
          </a:p>
          <a:p>
            <a:r>
              <a:rPr lang="en-US" dirty="0" err="1" smtClean="0"/>
              <a:t>DataBlock</a:t>
            </a:r>
            <a:r>
              <a:rPr lang="en-US" dirty="0" smtClean="0"/>
              <a:t> &amp; </a:t>
            </a:r>
            <a:r>
              <a:rPr lang="en-US" dirty="0" err="1" smtClean="0"/>
              <a:t>DataHandle</a:t>
            </a:r>
            <a:endParaRPr lang="en-US" dirty="0" smtClean="0"/>
          </a:p>
          <a:p>
            <a:pPr lvl="2">
              <a:buFont typeface="Arial" pitchFamily="34" charset="0"/>
              <a:buChar char="•"/>
            </a:pPr>
            <a:r>
              <a:rPr lang="en-US" sz="2400" dirty="0" smtClean="0"/>
              <a:t>main functionality is to query/set a value on a node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Oval 3"/>
          <p:cNvSpPr/>
          <p:nvPr/>
        </p:nvSpPr>
        <p:spPr>
          <a:xfrm>
            <a:off x="3962400" y="1227931"/>
            <a:ext cx="4114800" cy="4029869"/>
          </a:xfrm>
          <a:prstGeom prst="ellipse">
            <a:avLst/>
          </a:prstGeom>
          <a:solidFill>
            <a:srgbClr val="99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14400" y="3086100"/>
            <a:ext cx="2819400" cy="1181100"/>
          </a:xfrm>
          <a:prstGeom prst="rect">
            <a:avLst/>
          </a:prstGeom>
          <a:noFill/>
          <a:ln>
            <a:solidFill>
              <a:schemeClr val="accent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72000" y="3086100"/>
            <a:ext cx="2971800" cy="1181100"/>
          </a:xfrm>
          <a:prstGeom prst="rect">
            <a:avLst/>
          </a:prstGeom>
          <a:noFill/>
          <a:ln>
            <a:solidFill>
              <a:schemeClr val="accent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419600" y="2133600"/>
            <a:ext cx="3124200" cy="533400"/>
          </a:xfrm>
          <a:prstGeom prst="rect">
            <a:avLst/>
          </a:prstGeom>
          <a:solidFill>
            <a:srgbClr val="99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bg1"/>
                </a:solidFill>
              </a:rPr>
              <a:t>MPxNode</a:t>
            </a:r>
            <a:r>
              <a:rPr lang="en-US" sz="2400" dirty="0" smtClean="0">
                <a:solidFill>
                  <a:schemeClr val="bg1"/>
                </a:solidFill>
              </a:rPr>
              <a:t>::compute()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19200" y="3343870"/>
            <a:ext cx="2133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 err="1" smtClean="0">
                <a:solidFill>
                  <a:srgbClr val="FFFFFF"/>
                </a:solidFill>
                <a:latin typeface="Arial"/>
              </a:rPr>
              <a:t>MPlug</a:t>
            </a:r>
            <a:r>
              <a:rPr lang="en-US" dirty="0" smtClean="0">
                <a:solidFill>
                  <a:srgbClr val="FFFFFF"/>
                </a:solidFill>
                <a:latin typeface="Arial"/>
              </a:rPr>
              <a:t>::</a:t>
            </a:r>
            <a:r>
              <a:rPr lang="en-US" dirty="0" err="1" smtClean="0">
                <a:solidFill>
                  <a:srgbClr val="FFFFFF"/>
                </a:solidFill>
                <a:latin typeface="Arial"/>
              </a:rPr>
              <a:t>getValue</a:t>
            </a:r>
            <a:r>
              <a:rPr lang="en-US" dirty="0" smtClean="0">
                <a:solidFill>
                  <a:srgbClr val="FFFFFF"/>
                </a:solidFill>
                <a:latin typeface="Arial"/>
              </a:rPr>
              <a:t>()</a:t>
            </a:r>
          </a:p>
          <a:p>
            <a:pPr lvl="0"/>
            <a:r>
              <a:rPr lang="en-US" dirty="0" err="1" smtClean="0">
                <a:solidFill>
                  <a:srgbClr val="FFFFFF"/>
                </a:solidFill>
                <a:latin typeface="Arial"/>
              </a:rPr>
              <a:t>MPlug</a:t>
            </a:r>
            <a:r>
              <a:rPr lang="en-US" dirty="0" smtClean="0">
                <a:solidFill>
                  <a:srgbClr val="FFFFFF"/>
                </a:solidFill>
                <a:latin typeface="Arial"/>
              </a:rPr>
              <a:t>::</a:t>
            </a:r>
            <a:r>
              <a:rPr lang="en-US" dirty="0" err="1" smtClean="0">
                <a:solidFill>
                  <a:srgbClr val="FFFFFF"/>
                </a:solidFill>
                <a:latin typeface="Arial"/>
              </a:rPr>
              <a:t>setValue</a:t>
            </a:r>
            <a:r>
              <a:rPr lang="en-US" dirty="0" smtClean="0">
                <a:solidFill>
                  <a:srgbClr val="FFFFFF"/>
                </a:solidFill>
                <a:latin typeface="Arial"/>
              </a:rPr>
              <a:t>()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24400" y="3343870"/>
            <a:ext cx="2819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MDataHandle</a:t>
            </a:r>
            <a:r>
              <a:rPr lang="en-US" dirty="0" smtClean="0">
                <a:solidFill>
                  <a:schemeClr val="bg1"/>
                </a:solidFill>
              </a:rPr>
              <a:t>::</a:t>
            </a:r>
            <a:r>
              <a:rPr lang="en-US" dirty="0" err="1" smtClean="0">
                <a:solidFill>
                  <a:schemeClr val="bg1"/>
                </a:solidFill>
              </a:rPr>
              <a:t>asXXX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MDataHandle</a:t>
            </a:r>
            <a:r>
              <a:rPr lang="en-US" dirty="0" smtClean="0">
                <a:solidFill>
                  <a:schemeClr val="bg1"/>
                </a:solidFill>
              </a:rPr>
              <a:t>::</a:t>
            </a:r>
            <a:r>
              <a:rPr lang="en-US" dirty="0" err="1" smtClean="0">
                <a:solidFill>
                  <a:schemeClr val="bg1"/>
                </a:solidFill>
              </a:rPr>
              <a:t>setXXX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Access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Plugs vs. </a:t>
            </a:r>
            <a:r>
              <a:rPr lang="en-US" sz="2800" dirty="0" err="1" smtClean="0"/>
              <a:t>Datahandles</a:t>
            </a:r>
            <a:endParaRPr lang="en-US" sz="2800" dirty="0" smtClean="0"/>
          </a:p>
          <a:p>
            <a:r>
              <a:rPr lang="en-US" dirty="0" smtClean="0"/>
              <a:t>General rule:</a:t>
            </a:r>
          </a:p>
          <a:p>
            <a:pPr lvl="1">
              <a:buFont typeface="Arial" pitchFamily="34" charset="0"/>
              <a:buChar char="•"/>
            </a:pPr>
            <a:r>
              <a:rPr lang="en-US" dirty="0" err="1" smtClean="0"/>
              <a:t>dataHandles</a:t>
            </a:r>
            <a:r>
              <a:rPr lang="en-US" dirty="0" smtClean="0"/>
              <a:t>: set/get data during compute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plugs: set/get data outside of compute</a:t>
            </a:r>
          </a:p>
          <a:p>
            <a:r>
              <a:rPr lang="en-US" dirty="0" smtClean="0"/>
              <a:t>Difference:</a:t>
            </a:r>
          </a:p>
          <a:p>
            <a:pPr lvl="1">
              <a:buFont typeface="Arial" pitchFamily="34" charset="0"/>
              <a:buChar char="•"/>
            </a:pPr>
            <a:r>
              <a:rPr lang="en-US" dirty="0" err="1" smtClean="0"/>
              <a:t>datahandle</a:t>
            </a:r>
            <a:r>
              <a:rPr lang="en-US" dirty="0" smtClean="0"/>
              <a:t> set/get methods are more efficient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setting data via plug propagates dirty, </a:t>
            </a:r>
            <a:r>
              <a:rPr lang="en-US" dirty="0" err="1" smtClean="0"/>
              <a:t>datahandle</a:t>
            </a:r>
            <a:r>
              <a:rPr lang="en-US" dirty="0" smtClean="0"/>
              <a:t> does not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		     </a:t>
            </a:r>
            <a:r>
              <a:rPr lang="en-US" sz="2800" b="1" dirty="0" smtClean="0"/>
              <a:t>Array Attribute (Multi)</a:t>
            </a:r>
            <a:endParaRPr lang="en-US" sz="2800" b="1" dirty="0"/>
          </a:p>
        </p:txBody>
      </p:sp>
      <p:pic>
        <p:nvPicPr>
          <p:cNvPr id="4" name="Picture 4" descr="mne_bottom_ba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0469" y="5110832"/>
            <a:ext cx="7981950" cy="1046162"/>
          </a:xfrm>
          <a:prstGeom prst="rect">
            <a:avLst/>
          </a:prstGeom>
          <a:noFill/>
          <a:ln w="3175">
            <a:solidFill>
              <a:srgbClr val="DDDDDD"/>
            </a:solidFill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Attribute (Multi)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000" dirty="0" smtClean="0"/>
              <a:t>  An array of data</a:t>
            </a:r>
          </a:p>
          <a:p>
            <a:pPr>
              <a:buFont typeface="Arial" pitchFamily="34" charset="0"/>
              <a:buChar char="•"/>
            </a:pPr>
            <a:r>
              <a:rPr lang="en-CA" sz="2000" dirty="0" smtClean="0"/>
              <a:t>  The data type of each element is defined to be the type specified by the attribute</a:t>
            </a:r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 Each element plug can contains its own value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 Each element plug can have its own connection</a:t>
            </a:r>
          </a:p>
          <a:p>
            <a:r>
              <a:rPr lang="en-US" sz="2000" dirty="0" smtClean="0"/>
              <a:t> 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/>
              <a:t>			     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getAttr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blendShape1.weight[0]</a:t>
            </a:r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2163763" y="3962400"/>
            <a:ext cx="762000" cy="762000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/>
              <a:t>weight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392363" y="5029200"/>
            <a:ext cx="533400" cy="4572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2925763" y="5029200"/>
            <a:ext cx="533400" cy="4572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3459163" y="5029200"/>
            <a:ext cx="533400" cy="4572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3992563" y="5029200"/>
            <a:ext cx="533400" cy="4572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...</a:t>
            </a: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4525963" y="5029200"/>
            <a:ext cx="533400" cy="4572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n-1</a:t>
            </a: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5059363" y="5029200"/>
            <a:ext cx="533400" cy="4572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n</a:t>
            </a:r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 flipH="1">
            <a:off x="2590800" y="4724400"/>
            <a:ext cx="0" cy="304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Attribute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sz="2400" dirty="0" smtClean="0"/>
              <a:t>Array can be sparse</a:t>
            </a:r>
          </a:p>
          <a:p>
            <a:pPr lvl="1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sz="2400" dirty="0" smtClean="0"/>
              <a:t>Logical index </a:t>
            </a:r>
            <a:r>
              <a:rPr lang="en-US" sz="2400" dirty="0" err="1" smtClean="0"/>
              <a:t>v.s</a:t>
            </a:r>
            <a:r>
              <a:rPr lang="en-US" sz="2400" dirty="0" smtClean="0"/>
              <a:t>. Physical index</a:t>
            </a:r>
          </a:p>
          <a:p>
            <a:pPr lvl="2">
              <a:buClr>
                <a:schemeClr val="accent1">
                  <a:lumMod val="50000"/>
                  <a:lumOff val="50000"/>
                </a:schemeClr>
              </a:buClr>
              <a:buFont typeface="Arial" pitchFamily="34" charset="0"/>
              <a:buChar char="•"/>
            </a:pPr>
            <a:r>
              <a:rPr lang="en-CA" dirty="0" smtClean="0">
                <a:solidFill>
                  <a:srgbClr val="FFFF00"/>
                </a:solidFill>
              </a:rPr>
              <a:t>Logical indexes are sparse and used by MEL</a:t>
            </a:r>
          </a:p>
          <a:p>
            <a:pPr lvl="2">
              <a:buClr>
                <a:schemeClr val="accent1">
                  <a:lumMod val="50000"/>
                  <a:lumOff val="50000"/>
                </a:schemeClr>
              </a:buClr>
              <a:buNone/>
            </a:pPr>
            <a:r>
              <a:rPr lang="en-US" dirty="0" smtClean="0"/>
              <a:t>	</a:t>
            </a:r>
            <a:r>
              <a:rPr lang="en-US" dirty="0" err="1" smtClean="0"/>
              <a:t>MPlug</a:t>
            </a:r>
            <a:r>
              <a:rPr lang="en-US" dirty="0" smtClean="0"/>
              <a:t>:: </a:t>
            </a:r>
            <a:r>
              <a:rPr lang="en-CA" dirty="0" err="1" smtClean="0"/>
              <a:t>elementByLogicalIndex</a:t>
            </a:r>
            <a:r>
              <a:rPr lang="en-CA" dirty="0" smtClean="0"/>
              <a:t>()</a:t>
            </a:r>
          </a:p>
          <a:p>
            <a:pPr lvl="2">
              <a:buClr>
                <a:schemeClr val="accent1">
                  <a:lumMod val="50000"/>
                  <a:lumOff val="50000"/>
                </a:schemeClr>
              </a:buClr>
              <a:buNone/>
            </a:pPr>
            <a:r>
              <a:rPr lang="en-CA" dirty="0" smtClean="0"/>
              <a:t>	</a:t>
            </a:r>
            <a:r>
              <a:rPr lang="en-US" dirty="0" smtClean="0"/>
              <a:t>When try to retrieve element plug value, element plug will be created if does not exist already</a:t>
            </a:r>
          </a:p>
          <a:p>
            <a:pPr lvl="2">
              <a:buClr>
                <a:schemeClr val="accent1">
                  <a:lumMod val="50000"/>
                  <a:lumOff val="50000"/>
                </a:schemeClr>
              </a:buClr>
              <a:buNone/>
            </a:pPr>
            <a:r>
              <a:rPr lang="en-US" dirty="0" smtClean="0"/>
              <a:t>	</a:t>
            </a:r>
            <a:endParaRPr lang="en-CA" dirty="0" smtClean="0"/>
          </a:p>
          <a:p>
            <a:pPr lvl="2">
              <a:buClr>
                <a:schemeClr val="accent1">
                  <a:lumMod val="50000"/>
                  <a:lumOff val="50000"/>
                </a:schemeClr>
              </a:buClr>
              <a:buFont typeface="Arial" pitchFamily="34" charset="0"/>
              <a:buChar char="•"/>
            </a:pPr>
            <a:r>
              <a:rPr lang="en-CA" dirty="0" smtClean="0">
                <a:solidFill>
                  <a:srgbClr val="FFFF00"/>
                </a:solidFill>
              </a:rPr>
              <a:t>Physical indexes are not sparse</a:t>
            </a:r>
            <a:r>
              <a:rPr lang="en-CA" dirty="0" smtClean="0"/>
              <a:t>, it is guaranteed that the physical indexes will range from 0 to </a:t>
            </a:r>
            <a:r>
              <a:rPr lang="en-CA" dirty="0" err="1" smtClean="0"/>
              <a:t>numElements</a:t>
            </a:r>
            <a:r>
              <a:rPr lang="en-CA" dirty="0" smtClean="0"/>
              <a:t>() – 1</a:t>
            </a:r>
          </a:p>
          <a:p>
            <a:pPr lvl="2">
              <a:buClr>
                <a:schemeClr val="accent1">
                  <a:lumMod val="50000"/>
                  <a:lumOff val="50000"/>
                </a:schemeClr>
              </a:buClr>
              <a:buNone/>
            </a:pPr>
            <a:r>
              <a:rPr lang="en-US" dirty="0" smtClean="0"/>
              <a:t>	</a:t>
            </a:r>
            <a:r>
              <a:rPr lang="en-US" dirty="0" err="1" smtClean="0"/>
              <a:t>MPlug</a:t>
            </a:r>
            <a:r>
              <a:rPr lang="en-US" dirty="0" smtClean="0"/>
              <a:t>:: </a:t>
            </a:r>
            <a:r>
              <a:rPr lang="en-CA" dirty="0" err="1" smtClean="0"/>
              <a:t>elementByPhysicalIndex</a:t>
            </a:r>
            <a:r>
              <a:rPr lang="en-CA" dirty="0" smtClean="0"/>
              <a:t>()</a:t>
            </a:r>
          </a:p>
          <a:p>
            <a:pPr lvl="2">
              <a:buClr>
                <a:schemeClr val="accent1">
                  <a:lumMod val="50000"/>
                  <a:lumOff val="50000"/>
                </a:schemeClr>
              </a:buClr>
              <a:buFont typeface="Arial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Dependency Graph and DG Nodes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1644650" y="2808287"/>
            <a:ext cx="1174750" cy="1154113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6" name="Oval 6"/>
          <p:cNvSpPr>
            <a:spLocks noChangeArrowheads="1"/>
          </p:cNvSpPr>
          <p:nvPr/>
        </p:nvSpPr>
        <p:spPr bwMode="auto">
          <a:xfrm>
            <a:off x="5702300" y="2747962"/>
            <a:ext cx="1174750" cy="1154113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3786188" y="2790825"/>
            <a:ext cx="1174750" cy="1154112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8" name="Text Box 14"/>
          <p:cNvSpPr txBox="1">
            <a:spLocks noChangeArrowheads="1"/>
          </p:cNvSpPr>
          <p:nvPr/>
        </p:nvSpPr>
        <p:spPr bwMode="auto">
          <a:xfrm>
            <a:off x="4175125" y="3121025"/>
            <a:ext cx="390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u="none" dirty="0"/>
              <a:t>B</a:t>
            </a:r>
          </a:p>
        </p:txBody>
      </p:sp>
      <p:sp>
        <p:nvSpPr>
          <p:cNvPr id="19" name="Text Box 13"/>
          <p:cNvSpPr txBox="1">
            <a:spLocks noChangeArrowheads="1"/>
          </p:cNvSpPr>
          <p:nvPr/>
        </p:nvSpPr>
        <p:spPr bwMode="auto">
          <a:xfrm>
            <a:off x="2039938" y="3186112"/>
            <a:ext cx="390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u="none" dirty="0"/>
              <a:t>A</a:t>
            </a:r>
          </a:p>
        </p:txBody>
      </p:sp>
      <p:sp>
        <p:nvSpPr>
          <p:cNvPr id="20" name="Text Box 15"/>
          <p:cNvSpPr txBox="1">
            <a:spLocks noChangeArrowheads="1"/>
          </p:cNvSpPr>
          <p:nvPr/>
        </p:nvSpPr>
        <p:spPr bwMode="auto">
          <a:xfrm>
            <a:off x="6108700" y="3079750"/>
            <a:ext cx="390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u="none" dirty="0"/>
              <a:t>C</a:t>
            </a:r>
          </a:p>
        </p:txBody>
      </p:sp>
      <p:sp>
        <p:nvSpPr>
          <p:cNvPr id="21" name="AutoShape 16"/>
          <p:cNvSpPr>
            <a:spLocks noChangeArrowheads="1"/>
          </p:cNvSpPr>
          <p:nvPr/>
        </p:nvSpPr>
        <p:spPr bwMode="auto">
          <a:xfrm>
            <a:off x="2647950" y="3625850"/>
            <a:ext cx="211138" cy="215900"/>
          </a:xfrm>
          <a:prstGeom prst="triangle">
            <a:avLst>
              <a:gd name="adj" fmla="val 50000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FFAA00"/>
              </a:solidFill>
            </a:endParaRPr>
          </a:p>
        </p:txBody>
      </p:sp>
      <p:sp>
        <p:nvSpPr>
          <p:cNvPr id="22" name="AutoShape 16"/>
          <p:cNvSpPr>
            <a:spLocks noChangeArrowheads="1"/>
          </p:cNvSpPr>
          <p:nvPr/>
        </p:nvSpPr>
        <p:spPr bwMode="auto">
          <a:xfrm>
            <a:off x="2711450" y="3111500"/>
            <a:ext cx="211138" cy="215900"/>
          </a:xfrm>
          <a:prstGeom prst="triangle">
            <a:avLst>
              <a:gd name="adj" fmla="val 50000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FFAA00"/>
              </a:solidFill>
            </a:endParaRPr>
          </a:p>
        </p:txBody>
      </p:sp>
      <p:sp>
        <p:nvSpPr>
          <p:cNvPr id="23" name="AutoShape 16"/>
          <p:cNvSpPr>
            <a:spLocks noChangeArrowheads="1"/>
          </p:cNvSpPr>
          <p:nvPr/>
        </p:nvSpPr>
        <p:spPr bwMode="auto">
          <a:xfrm>
            <a:off x="3670300" y="3262312"/>
            <a:ext cx="211138" cy="215900"/>
          </a:xfrm>
          <a:prstGeom prst="triangle">
            <a:avLst>
              <a:gd name="adj" fmla="val 50000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FFAA00"/>
              </a:solidFill>
            </a:endParaRPr>
          </a:p>
        </p:txBody>
      </p:sp>
      <p:sp>
        <p:nvSpPr>
          <p:cNvPr id="24" name="AutoShape 16"/>
          <p:cNvSpPr>
            <a:spLocks noChangeArrowheads="1"/>
          </p:cNvSpPr>
          <p:nvPr/>
        </p:nvSpPr>
        <p:spPr bwMode="auto">
          <a:xfrm>
            <a:off x="4899025" y="3197225"/>
            <a:ext cx="211138" cy="215900"/>
          </a:xfrm>
          <a:prstGeom prst="triangle">
            <a:avLst>
              <a:gd name="adj" fmla="val 50000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FFAA00"/>
              </a:solidFill>
            </a:endParaRPr>
          </a:p>
        </p:txBody>
      </p:sp>
      <p:sp>
        <p:nvSpPr>
          <p:cNvPr id="25" name="AutoShape 16"/>
          <p:cNvSpPr>
            <a:spLocks noChangeArrowheads="1"/>
          </p:cNvSpPr>
          <p:nvPr/>
        </p:nvSpPr>
        <p:spPr bwMode="auto">
          <a:xfrm>
            <a:off x="5584825" y="3186112"/>
            <a:ext cx="211138" cy="215900"/>
          </a:xfrm>
          <a:prstGeom prst="triangle">
            <a:avLst>
              <a:gd name="adj" fmla="val 50000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FFAA00"/>
              </a:solidFill>
            </a:endParaRPr>
          </a:p>
        </p:txBody>
      </p:sp>
      <p:sp>
        <p:nvSpPr>
          <p:cNvPr id="26" name="Right Arrow 25"/>
          <p:cNvSpPr>
            <a:spLocks noChangeArrowheads="1"/>
          </p:cNvSpPr>
          <p:nvPr/>
        </p:nvSpPr>
        <p:spPr bwMode="auto">
          <a:xfrm rot="684447">
            <a:off x="2897188" y="3268662"/>
            <a:ext cx="835025" cy="130175"/>
          </a:xfrm>
          <a:prstGeom prst="rightArrow">
            <a:avLst>
              <a:gd name="adj1" fmla="val 50000"/>
              <a:gd name="adj2" fmla="val 114157"/>
            </a:avLst>
          </a:prstGeom>
          <a:solidFill>
            <a:srgbClr val="FF99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" name="Right Arrow 26"/>
          <p:cNvSpPr>
            <a:spLocks noChangeArrowheads="1"/>
          </p:cNvSpPr>
          <p:nvPr/>
        </p:nvSpPr>
        <p:spPr bwMode="auto">
          <a:xfrm>
            <a:off x="5065713" y="3262313"/>
            <a:ext cx="600075" cy="139699"/>
          </a:xfrm>
          <a:prstGeom prst="rightArrow">
            <a:avLst>
              <a:gd name="adj1" fmla="val 50000"/>
              <a:gd name="adj2" fmla="val 114125"/>
            </a:avLst>
          </a:prstGeom>
          <a:solidFill>
            <a:srgbClr val="FF99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0" name="Rectangle 1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Multi Attribute &amp; </a:t>
            </a:r>
            <a:r>
              <a:rPr lang="en-US" dirty="0" err="1" smtClean="0"/>
              <a:t>DataBlock</a:t>
            </a:r>
            <a:endParaRPr lang="en-US" dirty="0" smtClean="0"/>
          </a:p>
        </p:txBody>
      </p:sp>
      <p:sp>
        <p:nvSpPr>
          <p:cNvPr id="16386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Arrays are stored separately in sub-</a:t>
            </a:r>
            <a:r>
              <a:rPr lang="en-US" dirty="0" err="1" smtClean="0"/>
              <a:t>datablocks</a:t>
            </a:r>
            <a:r>
              <a:rPr lang="en-US" dirty="0" smtClean="0"/>
              <a:t>, and accessed through array data handles</a:t>
            </a:r>
          </a:p>
          <a:p>
            <a:endParaRPr lang="en-US" dirty="0" smtClean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667000" y="3433763"/>
            <a:ext cx="1252538" cy="1976437"/>
            <a:chOff x="833" y="1665"/>
            <a:chExt cx="789" cy="1245"/>
          </a:xfrm>
        </p:grpSpPr>
        <p:sp>
          <p:nvSpPr>
            <p:cNvPr id="100356" name="Oval 4"/>
            <p:cNvSpPr>
              <a:spLocks noChangeArrowheads="1"/>
            </p:cNvSpPr>
            <p:nvPr/>
          </p:nvSpPr>
          <p:spPr bwMode="auto">
            <a:xfrm>
              <a:off x="839" y="1665"/>
              <a:ext cx="740" cy="727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0357" name="Rectangle 5"/>
            <p:cNvSpPr>
              <a:spLocks noChangeArrowheads="1"/>
            </p:cNvSpPr>
            <p:nvPr/>
          </p:nvSpPr>
          <p:spPr bwMode="auto">
            <a:xfrm>
              <a:off x="836" y="2403"/>
              <a:ext cx="780" cy="50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397" name="Line 6"/>
            <p:cNvSpPr>
              <a:spLocks noChangeShapeType="1"/>
            </p:cNvSpPr>
            <p:nvPr/>
          </p:nvSpPr>
          <p:spPr bwMode="auto">
            <a:xfrm>
              <a:off x="833" y="2573"/>
              <a:ext cx="7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8" name="Line 7"/>
            <p:cNvSpPr>
              <a:spLocks noChangeShapeType="1"/>
            </p:cNvSpPr>
            <p:nvPr/>
          </p:nvSpPr>
          <p:spPr bwMode="auto">
            <a:xfrm>
              <a:off x="835" y="2735"/>
              <a:ext cx="7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9" name="Line 8"/>
            <p:cNvSpPr>
              <a:spLocks noChangeShapeType="1"/>
            </p:cNvSpPr>
            <p:nvPr/>
          </p:nvSpPr>
          <p:spPr bwMode="auto">
            <a:xfrm>
              <a:off x="1097" y="2568"/>
              <a:ext cx="0" cy="1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0" name="Line 9"/>
            <p:cNvSpPr>
              <a:spLocks noChangeShapeType="1"/>
            </p:cNvSpPr>
            <p:nvPr/>
          </p:nvSpPr>
          <p:spPr bwMode="auto">
            <a:xfrm>
              <a:off x="1396" y="2575"/>
              <a:ext cx="0" cy="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1" name="Line 10"/>
            <p:cNvSpPr>
              <a:spLocks noChangeShapeType="1"/>
            </p:cNvSpPr>
            <p:nvPr/>
          </p:nvSpPr>
          <p:spPr bwMode="auto">
            <a:xfrm>
              <a:off x="1240" y="2737"/>
              <a:ext cx="0" cy="1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2836863" y="3467100"/>
            <a:ext cx="3130550" cy="1535113"/>
            <a:chOff x="940" y="1686"/>
            <a:chExt cx="1972" cy="967"/>
          </a:xfrm>
        </p:grpSpPr>
        <p:sp>
          <p:nvSpPr>
            <p:cNvPr id="100364" name="Rectangle 12"/>
            <p:cNvSpPr>
              <a:spLocks noChangeArrowheads="1"/>
            </p:cNvSpPr>
            <p:nvPr/>
          </p:nvSpPr>
          <p:spPr bwMode="auto">
            <a:xfrm>
              <a:off x="2132" y="1686"/>
              <a:ext cx="780" cy="313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394" name="Line 13"/>
            <p:cNvSpPr>
              <a:spLocks noChangeShapeType="1"/>
            </p:cNvSpPr>
            <p:nvPr/>
          </p:nvSpPr>
          <p:spPr bwMode="auto">
            <a:xfrm flipV="1">
              <a:off x="940" y="1713"/>
              <a:ext cx="1193" cy="94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diamond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3697288" y="4889500"/>
            <a:ext cx="2316162" cy="496888"/>
            <a:chOff x="1482" y="2582"/>
            <a:chExt cx="1459" cy="313"/>
          </a:xfrm>
        </p:grpSpPr>
        <p:sp>
          <p:nvSpPr>
            <p:cNvPr id="100367" name="Rectangle 15"/>
            <p:cNvSpPr>
              <a:spLocks noChangeArrowheads="1"/>
            </p:cNvSpPr>
            <p:nvPr/>
          </p:nvSpPr>
          <p:spPr bwMode="auto">
            <a:xfrm>
              <a:off x="2161" y="2582"/>
              <a:ext cx="780" cy="313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392" name="Line 16"/>
            <p:cNvSpPr>
              <a:spLocks noChangeShapeType="1"/>
            </p:cNvSpPr>
            <p:nvPr/>
          </p:nvSpPr>
          <p:spPr bwMode="auto">
            <a:xfrm>
              <a:off x="1482" y="2662"/>
              <a:ext cx="674" cy="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diamond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771650" y="2667000"/>
            <a:ext cx="104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Node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01762" y="5879068"/>
            <a:ext cx="1417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Datablock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>
            <a:off x="2166936" y="2970987"/>
            <a:ext cx="257175" cy="294501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Line 17"/>
          <p:cNvSpPr>
            <a:spLocks noChangeShapeType="1"/>
          </p:cNvSpPr>
          <p:nvPr/>
        </p:nvSpPr>
        <p:spPr bwMode="auto">
          <a:xfrm flipV="1">
            <a:off x="1853406" y="5486399"/>
            <a:ext cx="432594" cy="392668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781800" y="2983469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Sub-</a:t>
            </a:r>
            <a:r>
              <a:rPr lang="en-US" dirty="0" err="1" smtClean="0">
                <a:solidFill>
                  <a:schemeClr val="bg1"/>
                </a:solidFill>
              </a:rPr>
              <a:t>datablock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    for arrays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Line 17"/>
          <p:cNvSpPr>
            <a:spLocks noChangeShapeType="1"/>
          </p:cNvSpPr>
          <p:nvPr/>
        </p:nvSpPr>
        <p:spPr bwMode="auto">
          <a:xfrm flipH="1">
            <a:off x="6172200" y="3265488"/>
            <a:ext cx="609600" cy="364312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Line 17"/>
          <p:cNvSpPr>
            <a:spLocks noChangeShapeType="1"/>
          </p:cNvSpPr>
          <p:nvPr/>
        </p:nvSpPr>
        <p:spPr bwMode="auto">
          <a:xfrm flipH="1">
            <a:off x="6172200" y="3417887"/>
            <a:ext cx="762000" cy="158432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advTm="7968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 animBg="1"/>
      <p:bldP spid="2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MultiAttribute</a:t>
            </a:r>
            <a:r>
              <a:rPr lang="en-US" dirty="0" smtClean="0"/>
              <a:t> &amp; </a:t>
            </a:r>
            <a:r>
              <a:rPr lang="en-US" dirty="0" err="1" smtClean="0"/>
              <a:t>DataBlock</a:t>
            </a:r>
            <a:endParaRPr lang="en-US" dirty="0" smtClean="0"/>
          </a:p>
        </p:txBody>
      </p:sp>
      <p:sp>
        <p:nvSpPr>
          <p:cNvPr id="142339" name="Rectangle 3"/>
          <p:cNvSpPr>
            <a:spLocks noChangeArrowheads="1"/>
          </p:cNvSpPr>
          <p:nvPr/>
        </p:nvSpPr>
        <p:spPr bwMode="auto">
          <a:xfrm>
            <a:off x="1619250" y="2860675"/>
            <a:ext cx="2667000" cy="187325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1219200" y="1770063"/>
            <a:ext cx="32146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solidFill>
                  <a:schemeClr val="accent2"/>
                </a:solidFill>
              </a:rPr>
              <a:t>MArrayDataHandle</a:t>
            </a:r>
          </a:p>
        </p:txBody>
      </p:sp>
      <p:sp>
        <p:nvSpPr>
          <p:cNvPr id="24581" name="Line 5"/>
          <p:cNvSpPr>
            <a:spLocks noChangeShapeType="1"/>
          </p:cNvSpPr>
          <p:nvPr/>
        </p:nvSpPr>
        <p:spPr bwMode="auto">
          <a:xfrm>
            <a:off x="1628775" y="3219450"/>
            <a:ext cx="2657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Line 6"/>
          <p:cNvSpPr>
            <a:spLocks noChangeShapeType="1"/>
          </p:cNvSpPr>
          <p:nvPr/>
        </p:nvSpPr>
        <p:spPr bwMode="auto">
          <a:xfrm>
            <a:off x="1625600" y="3549650"/>
            <a:ext cx="2657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3" name="Line 7"/>
          <p:cNvSpPr>
            <a:spLocks noChangeShapeType="1"/>
          </p:cNvSpPr>
          <p:nvPr/>
        </p:nvSpPr>
        <p:spPr bwMode="auto">
          <a:xfrm flipV="1">
            <a:off x="1622425" y="3903663"/>
            <a:ext cx="2667000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>
            <a:off x="1619250" y="4287838"/>
            <a:ext cx="264477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5" name="Line 9"/>
          <p:cNvSpPr>
            <a:spLocks noChangeShapeType="1"/>
          </p:cNvSpPr>
          <p:nvPr/>
        </p:nvSpPr>
        <p:spPr bwMode="auto">
          <a:xfrm>
            <a:off x="2814638" y="2309813"/>
            <a:ext cx="0" cy="136525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6" name="Text Box 10"/>
          <p:cNvSpPr txBox="1">
            <a:spLocks noChangeArrowheads="1"/>
          </p:cNvSpPr>
          <p:nvPr/>
        </p:nvSpPr>
        <p:spPr bwMode="auto">
          <a:xfrm>
            <a:off x="2141538" y="4721225"/>
            <a:ext cx="12112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Datablock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4116388" y="1738313"/>
            <a:ext cx="3646487" cy="3367087"/>
            <a:chOff x="2200" y="1246"/>
            <a:chExt cx="2297" cy="2121"/>
          </a:xfrm>
        </p:grpSpPr>
        <p:sp>
          <p:nvSpPr>
            <p:cNvPr id="142348" name="Rectangle 12"/>
            <p:cNvSpPr>
              <a:spLocks noChangeArrowheads="1"/>
            </p:cNvSpPr>
            <p:nvPr/>
          </p:nvSpPr>
          <p:spPr bwMode="auto">
            <a:xfrm>
              <a:off x="2776" y="1969"/>
              <a:ext cx="1680" cy="118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589" name="Text Box 13"/>
            <p:cNvSpPr txBox="1">
              <a:spLocks noChangeArrowheads="1"/>
            </p:cNvSpPr>
            <p:nvPr/>
          </p:nvSpPr>
          <p:spPr bwMode="auto">
            <a:xfrm>
              <a:off x="3008" y="1246"/>
              <a:ext cx="148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>
                  <a:solidFill>
                    <a:schemeClr val="accent2"/>
                  </a:solidFill>
                </a:rPr>
                <a:t>MDataHandle</a:t>
              </a:r>
            </a:p>
          </p:txBody>
        </p:sp>
        <p:sp>
          <p:nvSpPr>
            <p:cNvPr id="24590" name="Line 14"/>
            <p:cNvSpPr>
              <a:spLocks noChangeShapeType="1"/>
            </p:cNvSpPr>
            <p:nvPr/>
          </p:nvSpPr>
          <p:spPr bwMode="auto">
            <a:xfrm>
              <a:off x="2773" y="2177"/>
              <a:ext cx="167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1" name="Line 15"/>
            <p:cNvSpPr>
              <a:spLocks noChangeShapeType="1"/>
            </p:cNvSpPr>
            <p:nvPr/>
          </p:nvSpPr>
          <p:spPr bwMode="auto">
            <a:xfrm>
              <a:off x="2771" y="2385"/>
              <a:ext cx="167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2" name="Line 16"/>
            <p:cNvSpPr>
              <a:spLocks noChangeShapeType="1"/>
            </p:cNvSpPr>
            <p:nvPr/>
          </p:nvSpPr>
          <p:spPr bwMode="auto">
            <a:xfrm>
              <a:off x="2776" y="2607"/>
              <a:ext cx="1673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3" name="Line 17"/>
            <p:cNvSpPr>
              <a:spLocks noChangeShapeType="1"/>
            </p:cNvSpPr>
            <p:nvPr/>
          </p:nvSpPr>
          <p:spPr bwMode="auto">
            <a:xfrm>
              <a:off x="2767" y="2850"/>
              <a:ext cx="1666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4" name="Line 18"/>
            <p:cNvSpPr>
              <a:spLocks noChangeShapeType="1"/>
            </p:cNvSpPr>
            <p:nvPr/>
          </p:nvSpPr>
          <p:spPr bwMode="auto">
            <a:xfrm flipH="1">
              <a:off x="3689" y="1595"/>
              <a:ext cx="0" cy="1154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5" name="Line 19"/>
            <p:cNvSpPr>
              <a:spLocks noChangeShapeType="1"/>
            </p:cNvSpPr>
            <p:nvPr/>
          </p:nvSpPr>
          <p:spPr bwMode="auto">
            <a:xfrm>
              <a:off x="2200" y="2505"/>
              <a:ext cx="573" cy="221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diamond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6" name="Text Box 20"/>
            <p:cNvSpPr txBox="1">
              <a:spLocks noChangeArrowheads="1"/>
            </p:cNvSpPr>
            <p:nvPr/>
          </p:nvSpPr>
          <p:spPr bwMode="auto">
            <a:xfrm>
              <a:off x="3125" y="3134"/>
              <a:ext cx="81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</a:rPr>
                <a:t>Array Data</a:t>
              </a:r>
            </a:p>
          </p:txBody>
        </p:sp>
      </p:grpSp>
    </p:spTree>
  </p:cSld>
  <p:clrMapOvr>
    <a:masterClrMapping/>
  </p:clrMapOvr>
  <p:transition spd="med" advTm="5048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Node with Array Attributes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048000" y="2516575"/>
            <a:ext cx="990600" cy="1371600"/>
          </a:xfrm>
          <a:prstGeom prst="roundRect">
            <a:avLst/>
          </a:prstGeom>
          <a:solidFill>
            <a:srgbClr val="99CC0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857500" y="2992826"/>
            <a:ext cx="304800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857500" y="2837250"/>
            <a:ext cx="304800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857500" y="3142050"/>
            <a:ext cx="304800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857500" y="3294450"/>
            <a:ext cx="304800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857500" y="3446850"/>
            <a:ext cx="304800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886200" y="2838838"/>
            <a:ext cx="304800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886200" y="2994414"/>
            <a:ext cx="304800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886200" y="3143638"/>
            <a:ext cx="304800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886200" y="3294450"/>
            <a:ext cx="304800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886200" y="3445262"/>
            <a:ext cx="304800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828800" y="2514600"/>
            <a:ext cx="121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>
                <a:solidFill>
                  <a:srgbClr val="FFFF00"/>
                </a:solidFill>
                <a:latin typeface="Calibri" pitchFamily="34" charset="0"/>
              </a:rPr>
              <a:t>arrayInputAttr</a:t>
            </a:r>
            <a:endParaRPr 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4152900" y="2514600"/>
            <a:ext cx="121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>
                <a:solidFill>
                  <a:srgbClr val="FFFF00"/>
                </a:solidFill>
                <a:latin typeface="Calibri" pitchFamily="34" charset="0"/>
              </a:rPr>
              <a:t>arrayOutputAttr</a:t>
            </a:r>
            <a:endParaRPr lang="en-US" sz="12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2" grpId="0"/>
      <p:bldP spid="23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Initialization of Multi Attribute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16050"/>
            <a:ext cx="10577512" cy="4451350"/>
          </a:xfrm>
          <a:ln>
            <a:noFill/>
          </a:ln>
        </p:spPr>
        <p:txBody>
          <a:bodyPr/>
          <a:lstStyle/>
          <a:p>
            <a:pPr>
              <a:buNone/>
            </a:pP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def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nodeInitializer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():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            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nAttr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 =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OpenMaya.MFnNumericAttribute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()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            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myNode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.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arrayInputAttr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 =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nAttr.create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(“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arrayInput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”, “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ai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”,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OpenMaya.MFnNumericData.kFloat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, 1.0)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            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nAttr.setStorable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(True)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            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nAttr.setArray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(True)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            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myNode.addAttribute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(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myNode.arrayInputAttr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)</a:t>
            </a:r>
          </a:p>
          <a:p>
            <a:endParaRPr lang="en-US" sz="1600" b="1" dirty="0" smtClean="0">
              <a:solidFill>
                <a:srgbClr val="FFFF00"/>
              </a:solidFill>
              <a:latin typeface="Calibri" pitchFamily="34" charset="0"/>
            </a:endParaRPr>
          </a:p>
          <a:p>
            <a:pPr>
              <a:buNone/>
            </a:pP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            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myNode.arrayOutputAttr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 =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nAttr.create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(“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arrayOutput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”, “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ao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”,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OpenMaya.MFnNumericData.kFloat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, 1.0)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            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nAttr.setStorable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(True)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            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nAttr.setArray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(True)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            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nAttr.setWritable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(False)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            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myNode.addAttribute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(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myNode.arrayOutputAttr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)</a:t>
            </a:r>
          </a:p>
          <a:p>
            <a:pPr>
              <a:buNone/>
            </a:pPr>
            <a:endParaRPr lang="en-US" sz="1600" b="1" dirty="0" smtClean="0">
              <a:solidFill>
                <a:srgbClr val="FFFF00"/>
              </a:solidFill>
              <a:latin typeface="Calibri" pitchFamily="34" charset="0"/>
            </a:endParaRPr>
          </a:p>
        </p:txBody>
      </p:sp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09600" y="3975293"/>
            <a:ext cx="2133600" cy="330587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square" lIns="82550" tIns="41275" rIns="82550" bIns="41275" anchor="ctr">
            <a:spAutoFit/>
          </a:bodyPr>
          <a:lstStyle/>
          <a:p>
            <a:endParaRPr lang="en-US" sz="1400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 Relationship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def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setDependentsDirty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(self,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inPlug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,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affectedPlugs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 ):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	if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inPlug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 ==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myNode.arrayInputAttr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 :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                   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outArrayPlug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 =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OpenMaya.MPlug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 (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self.thisMObject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(),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myNode.arrayOutputAttr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)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		if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inPlug.isElement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() == true: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	       		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logicalIndex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 =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inPlug.LogicalIndex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()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	       		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outputElem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 =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OpenMaya.MPlug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(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outArrayPlug.elementByLogicalIndex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(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logicalIndex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))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	       		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affectedPlugs.append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(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outputElem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)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               	else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	    		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affectedPlugs.append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(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outArrayPlug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);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                 </a:t>
            </a:r>
          </a:p>
          <a:p>
            <a:endParaRPr lang="en-US" sz="1600" b="1" dirty="0" smtClean="0">
              <a:solidFill>
                <a:srgbClr val="FFFF00"/>
              </a:solidFill>
              <a:latin typeface="Calibri" pitchFamily="34" charset="0"/>
            </a:endParaRPr>
          </a:p>
          <a:p>
            <a:pPr>
              <a:buNone/>
            </a:pPr>
            <a:r>
              <a:rPr lang="en-US" sz="2000" b="1" dirty="0" smtClean="0">
                <a:solidFill>
                  <a:srgbClr val="FFFF00"/>
                </a:solidFill>
                <a:latin typeface="Calibri" pitchFamily="34" charset="0"/>
              </a:rPr>
              <a:t> 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 Array Attribute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088" y="1416050"/>
            <a:ext cx="8215312" cy="5119688"/>
          </a:xfrm>
        </p:spPr>
        <p:txBody>
          <a:bodyPr/>
          <a:lstStyle/>
          <a:p>
            <a:pPr>
              <a:buNone/>
            </a:pP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def compute(self, plug,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dataBlock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):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       if plug ==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myNode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.</a:t>
            </a:r>
            <a:r>
              <a:rPr lang="en-CA" sz="1600" b="1" dirty="0" err="1" smtClean="0">
                <a:solidFill>
                  <a:srgbClr val="FFFF00"/>
                </a:solidFill>
                <a:latin typeface="Calibri" pitchFamily="34" charset="0"/>
              </a:rPr>
              <a:t>arrayOutputAttr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 :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	      if 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plug.isElement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() == True: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 	                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indexToCompute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 =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plug.logicalIndex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()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            	    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inputArrayHandle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 =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dataBlock.inputArrayValue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(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myNode.arrayInputAttr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)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            	    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inputArrayHandle.jumpToElement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(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indexToCompute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)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	 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	                 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inputElementHandle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 =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inputArrayHandle.inputValue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()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	                 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inputElementData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 =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inputElementHandle.asFloat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()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 </a:t>
            </a:r>
            <a:endParaRPr lang="en-US" sz="1600" dirty="0" smtClean="0">
              <a:solidFill>
                <a:srgbClr val="FFFF00"/>
              </a:solidFill>
              <a:latin typeface="Calibri" pitchFamily="34" charset="0"/>
            </a:endParaRPr>
          </a:p>
          <a:p>
            <a:pPr>
              <a:buNone/>
            </a:pPr>
            <a:r>
              <a:rPr lang="en-US" sz="1400" b="1" dirty="0" smtClean="0">
                <a:solidFill>
                  <a:srgbClr val="FFFF00"/>
                </a:solidFill>
                <a:latin typeface="Calibri" pitchFamily="34" charset="0"/>
              </a:rPr>
              <a:t>   </a:t>
            </a:r>
            <a:r>
              <a:rPr lang="en-US" sz="1600" dirty="0" smtClean="0"/>
              <a:t> 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 Array Attribute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088" y="1416050"/>
            <a:ext cx="10196512" cy="5119688"/>
          </a:xfrm>
        </p:spPr>
        <p:txBody>
          <a:bodyPr/>
          <a:lstStyle/>
          <a:p>
            <a:endParaRPr lang="en-US" sz="1600" b="1" dirty="0" smtClean="0">
              <a:solidFill>
                <a:srgbClr val="FFFF00"/>
              </a:solidFill>
              <a:latin typeface="Calibri" pitchFamily="34" charset="0"/>
            </a:endParaRPr>
          </a:p>
          <a:p>
            <a:endParaRPr lang="en-US" sz="1600" b="1" dirty="0" smtClean="0">
              <a:solidFill>
                <a:srgbClr val="FFFF00"/>
              </a:solidFill>
              <a:latin typeface="Calibri" pitchFamily="34" charset="0"/>
            </a:endParaRPr>
          </a:p>
          <a:p>
            <a:pPr>
              <a:buNone/>
            </a:pP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          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outputArrayHandle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 =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dataBlock.outputArrayValue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(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arrayOutputAttr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)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          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outputArrayHandle.jumpToElement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(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indexToCompute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)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          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outputElementHandle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 =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outputArrayHandle.outputValue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()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           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          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outputElementHandle.setFloat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(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inputElementData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 )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     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            return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    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     return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OpenMaya.kUnknownParameter</a:t>
            </a:r>
            <a:endParaRPr lang="en-US" sz="1600" b="1" dirty="0" smtClean="0">
              <a:solidFill>
                <a:srgbClr val="FFFF00"/>
              </a:solidFill>
              <a:latin typeface="Calibri" pitchFamily="34" charset="0"/>
            </a:endParaRPr>
          </a:p>
          <a:p>
            <a:endParaRPr lang="en-US" sz="1600" b="1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blendShape</a:t>
            </a:r>
            <a:r>
              <a:rPr lang="en-US" dirty="0" smtClean="0"/>
              <a:t> node</a:t>
            </a:r>
          </a:p>
          <a:p>
            <a:r>
              <a:rPr lang="en-US" dirty="0" err="1" smtClean="0"/>
              <a:t>retrieveWeight</a:t>
            </a:r>
            <a:r>
              <a:rPr lang="en-US" dirty="0" smtClean="0"/>
              <a:t> : In this example, we will create a custom command “</a:t>
            </a:r>
            <a:r>
              <a:rPr lang="en-US" dirty="0" err="1" smtClean="0"/>
              <a:t>retrieveWeight</a:t>
            </a:r>
            <a:r>
              <a:rPr lang="en-US" dirty="0" smtClean="0"/>
              <a:t>”, it searches attribute “weight” on </a:t>
            </a:r>
            <a:r>
              <a:rPr lang="en-US" dirty="0" err="1" smtClean="0"/>
              <a:t>blendShape</a:t>
            </a:r>
            <a:r>
              <a:rPr lang="en-US" dirty="0" smtClean="0"/>
              <a:t> node and since it is a multi attribute, it prints out the number of elements in this array attribute and traverse the array to print out plug data on every element.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Array Attributes vs. Array Data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5000"/>
              </a:lnSpc>
              <a:spcBef>
                <a:spcPct val="25000"/>
              </a:spcBef>
              <a:spcAft>
                <a:spcPct val="0"/>
              </a:spcAft>
              <a:buClr>
                <a:srgbClr val="CBCBCB"/>
              </a:buClr>
              <a:buFontTx/>
              <a:buChar char="•"/>
            </a:pPr>
            <a:r>
              <a:rPr kumimoji="1" lang="en-US" sz="2000" dirty="0" smtClean="0"/>
              <a:t>  </a:t>
            </a:r>
            <a:r>
              <a:rPr kumimoji="1" lang="en-US" dirty="0" smtClean="0"/>
              <a:t>Array Attributes</a:t>
            </a:r>
          </a:p>
          <a:p>
            <a:pPr>
              <a:lnSpc>
                <a:spcPct val="85000"/>
              </a:lnSpc>
              <a:spcBef>
                <a:spcPct val="25000"/>
              </a:spcBef>
              <a:spcAft>
                <a:spcPct val="0"/>
              </a:spcAft>
              <a:buClr>
                <a:srgbClr val="CBCBCB"/>
              </a:buClr>
              <a:buFontTx/>
              <a:buChar char="•"/>
            </a:pPr>
            <a:endParaRPr kumimoji="1" lang="en-US" sz="1600" dirty="0" smtClean="0"/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CBCBCB"/>
              </a:buClr>
              <a:buSzTx/>
              <a:buFontTx/>
              <a:buChar char="•"/>
            </a:pPr>
            <a:r>
              <a:rPr kumimoji="1" lang="en-US" dirty="0" smtClean="0"/>
              <a:t>using </a:t>
            </a:r>
            <a:r>
              <a:rPr kumimoji="1" lang="en-US" dirty="0" err="1" smtClean="0"/>
              <a:t>MFnAttribute</a:t>
            </a:r>
            <a:r>
              <a:rPr kumimoji="1" lang="en-US" dirty="0" smtClean="0"/>
              <a:t>::</a:t>
            </a:r>
            <a:r>
              <a:rPr kumimoji="1" lang="en-US" dirty="0" err="1" smtClean="0"/>
              <a:t>setArray</a:t>
            </a:r>
            <a:r>
              <a:rPr kumimoji="1" lang="en-US" dirty="0" smtClean="0"/>
              <a:t>(true)</a:t>
            </a:r>
          </a:p>
          <a:p>
            <a:pPr marL="1143000" lvl="2">
              <a:spcBef>
                <a:spcPct val="20000"/>
              </a:spcBef>
              <a:spcAft>
                <a:spcPct val="0"/>
              </a:spcAft>
              <a:buClr>
                <a:schemeClr val="accent1">
                  <a:lumMod val="50000"/>
                  <a:lumOff val="50000"/>
                </a:schemeClr>
              </a:buClr>
              <a:buFont typeface="Arial" pitchFamily="34" charset="0"/>
              <a:buChar char="•"/>
            </a:pPr>
            <a:r>
              <a:rPr kumimoji="1" lang="en-US" dirty="0" smtClean="0"/>
              <a:t>each element has its own plug</a:t>
            </a:r>
          </a:p>
          <a:p>
            <a:pPr marL="1143000" lvl="2">
              <a:spcBef>
                <a:spcPct val="20000"/>
              </a:spcBef>
              <a:spcAft>
                <a:spcPct val="0"/>
              </a:spcAft>
              <a:buClr>
                <a:schemeClr val="accent1">
                  <a:lumMod val="50000"/>
                  <a:lumOff val="50000"/>
                </a:schemeClr>
              </a:buClr>
              <a:buFont typeface="Arial" pitchFamily="34" charset="0"/>
              <a:buChar char="•"/>
            </a:pPr>
            <a:r>
              <a:rPr kumimoji="1" lang="en-US" dirty="0" smtClean="0"/>
              <a:t>the elements of the array are accessible through MEL by using:</a:t>
            </a:r>
          </a:p>
          <a:p>
            <a:pPr marL="1143000" lvl="2">
              <a:spcBef>
                <a:spcPct val="20000"/>
              </a:spcBef>
              <a:spcAft>
                <a:spcPct val="0"/>
              </a:spcAft>
              <a:buClr>
                <a:schemeClr val="accent1">
                  <a:lumMod val="50000"/>
                  <a:lumOff val="50000"/>
                </a:schemeClr>
              </a:buClr>
              <a:buNone/>
            </a:pPr>
            <a:r>
              <a:rPr kumimoji="1" lang="en-US" dirty="0" smtClean="0"/>
              <a:t>		</a:t>
            </a:r>
            <a:r>
              <a:rPr kumimoji="1" lang="en-US" sz="1400" dirty="0" err="1" smtClean="0">
                <a:solidFill>
                  <a:srgbClr val="FFFF00"/>
                </a:solidFill>
                <a:latin typeface="Calibri" pitchFamily="34" charset="0"/>
              </a:rPr>
              <a:t>getAttr</a:t>
            </a:r>
            <a:r>
              <a:rPr kumimoji="1" lang="en-US" sz="1400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kumimoji="1" lang="en-US" sz="1400" dirty="0" err="1" smtClean="0">
                <a:solidFill>
                  <a:srgbClr val="FFFF00"/>
                </a:solidFill>
                <a:latin typeface="Calibri" pitchFamily="34" charset="0"/>
              </a:rPr>
              <a:t>node.attribute</a:t>
            </a:r>
            <a:r>
              <a:rPr kumimoji="1" lang="en-US" sz="1400" dirty="0" smtClean="0">
                <a:solidFill>
                  <a:srgbClr val="FFFF00"/>
                </a:solidFill>
                <a:latin typeface="Calibri" pitchFamily="34" charset="0"/>
              </a:rPr>
              <a:t>[element];</a:t>
            </a:r>
          </a:p>
          <a:p>
            <a:pPr marL="1143000" lvl="2">
              <a:spcBef>
                <a:spcPct val="20000"/>
              </a:spcBef>
              <a:spcAft>
                <a:spcPct val="0"/>
              </a:spcAft>
              <a:buClr>
                <a:schemeClr val="accent1">
                  <a:lumMod val="50000"/>
                  <a:lumOff val="50000"/>
                </a:schemeClr>
              </a:buClr>
              <a:buNone/>
            </a:pPr>
            <a:r>
              <a:rPr kumimoji="1" lang="en-US" b="1" dirty="0" smtClean="0">
                <a:latin typeface="Courier New" pitchFamily="49" charset="0"/>
              </a:rPr>
              <a:t>  </a:t>
            </a:r>
            <a:r>
              <a:rPr kumimoji="1" lang="en-US" dirty="0" smtClean="0"/>
              <a:t>(also available in the attribute editor)</a:t>
            </a:r>
          </a:p>
          <a:p>
            <a:pPr marL="1143000" lvl="2">
              <a:spcBef>
                <a:spcPct val="20000"/>
              </a:spcBef>
              <a:spcAft>
                <a:spcPct val="0"/>
              </a:spcAft>
              <a:buClr>
                <a:schemeClr val="accent1">
                  <a:lumMod val="50000"/>
                  <a:lumOff val="50000"/>
                </a:schemeClr>
              </a:buClr>
              <a:buFont typeface="Arial" pitchFamily="34" charset="0"/>
              <a:buChar char="•"/>
            </a:pPr>
            <a:r>
              <a:rPr kumimoji="1" lang="en-US" dirty="0" smtClean="0"/>
              <a:t>not very effective for large arrays in terms of memory usage and speed</a:t>
            </a:r>
          </a:p>
          <a:p>
            <a:pPr marL="1143000" lvl="2">
              <a:spcBef>
                <a:spcPct val="20000"/>
              </a:spcBef>
              <a:spcAft>
                <a:spcPct val="0"/>
              </a:spcAft>
              <a:buClr>
                <a:schemeClr val="accent1">
                  <a:lumMod val="50000"/>
                  <a:lumOff val="50000"/>
                </a:schemeClr>
              </a:buClr>
              <a:buFont typeface="Arial" pitchFamily="34" charset="0"/>
              <a:buChar char="•"/>
            </a:pPr>
            <a:r>
              <a:rPr kumimoji="1" lang="en-US" dirty="0" smtClean="0"/>
              <a:t>no array elements defined at creation time</a:t>
            </a:r>
          </a:p>
          <a:p>
            <a:pPr marL="1143000" lvl="2">
              <a:spcBef>
                <a:spcPct val="20000"/>
              </a:spcBef>
              <a:spcAft>
                <a:spcPct val="0"/>
              </a:spcAft>
              <a:buClr>
                <a:schemeClr val="accent1">
                  <a:lumMod val="50000"/>
                  <a:lumOff val="50000"/>
                </a:schemeClr>
              </a:buClr>
              <a:buFont typeface="Arial" pitchFamily="34" charset="0"/>
              <a:buChar char="•"/>
            </a:pPr>
            <a:r>
              <a:rPr lang="en-US" dirty="0" smtClean="0"/>
              <a:t>allows access to individual element</a:t>
            </a:r>
            <a:endParaRPr kumimoji="1" lang="en-US" dirty="0" smtClean="0"/>
          </a:p>
          <a:p>
            <a:pPr marL="1143000" lvl="2">
              <a:spcBef>
                <a:spcPct val="20000"/>
              </a:spcBef>
              <a:spcAft>
                <a:spcPct val="0"/>
              </a:spcAft>
              <a:buClrTx/>
              <a:buSzPct val="60000"/>
              <a:buFontTx/>
              <a:buChar char="–"/>
            </a:pPr>
            <a:endParaRPr kumimoji="1" lang="en-US" i="1" dirty="0" smtClean="0">
              <a:solidFill>
                <a:srgbClr val="CBCBCB"/>
              </a:solidFill>
            </a:endParaRPr>
          </a:p>
          <a:p>
            <a:endParaRPr lang="en-US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Array Attributes vs. Array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dirty="0" smtClean="0"/>
              <a:t>Array Data</a:t>
            </a:r>
          </a:p>
          <a:p>
            <a:endParaRPr kumimoji="1" lang="en-US" dirty="0" smtClean="0"/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CBCBCB"/>
              </a:buClr>
              <a:buSzPct val="120000"/>
              <a:buFontTx/>
              <a:buChar char="•"/>
            </a:pPr>
            <a:r>
              <a:rPr kumimoji="1" lang="en-US" dirty="0" smtClean="0"/>
              <a:t>using </a:t>
            </a:r>
            <a:r>
              <a:rPr kumimoji="1" lang="en-US" dirty="0" err="1" smtClean="0"/>
              <a:t>MFnTypedAttribute</a:t>
            </a:r>
            <a:r>
              <a:rPr kumimoji="1" lang="en-US" dirty="0" smtClean="0"/>
              <a:t> to create a </a:t>
            </a:r>
            <a:r>
              <a:rPr kumimoji="1" lang="en-US" dirty="0" err="1" smtClean="0"/>
              <a:t>kDoubleArray</a:t>
            </a:r>
            <a:endParaRPr kumimoji="1" lang="en-US" dirty="0" smtClean="0"/>
          </a:p>
          <a:p>
            <a:pPr marL="1143000" lvl="2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>
                  <a:lumMod val="50000"/>
                  <a:lumOff val="50000"/>
                </a:schemeClr>
              </a:buClr>
              <a:buSzTx/>
              <a:buFont typeface="Arial" pitchFamily="34" charset="0"/>
              <a:buChar char="•"/>
            </a:pPr>
            <a:r>
              <a:rPr kumimoji="1" lang="en-US" dirty="0" smtClean="0"/>
              <a:t>one plug for entire array</a:t>
            </a:r>
          </a:p>
          <a:p>
            <a:pPr marL="1143000" lvl="2">
              <a:spcBef>
                <a:spcPct val="20000"/>
              </a:spcBef>
              <a:spcAft>
                <a:spcPct val="0"/>
              </a:spcAft>
              <a:buClr>
                <a:schemeClr val="accent1">
                  <a:lumMod val="50000"/>
                  <a:lumOff val="50000"/>
                </a:schemeClr>
              </a:buClr>
              <a:buSzTx/>
              <a:buFont typeface="Arial" pitchFamily="34" charset="0"/>
              <a:buChar char="•"/>
            </a:pPr>
            <a:r>
              <a:rPr kumimoji="1" lang="en-US" dirty="0" smtClean="0"/>
              <a:t>the array elements are not accessible through MEL</a:t>
            </a:r>
          </a:p>
          <a:p>
            <a:pPr marL="1143000" lvl="2">
              <a:spcBef>
                <a:spcPct val="20000"/>
              </a:spcBef>
              <a:spcAft>
                <a:spcPct val="0"/>
              </a:spcAft>
              <a:buClr>
                <a:schemeClr val="accent1">
                  <a:lumMod val="50000"/>
                  <a:lumOff val="50000"/>
                </a:schemeClr>
              </a:buClr>
              <a:buSzTx/>
              <a:buFont typeface="Arial" pitchFamily="34" charset="0"/>
              <a:buChar char="•"/>
            </a:pPr>
            <a:r>
              <a:rPr kumimoji="1" lang="en-US" dirty="0" smtClean="0"/>
              <a:t>effective for large arrays</a:t>
            </a:r>
          </a:p>
          <a:p>
            <a:pPr marL="1143000" lvl="2">
              <a:spcBef>
                <a:spcPct val="20000"/>
              </a:spcBef>
              <a:spcAft>
                <a:spcPct val="0"/>
              </a:spcAft>
              <a:buClr>
                <a:schemeClr val="accent1">
                  <a:lumMod val="50000"/>
                  <a:lumOff val="50000"/>
                </a:schemeClr>
              </a:buClr>
              <a:buSzTx/>
              <a:buFont typeface="Arial" pitchFamily="34" charset="0"/>
              <a:buChar char="•"/>
            </a:pPr>
            <a:r>
              <a:rPr kumimoji="1" lang="en-US" dirty="0" smtClean="0"/>
              <a:t>can be constructed with a default value</a:t>
            </a:r>
          </a:p>
          <a:p>
            <a:pPr marL="1143000" lvl="2">
              <a:spcBef>
                <a:spcPct val="20000"/>
              </a:spcBef>
              <a:spcAft>
                <a:spcPct val="0"/>
              </a:spcAft>
              <a:buClr>
                <a:schemeClr val="accent1">
                  <a:lumMod val="50000"/>
                  <a:lumOff val="50000"/>
                </a:schemeClr>
              </a:buClr>
              <a:buSzTx/>
              <a:buFont typeface="Arial" pitchFamily="34" charset="0"/>
              <a:buChar char="•"/>
            </a:pPr>
            <a:r>
              <a:rPr kumimoji="1" lang="en-US" dirty="0" smtClean="0"/>
              <a:t>Easier to handle as data “chunk”</a:t>
            </a:r>
          </a:p>
          <a:p>
            <a:endParaRPr kumimoji="1" lang="en-US" dirty="0" smtClean="0">
              <a:solidFill>
                <a:srgbClr val="CBCBCB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DG works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r>
              <a:rPr lang="en-US" dirty="0" smtClean="0"/>
              <a:t>Two step Push-Pull mechanism:</a:t>
            </a:r>
          </a:p>
          <a:p>
            <a:endParaRPr lang="en-US" dirty="0" smtClean="0"/>
          </a:p>
          <a:p>
            <a:pPr lvl="2">
              <a:buClr>
                <a:schemeClr val="bg1"/>
              </a:buClr>
              <a:buSzPct val="100000"/>
              <a:buFont typeface="Arial" charset="0"/>
              <a:buChar char="•"/>
            </a:pPr>
            <a:r>
              <a:rPr lang="en-US" sz="2400" dirty="0" smtClean="0"/>
              <a:t>Dirty Propagation</a:t>
            </a:r>
          </a:p>
          <a:p>
            <a:pPr lvl="2">
              <a:buClr>
                <a:schemeClr val="bg1"/>
              </a:buClr>
              <a:buSzPct val="100000"/>
              <a:buFont typeface="Arial" charset="0"/>
              <a:buChar char="•"/>
            </a:pPr>
            <a:endParaRPr lang="en-US" sz="2400" dirty="0" smtClean="0"/>
          </a:p>
          <a:p>
            <a:pPr lvl="2">
              <a:buClr>
                <a:schemeClr val="bg1"/>
              </a:buClr>
              <a:buSzPct val="100000"/>
              <a:buFont typeface="Arial" charset="0"/>
              <a:buChar char="•"/>
            </a:pPr>
            <a:r>
              <a:rPr lang="en-US" sz="2400" dirty="0" smtClean="0"/>
              <a:t>Evaluation</a:t>
            </a:r>
          </a:p>
          <a:p>
            <a:endParaRPr lang="en-US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DG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 smtClean="0"/>
              <a:t>Nodes </a:t>
            </a:r>
            <a:r>
              <a:rPr lang="en-US" dirty="0" smtClean="0">
                <a:solidFill>
                  <a:srgbClr val="FFFF00"/>
                </a:solidFill>
              </a:rPr>
              <a:t>: </a:t>
            </a:r>
            <a:r>
              <a:rPr lang="en-US" dirty="0" err="1" smtClean="0">
                <a:solidFill>
                  <a:srgbClr val="FFFF00"/>
                </a:solidFill>
              </a:rPr>
              <a:t>MPxNode</a:t>
            </a:r>
            <a:r>
              <a:rPr lang="en-US" dirty="0" smtClean="0">
                <a:solidFill>
                  <a:srgbClr val="FFFF00"/>
                </a:solidFill>
              </a:rPr>
              <a:t> and derived classes</a:t>
            </a:r>
          </a:p>
          <a:p>
            <a:pPr>
              <a:defRPr/>
            </a:pPr>
            <a:endParaRPr lang="en-US" dirty="0" smtClean="0">
              <a:solidFill>
                <a:schemeClr val="accent2"/>
              </a:solidFill>
            </a:endParaRPr>
          </a:p>
          <a:p>
            <a:pPr>
              <a:defRPr/>
            </a:pPr>
            <a:r>
              <a:rPr lang="en-US" dirty="0" smtClean="0"/>
              <a:t>Plugs : </a:t>
            </a:r>
            <a:r>
              <a:rPr lang="en-US" dirty="0" err="1" smtClean="0">
                <a:solidFill>
                  <a:srgbClr val="FFFF00"/>
                </a:solidFill>
              </a:rPr>
              <a:t>MPlug</a:t>
            </a:r>
            <a:endParaRPr lang="en-US" dirty="0" smtClean="0">
              <a:solidFill>
                <a:srgbClr val="FFFF00"/>
              </a:solidFill>
            </a:endParaRPr>
          </a:p>
          <a:p>
            <a:pPr>
              <a:defRPr/>
            </a:pPr>
            <a:endParaRPr lang="en-US" dirty="0" smtClean="0">
              <a:solidFill>
                <a:schemeClr val="accent2"/>
              </a:solidFill>
            </a:endParaRPr>
          </a:p>
          <a:p>
            <a:pPr>
              <a:defRPr/>
            </a:pPr>
            <a:r>
              <a:rPr lang="en-US" dirty="0" smtClean="0"/>
              <a:t>Attributes : </a:t>
            </a:r>
            <a:r>
              <a:rPr lang="en-US" dirty="0" err="1" smtClean="0">
                <a:solidFill>
                  <a:srgbClr val="FFFF00"/>
                </a:solidFill>
              </a:rPr>
              <a:t>MFnAttribute</a:t>
            </a:r>
          </a:p>
          <a:p>
            <a:pPr>
              <a:defRPr/>
            </a:pPr>
            <a:endParaRPr lang="en-US" dirty="0" smtClean="0">
              <a:solidFill>
                <a:schemeClr val="accent2"/>
              </a:solidFill>
            </a:endParaRPr>
          </a:p>
          <a:p>
            <a:pPr>
              <a:defRPr/>
            </a:pPr>
            <a:r>
              <a:rPr lang="en-US" dirty="0" err="1" smtClean="0"/>
              <a:t>Datablocks</a:t>
            </a:r>
            <a:r>
              <a:rPr lang="en-US" dirty="0" smtClean="0"/>
              <a:t> : </a:t>
            </a:r>
            <a:r>
              <a:rPr lang="en-US" dirty="0" err="1" smtClean="0">
                <a:solidFill>
                  <a:srgbClr val="FFFF00"/>
                </a:solidFill>
              </a:rPr>
              <a:t>MDataBlock</a:t>
            </a:r>
            <a:endParaRPr lang="en-US" dirty="0" smtClean="0">
              <a:solidFill>
                <a:srgbClr val="FFFF00"/>
              </a:solidFill>
            </a:endParaRPr>
          </a:p>
          <a:p>
            <a:pPr>
              <a:defRPr/>
            </a:pPr>
            <a:endParaRPr lang="en-US" dirty="0" smtClean="0">
              <a:solidFill>
                <a:schemeClr val="accent2"/>
              </a:solidFill>
            </a:endParaRPr>
          </a:p>
          <a:p>
            <a:pPr>
              <a:defRPr/>
            </a:pPr>
            <a:r>
              <a:rPr lang="en-US" dirty="0" err="1" smtClean="0"/>
              <a:t>Eval</a:t>
            </a:r>
            <a:r>
              <a:rPr lang="en-US" dirty="0" smtClean="0"/>
              <a:t> Contexts : </a:t>
            </a:r>
            <a:r>
              <a:rPr lang="en-US" dirty="0" err="1" smtClean="0">
                <a:solidFill>
                  <a:srgbClr val="FFFF00"/>
                </a:solidFill>
              </a:rPr>
              <a:t>MDGContext</a:t>
            </a:r>
            <a:endParaRPr lang="en-US" dirty="0" smtClean="0">
              <a:solidFill>
                <a:srgbClr val="FFFF00"/>
              </a:solidFill>
            </a:endParaRPr>
          </a:p>
          <a:p>
            <a:pPr>
              <a:defRPr/>
            </a:pPr>
            <a:endParaRPr lang="en-US" dirty="0" smtClean="0">
              <a:solidFill>
                <a:schemeClr val="accent2"/>
              </a:solidFill>
            </a:endParaRPr>
          </a:p>
          <a:p>
            <a:pPr>
              <a:defRPr/>
            </a:pPr>
            <a:r>
              <a:rPr lang="en-US" dirty="0" smtClean="0"/>
              <a:t>Data handles : </a:t>
            </a:r>
            <a:r>
              <a:rPr lang="en-US" dirty="0" err="1" smtClean="0">
                <a:solidFill>
                  <a:srgbClr val="FFFF00"/>
                </a:solidFill>
              </a:rPr>
              <a:t>MDataHandle</a:t>
            </a:r>
            <a:r>
              <a:rPr lang="en-US" dirty="0" smtClean="0">
                <a:solidFill>
                  <a:srgbClr val="FFFF00"/>
                </a:solidFill>
              </a:rPr>
              <a:t>, </a:t>
            </a:r>
            <a:r>
              <a:rPr lang="en-US" dirty="0" err="1" smtClean="0">
                <a:solidFill>
                  <a:srgbClr val="FFFF00"/>
                </a:solidFill>
              </a:rPr>
              <a:t>MArrayDataHandle</a:t>
            </a:r>
            <a:r>
              <a:rPr lang="en-US" dirty="0" smtClean="0">
                <a:solidFill>
                  <a:srgbClr val="FFFF00"/>
                </a:solidFill>
              </a:rPr>
              <a:t>, </a:t>
            </a:r>
            <a:r>
              <a:rPr lang="en-US" dirty="0" err="1" smtClean="0">
                <a:solidFill>
                  <a:srgbClr val="FFFF00"/>
                </a:solidFill>
              </a:rPr>
              <a:t>MArrayDataBuilder</a:t>
            </a:r>
            <a:endParaRPr lang="en-US" dirty="0" smtClean="0">
              <a:solidFill>
                <a:srgbClr val="FFFF00"/>
              </a:solidFill>
            </a:endParaRPr>
          </a:p>
          <a:p>
            <a:pPr>
              <a:defRPr/>
            </a:pPr>
            <a:endParaRPr lang="en-US" dirty="0" smtClean="0">
              <a:solidFill>
                <a:schemeClr val="accent2"/>
              </a:solidFill>
            </a:endParaRPr>
          </a:p>
          <a:p>
            <a:pPr>
              <a:defRPr/>
            </a:pPr>
            <a:r>
              <a:rPr lang="en-US" dirty="0" smtClean="0"/>
              <a:t>Data : </a:t>
            </a:r>
            <a:r>
              <a:rPr lang="en-US" dirty="0" err="1" smtClean="0">
                <a:solidFill>
                  <a:srgbClr val="FFFF00"/>
                </a:solidFill>
              </a:rPr>
              <a:t>MFnData</a:t>
            </a:r>
            <a:endParaRPr lang="en-US" dirty="0" smtClean="0">
              <a:solidFill>
                <a:srgbClr val="FFFF00"/>
              </a:solidFill>
            </a:endParaRPr>
          </a:p>
          <a:p>
            <a:pPr>
              <a:defRPr/>
            </a:pPr>
            <a:endParaRPr lang="en-US" dirty="0" smtClean="0">
              <a:solidFill>
                <a:schemeClr val="accent2"/>
              </a:solidFill>
            </a:endParaRPr>
          </a:p>
          <a:p>
            <a:pPr>
              <a:defRPr/>
            </a:pPr>
            <a:r>
              <a:rPr lang="en-US" dirty="0" smtClean="0"/>
              <a:t>Connections : </a:t>
            </a:r>
            <a:r>
              <a:rPr lang="en-US" dirty="0" err="1" smtClean="0">
                <a:solidFill>
                  <a:srgbClr val="FFFF00"/>
                </a:solidFill>
              </a:rPr>
              <a:t>MPlug</a:t>
            </a:r>
            <a:r>
              <a:rPr lang="en-US" dirty="0" smtClean="0">
                <a:solidFill>
                  <a:srgbClr val="FFFF00"/>
                </a:solidFill>
              </a:rPr>
              <a:t>, </a:t>
            </a:r>
            <a:r>
              <a:rPr lang="en-US" dirty="0" err="1" smtClean="0">
                <a:solidFill>
                  <a:srgbClr val="FFFF00"/>
                </a:solidFill>
              </a:rPr>
              <a:t>MDGModifier</a:t>
            </a:r>
            <a:endParaRPr lang="en-US" dirty="0" smtClean="0">
              <a:solidFill>
                <a:srgbClr val="FFFF00"/>
              </a:solidFill>
            </a:endParaRP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>
          <a:xfrm>
            <a:off x="565150" y="2855913"/>
            <a:ext cx="8083550" cy="995362"/>
          </a:xfrm>
        </p:spPr>
        <p:txBody>
          <a:bodyPr/>
          <a:lstStyle/>
          <a:p>
            <a:pPr algn="ctr" eaLnBrk="1" hangingPunct="1"/>
            <a:r>
              <a:rPr lang="en-US" sz="9700" dirty="0" smtClean="0"/>
              <a:t>Q &amp; A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565150" y="2855913"/>
            <a:ext cx="8083550" cy="995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7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Autodesk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Dirty Process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Maya DG caches values</a:t>
            </a:r>
          </a:p>
          <a:p>
            <a:endParaRPr lang="en-US" dirty="0" smtClean="0"/>
          </a:p>
          <a:p>
            <a:r>
              <a:rPr lang="en-US" dirty="0" smtClean="0"/>
              <a:t> Uses dirty system to denote elements that require updating:</a:t>
            </a:r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Attributes</a:t>
            </a:r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Connections</a:t>
            </a:r>
          </a:p>
          <a:p>
            <a:endParaRPr lang="en-US" dirty="0" smtClean="0"/>
          </a:p>
          <a:p>
            <a:r>
              <a:rPr lang="en-US" dirty="0" smtClean="0"/>
              <a:t>MEL Commands:</a:t>
            </a:r>
          </a:p>
          <a:p>
            <a:pPr lvl="2">
              <a:buFont typeface="Arial" pitchFamily="34" charset="0"/>
              <a:buChar char="•"/>
            </a:pPr>
            <a:r>
              <a:rPr lang="en-US" dirty="0" err="1" smtClean="0"/>
              <a:t>dgdirty</a:t>
            </a:r>
            <a:endParaRPr lang="en-US" dirty="0" smtClean="0"/>
          </a:p>
          <a:p>
            <a:pPr lvl="2">
              <a:buFont typeface="Arial" pitchFamily="34" charset="0"/>
              <a:buChar char="•"/>
            </a:pPr>
            <a:r>
              <a:rPr lang="en-US" dirty="0" err="1" smtClean="0"/>
              <a:t>isDirty</a:t>
            </a:r>
            <a:r>
              <a:rPr lang="en-US" dirty="0" smtClean="0"/>
              <a:t> </a:t>
            </a:r>
          </a:p>
          <a:p>
            <a:pPr lvl="2">
              <a:buNone/>
            </a:pP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0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0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Flow Example</a:t>
            </a:r>
          </a:p>
        </p:txBody>
      </p:sp>
      <p:sp>
        <p:nvSpPr>
          <p:cNvPr id="41987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ct val="5000"/>
              </a:spcAft>
            </a:pPr>
            <a:r>
              <a:rPr lang="en-US" sz="2200" b="1" smtClean="0"/>
              <a:t>Key</a:t>
            </a:r>
          </a:p>
        </p:txBody>
      </p:sp>
      <p:sp>
        <p:nvSpPr>
          <p:cNvPr id="41988" name="Line 18"/>
          <p:cNvSpPr>
            <a:spLocks noChangeShapeType="1"/>
          </p:cNvSpPr>
          <p:nvPr/>
        </p:nvSpPr>
        <p:spPr bwMode="auto">
          <a:xfrm flipV="1">
            <a:off x="4800600" y="1924050"/>
            <a:ext cx="1098550" cy="646113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1989" name="Line 18"/>
          <p:cNvSpPr>
            <a:spLocks noChangeShapeType="1"/>
          </p:cNvSpPr>
          <p:nvPr/>
        </p:nvSpPr>
        <p:spPr bwMode="auto">
          <a:xfrm flipV="1">
            <a:off x="914400" y="1924050"/>
            <a:ext cx="1098550" cy="646113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1990" name="Text Box 19"/>
          <p:cNvSpPr txBox="1">
            <a:spLocks noChangeArrowheads="1"/>
          </p:cNvSpPr>
          <p:nvPr/>
        </p:nvSpPr>
        <p:spPr bwMode="auto">
          <a:xfrm>
            <a:off x="1633538" y="2154238"/>
            <a:ext cx="28209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1200">
                <a:solidFill>
                  <a:srgbClr val="FFFFFF"/>
                </a:solidFill>
                <a:latin typeface="Arial" charset="0"/>
                <a:ea typeface="+mn-ea"/>
                <a:cs typeface="+mn-cs"/>
              </a:rPr>
              <a:t>= clean connection,</a:t>
            </a:r>
          </a:p>
        </p:txBody>
      </p:sp>
      <p:sp>
        <p:nvSpPr>
          <p:cNvPr id="41991" name="Text Box 17"/>
          <p:cNvSpPr txBox="1">
            <a:spLocks noChangeArrowheads="1"/>
          </p:cNvSpPr>
          <p:nvPr/>
        </p:nvSpPr>
        <p:spPr bwMode="auto">
          <a:xfrm>
            <a:off x="5562600" y="2154238"/>
            <a:ext cx="25828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1200">
                <a:solidFill>
                  <a:srgbClr val="FFFFFF"/>
                </a:solidFill>
                <a:latin typeface="Arial" charset="0"/>
                <a:ea typeface="+mn-ea"/>
                <a:cs typeface="+mn-cs"/>
              </a:rPr>
              <a:t>= dirty connection</a:t>
            </a:r>
          </a:p>
        </p:txBody>
      </p:sp>
      <p:sp>
        <p:nvSpPr>
          <p:cNvPr id="14" name="Oval 5"/>
          <p:cNvSpPr>
            <a:spLocks noChangeArrowheads="1"/>
          </p:cNvSpPr>
          <p:nvPr/>
        </p:nvSpPr>
        <p:spPr bwMode="auto">
          <a:xfrm>
            <a:off x="1366838" y="3970338"/>
            <a:ext cx="1174750" cy="1154112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1993" name="Text Box 13"/>
          <p:cNvSpPr txBox="1">
            <a:spLocks noChangeArrowheads="1"/>
          </p:cNvSpPr>
          <p:nvPr/>
        </p:nvSpPr>
        <p:spPr bwMode="auto">
          <a:xfrm>
            <a:off x="1757363" y="4278313"/>
            <a:ext cx="390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A</a:t>
            </a:r>
          </a:p>
        </p:txBody>
      </p:sp>
      <p:sp>
        <p:nvSpPr>
          <p:cNvPr id="16" name="Oval 6"/>
          <p:cNvSpPr>
            <a:spLocks noChangeArrowheads="1"/>
          </p:cNvSpPr>
          <p:nvPr/>
        </p:nvSpPr>
        <p:spPr bwMode="auto">
          <a:xfrm>
            <a:off x="3279775" y="2816225"/>
            <a:ext cx="1174750" cy="1154113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1995" name="Text Box 14"/>
          <p:cNvSpPr txBox="1">
            <a:spLocks noChangeArrowheads="1"/>
          </p:cNvSpPr>
          <p:nvPr/>
        </p:nvSpPr>
        <p:spPr bwMode="auto">
          <a:xfrm>
            <a:off x="3690938" y="3124200"/>
            <a:ext cx="390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B</a:t>
            </a:r>
          </a:p>
        </p:txBody>
      </p:sp>
      <p:sp>
        <p:nvSpPr>
          <p:cNvPr id="18" name="Oval 7"/>
          <p:cNvSpPr>
            <a:spLocks noChangeArrowheads="1"/>
          </p:cNvSpPr>
          <p:nvPr/>
        </p:nvSpPr>
        <p:spPr bwMode="auto">
          <a:xfrm>
            <a:off x="3279775" y="4940300"/>
            <a:ext cx="1174750" cy="1154113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19" name="Oval 8"/>
          <p:cNvSpPr>
            <a:spLocks noChangeArrowheads="1"/>
          </p:cNvSpPr>
          <p:nvPr/>
        </p:nvSpPr>
        <p:spPr bwMode="auto">
          <a:xfrm>
            <a:off x="5613400" y="3700463"/>
            <a:ext cx="1174750" cy="1155700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1998" name="Text Box 12"/>
          <p:cNvSpPr txBox="1">
            <a:spLocks noChangeArrowheads="1"/>
          </p:cNvSpPr>
          <p:nvPr/>
        </p:nvSpPr>
        <p:spPr bwMode="auto">
          <a:xfrm>
            <a:off x="3690938" y="5259388"/>
            <a:ext cx="390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D</a:t>
            </a:r>
          </a:p>
        </p:txBody>
      </p:sp>
      <p:sp>
        <p:nvSpPr>
          <p:cNvPr id="41999" name="Text Box 15"/>
          <p:cNvSpPr txBox="1">
            <a:spLocks noChangeArrowheads="1"/>
          </p:cNvSpPr>
          <p:nvPr/>
        </p:nvSpPr>
        <p:spPr bwMode="auto">
          <a:xfrm>
            <a:off x="6005513" y="4073525"/>
            <a:ext cx="390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C</a:t>
            </a:r>
          </a:p>
        </p:txBody>
      </p:sp>
      <p:sp>
        <p:nvSpPr>
          <p:cNvPr id="42000" name="Line 18"/>
          <p:cNvSpPr>
            <a:spLocks noChangeShapeType="1"/>
          </p:cNvSpPr>
          <p:nvPr/>
        </p:nvSpPr>
        <p:spPr bwMode="auto">
          <a:xfrm flipV="1">
            <a:off x="2541588" y="3700463"/>
            <a:ext cx="919162" cy="631825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2001" name="Line 18"/>
          <p:cNvSpPr>
            <a:spLocks noChangeShapeType="1"/>
          </p:cNvSpPr>
          <p:nvPr/>
        </p:nvSpPr>
        <p:spPr bwMode="auto">
          <a:xfrm>
            <a:off x="2362200" y="4940300"/>
            <a:ext cx="917575" cy="5461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2002" name="Line 18"/>
          <p:cNvSpPr>
            <a:spLocks noChangeShapeType="1"/>
          </p:cNvSpPr>
          <p:nvPr/>
        </p:nvSpPr>
        <p:spPr bwMode="auto">
          <a:xfrm flipV="1">
            <a:off x="4454525" y="4797425"/>
            <a:ext cx="1444625" cy="788988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Dirty Process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 smtClean="0"/>
              <a:t>Initiated by value changes</a:t>
            </a:r>
          </a:p>
          <a:p>
            <a:endParaRPr lang="en-US" dirty="0" smtClean="0"/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1366838" y="3970338"/>
            <a:ext cx="1174750" cy="1154112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3013" name="Text Box 13"/>
          <p:cNvSpPr txBox="1">
            <a:spLocks noChangeArrowheads="1"/>
          </p:cNvSpPr>
          <p:nvPr/>
        </p:nvSpPr>
        <p:spPr bwMode="auto">
          <a:xfrm>
            <a:off x="1757363" y="4278313"/>
            <a:ext cx="390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A</a:t>
            </a: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3279775" y="2816225"/>
            <a:ext cx="1174750" cy="1154113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3015" name="Text Box 14"/>
          <p:cNvSpPr txBox="1">
            <a:spLocks noChangeArrowheads="1"/>
          </p:cNvSpPr>
          <p:nvPr/>
        </p:nvSpPr>
        <p:spPr bwMode="auto">
          <a:xfrm>
            <a:off x="3690938" y="3124200"/>
            <a:ext cx="390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B</a:t>
            </a:r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3279775" y="4940300"/>
            <a:ext cx="1174750" cy="115411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 dirty="0">
              <a:solidFill>
                <a:srgbClr val="EE55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5613400" y="3700463"/>
            <a:ext cx="1174750" cy="1155700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3018" name="Text Box 12"/>
          <p:cNvSpPr txBox="1">
            <a:spLocks noChangeArrowheads="1"/>
          </p:cNvSpPr>
          <p:nvPr/>
        </p:nvSpPr>
        <p:spPr bwMode="auto">
          <a:xfrm>
            <a:off x="3690938" y="5259388"/>
            <a:ext cx="390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D</a:t>
            </a:r>
          </a:p>
        </p:txBody>
      </p:sp>
      <p:sp>
        <p:nvSpPr>
          <p:cNvPr id="43019" name="Text Box 15"/>
          <p:cNvSpPr txBox="1">
            <a:spLocks noChangeArrowheads="1"/>
          </p:cNvSpPr>
          <p:nvPr/>
        </p:nvSpPr>
        <p:spPr bwMode="auto">
          <a:xfrm>
            <a:off x="6005513" y="4073525"/>
            <a:ext cx="390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C</a:t>
            </a:r>
          </a:p>
        </p:txBody>
      </p:sp>
      <p:sp>
        <p:nvSpPr>
          <p:cNvPr id="43020" name="Line 18"/>
          <p:cNvSpPr>
            <a:spLocks noChangeShapeType="1"/>
          </p:cNvSpPr>
          <p:nvPr/>
        </p:nvSpPr>
        <p:spPr bwMode="auto">
          <a:xfrm flipV="1">
            <a:off x="2541588" y="3700463"/>
            <a:ext cx="919162" cy="631825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3021" name="Line 18"/>
          <p:cNvSpPr>
            <a:spLocks noChangeShapeType="1"/>
          </p:cNvSpPr>
          <p:nvPr/>
        </p:nvSpPr>
        <p:spPr bwMode="auto">
          <a:xfrm>
            <a:off x="2362200" y="4940300"/>
            <a:ext cx="917575" cy="5461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3022" name="Line 18"/>
          <p:cNvSpPr>
            <a:spLocks noChangeShapeType="1"/>
          </p:cNvSpPr>
          <p:nvPr/>
        </p:nvSpPr>
        <p:spPr bwMode="auto">
          <a:xfrm flipV="1">
            <a:off x="4454525" y="4797425"/>
            <a:ext cx="1444625" cy="788988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16" name="AutoShape 16"/>
          <p:cNvSpPr>
            <a:spLocks noChangeArrowheads="1"/>
          </p:cNvSpPr>
          <p:nvPr/>
        </p:nvSpPr>
        <p:spPr bwMode="auto">
          <a:xfrm>
            <a:off x="3294063" y="5878513"/>
            <a:ext cx="211137" cy="2159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 dirty="0">
              <a:solidFill>
                <a:srgbClr val="FFAA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3024" name="Text Box 20"/>
          <p:cNvSpPr txBox="1">
            <a:spLocks noChangeArrowheads="1"/>
          </p:cNvSpPr>
          <p:nvPr/>
        </p:nvSpPr>
        <p:spPr bwMode="auto">
          <a:xfrm>
            <a:off x="1303338" y="5776913"/>
            <a:ext cx="19764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1200">
                <a:solidFill>
                  <a:srgbClr val="FFFFFF"/>
                </a:solidFill>
                <a:latin typeface="Arial" charset="0"/>
                <a:ea typeface="+mn-ea"/>
                <a:cs typeface="+mn-cs"/>
              </a:rPr>
              <a:t>setAttr D.r  5;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Dirty Process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mtClean="0"/>
              <a:t>Dirty message propagates forward</a:t>
            </a:r>
          </a:p>
          <a:p>
            <a:endParaRPr lang="en-US" smtClean="0"/>
          </a:p>
        </p:txBody>
      </p:sp>
      <p:sp>
        <p:nvSpPr>
          <p:cNvPr id="15" name="Oval 5"/>
          <p:cNvSpPr>
            <a:spLocks noChangeArrowheads="1"/>
          </p:cNvSpPr>
          <p:nvPr/>
        </p:nvSpPr>
        <p:spPr bwMode="auto">
          <a:xfrm>
            <a:off x="1366838" y="3970338"/>
            <a:ext cx="1174750" cy="1154112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4037" name="Text Box 13"/>
          <p:cNvSpPr txBox="1">
            <a:spLocks noChangeArrowheads="1"/>
          </p:cNvSpPr>
          <p:nvPr/>
        </p:nvSpPr>
        <p:spPr bwMode="auto">
          <a:xfrm>
            <a:off x="1757363" y="4278313"/>
            <a:ext cx="390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A</a:t>
            </a:r>
          </a:p>
        </p:txBody>
      </p:sp>
      <p:sp>
        <p:nvSpPr>
          <p:cNvPr id="17" name="Oval 6"/>
          <p:cNvSpPr>
            <a:spLocks noChangeArrowheads="1"/>
          </p:cNvSpPr>
          <p:nvPr/>
        </p:nvSpPr>
        <p:spPr bwMode="auto">
          <a:xfrm>
            <a:off x="3279775" y="2816225"/>
            <a:ext cx="1174750" cy="1154113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4039" name="Text Box 14"/>
          <p:cNvSpPr txBox="1">
            <a:spLocks noChangeArrowheads="1"/>
          </p:cNvSpPr>
          <p:nvPr/>
        </p:nvSpPr>
        <p:spPr bwMode="auto">
          <a:xfrm>
            <a:off x="3690938" y="3124200"/>
            <a:ext cx="390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B</a:t>
            </a:r>
          </a:p>
        </p:txBody>
      </p:sp>
      <p:sp>
        <p:nvSpPr>
          <p:cNvPr id="19" name="Oval 7"/>
          <p:cNvSpPr>
            <a:spLocks noChangeArrowheads="1"/>
          </p:cNvSpPr>
          <p:nvPr/>
        </p:nvSpPr>
        <p:spPr bwMode="auto">
          <a:xfrm>
            <a:off x="3279775" y="4940300"/>
            <a:ext cx="1174750" cy="115411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20" name="Oval 8"/>
          <p:cNvSpPr>
            <a:spLocks noChangeArrowheads="1"/>
          </p:cNvSpPr>
          <p:nvPr/>
        </p:nvSpPr>
        <p:spPr bwMode="auto">
          <a:xfrm>
            <a:off x="5613400" y="3700463"/>
            <a:ext cx="1174750" cy="11557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4042" name="Text Box 12"/>
          <p:cNvSpPr txBox="1">
            <a:spLocks noChangeArrowheads="1"/>
          </p:cNvSpPr>
          <p:nvPr/>
        </p:nvSpPr>
        <p:spPr bwMode="auto">
          <a:xfrm>
            <a:off x="3690938" y="5259388"/>
            <a:ext cx="390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D</a:t>
            </a:r>
          </a:p>
        </p:txBody>
      </p:sp>
      <p:sp>
        <p:nvSpPr>
          <p:cNvPr id="44043" name="Text Box 15"/>
          <p:cNvSpPr txBox="1">
            <a:spLocks noChangeArrowheads="1"/>
          </p:cNvSpPr>
          <p:nvPr/>
        </p:nvSpPr>
        <p:spPr bwMode="auto">
          <a:xfrm>
            <a:off x="6005513" y="4073525"/>
            <a:ext cx="390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C</a:t>
            </a:r>
          </a:p>
        </p:txBody>
      </p:sp>
      <p:sp>
        <p:nvSpPr>
          <p:cNvPr id="44044" name="Line 18"/>
          <p:cNvSpPr>
            <a:spLocks noChangeShapeType="1"/>
          </p:cNvSpPr>
          <p:nvPr/>
        </p:nvSpPr>
        <p:spPr bwMode="auto">
          <a:xfrm flipV="1">
            <a:off x="2541588" y="3700463"/>
            <a:ext cx="919162" cy="631825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4045" name="Line 18"/>
          <p:cNvSpPr>
            <a:spLocks noChangeShapeType="1"/>
          </p:cNvSpPr>
          <p:nvPr/>
        </p:nvSpPr>
        <p:spPr bwMode="auto">
          <a:xfrm>
            <a:off x="2362200" y="4940300"/>
            <a:ext cx="917575" cy="5461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4046" name="Line 18"/>
          <p:cNvSpPr>
            <a:spLocks noChangeShapeType="1"/>
          </p:cNvSpPr>
          <p:nvPr/>
        </p:nvSpPr>
        <p:spPr bwMode="auto">
          <a:xfrm flipV="1">
            <a:off x="4454525" y="4797425"/>
            <a:ext cx="1444625" cy="788988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blank">
  <a:themeElements>
    <a:clrScheme name="1_blank 2">
      <a:dk1>
        <a:srgbClr val="000000"/>
      </a:dk1>
      <a:lt1>
        <a:srgbClr val="FFFFFF"/>
      </a:lt1>
      <a:dk2>
        <a:srgbClr val="000000"/>
      </a:dk2>
      <a:lt2>
        <a:srgbClr val="CCCCCC"/>
      </a:lt2>
      <a:accent1>
        <a:srgbClr val="003264"/>
      </a:accent1>
      <a:accent2>
        <a:srgbClr val="EE5500"/>
      </a:accent2>
      <a:accent3>
        <a:srgbClr val="FFFFFF"/>
      </a:accent3>
      <a:accent4>
        <a:srgbClr val="000000"/>
      </a:accent4>
      <a:accent5>
        <a:srgbClr val="AAADB8"/>
      </a:accent5>
      <a:accent6>
        <a:srgbClr val="D84C00"/>
      </a:accent6>
      <a:hlink>
        <a:srgbClr val="77BB11"/>
      </a:hlink>
      <a:folHlink>
        <a:srgbClr val="FFAA00"/>
      </a:folHlink>
    </a:clrScheme>
    <a:fontScheme name="1_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blank 1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00AADD"/>
        </a:accent1>
        <a:accent2>
          <a:srgbClr val="EE5500"/>
        </a:accent2>
        <a:accent3>
          <a:srgbClr val="FFFFFF"/>
        </a:accent3>
        <a:accent4>
          <a:srgbClr val="000000"/>
        </a:accent4>
        <a:accent5>
          <a:srgbClr val="AAD2EB"/>
        </a:accent5>
        <a:accent6>
          <a:srgbClr val="D84C00"/>
        </a:accent6>
        <a:hlink>
          <a:srgbClr val="77BB11"/>
        </a:hlink>
        <a:folHlink>
          <a:srgbClr val="FFAA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2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003264"/>
        </a:accent1>
        <a:accent2>
          <a:srgbClr val="EE5500"/>
        </a:accent2>
        <a:accent3>
          <a:srgbClr val="FFFFFF"/>
        </a:accent3>
        <a:accent4>
          <a:srgbClr val="000000"/>
        </a:accent4>
        <a:accent5>
          <a:srgbClr val="AAADB8"/>
        </a:accent5>
        <a:accent6>
          <a:srgbClr val="D84C00"/>
        </a:accent6>
        <a:hlink>
          <a:srgbClr val="77BB11"/>
        </a:hlink>
        <a:folHlink>
          <a:srgbClr val="FFAA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MacHD:Applications:Microsoft Office 2004:Templates:Presentations:Designs:Blank Presentation</Template>
  <TotalTime>8823</TotalTime>
  <Words>2007</Words>
  <Application>Microsoft Office PowerPoint</Application>
  <PresentationFormat>On-screen Show (4:3)</PresentationFormat>
  <Paragraphs>503</Paragraphs>
  <Slides>52</Slides>
  <Notes>52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1_blank</vt:lpstr>
      <vt:lpstr>Slide 1</vt:lpstr>
      <vt:lpstr>Slide 2</vt:lpstr>
      <vt:lpstr>Agenda</vt:lpstr>
      <vt:lpstr>Dependency Graph</vt:lpstr>
      <vt:lpstr>How DG works</vt:lpstr>
      <vt:lpstr>The Dirty Process</vt:lpstr>
      <vt:lpstr>Data Flow Example</vt:lpstr>
      <vt:lpstr>The Dirty Process</vt:lpstr>
      <vt:lpstr>The Dirty Process</vt:lpstr>
      <vt:lpstr>The Dirty Process</vt:lpstr>
      <vt:lpstr>The Dirty Process</vt:lpstr>
      <vt:lpstr>The Dirty Process</vt:lpstr>
      <vt:lpstr>The Dirty Process</vt:lpstr>
      <vt:lpstr>The Evaluation Process</vt:lpstr>
      <vt:lpstr>The Evaluation Process</vt:lpstr>
      <vt:lpstr>The Evaluation Process</vt:lpstr>
      <vt:lpstr>The Evaluation Process</vt:lpstr>
      <vt:lpstr>The Evaluation Process</vt:lpstr>
      <vt:lpstr>The Evaluation Process</vt:lpstr>
      <vt:lpstr>The Evaluation Process</vt:lpstr>
      <vt:lpstr>The Evaluation Process</vt:lpstr>
      <vt:lpstr>The Evaluation Process</vt:lpstr>
      <vt:lpstr>The Evaluation Process</vt:lpstr>
      <vt:lpstr>Slide 24</vt:lpstr>
      <vt:lpstr>MPxNode::compute() Tips</vt:lpstr>
      <vt:lpstr>MPxNode::compute()</vt:lpstr>
      <vt:lpstr>Slide 27</vt:lpstr>
      <vt:lpstr>Data Caching</vt:lpstr>
      <vt:lpstr>Data Caching</vt:lpstr>
      <vt:lpstr>Light Data</vt:lpstr>
      <vt:lpstr>Heavy Data</vt:lpstr>
      <vt:lpstr>Message Attribute</vt:lpstr>
      <vt:lpstr>Message Attribute</vt:lpstr>
      <vt:lpstr>Data Access</vt:lpstr>
      <vt:lpstr>Data Access</vt:lpstr>
      <vt:lpstr>Data Access</vt:lpstr>
      <vt:lpstr>Slide 37</vt:lpstr>
      <vt:lpstr>Array Attribute (Multi)</vt:lpstr>
      <vt:lpstr>Array Attribute</vt:lpstr>
      <vt:lpstr>Multi Attribute &amp; DataBlock</vt:lpstr>
      <vt:lpstr>MultiAttribute &amp; DataBlock</vt:lpstr>
      <vt:lpstr>Custom Node with Array Attributes</vt:lpstr>
      <vt:lpstr>Initialization of Multi Attribute</vt:lpstr>
      <vt:lpstr>Attribute Relationship</vt:lpstr>
      <vt:lpstr>Compute Array Attribute</vt:lpstr>
      <vt:lpstr>Compute Array Attribute</vt:lpstr>
      <vt:lpstr>Example</vt:lpstr>
      <vt:lpstr>Array Attributes vs. Array Data</vt:lpstr>
      <vt:lpstr>Array Attributes vs. Array Data</vt:lpstr>
      <vt:lpstr>API DG Classes</vt:lpstr>
      <vt:lpstr>Q &amp; A</vt:lpstr>
      <vt:lpstr>Slide 52</vt:lpstr>
    </vt:vector>
  </TitlesOfParts>
  <Manager/>
  <Company>Autodesk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Media &amp; Entertainment Title Slide Maya Logo Image</dc:title>
  <dc:creator>Naiqi Weng</dc:creator>
  <cp:lastModifiedBy>wengn</cp:lastModifiedBy>
  <cp:revision>1520</cp:revision>
  <cp:lastPrinted>2006-08-09T23:46:43Z</cp:lastPrinted>
  <dcterms:created xsi:type="dcterms:W3CDTF">2005-11-04T16:28:13Z</dcterms:created>
  <dcterms:modified xsi:type="dcterms:W3CDTF">2011-09-14T18:23:23Z</dcterms:modified>
</cp:coreProperties>
</file>