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42"/>
  </p:notesMasterIdLst>
  <p:handoutMasterIdLst>
    <p:handoutMasterId r:id="rId43"/>
  </p:handoutMasterIdLst>
  <p:sldIdLst>
    <p:sldId id="503" r:id="rId2"/>
    <p:sldId id="504" r:id="rId3"/>
    <p:sldId id="530" r:id="rId4"/>
    <p:sldId id="532" r:id="rId5"/>
    <p:sldId id="533" r:id="rId6"/>
    <p:sldId id="534" r:id="rId7"/>
    <p:sldId id="535" r:id="rId8"/>
    <p:sldId id="543" r:id="rId9"/>
    <p:sldId id="536" r:id="rId10"/>
    <p:sldId id="537" r:id="rId11"/>
    <p:sldId id="538" r:id="rId12"/>
    <p:sldId id="539" r:id="rId13"/>
    <p:sldId id="540" r:id="rId14"/>
    <p:sldId id="541" r:id="rId15"/>
    <p:sldId id="545" r:id="rId16"/>
    <p:sldId id="544" r:id="rId17"/>
    <p:sldId id="546" r:id="rId18"/>
    <p:sldId id="547" r:id="rId19"/>
    <p:sldId id="548" r:id="rId20"/>
    <p:sldId id="549" r:id="rId21"/>
    <p:sldId id="550" r:id="rId22"/>
    <p:sldId id="551" r:id="rId23"/>
    <p:sldId id="542" r:id="rId24"/>
    <p:sldId id="552" r:id="rId25"/>
    <p:sldId id="553" r:id="rId26"/>
    <p:sldId id="554" r:id="rId27"/>
    <p:sldId id="555" r:id="rId28"/>
    <p:sldId id="556" r:id="rId29"/>
    <p:sldId id="557" r:id="rId30"/>
    <p:sldId id="558" r:id="rId31"/>
    <p:sldId id="560" r:id="rId32"/>
    <p:sldId id="561" r:id="rId33"/>
    <p:sldId id="562" r:id="rId34"/>
    <p:sldId id="567" r:id="rId35"/>
    <p:sldId id="563" r:id="rId36"/>
    <p:sldId id="564" r:id="rId37"/>
    <p:sldId id="565" r:id="rId38"/>
    <p:sldId id="566" r:id="rId39"/>
    <p:sldId id="528" r:id="rId40"/>
    <p:sldId id="529" r:id="rId41"/>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8EA"/>
    <a:srgbClr val="003264"/>
    <a:srgbClr val="99CC00"/>
    <a:srgbClr val="00CC00"/>
    <a:srgbClr val="FF9900"/>
    <a:srgbClr val="FFB000"/>
    <a:srgbClr val="DDDDDD"/>
    <a:srgbClr val="969696"/>
    <a:srgbClr val="B2B2B2"/>
    <a:srgbClr val="00AAD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73909" autoAdjust="0"/>
  </p:normalViewPr>
  <p:slideViewPr>
    <p:cSldViewPr snapToObjects="1">
      <p:cViewPr>
        <p:scale>
          <a:sx n="90" d="100"/>
          <a:sy n="90" d="100"/>
        </p:scale>
        <p:origin x="-1310" y="2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77" d="100"/>
          <a:sy n="77" d="100"/>
        </p:scale>
        <p:origin x="-2885" y="-96"/>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pPr>
              <a:defRPr/>
            </a:pPr>
            <a:fld id="{C2604EE7-9949-4A2F-BE49-DE4D51F83B8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pPr>
              <a:defRPr/>
            </a:pPr>
            <a:fld id="{91EF49F5-CA31-4C2F-BE2F-DF909B55C6E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Geometric_primitive"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en.wikipedia.org/wiki/Flight_simulator" TargetMode="External"/><Relationship Id="rId5" Type="http://schemas.openxmlformats.org/officeDocument/2006/relationships/hyperlink" Target="http://en.wikipedia.org/wiki/Virtual_reality" TargetMode="External"/><Relationship Id="rId4" Type="http://schemas.openxmlformats.org/officeDocument/2006/relationships/hyperlink" Target="http://en.wikipedia.org/wiki/Computer-aided_design"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716088" y="692150"/>
            <a:ext cx="3597275" cy="2698750"/>
          </a:xfrm>
          <a:ln/>
        </p:spPr>
      </p:sp>
      <p:sp>
        <p:nvSpPr>
          <p:cNvPr id="54276" name="Slide Number Placeholder 3"/>
          <p:cNvSpPr>
            <a:spLocks noGrp="1"/>
          </p:cNvSpPr>
          <p:nvPr>
            <p:ph type="sldNum" sz="quarter" idx="5"/>
          </p:nvPr>
        </p:nvSpPr>
        <p:spPr>
          <a:noFill/>
        </p:spPr>
        <p:txBody>
          <a:bodyPr/>
          <a:lstStyle/>
          <a:p>
            <a:fld id="{06FA600D-2F55-42BF-B422-1C45355F8306}" type="slidenum">
              <a:rPr lang="en-US" smtClean="0"/>
              <a:pPr/>
              <a:t>11</a:t>
            </a:fld>
            <a:endParaRPr lang="en-US" smtClean="0"/>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1"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06AC6EA-6649-4FC7-BE07-46CC16EA948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fld id="{0C38AF66-B8DE-4C00-B587-5365520A97B1}" type="slidenum">
              <a:rPr lang="en-US" smtClean="0"/>
              <a:pPr/>
              <a:t>14</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As</a:t>
            </a:r>
            <a:r>
              <a:rPr lang="en-US" baseline="0" dirty="0" smtClean="0"/>
              <a:t> we know, in Maya there are different types of </a:t>
            </a:r>
            <a:r>
              <a:rPr lang="en-US" baseline="0" dirty="0" err="1" smtClean="0"/>
              <a:t>shaders</a:t>
            </a:r>
            <a:r>
              <a:rPr lang="en-US" baseline="0" dirty="0" smtClean="0"/>
              <a:t>, we are using software </a:t>
            </a:r>
            <a:r>
              <a:rPr lang="en-US" baseline="0" dirty="0" err="1" smtClean="0"/>
              <a:t>shaders</a:t>
            </a:r>
            <a:r>
              <a:rPr lang="en-US" baseline="0" dirty="0" smtClean="0"/>
              <a:t>, mental ray </a:t>
            </a:r>
            <a:r>
              <a:rPr lang="en-US" baseline="0" dirty="0" err="1" smtClean="0"/>
              <a:t>shaders</a:t>
            </a:r>
            <a:r>
              <a:rPr lang="en-US" baseline="0" dirty="0" smtClean="0"/>
              <a:t> and also hardware </a:t>
            </a:r>
            <a:r>
              <a:rPr lang="en-US" baseline="0" dirty="0" err="1" smtClean="0"/>
              <a:t>shaders</a:t>
            </a:r>
            <a:r>
              <a:rPr lang="en-US" baseline="0" dirty="0" smtClean="0"/>
              <a:t>.</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baseline="0" dirty="0" smtClean="0"/>
              <a:t>Shading nodes are nodes which are related with shading and rendering in Maya . You can find them in the </a:t>
            </a:r>
            <a:r>
              <a:rPr lang="en-US" baseline="0" dirty="0" err="1" smtClean="0"/>
              <a:t>hypershader</a:t>
            </a:r>
            <a:r>
              <a:rPr lang="en-US" baseline="0" dirty="0" smtClean="0"/>
              <a:t> window.</a:t>
            </a:r>
            <a:endParaRPr lang="en-US" dirty="0" smtClean="0"/>
          </a:p>
          <a:p>
            <a:endParaRPr lang="en-US" dirty="0" smtClean="0"/>
          </a:p>
          <a:p>
            <a:r>
              <a:rPr lang="en-CA" dirty="0" smtClean="0"/>
              <a:t>There are different</a:t>
            </a:r>
            <a:r>
              <a:rPr lang="en-CA" baseline="0" dirty="0" smtClean="0"/>
              <a:t> types of software shading nodes:</a:t>
            </a:r>
          </a:p>
          <a:p>
            <a:endParaRPr lang="en-CA" baseline="0" dirty="0" smtClean="0"/>
          </a:p>
          <a:p>
            <a:endParaRPr lang="en-US"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You can find the description</a:t>
            </a:r>
            <a:r>
              <a:rPr lang="en-US" baseline="0" dirty="0" smtClean="0"/>
              <a:t> and type of the nodes, </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fontScale="40000" lnSpcReduction="20000"/>
          </a:bodyPr>
          <a:lstStyle/>
          <a:p>
            <a:endParaRPr lang="en-CA" sz="4800" dirty="0" smtClean="0"/>
          </a:p>
          <a:p>
            <a:r>
              <a:rPr lang="en-CA" sz="4800" dirty="0" smtClean="0"/>
              <a:t>It</a:t>
            </a:r>
            <a:r>
              <a:rPr lang="en-CA" sz="4800" baseline="0" dirty="0" smtClean="0"/>
              <a:t> is actually an object set</a:t>
            </a:r>
            <a:r>
              <a:rPr lang="en-CA" sz="4800" baseline="0" dirty="0" smtClean="0"/>
              <a:t>.</a:t>
            </a:r>
            <a:endParaRPr lang="en-CA" sz="4800" dirty="0" smtClean="0"/>
          </a:p>
          <a:p>
            <a:endParaRPr lang="en-CA" sz="48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CA" sz="4800" dirty="0" smtClean="0"/>
              <a:t>Membership in a set is defined by establishing a connection between another node's attribute and one attribute of the </a:t>
            </a:r>
            <a:r>
              <a:rPr lang="en-CA" sz="4800" dirty="0" err="1" smtClean="0"/>
              <a:t>objectSet</a:t>
            </a:r>
            <a:r>
              <a:rPr lang="en-CA" sz="4800" baseline="0" dirty="0" smtClean="0"/>
              <a:t> node.</a:t>
            </a:r>
          </a:p>
          <a:p>
            <a:endParaRPr lang="en-CA" sz="4800" dirty="0" smtClean="0"/>
          </a:p>
          <a:p>
            <a:endParaRPr lang="en-CA" sz="4800" dirty="0" smtClean="0"/>
          </a:p>
          <a:p>
            <a:r>
              <a:rPr lang="en-CA" sz="4800" dirty="0" smtClean="0"/>
              <a:t>/////////////////////////////////////////</a:t>
            </a:r>
            <a:endParaRPr lang="en-CA" sz="4800" dirty="0" smtClean="0"/>
          </a:p>
          <a:p>
            <a:endParaRPr lang="en-CA" sz="4800" dirty="0" smtClean="0"/>
          </a:p>
          <a:p>
            <a:r>
              <a:rPr lang="en-CA" sz="4800" dirty="0" smtClean="0"/>
              <a:t>//NOT</a:t>
            </a:r>
            <a:r>
              <a:rPr lang="en-CA" sz="4800" baseline="0" dirty="0" smtClean="0"/>
              <a:t> important:</a:t>
            </a:r>
            <a:endParaRPr lang="en-CA" sz="48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CA" sz="4800" dirty="0" smtClean="0"/>
              <a:t>Sets can be connected to any number of partitions. A partition is a node which enforces mutual exclusivity </a:t>
            </a:r>
            <a:r>
              <a:rPr lang="en-CA" sz="4800" dirty="0" err="1" smtClean="0"/>
              <a:t>amoung</a:t>
            </a:r>
            <a:r>
              <a:rPr lang="en-CA" sz="4800" dirty="0" smtClean="0"/>
              <a:t> the sets in the partition. That is, if an object is in a set which is in a partition, that object cannot be a member of any other set that is in the partition. </a:t>
            </a:r>
          </a:p>
          <a:p>
            <a:endParaRPr lang="en-CA" dirty="0" smtClean="0"/>
          </a:p>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CA" sz="1300" dirty="0" smtClean="0"/>
              <a:t>Shading</a:t>
            </a:r>
            <a:r>
              <a:rPr lang="en-CA" sz="1300" baseline="0" dirty="0" smtClean="0"/>
              <a:t> group is a kind of a special object sets in the sense that it can only contain </a:t>
            </a:r>
            <a:r>
              <a:rPr lang="en-CA" sz="1300" baseline="0" dirty="0" err="1" smtClean="0"/>
              <a:t>renderable</a:t>
            </a:r>
            <a:r>
              <a:rPr lang="en-CA" sz="1300" baseline="0" dirty="0" smtClean="0"/>
              <a:t> elements (such as lights and geometry)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CA" sz="1300" dirty="0" smtClean="0"/>
          </a:p>
          <a:p>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CA" dirty="0" smtClean="0"/>
              <a:t>Software</a:t>
            </a:r>
            <a:r>
              <a:rPr lang="en-CA" baseline="0" dirty="0" smtClean="0"/>
              <a:t> </a:t>
            </a:r>
            <a:r>
              <a:rPr lang="en-CA" baseline="0" dirty="0" err="1" smtClean="0"/>
              <a:t>shader</a:t>
            </a:r>
            <a:r>
              <a:rPr lang="en-CA" baseline="0" dirty="0" smtClean="0"/>
              <a:t> is getting all the pre-computed input attributes from the Maya renderer and do its shading algorithm and </a:t>
            </a:r>
            <a:r>
              <a:rPr lang="en-CA" baseline="0" dirty="0" err="1" smtClean="0"/>
              <a:t>caculate</a:t>
            </a:r>
            <a:r>
              <a:rPr lang="en-CA" baseline="0" dirty="0" smtClean="0"/>
              <a:t> output attributes, for example, color, transparency and output them to the shading group.</a:t>
            </a:r>
          </a:p>
          <a:p>
            <a:endParaRPr lang="en-CA" baseline="0" dirty="0" smtClean="0"/>
          </a:p>
          <a:p>
            <a:r>
              <a:rPr lang="en-CA" baseline="0" dirty="0" smtClean="0"/>
              <a:t>Renderer basically walk through the shading network and talk to almost everything in the network, and the process is not a linear one-way process.</a:t>
            </a:r>
          </a:p>
          <a:p>
            <a:endParaRPr lang="en-CA" baseline="0" dirty="0" smtClean="0"/>
          </a:p>
          <a:p>
            <a:r>
              <a:rPr lang="en-CA" baseline="0" dirty="0" smtClean="0"/>
              <a:t>One thing to mention is that the dotted line are internal, you will never see in the DG. The white line is the actual connection you can see in </a:t>
            </a:r>
            <a:r>
              <a:rPr lang="en-CA" baseline="0" dirty="0" err="1" smtClean="0"/>
              <a:t>HyperShade</a:t>
            </a:r>
            <a:r>
              <a:rPr lang="en-CA" baseline="0" dirty="0" smtClean="0"/>
              <a:t> or DG.</a:t>
            </a:r>
          </a:p>
        </p:txBody>
      </p:sp>
      <p:sp>
        <p:nvSpPr>
          <p:cNvPr id="4" name="Slide Number Placeholder 3"/>
          <p:cNvSpPr>
            <a:spLocks noGrp="1"/>
          </p:cNvSpPr>
          <p:nvPr>
            <p:ph type="sldNum" sz="quarter" idx="10"/>
          </p:nvPr>
        </p:nvSpPr>
        <p:spPr/>
        <p:txBody>
          <a:bodyPr/>
          <a:lstStyle/>
          <a:p>
            <a:fld id="{0C38AF66-B8DE-4C00-B587-5365520A97B1}"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CA"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CA" baseline="0" dirty="0" smtClean="0"/>
          </a:p>
          <a:p>
            <a:endParaRPr lang="en-CA" dirty="0" smtClean="0"/>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fld id="{0C38AF66-B8DE-4C00-B587-5365520A97B1}" type="slidenum">
              <a:rPr lang="en-US" smtClean="0"/>
              <a:pPr/>
              <a:t>23</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CA" dirty="0" smtClean="0"/>
              <a:t>Those</a:t>
            </a:r>
            <a:r>
              <a:rPr lang="en-CA" baseline="0" dirty="0" smtClean="0"/>
              <a:t> </a:t>
            </a:r>
            <a:r>
              <a:rPr lang="en-CA" baseline="0" dirty="0" smtClean="0"/>
              <a:t>input attribute values have already pre-computed per sample, if you need its value, you just request it from the </a:t>
            </a:r>
            <a:r>
              <a:rPr lang="en-CA" baseline="0" dirty="0" err="1" smtClean="0"/>
              <a:t>datablock</a:t>
            </a:r>
            <a:r>
              <a:rPr lang="en-CA" baseline="0" dirty="0" smtClean="0"/>
              <a:t>.</a:t>
            </a:r>
          </a:p>
          <a:p>
            <a:endParaRPr lang="en-CA" baseline="0" dirty="0" smtClean="0"/>
          </a:p>
          <a:p>
            <a:r>
              <a:rPr lang="en-CA" baseline="0" dirty="0" smtClean="0"/>
              <a:t>So where to find the definition of these attributes?</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For the Create bar, create 32x32 icons in PNG format. The icon name must have the preface "render_". For example, for the </a:t>
            </a:r>
            <a:r>
              <a:rPr lang="en-US" dirty="0" err="1" smtClean="0"/>
              <a:t>shader</a:t>
            </a:r>
            <a:r>
              <a:rPr lang="en-US" dirty="0" smtClean="0"/>
              <a:t> lambertShader.mll, name the icon render_lambertShader.png. </a:t>
            </a:r>
          </a:p>
          <a:p>
            <a:r>
              <a:rPr lang="en-US" dirty="0" smtClean="0"/>
              <a:t>You can also supply an icon for the </a:t>
            </a:r>
            <a:r>
              <a:rPr lang="en-US" dirty="0" err="1" smtClean="0"/>
              <a:t>Hypershade</a:t>
            </a:r>
            <a:r>
              <a:rPr lang="en-US" dirty="0" smtClean="0"/>
              <a:t> graph. This icon can be in SVG or PNG format, and the icon name and the </a:t>
            </a:r>
            <a:r>
              <a:rPr lang="en-US" dirty="0" err="1" smtClean="0"/>
              <a:t>shader</a:t>
            </a:r>
            <a:r>
              <a:rPr lang="en-US" dirty="0" smtClean="0"/>
              <a:t> name should match. For example, for the </a:t>
            </a:r>
            <a:r>
              <a:rPr lang="en-US" dirty="0" err="1" smtClean="0"/>
              <a:t>shader</a:t>
            </a:r>
            <a:r>
              <a:rPr lang="en-US" dirty="0" smtClean="0"/>
              <a:t> lambertShader.mll, name the icon lambertShader.svg. </a:t>
            </a:r>
          </a:p>
          <a:p>
            <a:endParaRPr lang="en-US" dirty="0" smtClean="0"/>
          </a:p>
          <a:p>
            <a:endParaRPr lang="en-US" baseline="0" dirty="0" smtClean="0"/>
          </a:p>
          <a:p>
            <a:r>
              <a:rPr lang="en-US" baseline="0" dirty="0" smtClean="0"/>
              <a:t>there are a lot of software </a:t>
            </a:r>
            <a:r>
              <a:rPr lang="en-US" baseline="0" dirty="0" err="1" smtClean="0"/>
              <a:t>shader</a:t>
            </a:r>
            <a:r>
              <a:rPr lang="en-US" baseline="0" dirty="0" smtClean="0"/>
              <a:t> examples in the </a:t>
            </a:r>
            <a:r>
              <a:rPr lang="en-US" baseline="0" dirty="0" err="1" smtClean="0"/>
              <a:t>devkit</a:t>
            </a:r>
            <a:r>
              <a:rPr lang="en-US" baseline="0" dirty="0" smtClean="0"/>
              <a:t>, </a:t>
            </a:r>
          </a:p>
          <a:p>
            <a:r>
              <a:rPr lang="en-US" baseline="0" dirty="0" smtClean="0"/>
              <a:t>The complexity of a software </a:t>
            </a:r>
            <a:r>
              <a:rPr lang="en-US" baseline="0" dirty="0" err="1" smtClean="0"/>
              <a:t>shader</a:t>
            </a:r>
            <a:r>
              <a:rPr lang="en-US" baseline="0" dirty="0" smtClean="0"/>
              <a:t> doesn’t lie in the API class, it is the algorithm and all the rendering techniques or terminology you need to master to really make your </a:t>
            </a:r>
            <a:r>
              <a:rPr lang="en-US" baseline="0" dirty="0" err="1" smtClean="0"/>
              <a:t>shader</a:t>
            </a:r>
            <a:r>
              <a:rPr lang="en-US" baseline="0" dirty="0" smtClean="0"/>
              <a:t> work!!!</a:t>
            </a:r>
            <a:endParaRPr lang="en-CA" dirty="0" smtClean="0"/>
          </a:p>
          <a:p>
            <a:endParaRPr lang="en-CA" dirty="0" smtClean="0"/>
          </a:p>
          <a:p>
            <a:endParaRPr lang="en-CA"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716088" y="692150"/>
            <a:ext cx="3597275" cy="2698750"/>
          </a:xfrm>
          <a:ln/>
        </p:spPr>
      </p:sp>
      <p:sp>
        <p:nvSpPr>
          <p:cNvPr id="60419" name="Notes Placeholder 2"/>
          <p:cNvSpPr>
            <a:spLocks noGrp="1"/>
          </p:cNvSpPr>
          <p:nvPr>
            <p:ph type="body" idx="1"/>
          </p:nvPr>
        </p:nvSpPr>
        <p:spPr>
          <a:noFill/>
          <a:ln/>
        </p:spPr>
        <p:txBody>
          <a:bodyPr/>
          <a:lstStyle/>
          <a:p>
            <a:r>
              <a:rPr lang="en-CA" dirty="0" smtClean="0"/>
              <a:t>People use locators</a:t>
            </a:r>
            <a:r>
              <a:rPr lang="en-CA" baseline="0" dirty="0" smtClean="0"/>
              <a:t> a lot, a lot of times, it is used as a marker in 3d space</a:t>
            </a:r>
            <a:endParaRPr lang="en-CA" dirty="0" smtClean="0"/>
          </a:p>
          <a:p>
            <a:endParaRPr lang="en-US" dirty="0" smtClean="0"/>
          </a:p>
          <a:p>
            <a:endParaRPr lang="en-US" dirty="0" smtClean="0"/>
          </a:p>
          <a:p>
            <a:endParaRPr lang="en-US" dirty="0" smtClean="0"/>
          </a:p>
        </p:txBody>
      </p:sp>
      <p:sp>
        <p:nvSpPr>
          <p:cNvPr id="60420" name="Slide Number Placeholder 3"/>
          <p:cNvSpPr>
            <a:spLocks noGrp="1"/>
          </p:cNvSpPr>
          <p:nvPr>
            <p:ph type="sldNum" sz="quarter" idx="5"/>
          </p:nvPr>
        </p:nvSpPr>
        <p:spPr>
          <a:noFill/>
        </p:spPr>
        <p:txBody>
          <a:bodyPr/>
          <a:lstStyle/>
          <a:p>
            <a:fld id="{3AC2BE18-E18E-4EC4-8463-47EFF8D395CD}"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716088" y="692150"/>
            <a:ext cx="3597275" cy="2698750"/>
          </a:xfrm>
          <a:ln/>
        </p:spPr>
      </p:sp>
      <p:sp>
        <p:nvSpPr>
          <p:cNvPr id="9219" name="Notes Placeholder 2"/>
          <p:cNvSpPr>
            <a:spLocks noGrp="1"/>
          </p:cNvSpPr>
          <p:nvPr>
            <p:ph type="body" idx="1"/>
          </p:nvPr>
        </p:nvSpPr>
        <p:spPr>
          <a:ln/>
        </p:spPr>
        <p:txBody>
          <a:bodyPr/>
          <a:lstStyle/>
          <a:p>
            <a:pPr>
              <a:defRPr/>
            </a:pPr>
            <a:r>
              <a:rPr lang="en-CA" dirty="0" smtClean="0">
                <a:solidFill>
                  <a:schemeClr val="tx1"/>
                </a:solidFill>
              </a:rPr>
              <a:t>This class allows you to draw three dimensional graphical elements in the Maya scene. And you can use Maya standard manipulators t</a:t>
            </a:r>
            <a:r>
              <a:rPr lang="en-CA" baseline="0" dirty="0" smtClean="0">
                <a:solidFill>
                  <a:schemeClr val="tx1"/>
                </a:solidFill>
              </a:rPr>
              <a:t>o manipulate </a:t>
            </a:r>
            <a:r>
              <a:rPr lang="en-CA" dirty="0" smtClean="0">
                <a:solidFill>
                  <a:schemeClr val="tx1"/>
                </a:solidFill>
              </a:rPr>
              <a:t>this </a:t>
            </a:r>
            <a:r>
              <a:rPr lang="en-CA" baseline="0" dirty="0" smtClean="0">
                <a:solidFill>
                  <a:schemeClr val="tx1"/>
                </a:solidFill>
              </a:rPr>
              <a:t>graphical </a:t>
            </a:r>
            <a:r>
              <a:rPr lang="en-CA" dirty="0" smtClean="0">
                <a:solidFill>
                  <a:schemeClr val="tx1"/>
                </a:solidFill>
              </a:rPr>
              <a:t>element.</a:t>
            </a:r>
          </a:p>
          <a:p>
            <a:pPr>
              <a:defRPr/>
            </a:pPr>
            <a:endParaRPr lang="en-CA" dirty="0" smtClean="0">
              <a:solidFill>
                <a:schemeClr val="tx1"/>
              </a:solidFill>
            </a:endParaRPr>
          </a:p>
        </p:txBody>
      </p:sp>
      <p:sp>
        <p:nvSpPr>
          <p:cNvPr id="61444" name="Slide Number Placeholder 3"/>
          <p:cNvSpPr>
            <a:spLocks noGrp="1"/>
          </p:cNvSpPr>
          <p:nvPr>
            <p:ph type="sldNum" sz="quarter" idx="5"/>
          </p:nvPr>
        </p:nvSpPr>
        <p:spPr>
          <a:noFill/>
        </p:spPr>
        <p:txBody>
          <a:bodyPr/>
          <a:lstStyle/>
          <a:p>
            <a:fld id="{B9836158-FB93-4BFD-9E18-FA5478C10CB4}"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716088" y="692150"/>
            <a:ext cx="3597275" cy="2698750"/>
          </a:xfrm>
          <a:ln/>
        </p:spPr>
      </p:sp>
      <p:sp>
        <p:nvSpPr>
          <p:cNvPr id="63491" name="Notes Placeholder 2"/>
          <p:cNvSpPr>
            <a:spLocks noGrp="1"/>
          </p:cNvSpPr>
          <p:nvPr>
            <p:ph type="body" idx="1"/>
          </p:nvPr>
        </p:nvSpPr>
        <p:spPr>
          <a:noFill/>
          <a:ln/>
        </p:spPr>
        <p:txBody>
          <a:bodyPr/>
          <a:lstStyle/>
          <a:p>
            <a:endParaRPr lang="en-US" dirty="0" smtClean="0"/>
          </a:p>
          <a:p>
            <a:endParaRPr lang="en-US" dirty="0" smtClean="0"/>
          </a:p>
        </p:txBody>
      </p:sp>
      <p:sp>
        <p:nvSpPr>
          <p:cNvPr id="63492" name="Slide Number Placeholder 3"/>
          <p:cNvSpPr>
            <a:spLocks noGrp="1"/>
          </p:cNvSpPr>
          <p:nvPr>
            <p:ph type="sldNum" sz="quarter" idx="5"/>
          </p:nvPr>
        </p:nvSpPr>
        <p:spPr>
          <a:noFill/>
        </p:spPr>
        <p:txBody>
          <a:bodyPr/>
          <a:lstStyle/>
          <a:p>
            <a:fld id="{DD8B5290-CAF3-4704-AEC7-5E0CBF2D0A3F}"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Arial" charset="0"/>
            </a:endParaRPr>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716088" y="692150"/>
            <a:ext cx="3597275" cy="2698750"/>
          </a:xfrm>
          <a:ln/>
        </p:spPr>
      </p:sp>
      <p:sp>
        <p:nvSpPr>
          <p:cNvPr id="3" name="Notes Placeholder 2"/>
          <p:cNvSpPr>
            <a:spLocks noGrp="1"/>
          </p:cNvSpPr>
          <p:nvPr>
            <p:ph type="body" idx="1"/>
          </p:nvPr>
        </p:nvSpPr>
        <p:spPr/>
        <p:txBody>
          <a:bodyPr>
            <a:normAutofit/>
          </a:bodyPr>
          <a:lstStyle/>
          <a:p>
            <a:pPr>
              <a:defRPr/>
            </a:pPr>
            <a:r>
              <a:rPr lang="en-CA" dirty="0" smtClean="0"/>
              <a:t>Overriding this method allows user to draw custom geometry using OpenGL calls. </a:t>
            </a:r>
          </a:p>
          <a:p>
            <a:pPr>
              <a:defRPr/>
            </a:pPr>
            <a:endParaRPr lang="en-CA" b="1" dirty="0" smtClean="0"/>
          </a:p>
          <a:p>
            <a:pPr>
              <a:defRPr/>
            </a:pPr>
            <a:r>
              <a:rPr lang="en-CA" b="1" dirty="0" smtClean="0"/>
              <a:t>view</a:t>
            </a:r>
            <a:r>
              <a:rPr lang="en-CA" dirty="0" smtClean="0"/>
              <a:t> current 3D view, where the locator is drawn</a:t>
            </a:r>
          </a:p>
          <a:p>
            <a:pPr>
              <a:defRPr/>
            </a:pPr>
            <a:r>
              <a:rPr lang="en-CA" b="1" dirty="0" smtClean="0"/>
              <a:t>path</a:t>
            </a:r>
            <a:r>
              <a:rPr lang="en-CA" dirty="0" smtClean="0"/>
              <a:t> this locator’s DAG path</a:t>
            </a:r>
          </a:p>
          <a:p>
            <a:pPr>
              <a:defRPr/>
            </a:pPr>
            <a:r>
              <a:rPr lang="en-CA" b="1" dirty="0" smtClean="0"/>
              <a:t>style</a:t>
            </a:r>
            <a:r>
              <a:rPr lang="en-CA" dirty="0" smtClean="0"/>
              <a:t> </a:t>
            </a:r>
            <a:r>
              <a:rPr lang="en-CA" dirty="0" err="1" smtClean="0"/>
              <a:t>style</a:t>
            </a:r>
            <a:r>
              <a:rPr lang="en-CA" dirty="0" smtClean="0"/>
              <a:t> to draw object:  e.g. shaded or </a:t>
            </a:r>
            <a:r>
              <a:rPr lang="en-CA" dirty="0" err="1" smtClean="0"/>
              <a:t>wireframed</a:t>
            </a:r>
            <a:endParaRPr lang="en-CA" dirty="0" smtClean="0"/>
          </a:p>
          <a:p>
            <a:pPr>
              <a:defRPr/>
            </a:pPr>
            <a:r>
              <a:rPr lang="en-CA" b="1" dirty="0" smtClean="0"/>
              <a:t>Status</a:t>
            </a:r>
            <a:r>
              <a:rPr lang="en-CA" dirty="0" smtClean="0"/>
              <a:t> :</a:t>
            </a:r>
            <a:r>
              <a:rPr lang="en-CA" baseline="0" dirty="0" smtClean="0"/>
              <a:t> </a:t>
            </a:r>
            <a:r>
              <a:rPr lang="en-US" dirty="0" smtClean="0"/>
              <a:t>selection status of object</a:t>
            </a:r>
            <a:endParaRPr lang="en-CA" dirty="0" smtClean="0"/>
          </a:p>
          <a:p>
            <a:pPr>
              <a:defRPr/>
            </a:pPr>
            <a:endParaRPr lang="en-CA" dirty="0" smtClean="0"/>
          </a:p>
          <a:p>
            <a:pPr>
              <a:defRPr/>
            </a:pPr>
            <a:endParaRPr lang="en-US" dirty="0" smtClean="0"/>
          </a:p>
          <a:p>
            <a:pPr>
              <a:defRPr/>
            </a:pPr>
            <a:r>
              <a:rPr lang="en-US" dirty="0" smtClean="0"/>
              <a:t>You draw()</a:t>
            </a:r>
            <a:r>
              <a:rPr lang="en-US" baseline="0" dirty="0" smtClean="0"/>
              <a:t> function should leave….</a:t>
            </a:r>
            <a:endParaRPr lang="en-US" dirty="0" smtClean="0"/>
          </a:p>
          <a:p>
            <a:pPr>
              <a:defRPr/>
            </a:pPr>
            <a:r>
              <a:rPr lang="en-CA" dirty="0" smtClean="0"/>
              <a:t>You can use OpenGL routine </a:t>
            </a:r>
            <a:r>
              <a:rPr lang="en-CA" dirty="0" err="1" smtClean="0"/>
              <a:t>glPushAttrib</a:t>
            </a:r>
            <a:r>
              <a:rPr lang="en-CA" baseline="0" dirty="0" smtClean="0"/>
              <a:t> and </a:t>
            </a:r>
            <a:r>
              <a:rPr lang="en-US" b="0" dirty="0" err="1" smtClean="0"/>
              <a:t>glPopAttrib</a:t>
            </a:r>
            <a:r>
              <a:rPr lang="en-CA" dirty="0" smtClean="0"/>
              <a:t> to</a:t>
            </a:r>
            <a:r>
              <a:rPr lang="en-CA" baseline="0" dirty="0" smtClean="0"/>
              <a:t> </a:t>
            </a:r>
            <a:r>
              <a:rPr lang="en-CA" dirty="0" smtClean="0"/>
              <a:t>save and</a:t>
            </a:r>
            <a:r>
              <a:rPr lang="en-CA" baseline="0" dirty="0" smtClean="0"/>
              <a:t> restore </a:t>
            </a:r>
            <a:r>
              <a:rPr lang="en-CA" dirty="0" smtClean="0"/>
              <a:t>the current </a:t>
            </a:r>
            <a:r>
              <a:rPr lang="en-CA" dirty="0" err="1" smtClean="0"/>
              <a:t>openGL</a:t>
            </a:r>
            <a:r>
              <a:rPr lang="en-CA" dirty="0" smtClean="0"/>
              <a:t> graphics state.</a:t>
            </a:r>
          </a:p>
          <a:p>
            <a:pPr>
              <a:defRPr/>
            </a:pPr>
            <a:endParaRPr lang="en-CA" dirty="0" smtClean="0"/>
          </a:p>
          <a:p>
            <a:pPr>
              <a:defRPr/>
            </a:pPr>
            <a:endParaRPr lang="en-US" dirty="0" smtClean="0"/>
          </a:p>
          <a:p>
            <a:pPr>
              <a:defRPr/>
            </a:pPr>
            <a:endParaRPr lang="en-US" dirty="0"/>
          </a:p>
        </p:txBody>
      </p:sp>
      <p:sp>
        <p:nvSpPr>
          <p:cNvPr id="64516" name="Slide Number Placeholder 3"/>
          <p:cNvSpPr>
            <a:spLocks noGrp="1"/>
          </p:cNvSpPr>
          <p:nvPr>
            <p:ph type="sldNum" sz="quarter" idx="5"/>
          </p:nvPr>
        </p:nvSpPr>
        <p:spPr>
          <a:noFill/>
        </p:spPr>
        <p:txBody>
          <a:bodyPr/>
          <a:lstStyle/>
          <a:p>
            <a:fld id="{BAFC98EB-C3D1-486E-856C-47CEB44053DF}"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716088" y="692150"/>
            <a:ext cx="3597275" cy="2698750"/>
          </a:xfrm>
          <a:ln/>
        </p:spPr>
      </p:sp>
      <p:sp>
        <p:nvSpPr>
          <p:cNvPr id="96259" name="Notes Placeholder 2"/>
          <p:cNvSpPr>
            <a:spLocks noGrp="1"/>
          </p:cNvSpPr>
          <p:nvPr>
            <p:ph type="body" idx="1"/>
          </p:nvPr>
        </p:nvSpPr>
        <p:spPr>
          <a:noFill/>
          <a:ln/>
        </p:spPr>
        <p:txBody>
          <a:bodyPr/>
          <a:lstStyle/>
          <a:p>
            <a:pPr algn="l"/>
            <a:r>
              <a:rPr lang="en-US" baseline="0" dirty="0" smtClean="0"/>
              <a:t>It </a:t>
            </a:r>
            <a:r>
              <a:rPr lang="en-US" baseline="0" dirty="0" smtClean="0"/>
              <a:t>is impossible to avoid talking about OpenGL if we want to draw something in Maya’s viewport.</a:t>
            </a:r>
          </a:p>
          <a:p>
            <a:endParaRPr lang="en-US" baseline="0" dirty="0" smtClean="0"/>
          </a:p>
          <a:p>
            <a:r>
              <a:rPr lang="en-US" baseline="0" dirty="0" smtClean="0"/>
              <a:t>We will cover OpenGL basics just enough for you to get around and write some simple drawing code, or just understand the code we put into the assignments.</a:t>
            </a:r>
            <a:endParaRPr lang="en-US" dirty="0" smtClean="0"/>
          </a:p>
          <a:p>
            <a:endParaRPr lang="en-US" dirty="0" smtClean="0"/>
          </a:p>
          <a:p>
            <a:r>
              <a:rPr lang="en-US" dirty="0" smtClean="0"/>
              <a:t>It is a low-level cross-platform</a:t>
            </a:r>
            <a:r>
              <a:rPr lang="en-US" baseline="0" dirty="0" smtClean="0"/>
              <a:t> </a:t>
            </a:r>
            <a:r>
              <a:rPr lang="en-US" dirty="0" smtClean="0"/>
              <a:t>software interface to graphics hardware. </a:t>
            </a:r>
            <a:r>
              <a:rPr lang="en-US" baseline="0" dirty="0" smtClean="0"/>
              <a:t> </a:t>
            </a:r>
          </a:p>
          <a:p>
            <a:endParaRPr lang="en-US" baseline="0" dirty="0" smtClean="0"/>
          </a:p>
          <a:p>
            <a:r>
              <a:rPr lang="en-US" dirty="0" smtClean="0"/>
              <a:t>The interface consists of over 250 different function calls/ Commands, you</a:t>
            </a:r>
            <a:r>
              <a:rPr lang="en-US" baseline="0" dirty="0" smtClean="0"/>
              <a:t> can use these function calls to </a:t>
            </a:r>
            <a:r>
              <a:rPr lang="en-US" dirty="0" smtClean="0"/>
              <a:t>draw complex three-dimensional scenes from simple </a:t>
            </a:r>
            <a:r>
              <a:rPr lang="en-US" dirty="0" smtClean="0">
                <a:hlinkClick r:id="rId3" action="ppaction://hlinkfile" tooltip="Geometric primitive"/>
              </a:rPr>
              <a:t>primitives</a:t>
            </a:r>
            <a:r>
              <a:rPr lang="en-US" dirty="0" smtClean="0"/>
              <a:t>. </a:t>
            </a:r>
          </a:p>
          <a:p>
            <a:endParaRPr lang="en-US" dirty="0" smtClean="0"/>
          </a:p>
          <a:p>
            <a:r>
              <a:rPr lang="en-US" dirty="0" smtClean="0"/>
              <a:t>widely used in </a:t>
            </a:r>
            <a:r>
              <a:rPr lang="en-US" dirty="0" smtClean="0">
                <a:hlinkClick r:id="rId4" action="ppaction://hlinkfile" tooltip="Computer-aided design"/>
              </a:rPr>
              <a:t>CAD</a:t>
            </a:r>
            <a:r>
              <a:rPr lang="en-US" dirty="0" smtClean="0"/>
              <a:t>, </a:t>
            </a:r>
            <a:r>
              <a:rPr lang="en-US" dirty="0" smtClean="0">
                <a:hlinkClick r:id="rId5" action="ppaction://hlinkfile" tooltip="Virtual reality"/>
              </a:rPr>
              <a:t>virtual reality</a:t>
            </a:r>
            <a:r>
              <a:rPr lang="en-US" dirty="0" smtClean="0"/>
              <a:t>, scientific visualization, information visualization, and </a:t>
            </a:r>
            <a:r>
              <a:rPr lang="en-US" dirty="0" smtClean="0">
                <a:hlinkClick r:id="rId6" action="ppaction://hlinkfile" tooltip="Flight simulator"/>
              </a:rPr>
              <a:t>flight simulation</a:t>
            </a:r>
            <a:r>
              <a:rPr lang="en-US" dirty="0" smtClean="0"/>
              <a:t>. </a:t>
            </a:r>
          </a:p>
          <a:p>
            <a:endParaRPr lang="en-US" dirty="0" smtClean="0"/>
          </a:p>
          <a:p>
            <a:endParaRPr lang="en-US" dirty="0" smtClean="0"/>
          </a:p>
        </p:txBody>
      </p:sp>
      <p:sp>
        <p:nvSpPr>
          <p:cNvPr id="96260" name="Slide Number Placeholder 3"/>
          <p:cNvSpPr>
            <a:spLocks noGrp="1"/>
          </p:cNvSpPr>
          <p:nvPr>
            <p:ph type="sldNum" sz="quarter" idx="5"/>
          </p:nvPr>
        </p:nvSpPr>
        <p:spPr>
          <a:noFill/>
        </p:spPr>
        <p:txBody>
          <a:bodyPr/>
          <a:lstStyle/>
          <a:p>
            <a:fld id="{CE80CB76-F0E0-44ED-871F-2399A41DD31F}"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716088" y="692150"/>
            <a:ext cx="3597275" cy="2698750"/>
          </a:xfrm>
          <a:ln/>
        </p:spPr>
      </p:sp>
      <p:sp>
        <p:nvSpPr>
          <p:cNvPr id="97283" name="Notes Placeholder 2"/>
          <p:cNvSpPr>
            <a:spLocks noGrp="1"/>
          </p:cNvSpPr>
          <p:nvPr>
            <p:ph type="body" idx="1"/>
          </p:nvPr>
        </p:nvSpPr>
        <p:spPr>
          <a:noFill/>
          <a:ln/>
        </p:spPr>
        <p:txBody>
          <a:bodyPr/>
          <a:lstStyle/>
          <a:p>
            <a:r>
              <a:rPr lang="en-CA" dirty="0" smtClean="0"/>
              <a:t>the </a:t>
            </a:r>
            <a:r>
              <a:rPr lang="en-CA" b="1" dirty="0" smtClean="0"/>
              <a:t>glColor3f()</a:t>
            </a:r>
            <a:r>
              <a:rPr lang="en-CA" dirty="0" smtClean="0"/>
              <a:t> command establishes what color to use for drawing objects </a:t>
            </a:r>
          </a:p>
          <a:p>
            <a:r>
              <a:rPr lang="en-US" dirty="0" smtClean="0"/>
              <a:t>In</a:t>
            </a:r>
            <a:r>
              <a:rPr lang="en-US" baseline="0" dirty="0" smtClean="0"/>
              <a:t> </a:t>
            </a:r>
            <a:r>
              <a:rPr lang="en-US" baseline="0" dirty="0" err="1" smtClean="0"/>
              <a:t>openGL</a:t>
            </a:r>
            <a:r>
              <a:rPr lang="en-US" baseline="0" dirty="0" smtClean="0"/>
              <a:t>, depending on the type of your arguments, you can have multiple commands for the same operations with different types of the arguments</a:t>
            </a:r>
          </a:p>
          <a:p>
            <a:endParaRPr lang="en-US" dirty="0" smtClean="0"/>
          </a:p>
          <a:p>
            <a:endParaRPr lang="en-US" dirty="0" smtClean="0"/>
          </a:p>
          <a:p>
            <a:r>
              <a:rPr lang="en-US" dirty="0" smtClean="0"/>
              <a:t>OpenGL is a state machine, meaning that</a:t>
            </a:r>
            <a:r>
              <a:rPr lang="en-US" baseline="0" dirty="0" smtClean="0"/>
              <a:t> in this </a:t>
            </a:r>
            <a:r>
              <a:rPr lang="en-US" baseline="0" dirty="0" err="1" smtClean="0"/>
              <a:t>openGL</a:t>
            </a:r>
            <a:r>
              <a:rPr lang="en-US" baseline="0" dirty="0" smtClean="0"/>
              <a:t> drawing system, there are various types of </a:t>
            </a:r>
            <a:r>
              <a:rPr lang="en-US" baseline="0" dirty="0" err="1" smtClean="0"/>
              <a:t>of</a:t>
            </a:r>
            <a:r>
              <a:rPr lang="en-US" baseline="0" dirty="0" smtClean="0"/>
              <a:t> states, and those states have corresponding state variables, state variables are actually parameters to describe the status of the whole system, for example, what’s the current color for drawing, what’s the background color, what’s the current projection transformation </a:t>
            </a:r>
            <a:r>
              <a:rPr lang="en-US" baseline="0" dirty="0" err="1" smtClean="0"/>
              <a:t>matrix,line</a:t>
            </a:r>
            <a:r>
              <a:rPr lang="en-US" baseline="0" dirty="0" smtClean="0"/>
              <a:t> drawing </a:t>
            </a:r>
            <a:r>
              <a:rPr lang="en-US" dirty="0" smtClean="0"/>
              <a:t>pattern</a:t>
            </a:r>
            <a:r>
              <a:rPr lang="en-US" baseline="0" dirty="0" smtClean="0"/>
              <a:t> etc.</a:t>
            </a:r>
          </a:p>
          <a:p>
            <a:endParaRPr lang="en-US" baseline="0" dirty="0" smtClean="0"/>
          </a:p>
          <a:p>
            <a:r>
              <a:rPr lang="en-US" baseline="0" dirty="0" smtClean="0"/>
              <a:t>.</a:t>
            </a:r>
            <a:endParaRPr lang="en-US" baseline="0" dirty="0" smtClean="0"/>
          </a:p>
          <a:p>
            <a:endParaRPr lang="en-US" baseline="0" dirty="0" smtClean="0"/>
          </a:p>
          <a:p>
            <a:endParaRPr lang="en-US" baseline="0" dirty="0" smtClean="0"/>
          </a:p>
        </p:txBody>
      </p:sp>
      <p:sp>
        <p:nvSpPr>
          <p:cNvPr id="97284" name="Slide Number Placeholder 3"/>
          <p:cNvSpPr>
            <a:spLocks noGrp="1"/>
          </p:cNvSpPr>
          <p:nvPr>
            <p:ph type="sldNum" sz="quarter" idx="5"/>
          </p:nvPr>
        </p:nvSpPr>
        <p:spPr>
          <a:noFill/>
        </p:spPr>
        <p:txBody>
          <a:bodyPr/>
          <a:lstStyle/>
          <a:p>
            <a:fld id="{BFD45F54-FA9B-4B6F-B362-2C91C06CAD79}"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716088" y="692150"/>
            <a:ext cx="3597275" cy="2698750"/>
          </a:xfrm>
          <a:ln/>
        </p:spPr>
      </p:sp>
      <p:sp>
        <p:nvSpPr>
          <p:cNvPr id="100355" name="Notes Placeholder 2"/>
          <p:cNvSpPr>
            <a:spLocks noGrp="1"/>
          </p:cNvSpPr>
          <p:nvPr>
            <p:ph type="body" idx="1"/>
          </p:nvPr>
        </p:nvSpPr>
        <p:spPr>
          <a:noFill/>
          <a:ln/>
        </p:spPr>
        <p:txBody>
          <a:bodyPr/>
          <a:lstStyle/>
          <a:p>
            <a:r>
              <a:rPr lang="en-US" baseline="0" dirty="0" smtClean="0"/>
              <a:t>How </a:t>
            </a:r>
            <a:r>
              <a:rPr lang="en-US" baseline="0" dirty="0" smtClean="0"/>
              <a:t>do you save current value of the state variable?  OpenGL is a stack-based system, so you can use push and pop to save the value.</a:t>
            </a:r>
          </a:p>
          <a:p>
            <a:endParaRPr lang="en-US" baseline="0" dirty="0" smtClean="0"/>
          </a:p>
          <a:p>
            <a:endParaRPr lang="en-US" baseline="0" dirty="0" smtClean="0"/>
          </a:p>
          <a:p>
            <a:r>
              <a:rPr lang="en-US" baseline="0" dirty="0" smtClean="0"/>
              <a:t>OpenGL also supports Double buffer drawing……</a:t>
            </a:r>
          </a:p>
          <a:p>
            <a:r>
              <a:rPr lang="en-US" baseline="0" dirty="0" smtClean="0"/>
              <a:t/>
            </a:r>
            <a:br>
              <a:rPr lang="en-US" baseline="0" dirty="0" smtClean="0"/>
            </a:br>
            <a:r>
              <a:rPr lang="en-US" baseline="0" dirty="0" smtClean="0"/>
              <a:t>/////////////////////////////////////////////////</a:t>
            </a:r>
          </a:p>
          <a:p>
            <a:endParaRPr lang="en-US" dirty="0" smtClean="0"/>
          </a:p>
          <a:p>
            <a:r>
              <a:rPr lang="en-US" dirty="0" smtClean="0"/>
              <a:t>There are several matrices you will come across when you do </a:t>
            </a:r>
            <a:r>
              <a:rPr lang="en-US" dirty="0" err="1" smtClean="0"/>
              <a:t>openGL</a:t>
            </a:r>
            <a:r>
              <a:rPr lang="en-US" dirty="0" smtClean="0"/>
              <a:t> drawing,</a:t>
            </a:r>
            <a:r>
              <a:rPr lang="en-US" baseline="0" dirty="0" smtClean="0"/>
              <a:t> but in our examples, you will come across </a:t>
            </a:r>
            <a:endParaRPr lang="en-US" dirty="0" smtClean="0"/>
          </a:p>
          <a:p>
            <a:endParaRPr lang="en-US" dirty="0" smtClean="0"/>
          </a:p>
          <a:p>
            <a:r>
              <a:rPr lang="en-US" dirty="0" smtClean="0"/>
              <a:t>GL_CURRENT_BIT:</a:t>
            </a:r>
          </a:p>
          <a:p>
            <a:r>
              <a:rPr lang="en-US" dirty="0" smtClean="0"/>
              <a:t>Current red, green, blue, alpha (RGBA) color   </a:t>
            </a:r>
          </a:p>
          <a:p>
            <a:r>
              <a:rPr lang="en-US" dirty="0" smtClean="0"/>
              <a:t>Current color index   </a:t>
            </a:r>
          </a:p>
          <a:p>
            <a:r>
              <a:rPr lang="en-US" dirty="0" smtClean="0"/>
              <a:t>Current normal vector   </a:t>
            </a:r>
          </a:p>
          <a:p>
            <a:r>
              <a:rPr lang="en-US" dirty="0" smtClean="0"/>
              <a:t>Current texture coordinates   </a:t>
            </a:r>
          </a:p>
          <a:p>
            <a:r>
              <a:rPr lang="en-US" dirty="0" smtClean="0"/>
              <a:t>Current raster position</a:t>
            </a:r>
          </a:p>
          <a:p>
            <a:endParaRPr lang="en-US" dirty="0" smtClean="0"/>
          </a:p>
          <a:p>
            <a:r>
              <a:rPr lang="en-US" dirty="0" smtClean="0"/>
              <a:t>To save a matrix, push it to a stack</a:t>
            </a:r>
          </a:p>
          <a:p>
            <a:endParaRPr lang="en-US" dirty="0" smtClean="0"/>
          </a:p>
          <a:p>
            <a:r>
              <a:rPr lang="en-US" dirty="0" smtClean="0"/>
              <a:t>Windows: </a:t>
            </a:r>
            <a:r>
              <a:rPr lang="en-US" dirty="0" err="1" smtClean="0"/>
              <a:t>SwapBuffers</a:t>
            </a:r>
            <a:r>
              <a:rPr lang="en-US" dirty="0" smtClean="0"/>
              <a:t>( </a:t>
            </a:r>
            <a:r>
              <a:rPr lang="en-US" dirty="0" err="1" smtClean="0"/>
              <a:t>view.deviceContext</a:t>
            </a:r>
            <a:r>
              <a:rPr lang="en-US" dirty="0" smtClean="0"/>
              <a:t>() );</a:t>
            </a:r>
          </a:p>
          <a:p>
            <a:r>
              <a:rPr lang="en-US" dirty="0" smtClean="0"/>
              <a:t>Mac: ::</a:t>
            </a:r>
            <a:r>
              <a:rPr lang="en-US" dirty="0" err="1" smtClean="0"/>
              <a:t>aglSwapBuffers</a:t>
            </a:r>
            <a:r>
              <a:rPr lang="en-US" dirty="0" smtClean="0"/>
              <a:t>( </a:t>
            </a:r>
            <a:r>
              <a:rPr lang="en-US" dirty="0" err="1" smtClean="0"/>
              <a:t>view.display</a:t>
            </a:r>
            <a:r>
              <a:rPr lang="en-US" dirty="0" smtClean="0"/>
              <a:t>()); </a:t>
            </a:r>
          </a:p>
          <a:p>
            <a:r>
              <a:rPr lang="en-US" dirty="0" smtClean="0"/>
              <a:t>Linux: </a:t>
            </a:r>
            <a:r>
              <a:rPr lang="en-US" dirty="0" err="1" smtClean="0"/>
              <a:t>glXSwapBuffers</a:t>
            </a:r>
            <a:r>
              <a:rPr lang="en-US" dirty="0" smtClean="0"/>
              <a:t>( </a:t>
            </a:r>
            <a:r>
              <a:rPr lang="en-US" dirty="0" err="1" smtClean="0"/>
              <a:t>view.display</a:t>
            </a:r>
            <a:r>
              <a:rPr lang="en-US" dirty="0" smtClean="0"/>
              <a:t>(), </a:t>
            </a:r>
            <a:r>
              <a:rPr lang="en-US" dirty="0" err="1" smtClean="0"/>
              <a:t>view.window</a:t>
            </a:r>
            <a:r>
              <a:rPr lang="en-US" dirty="0" smtClean="0"/>
              <a:t>() );</a:t>
            </a:r>
          </a:p>
        </p:txBody>
      </p:sp>
      <p:sp>
        <p:nvSpPr>
          <p:cNvPr id="100356" name="Slide Number Placeholder 3"/>
          <p:cNvSpPr>
            <a:spLocks noGrp="1"/>
          </p:cNvSpPr>
          <p:nvPr>
            <p:ph type="sldNum" sz="quarter" idx="5"/>
          </p:nvPr>
        </p:nvSpPr>
        <p:spPr>
          <a:noFill/>
        </p:spPr>
        <p:txBody>
          <a:bodyPr/>
          <a:lstStyle/>
          <a:p>
            <a:fld id="{3A250B5A-8CFF-4A0D-A257-BFA55C732869}" type="slidenum">
              <a:rPr lang="en-US" smtClean="0"/>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30388A84-56A3-4425-A717-F194849BD525}"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716088" y="692150"/>
            <a:ext cx="3597275" cy="2698750"/>
          </a:xfrm>
          <a:ln/>
        </p:spPr>
      </p:sp>
      <p:sp>
        <p:nvSpPr>
          <p:cNvPr id="66563" name="Notes Placeholder 2"/>
          <p:cNvSpPr>
            <a:spLocks noGrp="1"/>
          </p:cNvSpPr>
          <p:nvPr>
            <p:ph type="body" idx="1"/>
          </p:nvPr>
        </p:nvSpPr>
        <p:spPr>
          <a:noFill/>
          <a:ln/>
        </p:spPr>
        <p:txBody>
          <a:bodyPr/>
          <a:lstStyle/>
          <a:p>
            <a:endParaRPr lang="en-US" dirty="0" smtClean="0"/>
          </a:p>
          <a:p>
            <a:endParaRPr lang="en-US" dirty="0" smtClean="0"/>
          </a:p>
          <a:p>
            <a:endParaRPr lang="en-US" dirty="0" smtClean="0"/>
          </a:p>
        </p:txBody>
      </p:sp>
      <p:sp>
        <p:nvSpPr>
          <p:cNvPr id="66564" name="Slide Number Placeholder 3"/>
          <p:cNvSpPr>
            <a:spLocks noGrp="1"/>
          </p:cNvSpPr>
          <p:nvPr>
            <p:ph type="sldNum" sz="quarter" idx="5"/>
          </p:nvPr>
        </p:nvSpPr>
        <p:spPr>
          <a:noFill/>
        </p:spPr>
        <p:txBody>
          <a:bodyPr/>
          <a:lstStyle/>
          <a:p>
            <a:fld id="{A3703341-6C83-434B-8B23-76447D2EAE39}"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716088" y="692150"/>
            <a:ext cx="3597275" cy="2698750"/>
          </a:xfrm>
          <a:ln/>
        </p:spPr>
      </p:sp>
      <p:sp>
        <p:nvSpPr>
          <p:cNvPr id="62467" name="Notes Placeholder 2"/>
          <p:cNvSpPr>
            <a:spLocks noGrp="1"/>
          </p:cNvSpPr>
          <p:nvPr>
            <p:ph type="body" idx="1"/>
          </p:nvPr>
        </p:nvSpPr>
        <p:spPr>
          <a:noFill/>
          <a:ln/>
        </p:spPr>
        <p:txBody>
          <a:bodyPr/>
          <a:lstStyle/>
          <a:p>
            <a:endParaRPr lang="en-US" smtClean="0"/>
          </a:p>
        </p:txBody>
      </p:sp>
      <p:sp>
        <p:nvSpPr>
          <p:cNvPr id="62468" name="Slide Number Placeholder 3"/>
          <p:cNvSpPr>
            <a:spLocks noGrp="1"/>
          </p:cNvSpPr>
          <p:nvPr>
            <p:ph type="sldNum" sz="quarter" idx="5"/>
          </p:nvPr>
        </p:nvSpPr>
        <p:spPr>
          <a:noFill/>
        </p:spPr>
        <p:txBody>
          <a:bodyPr/>
          <a:lstStyle/>
          <a:p>
            <a:fld id="{77C46DB9-DB11-4D91-8BB8-00BB782BB165}"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716088" y="692150"/>
            <a:ext cx="3597275" cy="2698750"/>
          </a:xfrm>
          <a:ln/>
        </p:spPr>
      </p:sp>
      <p:sp>
        <p:nvSpPr>
          <p:cNvPr id="67588" name="Slide Number Placeholder 3"/>
          <p:cNvSpPr>
            <a:spLocks noGrp="1"/>
          </p:cNvSpPr>
          <p:nvPr>
            <p:ph type="sldNum" sz="quarter" idx="5"/>
          </p:nvPr>
        </p:nvSpPr>
        <p:spPr>
          <a:noFill/>
        </p:spPr>
        <p:txBody>
          <a:bodyPr/>
          <a:lstStyle/>
          <a:p>
            <a:fld id="{9857E86C-0959-40A9-9495-182B44FF9313}" type="slidenum">
              <a:rPr lang="en-US" smtClean="0"/>
              <a:pPr/>
              <a:t>38</a:t>
            </a:fld>
            <a:endParaRPr lang="en-US" smtClean="0"/>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fld id="{0C38AF66-B8DE-4C00-B587-5365520A97B1}" type="slidenum">
              <a:rPr lang="en-US" smtClean="0"/>
              <a:pPr/>
              <a:t>5</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4" name="Slide Number Placeholder 3"/>
          <p:cNvSpPr>
            <a:spLocks noGrp="1"/>
          </p:cNvSpPr>
          <p:nvPr>
            <p:ph type="sldNum" sz="quarter" idx="10"/>
          </p:nvPr>
        </p:nvSpPr>
        <p:spPr/>
        <p:txBody>
          <a:bodyPr/>
          <a:lstStyle/>
          <a:p>
            <a:fld id="{006AC6EA-6649-4FC7-BE07-46CC16EA9484}" type="slidenum">
              <a:rPr lang="en-US" smtClean="0"/>
              <a:pPr/>
              <a:t>6</a:t>
            </a:fld>
            <a:endParaRPr lang="en-US"/>
          </a:p>
        </p:txBody>
      </p:sp>
      <p:sp>
        <p:nvSpPr>
          <p:cNvPr id="5" name="Notes Placeholder 4"/>
          <p:cNvSpPr>
            <a:spLocks noGrp="1"/>
          </p:cNvSpPr>
          <p:nvPr>
            <p:ph type="body" sz="quarter" idx="1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716088" y="692150"/>
            <a:ext cx="3597275" cy="2698750"/>
          </a:xfrm>
          <a:ln/>
        </p:spPr>
      </p:sp>
      <p:sp>
        <p:nvSpPr>
          <p:cNvPr id="53252" name="Slide Number Placeholder 3"/>
          <p:cNvSpPr>
            <a:spLocks noGrp="1"/>
          </p:cNvSpPr>
          <p:nvPr>
            <p:ph type="sldNum" sz="quarter" idx="5"/>
          </p:nvPr>
        </p:nvSpPr>
        <p:spPr>
          <a:noFill/>
        </p:spPr>
        <p:txBody>
          <a:bodyPr/>
          <a:lstStyle/>
          <a:p>
            <a:fld id="{F9FED000-D602-437B-9DA7-11F1D8A40B60}" type="slidenum">
              <a:rPr lang="en-US" smtClean="0"/>
              <a:pPr/>
              <a:t>9</a:t>
            </a:fld>
            <a:endParaRPr lang="en-US" smtClean="0"/>
          </a:p>
        </p:txBody>
      </p:sp>
      <p:sp>
        <p:nvSpPr>
          <p:cNvPr id="5" name="Notes Placeholder 4"/>
          <p:cNvSpPr>
            <a:spLocks noGrp="1"/>
          </p:cNvSpPr>
          <p:nvPr>
            <p:ph type="body" sz="quarter" idx="10"/>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rPr>
              <a:t>© </a:t>
            </a:r>
            <a:r>
              <a:rPr lang="en-US" sz="800" dirty="0" smtClean="0">
                <a:solidFill>
                  <a:srgbClr val="595959"/>
                </a:solidFill>
              </a:rPr>
              <a:t>2011 </a:t>
            </a:r>
            <a:r>
              <a:rPr lang="en-US" sz="800" dirty="0">
                <a:solidFill>
                  <a:srgbClr val="595959"/>
                </a:solidFill>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26A20D8A-2D3F-451B-BE0E-77FD72D5B47A}" type="slidenum">
              <a:rPr lang="en-US" sz="800">
                <a:solidFill>
                  <a:srgbClr val="595959"/>
                </a:solidFill>
              </a:rPr>
              <a:pPr eaLnBrk="0" hangingPunct="0">
                <a:defRPr/>
              </a:pPr>
              <a:t>‹#›</a:t>
            </a:fld>
            <a:endParaRPr lang="en-US" sz="800">
              <a:solidFill>
                <a:srgbClr val="595959"/>
              </a:solidFill>
            </a:endParaRPr>
          </a:p>
        </p:txBody>
      </p:sp>
      <p:pic>
        <p:nvPicPr>
          <p:cNvPr id="6"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rPr>
              <a:t>© </a:t>
            </a:r>
            <a:r>
              <a:rPr lang="en-US" sz="800" dirty="0" smtClean="0">
                <a:solidFill>
                  <a:srgbClr val="595959"/>
                </a:solidFill>
              </a:rPr>
              <a:t>2011</a:t>
            </a:r>
            <a:r>
              <a:rPr lang="en-US" sz="800" baseline="0" dirty="0" smtClean="0">
                <a:solidFill>
                  <a:srgbClr val="595959"/>
                </a:solidFill>
              </a:rPr>
              <a:t> </a:t>
            </a:r>
            <a:r>
              <a:rPr lang="en-US" sz="800" dirty="0" smtClean="0">
                <a:solidFill>
                  <a:srgbClr val="595959"/>
                </a:solidFill>
              </a:rPr>
              <a:t>Autodesk </a:t>
            </a:r>
            <a:endParaRPr lang="en-US" sz="800" dirty="0">
              <a:solidFill>
                <a:srgbClr val="595959"/>
              </a:solidFill>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371E3146-B35A-41C1-9310-5D758C8BD67F}" type="slidenum">
              <a:rPr lang="en-US" sz="800">
                <a:solidFill>
                  <a:srgbClr val="595959"/>
                </a:solidFill>
              </a:rPr>
              <a:pPr eaLnBrk="0" hangingPunct="0">
                <a:defRPr/>
              </a:pPr>
              <a:t>‹#›</a:t>
            </a:fld>
            <a:endParaRPr lang="en-US" sz="800">
              <a:solidFill>
                <a:srgbClr val="595959"/>
              </a:solidFill>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med">
    <p:fade/>
  </p:transition>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2pPr>
      <a:lvl3pPr marL="690563" indent="-228600"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descr="MayaImage.png"/>
          <p:cNvPicPr>
            <a:picLocks noChangeAspect="1"/>
          </p:cNvPicPr>
          <p:nvPr/>
        </p:nvPicPr>
        <p:blipFill>
          <a:blip r:embed="rId3" cstate="print"/>
          <a:stretch>
            <a:fillRect/>
          </a:stretch>
        </p:blipFill>
        <p:spPr>
          <a:xfrm>
            <a:off x="3195497" y="990600"/>
            <a:ext cx="7641907" cy="5208722"/>
          </a:xfrm>
          <a:prstGeom prst="rect">
            <a:avLst/>
          </a:prstGeom>
        </p:spPr>
      </p:pic>
      <p:sp>
        <p:nvSpPr>
          <p:cNvPr id="5" name="Subtitle 2"/>
          <p:cNvSpPr txBox="1">
            <a:spLocks/>
          </p:cNvSpPr>
          <p:nvPr/>
        </p:nvSpPr>
        <p:spPr>
          <a:xfrm>
            <a:off x="152400" y="2667000"/>
            <a:ext cx="64008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4000" b="1" i="0" u="none" strike="noStrike" kern="1200" cap="none" spc="0" normalizeH="0" baseline="0" noProof="0" dirty="0" smtClean="0">
                <a:ln>
                  <a:noFill/>
                </a:ln>
                <a:solidFill>
                  <a:srgbClr val="99FF33"/>
                </a:solidFill>
                <a:effectLst/>
                <a:uLnTx/>
                <a:uFillTx/>
                <a:latin typeface="+mn-lt"/>
                <a:ea typeface="+mn-ea"/>
                <a:cs typeface="+mn-cs"/>
              </a:rPr>
              <a:t>Maya API Training</a:t>
            </a:r>
            <a:r>
              <a:rPr kumimoji="0" lang="en-US" sz="4000" b="1" i="0" u="none" strike="noStrike" kern="1200" cap="none" spc="0" normalizeH="0" noProof="0" dirty="0" smtClean="0">
                <a:ln>
                  <a:noFill/>
                </a:ln>
                <a:solidFill>
                  <a:srgbClr val="99FF33"/>
                </a:solidFill>
                <a:effectLst/>
                <a:uLnTx/>
                <a:uFillTx/>
                <a:latin typeface="+mn-lt"/>
                <a:ea typeface="+mn-ea"/>
                <a:cs typeface="+mn-cs"/>
              </a:rPr>
              <a:t> </a:t>
            </a:r>
            <a:endParaRPr kumimoji="0" lang="en-US" sz="4000" b="1" i="0" u="none" strike="noStrike" kern="1200" cap="none" spc="0" normalizeH="0" baseline="0" noProof="0" dirty="0" smtClean="0">
              <a:ln>
                <a:noFill/>
              </a:ln>
              <a:solidFill>
                <a:srgbClr val="99FF33"/>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52400" y="3810000"/>
            <a:ext cx="6400800" cy="1219200"/>
          </a:xfrm>
          <a:prstGeom prst="rect">
            <a:avLst/>
          </a:prstGeom>
        </p:spPr>
        <p:txBody>
          <a:bodyPr vert="horz" lIns="91440" tIns="45720" rIns="91440" bIns="45720" rtlCol="0">
            <a:normAutofit/>
          </a:bodyPr>
          <a:lstStyle/>
          <a:p>
            <a:pPr>
              <a:spcBef>
                <a:spcPct val="20000"/>
              </a:spcBef>
            </a:pPr>
            <a:r>
              <a:rPr lang="en-US" b="1" i="1" dirty="0">
                <a:solidFill>
                  <a:srgbClr val="99FF33"/>
                </a:solidFill>
              </a:rPr>
              <a:t>Naiqi Weng</a:t>
            </a:r>
          </a:p>
          <a:p>
            <a:pPr>
              <a:spcBef>
                <a:spcPct val="20000"/>
              </a:spcBef>
            </a:pPr>
            <a:r>
              <a:rPr lang="en-US" b="1" i="1" dirty="0">
                <a:solidFill>
                  <a:srgbClr val="99FF33"/>
                </a:solidFill>
              </a:rPr>
              <a:t>Developer Consultant, </a:t>
            </a:r>
          </a:p>
          <a:p>
            <a:pPr>
              <a:spcBef>
                <a:spcPct val="20000"/>
              </a:spcBef>
            </a:pPr>
            <a:r>
              <a:rPr lang="en-US" b="1" i="1" dirty="0">
                <a:solidFill>
                  <a:srgbClr val="99FF33"/>
                </a:solidFill>
              </a:rPr>
              <a:t>Autodesk Developer Network (ADN)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99FF33"/>
              </a:solidFill>
              <a:effectLst/>
              <a:uLnTx/>
              <a:uFillTx/>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MMessage</a:t>
            </a:r>
            <a:r>
              <a:rPr lang="en-US" dirty="0" smtClean="0"/>
              <a:t> and Callback Functions</a:t>
            </a:r>
            <a:endParaRPr lang="en-US" dirty="0"/>
          </a:p>
        </p:txBody>
      </p:sp>
      <p:sp>
        <p:nvSpPr>
          <p:cNvPr id="3" name="Content Placeholder 2"/>
          <p:cNvSpPr>
            <a:spLocks noGrp="1"/>
          </p:cNvSpPr>
          <p:nvPr>
            <p:ph idx="1"/>
          </p:nvPr>
        </p:nvSpPr>
        <p:spPr/>
        <p:txBody>
          <a:bodyPr/>
          <a:lstStyle/>
          <a:p>
            <a:pPr>
              <a:buNone/>
            </a:pPr>
            <a:r>
              <a:rPr lang="en-US" sz="1600" dirty="0" err="1" smtClean="0"/>
              <a:t>MSceneMessage</a:t>
            </a:r>
            <a:r>
              <a:rPr lang="en-US" sz="1600" dirty="0" smtClean="0"/>
              <a:t>::</a:t>
            </a:r>
            <a:r>
              <a:rPr lang="en-US" sz="1600" dirty="0" err="1" smtClean="0"/>
              <a:t>addCallback</a:t>
            </a:r>
            <a:r>
              <a:rPr lang="en-US" sz="1600" dirty="0" smtClean="0"/>
              <a:t> (Message </a:t>
            </a:r>
            <a:r>
              <a:rPr lang="en-US" sz="1600" dirty="0" err="1" smtClean="0"/>
              <a:t>msg</a:t>
            </a:r>
            <a:r>
              <a:rPr lang="en-US" sz="1600" i="1" dirty="0" smtClean="0"/>
              <a:t>,</a:t>
            </a:r>
            <a:r>
              <a:rPr lang="en-US" sz="1600" dirty="0" smtClean="0"/>
              <a:t> </a:t>
            </a:r>
            <a:r>
              <a:rPr lang="en-US" sz="1600" dirty="0" err="1" smtClean="0">
                <a:solidFill>
                  <a:srgbClr val="FFFFFF"/>
                </a:solidFill>
              </a:rPr>
              <a:t>MMessage</a:t>
            </a:r>
            <a:r>
              <a:rPr lang="en-US" sz="1600" dirty="0" smtClean="0">
                <a:solidFill>
                  <a:srgbClr val="FFFFFF"/>
                </a:solidFill>
              </a:rPr>
              <a:t>::</a:t>
            </a:r>
            <a:r>
              <a:rPr lang="en-US" sz="1600" dirty="0" err="1" smtClean="0">
                <a:solidFill>
                  <a:srgbClr val="FFFFFF"/>
                </a:solidFill>
              </a:rPr>
              <a:t>MBasicFunction</a:t>
            </a:r>
            <a:r>
              <a:rPr lang="en-US" sz="1600" dirty="0" smtClean="0">
                <a:solidFill>
                  <a:srgbClr val="FFFFFF"/>
                </a:solidFill>
              </a:rPr>
              <a:t> </a:t>
            </a:r>
            <a:r>
              <a:rPr lang="en-US" sz="1600" dirty="0" smtClean="0"/>
              <a:t>,  void * </a:t>
            </a:r>
            <a:r>
              <a:rPr lang="en-US" sz="1600" dirty="0" err="1" smtClean="0"/>
              <a:t>clientData</a:t>
            </a:r>
            <a:r>
              <a:rPr lang="en-US" sz="1600" dirty="0" smtClean="0"/>
              <a:t>)</a:t>
            </a:r>
          </a:p>
          <a:p>
            <a:endParaRPr lang="en-US" sz="1600" dirty="0" smtClean="0"/>
          </a:p>
          <a:p>
            <a:pPr>
              <a:buNone/>
            </a:pPr>
            <a:r>
              <a:rPr lang="en-US" sz="1600" dirty="0" smtClean="0"/>
              <a:t>	</a:t>
            </a:r>
          </a:p>
          <a:p>
            <a:pPr>
              <a:buNone/>
            </a:pPr>
            <a:r>
              <a:rPr lang="en-US" sz="1600" dirty="0" smtClean="0">
                <a:solidFill>
                  <a:srgbClr val="FFFF00"/>
                </a:solidFill>
              </a:rPr>
              <a:t>	</a:t>
            </a:r>
          </a:p>
          <a:p>
            <a:endParaRPr lang="en-US" dirty="0" smtClean="0"/>
          </a:p>
          <a:p>
            <a:pPr>
              <a:buNone/>
            </a:pPr>
            <a:r>
              <a:rPr lang="en-CA" sz="1600" dirty="0" smtClean="0">
                <a:solidFill>
                  <a:srgbClr val="FFFF00"/>
                </a:solidFill>
              </a:rPr>
              <a:t>	</a:t>
            </a:r>
            <a:endParaRPr lang="en-US" sz="1600" dirty="0" smtClean="0">
              <a:solidFill>
                <a:srgbClr val="FFFF00"/>
              </a:solidFill>
              <a:latin typeface="Calibri" pitchFamily="34" charset="0"/>
            </a:endParaRPr>
          </a:p>
        </p:txBody>
      </p:sp>
      <p:sp>
        <p:nvSpPr>
          <p:cNvPr id="4" name="Line 3079"/>
          <p:cNvSpPr>
            <a:spLocks noChangeShapeType="1"/>
          </p:cNvSpPr>
          <p:nvPr/>
        </p:nvSpPr>
        <p:spPr bwMode="auto">
          <a:xfrm>
            <a:off x="6248400" y="1718845"/>
            <a:ext cx="228600" cy="1362910"/>
          </a:xfrm>
          <a:prstGeom prst="line">
            <a:avLst/>
          </a:prstGeom>
          <a:noFill/>
          <a:ln w="28575">
            <a:solidFill>
              <a:srgbClr val="FFFF00"/>
            </a:solidFill>
            <a:round/>
            <a:headEnd/>
            <a:tailEnd type="triangle" w="med" len="med"/>
          </a:ln>
          <a:effectLst/>
        </p:spPr>
        <p:txBody>
          <a:bodyPr wrap="none" anchor="ctr"/>
          <a:lstStyle/>
          <a:p>
            <a:endParaRPr lang="en-US"/>
          </a:p>
        </p:txBody>
      </p:sp>
      <p:sp>
        <p:nvSpPr>
          <p:cNvPr id="7" name="Line 3079"/>
          <p:cNvSpPr>
            <a:spLocks noChangeShapeType="1"/>
          </p:cNvSpPr>
          <p:nvPr/>
        </p:nvSpPr>
        <p:spPr bwMode="auto">
          <a:xfrm flipH="1">
            <a:off x="2895600" y="1676401"/>
            <a:ext cx="1371600" cy="1143000"/>
          </a:xfrm>
          <a:prstGeom prst="line">
            <a:avLst/>
          </a:prstGeom>
          <a:noFill/>
          <a:ln w="28575">
            <a:solidFill>
              <a:srgbClr val="FFFF00"/>
            </a:solidFill>
            <a:round/>
            <a:headEnd/>
            <a:tailEnd type="triangle" w="med" len="med"/>
          </a:ln>
          <a:effectLst/>
        </p:spPr>
        <p:txBody>
          <a:bodyPr wrap="none" anchor="ctr"/>
          <a:lstStyle/>
          <a:p>
            <a:endParaRPr lang="en-US"/>
          </a:p>
        </p:txBody>
      </p:sp>
      <p:sp>
        <p:nvSpPr>
          <p:cNvPr id="8" name="TextBox 7"/>
          <p:cNvSpPr txBox="1"/>
          <p:nvPr/>
        </p:nvSpPr>
        <p:spPr>
          <a:xfrm>
            <a:off x="914400" y="2861846"/>
            <a:ext cx="3962400" cy="338554"/>
          </a:xfrm>
          <a:prstGeom prst="rect">
            <a:avLst/>
          </a:prstGeom>
          <a:noFill/>
        </p:spPr>
        <p:txBody>
          <a:bodyPr wrap="square" rtlCol="0">
            <a:spAutoFit/>
          </a:bodyPr>
          <a:lstStyle/>
          <a:p>
            <a:r>
              <a:rPr lang="en-CA" sz="1600" dirty="0" err="1" smtClean="0">
                <a:solidFill>
                  <a:srgbClr val="FFFF00"/>
                </a:solidFill>
                <a:latin typeface="Calibri" pitchFamily="34" charset="0"/>
              </a:rPr>
              <a:t>OpenMaya.MSceneMessage.kAfterOpen</a:t>
            </a:r>
            <a:endParaRPr lang="en-US" sz="1600" dirty="0"/>
          </a:p>
        </p:txBody>
      </p:sp>
      <p:sp>
        <p:nvSpPr>
          <p:cNvPr id="9" name="Rectangle 8"/>
          <p:cNvSpPr/>
          <p:nvPr/>
        </p:nvSpPr>
        <p:spPr>
          <a:xfrm>
            <a:off x="228600" y="4538246"/>
            <a:ext cx="10210800" cy="338554"/>
          </a:xfrm>
          <a:prstGeom prst="rect">
            <a:avLst/>
          </a:prstGeom>
        </p:spPr>
        <p:txBody>
          <a:bodyPr wrap="square">
            <a:spAutoFit/>
          </a:bodyPr>
          <a:lstStyle/>
          <a:p>
            <a:r>
              <a:rPr lang="en-US" sz="1600" dirty="0" err="1" smtClean="0">
                <a:solidFill>
                  <a:srgbClr val="FFFF00"/>
                </a:solidFill>
                <a:latin typeface="Calibri" pitchFamily="34" charset="0"/>
              </a:rPr>
              <a:t>OpenMaya.MSceneMessage.addCallback</a:t>
            </a:r>
            <a:r>
              <a:rPr lang="en-US" sz="1600" dirty="0" smtClean="0">
                <a:solidFill>
                  <a:srgbClr val="FFFF00"/>
                </a:solidFill>
                <a:latin typeface="Calibri" pitchFamily="34" charset="0"/>
              </a:rPr>
              <a:t> </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OpenMaya</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MSceneMessage.kAfterOpen</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afterFileOpenCallback</a:t>
            </a:r>
            <a:r>
              <a:rPr lang="en-CA" sz="1600" dirty="0" smtClean="0">
                <a:solidFill>
                  <a:srgbClr val="FFFF00"/>
                </a:solidFill>
                <a:latin typeface="Calibri" pitchFamily="34" charset="0"/>
              </a:rPr>
              <a:t>)</a:t>
            </a:r>
            <a:endParaRPr lang="en-US" sz="1600" dirty="0"/>
          </a:p>
        </p:txBody>
      </p:sp>
      <p:sp>
        <p:nvSpPr>
          <p:cNvPr id="10" name="AutoShape 7"/>
          <p:cNvSpPr>
            <a:spLocks noChangeArrowheads="1"/>
          </p:cNvSpPr>
          <p:nvPr/>
        </p:nvSpPr>
        <p:spPr bwMode="auto">
          <a:xfrm>
            <a:off x="3810000" y="4538246"/>
            <a:ext cx="3505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
        <p:nvSpPr>
          <p:cNvPr id="11" name="TextBox 10"/>
          <p:cNvSpPr txBox="1"/>
          <p:nvPr/>
        </p:nvSpPr>
        <p:spPr>
          <a:xfrm>
            <a:off x="5638800" y="3200400"/>
            <a:ext cx="4114800" cy="369332"/>
          </a:xfrm>
          <a:prstGeom prst="rect">
            <a:avLst/>
          </a:prstGeom>
          <a:noFill/>
        </p:spPr>
        <p:txBody>
          <a:bodyPr wrap="square" rtlCol="0">
            <a:spAutoFit/>
          </a:bodyPr>
          <a:lstStyle/>
          <a:p>
            <a:r>
              <a:rPr lang="en-CA" dirty="0" smtClean="0">
                <a:solidFill>
                  <a:srgbClr val="FFFF00"/>
                </a:solidFill>
              </a:rPr>
              <a:t> </a:t>
            </a:r>
            <a:r>
              <a:rPr lang="en-CA" sz="1600" dirty="0" smtClean="0">
                <a:solidFill>
                  <a:srgbClr val="FFFF00"/>
                </a:solidFill>
                <a:latin typeface="Calibri" pitchFamily="34" charset="0"/>
              </a:rPr>
              <a:t>def </a:t>
            </a:r>
            <a:r>
              <a:rPr lang="en-CA" sz="1600" dirty="0" err="1" smtClean="0">
                <a:solidFill>
                  <a:srgbClr val="FFFF00"/>
                </a:solidFill>
                <a:latin typeface="Calibri" pitchFamily="34" charset="0"/>
              </a:rPr>
              <a:t>afterFileOpenCallback</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clientData</a:t>
            </a:r>
            <a:r>
              <a:rPr lang="en-CA" sz="1600" dirty="0" smtClean="0">
                <a:solidFill>
                  <a:srgbClr val="FFFF00"/>
                </a:solidFill>
                <a:latin typeface="Calibri" pitchFamily="34" charset="0"/>
              </a:rPr>
              <a:t>)</a:t>
            </a:r>
            <a:endParaRPr lang="en-US" sz="1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err="1" smtClean="0"/>
              <a:t>MMessage</a:t>
            </a:r>
            <a:r>
              <a:rPr lang="en-US" dirty="0" smtClean="0"/>
              <a:t> and Callback Functions</a:t>
            </a:r>
          </a:p>
        </p:txBody>
      </p:sp>
      <p:sp>
        <p:nvSpPr>
          <p:cNvPr id="8196" name="Text Box 4"/>
          <p:cNvSpPr txBox="1">
            <a:spLocks noChangeArrowheads="1"/>
          </p:cNvSpPr>
          <p:nvPr/>
        </p:nvSpPr>
        <p:spPr bwMode="auto">
          <a:xfrm>
            <a:off x="319088" y="2656820"/>
            <a:ext cx="8824912" cy="2133600"/>
          </a:xfrm>
          <a:prstGeom prst="rect">
            <a:avLst/>
          </a:prstGeom>
          <a:noFill/>
          <a:ln w="9525">
            <a:solidFill>
              <a:schemeClr val="tx1"/>
            </a:solidFill>
            <a:miter lim="800000"/>
            <a:headEnd/>
            <a:tailEnd/>
          </a:ln>
        </p:spPr>
        <p:txBody>
          <a:bodyPr/>
          <a:lstStyle/>
          <a:p>
            <a:endParaRPr lang="en-CA" sz="1400" b="1" dirty="0" smtClean="0">
              <a:solidFill>
                <a:srgbClr val="FFFF00"/>
              </a:solidFill>
              <a:latin typeface="Courier New" pitchFamily="49" charset="0"/>
            </a:endParaRPr>
          </a:p>
          <a:p>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afterFileOpenCallback</a:t>
            </a:r>
            <a:r>
              <a:rPr lang="en-CA" sz="1400" dirty="0" smtClean="0">
                <a:solidFill>
                  <a:srgbClr val="FFFF00"/>
                </a:solidFill>
                <a:latin typeface="Calibri" pitchFamily="34" charset="0"/>
              </a:rPr>
              <a:t>(</a:t>
            </a:r>
            <a:r>
              <a:rPr lang="en-CA" sz="1400" dirty="0" err="1" smtClean="0">
                <a:solidFill>
                  <a:srgbClr val="FFFF00"/>
                </a:solidFill>
                <a:latin typeface="Calibri" pitchFamily="34" charset="0"/>
              </a:rPr>
              <a:t>clientData</a:t>
            </a:r>
            <a:r>
              <a:rPr lang="en-CA" sz="1400" dirty="0" smtClean="0">
                <a:solidFill>
                  <a:srgbClr val="FFFF00"/>
                </a:solidFill>
                <a:latin typeface="Calibri" pitchFamily="34" charset="0"/>
              </a:rPr>
              <a:t>):</a:t>
            </a:r>
            <a:endParaRPr lang="en-CA" sz="1400" dirty="0">
              <a:solidFill>
                <a:srgbClr val="FFFF00"/>
              </a:solidFill>
              <a:latin typeface="Calibri" pitchFamily="34" charset="0"/>
            </a:endParaRPr>
          </a:p>
          <a:p>
            <a:r>
              <a:rPr lang="en-CA" sz="1400" dirty="0" smtClean="0">
                <a:solidFill>
                  <a:srgbClr val="FFFF00"/>
                </a:solidFill>
                <a:latin typeface="Calibri" pitchFamily="34" charset="0"/>
              </a:rPr>
              <a:t>     print “Come to this  </a:t>
            </a:r>
            <a:r>
              <a:rPr lang="en-CA" sz="1400" dirty="0" err="1" smtClean="0">
                <a:solidFill>
                  <a:srgbClr val="FFFF00"/>
                </a:solidFill>
                <a:latin typeface="Calibri" pitchFamily="34" charset="0"/>
              </a:rPr>
              <a:t>afterFileOpenCallback</a:t>
            </a:r>
            <a:r>
              <a:rPr lang="en-CA" sz="1400" dirty="0" smtClean="0">
                <a:solidFill>
                  <a:srgbClr val="FFFF00"/>
                </a:solidFill>
                <a:latin typeface="Calibri" pitchFamily="34" charset="0"/>
              </a:rPr>
              <a:t> function\n”</a:t>
            </a:r>
            <a:endParaRPr lang="en-CA" sz="1400" dirty="0">
              <a:solidFill>
                <a:srgbClr val="FFFF00"/>
              </a:solidFill>
              <a:latin typeface="Calibri" pitchFamily="34" charset="0"/>
            </a:endParaRPr>
          </a:p>
          <a:p>
            <a:endParaRPr lang="en-CA" sz="1400" dirty="0">
              <a:solidFill>
                <a:srgbClr val="FFFF00"/>
              </a:solidFill>
              <a:latin typeface="Calibri" pitchFamily="34" charset="0"/>
            </a:endParaRPr>
          </a:p>
          <a:p>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MyCmd_addCallback</a:t>
            </a:r>
            <a:r>
              <a:rPr lang="en-CA" sz="1400" dirty="0" smtClean="0">
                <a:solidFill>
                  <a:srgbClr val="FFFF00"/>
                </a:solidFill>
                <a:latin typeface="Calibri" pitchFamily="34" charset="0"/>
              </a:rPr>
              <a:t>():</a:t>
            </a:r>
          </a:p>
          <a:p>
            <a:r>
              <a:rPr lang="en-CA" sz="1400" dirty="0" smtClean="0">
                <a:solidFill>
                  <a:srgbClr val="FFFF00"/>
                </a:solidFill>
                <a:latin typeface="Calibri" pitchFamily="34" charset="0"/>
              </a:rPr>
              <a:t>     global </a:t>
            </a:r>
            <a:r>
              <a:rPr lang="en-CA" sz="1400" dirty="0" err="1" smtClean="0">
                <a:solidFill>
                  <a:srgbClr val="FFFF00"/>
                </a:solidFill>
                <a:latin typeface="Calibri" pitchFamily="34" charset="0"/>
              </a:rPr>
              <a:t>cbid</a:t>
            </a:r>
            <a:endParaRPr lang="en-CA" sz="1400" dirty="0" smtClean="0">
              <a:solidFill>
                <a:srgbClr val="FFFF00"/>
              </a:solidFill>
              <a:latin typeface="Calibri" pitchFamily="34" charset="0"/>
            </a:endParaRPr>
          </a:p>
          <a:p>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OpenMaya.MSceneMessage.addCallback</a:t>
            </a:r>
            <a:r>
              <a:rPr lang="en-CA" sz="1400" dirty="0" smtClean="0">
                <a:solidFill>
                  <a:srgbClr val="FFFF00"/>
                </a:solidFill>
                <a:latin typeface="Calibri" pitchFamily="34" charset="0"/>
              </a:rPr>
              <a:t>(</a:t>
            </a:r>
            <a:r>
              <a:rPr lang="en-CA" sz="1400" dirty="0" err="1" smtClean="0">
                <a:solidFill>
                  <a:srgbClr val="FFFF00"/>
                </a:solidFill>
                <a:latin typeface="Calibri" pitchFamily="34" charset="0"/>
              </a:rPr>
              <a:t>OpenMaya.MSceneMessage.kAfterOpen</a:t>
            </a:r>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afterFileOpenCallback</a:t>
            </a:r>
            <a:r>
              <a:rPr lang="en-CA" sz="1400" dirty="0" smtClean="0">
                <a:solidFill>
                  <a:srgbClr val="FFFF00"/>
                </a:solidFill>
                <a:latin typeface="Calibri" pitchFamily="34" charset="0"/>
              </a:rPr>
              <a:t>)</a:t>
            </a:r>
          </a:p>
          <a:p>
            <a:endParaRPr lang="en-CA" sz="1400" dirty="0" smtClean="0">
              <a:solidFill>
                <a:srgbClr val="FFFF00"/>
              </a:solidFill>
              <a:latin typeface="Calibri" pitchFamily="34" charset="0"/>
            </a:endParaRPr>
          </a:p>
        </p:txBody>
      </p:sp>
      <p:sp>
        <p:nvSpPr>
          <p:cNvPr id="6" name="TextBox 5"/>
          <p:cNvSpPr txBox="1"/>
          <p:nvPr/>
        </p:nvSpPr>
        <p:spPr>
          <a:xfrm>
            <a:off x="533400" y="3733800"/>
            <a:ext cx="709612" cy="523220"/>
          </a:xfrm>
          <a:prstGeom prst="rect">
            <a:avLst/>
          </a:prstGeom>
          <a:noFill/>
        </p:spPr>
        <p:txBody>
          <a:bodyPr wrap="square" rtlCol="0">
            <a:spAutoFit/>
          </a:bodyPr>
          <a:lstStyle/>
          <a:p>
            <a:endParaRPr lang="en-CA" sz="1400" b="1" dirty="0" smtClean="0">
              <a:solidFill>
                <a:srgbClr val="FFFF00"/>
              </a:solidFill>
              <a:latin typeface="Courier New" pitchFamily="49" charset="0"/>
            </a:endParaRPr>
          </a:p>
          <a:p>
            <a:r>
              <a:rPr lang="en-CA" sz="1400" dirty="0" err="1" smtClean="0">
                <a:solidFill>
                  <a:srgbClr val="FFFF00"/>
                </a:solidFill>
                <a:latin typeface="Calibri" pitchFamily="34" charset="0"/>
              </a:rPr>
              <a:t>cbid</a:t>
            </a:r>
            <a:r>
              <a:rPr lang="en-CA" sz="1400" dirty="0" smtClean="0">
                <a:solidFill>
                  <a:srgbClr val="FFFF00"/>
                </a:solidFill>
                <a:latin typeface="Calibri" pitchFamily="34" charset="0"/>
              </a:rPr>
              <a:t> =</a:t>
            </a:r>
            <a:endParaRPr lang="en-US" dirty="0">
              <a:solidFill>
                <a:srgbClr val="FFFF00"/>
              </a:solidFill>
              <a:latin typeface="Calibri" pitchFamily="34" charset="0"/>
            </a:endParaRPr>
          </a:p>
        </p:txBody>
      </p:sp>
      <p:sp>
        <p:nvSpPr>
          <p:cNvPr id="7" name="TextBox 6"/>
          <p:cNvSpPr txBox="1"/>
          <p:nvPr/>
        </p:nvSpPr>
        <p:spPr>
          <a:xfrm>
            <a:off x="319088" y="4479429"/>
            <a:ext cx="4710112" cy="738664"/>
          </a:xfrm>
          <a:prstGeom prst="rect">
            <a:avLst/>
          </a:prstGeom>
          <a:noFill/>
        </p:spPr>
        <p:txBody>
          <a:bodyPr wrap="square" rtlCol="0">
            <a:spAutoFit/>
          </a:bodyPr>
          <a:lstStyle/>
          <a:p>
            <a:pPr lvl="0"/>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MyCmd_removeCallback</a:t>
            </a:r>
            <a:r>
              <a:rPr lang="en-CA" sz="1400" dirty="0" smtClean="0">
                <a:solidFill>
                  <a:srgbClr val="FFFF00"/>
                </a:solidFill>
                <a:latin typeface="Calibri" pitchFamily="34" charset="0"/>
              </a:rPr>
              <a:t>():</a:t>
            </a:r>
          </a:p>
          <a:p>
            <a:pPr lvl="0"/>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OpenMaya.MMessage.removeCallback</a:t>
            </a:r>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cbid</a:t>
            </a:r>
            <a:r>
              <a:rPr lang="en-CA" sz="1400" dirty="0" smtClean="0">
                <a:solidFill>
                  <a:srgbClr val="FFFF00"/>
                </a:solidFill>
                <a:latin typeface="Calibri" pitchFamily="34" charset="0"/>
              </a:rPr>
              <a:t> )</a:t>
            </a:r>
          </a:p>
          <a:p>
            <a:pPr lvl="0"/>
            <a:endParaRPr lang="en-US" sz="1400" dirty="0" smtClean="0">
              <a:solidFill>
                <a:srgbClr val="FFFF00"/>
              </a:solidFill>
              <a:latin typeface="Calibri" pitchFamily="34" charset="0"/>
            </a:endParaRPr>
          </a:p>
        </p:txBody>
      </p:sp>
      <p:sp>
        <p:nvSpPr>
          <p:cNvPr id="8" name="TextBox 7"/>
          <p:cNvSpPr txBox="1"/>
          <p:nvPr/>
        </p:nvSpPr>
        <p:spPr>
          <a:xfrm>
            <a:off x="152400" y="1103698"/>
            <a:ext cx="8824912" cy="646331"/>
          </a:xfrm>
          <a:prstGeom prst="rect">
            <a:avLst/>
          </a:prstGeom>
          <a:noFill/>
        </p:spPr>
        <p:txBody>
          <a:bodyPr wrap="square" rtlCol="0">
            <a:spAutoFit/>
          </a:bodyPr>
          <a:lstStyle/>
          <a:p>
            <a:pPr lvl="0">
              <a:spcBef>
                <a:spcPct val="15000"/>
              </a:spcBef>
              <a:spcAft>
                <a:spcPct val="15000"/>
              </a:spcAft>
            </a:pPr>
            <a:r>
              <a:rPr lang="en-US" kern="0" dirty="0" err="1" smtClean="0">
                <a:solidFill>
                  <a:schemeClr val="bg1"/>
                </a:solidFill>
                <a:latin typeface="Arial"/>
              </a:rPr>
              <a:t>MSceneMessage</a:t>
            </a:r>
            <a:r>
              <a:rPr lang="en-US" kern="0" dirty="0" smtClean="0">
                <a:solidFill>
                  <a:schemeClr val="bg1"/>
                </a:solidFill>
                <a:latin typeface="Arial"/>
              </a:rPr>
              <a:t>::</a:t>
            </a:r>
            <a:r>
              <a:rPr lang="en-US" kern="0" dirty="0" err="1" smtClean="0">
                <a:solidFill>
                  <a:schemeClr val="bg1"/>
                </a:solidFill>
                <a:latin typeface="Arial"/>
              </a:rPr>
              <a:t>addCallback</a:t>
            </a:r>
            <a:r>
              <a:rPr lang="en-US" kern="0" dirty="0" smtClean="0">
                <a:solidFill>
                  <a:schemeClr val="bg1"/>
                </a:solidFill>
                <a:latin typeface="Arial"/>
              </a:rPr>
              <a:t> (Message </a:t>
            </a:r>
            <a:r>
              <a:rPr lang="en-US" kern="0" dirty="0" err="1" smtClean="0">
                <a:solidFill>
                  <a:schemeClr val="bg1"/>
                </a:solidFill>
                <a:latin typeface="Arial"/>
              </a:rPr>
              <a:t>msg</a:t>
            </a:r>
            <a:r>
              <a:rPr lang="en-US" kern="0" dirty="0" smtClean="0">
                <a:solidFill>
                  <a:schemeClr val="bg1"/>
                </a:solidFill>
                <a:latin typeface="Arial"/>
              </a:rPr>
              <a:t>, </a:t>
            </a:r>
            <a:r>
              <a:rPr lang="en-US" kern="0" dirty="0" err="1" smtClean="0">
                <a:solidFill>
                  <a:schemeClr val="bg1"/>
                </a:solidFill>
                <a:latin typeface="Arial"/>
              </a:rPr>
              <a:t>MMessage</a:t>
            </a:r>
            <a:r>
              <a:rPr lang="en-US" kern="0" dirty="0" smtClean="0">
                <a:solidFill>
                  <a:schemeClr val="bg1"/>
                </a:solidFill>
                <a:latin typeface="Arial"/>
              </a:rPr>
              <a:t>::</a:t>
            </a:r>
            <a:r>
              <a:rPr lang="en-US" kern="0" dirty="0" err="1" smtClean="0">
                <a:solidFill>
                  <a:schemeClr val="bg1"/>
                </a:solidFill>
                <a:latin typeface="Arial"/>
              </a:rPr>
              <a:t>MBasicFunction</a:t>
            </a:r>
            <a:r>
              <a:rPr lang="en-US" kern="0" dirty="0" smtClean="0">
                <a:solidFill>
                  <a:schemeClr val="bg1"/>
                </a:solidFill>
                <a:latin typeface="Arial"/>
              </a:rPr>
              <a:t> ,  void * </a:t>
            </a:r>
            <a:r>
              <a:rPr lang="en-US" kern="0" dirty="0" err="1" smtClean="0">
                <a:solidFill>
                  <a:schemeClr val="bg1"/>
                </a:solidFill>
                <a:latin typeface="Arial"/>
              </a:rPr>
              <a:t>clientData</a:t>
            </a:r>
            <a:r>
              <a:rPr lang="en-US" kern="0" dirty="0" smtClean="0">
                <a:solidFill>
                  <a:schemeClr val="bg1"/>
                </a:solidFill>
                <a:latin typeface="Arial"/>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 operations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sz="2000" dirty="0" err="1" smtClean="0"/>
              <a:t>MSceneMessage</a:t>
            </a:r>
            <a:r>
              <a:rPr lang="en-US" sz="2000" dirty="0" smtClean="0"/>
              <a:t>::</a:t>
            </a:r>
            <a:r>
              <a:rPr lang="en-US" sz="2000" dirty="0" err="1" smtClean="0"/>
              <a:t>addCheckCallback</a:t>
            </a:r>
            <a:r>
              <a:rPr lang="en-US" sz="2000" dirty="0" smtClean="0"/>
              <a:t> (Message </a:t>
            </a:r>
            <a:r>
              <a:rPr lang="en-US" sz="2000" dirty="0" err="1" smtClean="0"/>
              <a:t>msg</a:t>
            </a:r>
            <a:r>
              <a:rPr lang="en-US" sz="2000" dirty="0" smtClean="0"/>
              <a:t>, </a:t>
            </a:r>
            <a:r>
              <a:rPr lang="en-US" sz="2000" dirty="0" err="1" smtClean="0"/>
              <a:t>MMessage</a:t>
            </a:r>
            <a:r>
              <a:rPr lang="en-US" sz="2000" dirty="0" smtClean="0"/>
              <a:t>::</a:t>
            </a:r>
            <a:r>
              <a:rPr lang="en-US" sz="2000" dirty="0" err="1" smtClean="0"/>
              <a:t>MCheckFunction</a:t>
            </a:r>
            <a:r>
              <a:rPr lang="en-US" sz="2000" dirty="0" smtClean="0"/>
              <a:t> </a:t>
            </a:r>
            <a:r>
              <a:rPr lang="en-US" sz="2000" dirty="0" err="1" smtClean="0"/>
              <a:t>func</a:t>
            </a:r>
            <a:r>
              <a:rPr lang="en-US" sz="2000" dirty="0" smtClean="0"/>
              <a:t>, void *</a:t>
            </a:r>
            <a:r>
              <a:rPr lang="en-US" sz="2000" dirty="0" err="1" smtClean="0"/>
              <a:t>clientData</a:t>
            </a:r>
            <a:r>
              <a:rPr lang="en-US" sz="2000" dirty="0" smtClean="0"/>
              <a:t> )</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2000" dirty="0" err="1" smtClean="0"/>
              <a:t>retCode</a:t>
            </a:r>
            <a:r>
              <a:rPr lang="en-US" sz="2000" dirty="0" smtClean="0"/>
              <a:t>:  Result of the function. Provide programmer with options to abort current operations by return False through this variable. </a:t>
            </a:r>
          </a:p>
          <a:p>
            <a:r>
              <a:rPr lang="en-US" sz="2000" dirty="0" smtClean="0"/>
              <a:t>In Python use </a:t>
            </a:r>
            <a:r>
              <a:rPr lang="en-US" sz="2000" dirty="0" err="1" smtClean="0"/>
              <a:t>OpenMaya.MScriptUtil.setBool</a:t>
            </a:r>
            <a:r>
              <a:rPr lang="en-US" sz="2000" dirty="0" smtClean="0"/>
              <a:t>(</a:t>
            </a:r>
            <a:r>
              <a:rPr lang="en-US" sz="2000" dirty="0" err="1" smtClean="0"/>
              <a:t>retCode</a:t>
            </a:r>
            <a:r>
              <a:rPr lang="en-US" sz="2000" dirty="0" smtClean="0"/>
              <a:t>, True) since python can’t handle pointer or reference.</a:t>
            </a:r>
            <a:r>
              <a:rPr lang="en-US" sz="1800" dirty="0" smtClean="0"/>
              <a:t/>
            </a:r>
            <a:br>
              <a:rPr lang="en-US" sz="1800" dirty="0" smtClean="0"/>
            </a:br>
            <a:r>
              <a:rPr lang="en-US" sz="1800" dirty="0" smtClean="0"/>
              <a:t/>
            </a:r>
            <a:br>
              <a:rPr lang="en-US" sz="1800" dirty="0" smtClean="0"/>
            </a:br>
            <a:endParaRPr lang="en-US" sz="1800" dirty="0" smtClean="0"/>
          </a:p>
          <a:p>
            <a:endParaRPr lang="en-US" sz="1800" dirty="0"/>
          </a:p>
        </p:txBody>
      </p:sp>
      <p:sp>
        <p:nvSpPr>
          <p:cNvPr id="5" name="AutoShape 7"/>
          <p:cNvSpPr>
            <a:spLocks noChangeArrowheads="1"/>
          </p:cNvSpPr>
          <p:nvPr/>
        </p:nvSpPr>
        <p:spPr bwMode="auto">
          <a:xfrm>
            <a:off x="5029200" y="1346881"/>
            <a:ext cx="18288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6" name="Line 3079"/>
          <p:cNvSpPr>
            <a:spLocks noChangeShapeType="1"/>
          </p:cNvSpPr>
          <p:nvPr/>
        </p:nvSpPr>
        <p:spPr bwMode="auto">
          <a:xfrm>
            <a:off x="6781800" y="1814741"/>
            <a:ext cx="304800" cy="699860"/>
          </a:xfrm>
          <a:prstGeom prst="line">
            <a:avLst/>
          </a:prstGeom>
          <a:noFill/>
          <a:ln w="28575">
            <a:solidFill>
              <a:srgbClr val="FFFF00"/>
            </a:solidFill>
            <a:round/>
            <a:headEnd/>
            <a:tailEnd type="triangle" w="med" len="med"/>
          </a:ln>
          <a:effectLst/>
        </p:spPr>
        <p:txBody>
          <a:bodyPr wrap="none" anchor="ctr"/>
          <a:lstStyle/>
          <a:p>
            <a:endParaRPr lang="en-US"/>
          </a:p>
        </p:txBody>
      </p:sp>
      <p:sp>
        <p:nvSpPr>
          <p:cNvPr id="7" name="TextBox 6"/>
          <p:cNvSpPr txBox="1"/>
          <p:nvPr/>
        </p:nvSpPr>
        <p:spPr>
          <a:xfrm>
            <a:off x="4572000" y="2514601"/>
            <a:ext cx="4419600" cy="338554"/>
          </a:xfrm>
          <a:prstGeom prst="rect">
            <a:avLst/>
          </a:prstGeom>
          <a:noFill/>
        </p:spPr>
        <p:txBody>
          <a:bodyPr wrap="square" rtlCol="0">
            <a:spAutoFit/>
          </a:bodyPr>
          <a:lstStyle/>
          <a:p>
            <a:r>
              <a:rPr lang="en-CA" sz="1600" dirty="0" err="1" smtClean="0">
                <a:solidFill>
                  <a:srgbClr val="FFFF00"/>
                </a:solidFill>
                <a:latin typeface="Calibri" pitchFamily="34" charset="0"/>
              </a:rPr>
              <a:t>OpenMaya.MSceneMessage.kBeforeOpenCheck</a:t>
            </a:r>
            <a:r>
              <a:rPr lang="en-CA" sz="1600" dirty="0" smtClean="0">
                <a:solidFill>
                  <a:srgbClr val="FFFF00"/>
                </a:solidFill>
                <a:latin typeface="Calibri" pitchFamily="34" charset="0"/>
              </a:rPr>
              <a:t> </a:t>
            </a:r>
            <a:endParaRPr lang="en-US" sz="1600" dirty="0"/>
          </a:p>
        </p:txBody>
      </p:sp>
      <p:sp>
        <p:nvSpPr>
          <p:cNvPr id="8" name="Line 3079"/>
          <p:cNvSpPr>
            <a:spLocks noChangeShapeType="1"/>
          </p:cNvSpPr>
          <p:nvPr/>
        </p:nvSpPr>
        <p:spPr bwMode="auto">
          <a:xfrm>
            <a:off x="1950719" y="1940572"/>
            <a:ext cx="411481" cy="1412227"/>
          </a:xfrm>
          <a:prstGeom prst="line">
            <a:avLst/>
          </a:prstGeom>
          <a:noFill/>
          <a:ln w="28575">
            <a:solidFill>
              <a:srgbClr val="FFFF00"/>
            </a:solidFill>
            <a:round/>
            <a:headEnd/>
            <a:tailEnd type="triangle" w="med" len="med"/>
          </a:ln>
          <a:effectLst/>
        </p:spPr>
        <p:txBody>
          <a:bodyPr wrap="none" anchor="ctr"/>
          <a:lstStyle/>
          <a:p>
            <a:endParaRPr lang="en-US"/>
          </a:p>
        </p:txBody>
      </p:sp>
      <p:sp>
        <p:nvSpPr>
          <p:cNvPr id="9" name="TextBox 8"/>
          <p:cNvSpPr txBox="1"/>
          <p:nvPr/>
        </p:nvSpPr>
        <p:spPr>
          <a:xfrm>
            <a:off x="609600" y="3352800"/>
            <a:ext cx="6705600" cy="338554"/>
          </a:xfrm>
          <a:prstGeom prst="rect">
            <a:avLst/>
          </a:prstGeom>
          <a:noFill/>
        </p:spPr>
        <p:txBody>
          <a:bodyPr wrap="square" rtlCol="0">
            <a:spAutoFit/>
          </a:bodyPr>
          <a:lstStyle/>
          <a:p>
            <a:r>
              <a:rPr lang="en-CA" sz="1600" dirty="0" smtClean="0">
                <a:solidFill>
                  <a:srgbClr val="FFFF00"/>
                </a:solidFill>
                <a:latin typeface="Calibri" pitchFamily="34" charset="0"/>
              </a:rPr>
              <a:t>def </a:t>
            </a:r>
            <a:r>
              <a:rPr lang="en-CA" sz="1600" dirty="0" err="1" smtClean="0">
                <a:solidFill>
                  <a:srgbClr val="FFFF00"/>
                </a:solidFill>
                <a:latin typeface="Calibri" pitchFamily="34" charset="0"/>
              </a:rPr>
              <a:t>beforeOpenCheckCallback</a:t>
            </a:r>
            <a:r>
              <a:rPr lang="en-CA" sz="1600" dirty="0" smtClean="0">
                <a:solidFill>
                  <a:srgbClr val="FFFF00"/>
                </a:solidFill>
                <a:latin typeface="Calibri" pitchFamily="34" charset="0"/>
              </a:rPr>
              <a:t>(</a:t>
            </a:r>
            <a:r>
              <a:rPr lang="en-CA" sz="1600" dirty="0" err="1" smtClean="0">
                <a:solidFill>
                  <a:srgbClr val="FFFF00"/>
                </a:solidFill>
                <a:latin typeface="Calibri" pitchFamily="34" charset="0"/>
              </a:rPr>
              <a:t>retCode</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clientData</a:t>
            </a:r>
            <a:r>
              <a:rPr lang="en-CA" sz="1600" dirty="0" smtClean="0">
                <a:solidFill>
                  <a:srgbClr val="FFFF00"/>
                </a:solidFill>
                <a:latin typeface="Calibri" pitchFamily="34" charset="0"/>
              </a:rPr>
              <a:t>)</a:t>
            </a:r>
            <a:endParaRPr lang="en-US" sz="1600" dirty="0"/>
          </a:p>
        </p:txBody>
      </p:sp>
      <p:sp>
        <p:nvSpPr>
          <p:cNvPr id="10" name="AutoShape 7"/>
          <p:cNvSpPr>
            <a:spLocks noChangeArrowheads="1"/>
          </p:cNvSpPr>
          <p:nvPr/>
        </p:nvSpPr>
        <p:spPr bwMode="auto">
          <a:xfrm>
            <a:off x="3276600" y="3292663"/>
            <a:ext cx="6858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 Operations</a:t>
            </a:r>
            <a:endParaRPr lang="en-US" dirty="0"/>
          </a:p>
        </p:txBody>
      </p:sp>
      <p:sp>
        <p:nvSpPr>
          <p:cNvPr id="4" name="Content Placeholder 3"/>
          <p:cNvSpPr txBox="1">
            <a:spLocks noGrp="1"/>
          </p:cNvSpPr>
          <p:nvPr>
            <p:ph idx="1"/>
          </p:nvPr>
        </p:nvSpPr>
        <p:spPr>
          <a:xfrm>
            <a:off x="166688" y="1455018"/>
            <a:ext cx="8977312" cy="2714589"/>
          </a:xfrm>
          <a:prstGeom prst="rect">
            <a:avLst/>
          </a:prstGeom>
          <a:noFill/>
        </p:spPr>
        <p:txBody>
          <a:bodyPr wrap="square" rtlCol="0">
            <a:spAutoFit/>
          </a:bodyPr>
          <a:lstStyle/>
          <a:p>
            <a:pPr>
              <a:buNone/>
            </a:pPr>
            <a:r>
              <a:rPr lang="en-CA" sz="1800" dirty="0" smtClean="0">
                <a:solidFill>
                  <a:srgbClr val="FFFF00"/>
                </a:solidFill>
                <a:latin typeface="Calibri" pitchFamily="34" charset="0"/>
              </a:rPr>
              <a:t>def </a:t>
            </a:r>
            <a:r>
              <a:rPr lang="en-CA" sz="1800" dirty="0" err="1" smtClean="0">
                <a:solidFill>
                  <a:srgbClr val="FFFF00"/>
                </a:solidFill>
                <a:latin typeface="Calibri" pitchFamily="34" charset="0"/>
              </a:rPr>
              <a:t>beforeOpenCheckCallback</a:t>
            </a:r>
            <a:r>
              <a:rPr lang="en-CA" sz="1800" dirty="0" smtClean="0">
                <a:solidFill>
                  <a:srgbClr val="FFFF00"/>
                </a:solidFill>
                <a:latin typeface="Calibri" pitchFamily="34" charset="0"/>
              </a:rPr>
              <a:t>(</a:t>
            </a:r>
            <a:r>
              <a:rPr lang="en-CA" sz="1800" dirty="0" err="1" smtClean="0">
                <a:solidFill>
                  <a:srgbClr val="FFFF00"/>
                </a:solidFill>
                <a:latin typeface="Calibri" pitchFamily="34" charset="0"/>
              </a:rPr>
              <a:t>retCode</a:t>
            </a:r>
            <a:r>
              <a:rPr lang="en-CA" sz="1800" dirty="0" smtClean="0">
                <a:solidFill>
                  <a:srgbClr val="FFFF00"/>
                </a:solidFill>
                <a:latin typeface="Calibri" pitchFamily="34" charset="0"/>
              </a:rPr>
              <a:t>, </a:t>
            </a:r>
            <a:r>
              <a:rPr lang="en-CA" sz="1800" dirty="0" err="1" smtClean="0">
                <a:solidFill>
                  <a:srgbClr val="FFFF00"/>
                </a:solidFill>
                <a:latin typeface="Calibri" pitchFamily="34" charset="0"/>
              </a:rPr>
              <a:t>clientData</a:t>
            </a:r>
            <a:r>
              <a:rPr lang="en-CA" sz="1800" dirty="0" smtClean="0">
                <a:solidFill>
                  <a:srgbClr val="FFFF00"/>
                </a:solidFill>
                <a:latin typeface="Calibri" pitchFamily="34" charset="0"/>
              </a:rPr>
              <a:t>):</a:t>
            </a:r>
          </a:p>
          <a:p>
            <a:pPr>
              <a:buNone/>
            </a:pPr>
            <a:r>
              <a:rPr lang="en-CA" sz="1800" dirty="0" smtClean="0">
                <a:solidFill>
                  <a:srgbClr val="FFFF00"/>
                </a:solidFill>
                <a:latin typeface="Calibri" pitchFamily="34" charset="0"/>
              </a:rPr>
              <a:t>	    #Do custom operations, for example, check file versions...   </a:t>
            </a:r>
          </a:p>
          <a:p>
            <a:pPr>
              <a:buNone/>
            </a:pPr>
            <a:r>
              <a:rPr lang="en-CA" sz="1800" dirty="0" smtClean="0">
                <a:solidFill>
                  <a:srgbClr val="FFFF00"/>
                </a:solidFill>
                <a:latin typeface="Calibri" pitchFamily="34" charset="0"/>
              </a:rPr>
              <a:t>	    print “Error: file version is not correct, abort opening operations\n”</a:t>
            </a:r>
          </a:p>
          <a:p>
            <a:pPr>
              <a:buNone/>
            </a:pPr>
            <a:r>
              <a:rPr lang="en-US" sz="1800" dirty="0" smtClean="0">
                <a:solidFill>
                  <a:srgbClr val="FFFF00"/>
                </a:solidFill>
                <a:latin typeface="Calibri" pitchFamily="34" charset="0"/>
              </a:rPr>
              <a:t>	    </a:t>
            </a:r>
            <a:r>
              <a:rPr lang="en-US" sz="1800" dirty="0" err="1" smtClean="0">
                <a:solidFill>
                  <a:srgbClr val="FFFF00"/>
                </a:solidFill>
                <a:latin typeface="Calibri" pitchFamily="34" charset="0"/>
              </a:rPr>
              <a:t>OpenMaya.MScriptUtil.setBool</a:t>
            </a:r>
            <a:r>
              <a:rPr lang="en-US" sz="1800" dirty="0" smtClean="0">
                <a:solidFill>
                  <a:srgbClr val="FFFF00"/>
                </a:solidFill>
                <a:latin typeface="Calibri" pitchFamily="34" charset="0"/>
              </a:rPr>
              <a:t>(</a:t>
            </a:r>
            <a:r>
              <a:rPr lang="en-US" sz="1800" dirty="0" err="1" smtClean="0">
                <a:solidFill>
                  <a:srgbClr val="FFFF00"/>
                </a:solidFill>
                <a:latin typeface="Calibri" pitchFamily="34" charset="0"/>
              </a:rPr>
              <a:t>retCode</a:t>
            </a:r>
            <a:r>
              <a:rPr lang="en-US" sz="1800" dirty="0" smtClean="0">
                <a:solidFill>
                  <a:srgbClr val="FFFF00"/>
                </a:solidFill>
                <a:latin typeface="Calibri" pitchFamily="34" charset="0"/>
              </a:rPr>
              <a:t>, False)</a:t>
            </a:r>
            <a:endParaRPr lang="en-CA" sz="1800" dirty="0" smtClean="0">
              <a:solidFill>
                <a:srgbClr val="FFFF00"/>
              </a:solidFill>
              <a:latin typeface="Calibri" pitchFamily="34" charset="0"/>
            </a:endParaRPr>
          </a:p>
          <a:p>
            <a:endParaRPr lang="en-CA" sz="1800" dirty="0" smtClean="0">
              <a:solidFill>
                <a:srgbClr val="FFFF00"/>
              </a:solidFill>
              <a:latin typeface="Calibri" pitchFamily="34" charset="0"/>
            </a:endParaRPr>
          </a:p>
          <a:p>
            <a:pPr>
              <a:buNone/>
            </a:pPr>
            <a:r>
              <a:rPr lang="en-CA" sz="1800" dirty="0" smtClean="0">
                <a:solidFill>
                  <a:srgbClr val="FFFF00"/>
                </a:solidFill>
                <a:latin typeface="Calibri" pitchFamily="34" charset="0"/>
              </a:rPr>
              <a:t>def </a:t>
            </a:r>
            <a:r>
              <a:rPr lang="en-CA" sz="1800" dirty="0" err="1" smtClean="0">
                <a:solidFill>
                  <a:srgbClr val="FFFF00"/>
                </a:solidFill>
                <a:latin typeface="Calibri" pitchFamily="34" charset="0"/>
              </a:rPr>
              <a:t>MyCmd_addCallback</a:t>
            </a:r>
            <a:r>
              <a:rPr lang="en-CA" sz="1800" dirty="0" smtClean="0">
                <a:solidFill>
                  <a:srgbClr val="FFFF00"/>
                </a:solidFill>
                <a:latin typeface="Calibri" pitchFamily="34" charset="0"/>
              </a:rPr>
              <a:t>():</a:t>
            </a:r>
          </a:p>
          <a:p>
            <a:pPr>
              <a:buNone/>
            </a:pPr>
            <a:r>
              <a:rPr lang="en-CA" sz="1800" dirty="0" smtClean="0">
                <a:solidFill>
                  <a:srgbClr val="FFFF00"/>
                </a:solidFill>
                <a:latin typeface="Calibri" pitchFamily="34" charset="0"/>
              </a:rPr>
              <a:t>	</a:t>
            </a:r>
            <a:r>
              <a:rPr lang="en-CA" sz="1800" dirty="0" err="1" smtClean="0">
                <a:solidFill>
                  <a:srgbClr val="FFFF00"/>
                </a:solidFill>
                <a:latin typeface="Calibri" pitchFamily="34" charset="0"/>
              </a:rPr>
              <a:t>OpenMaya.MSceneMessage.addCheckCallback</a:t>
            </a:r>
            <a:r>
              <a:rPr lang="en-CA" sz="1800" dirty="0" smtClean="0">
                <a:solidFill>
                  <a:srgbClr val="FFFF00"/>
                </a:solidFill>
                <a:latin typeface="Calibri" pitchFamily="34" charset="0"/>
              </a:rPr>
              <a:t>(</a:t>
            </a:r>
            <a:r>
              <a:rPr lang="en-CA" sz="1800" dirty="0" err="1" smtClean="0">
                <a:solidFill>
                  <a:srgbClr val="FFFF00"/>
                </a:solidFill>
                <a:latin typeface="Calibri" pitchFamily="34" charset="0"/>
              </a:rPr>
              <a:t>OpenMaya.MSceneMessage.kBeforeOpenCheck</a:t>
            </a:r>
            <a:r>
              <a:rPr lang="en-CA" sz="1800" dirty="0" smtClean="0">
                <a:solidFill>
                  <a:srgbClr val="FFFF00"/>
                </a:solidFill>
                <a:latin typeface="Calibri" pitchFamily="34" charset="0"/>
              </a:rPr>
              <a:t>, </a:t>
            </a:r>
            <a:r>
              <a:rPr lang="en-CA" sz="1800" dirty="0" err="1" smtClean="0">
                <a:solidFill>
                  <a:srgbClr val="FFFF00"/>
                </a:solidFill>
                <a:latin typeface="Calibri" pitchFamily="34" charset="0"/>
              </a:rPr>
              <a:t>beforeOpenCheckCallback</a:t>
            </a:r>
            <a:r>
              <a:rPr lang="en-CA" sz="1800" dirty="0" smtClean="0">
                <a:solidFill>
                  <a:srgbClr val="FFFF00"/>
                </a:solidFill>
                <a:latin typeface="Calibri" pitchFamily="34"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blinds(horizontal)">
                                      <p:cBhvr>
                                        <p:cTn id="10" dur="500"/>
                                        <p:tgtEl>
                                          <p:spTgt spid="4">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linds(horizontal)">
                                      <p:cBhvr>
                                        <p:cTn id="15" dur="500"/>
                                        <p:tgtEl>
                                          <p:spTgt spid="4">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blinds(horizontal)">
                                      <p:cBhvr>
                                        <p:cTn id="18" dur="500"/>
                                        <p:tgtEl>
                                          <p:spTgt spid="4">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blinds(horizontal)">
                                      <p:cBhvr>
                                        <p:cTn id="21" dur="500"/>
                                        <p:tgtEl>
                                          <p:spTgt spid="4">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blinds(horizontal)">
                                      <p:cBhvr>
                                        <p:cTn id="2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Example: </a:t>
            </a:r>
            <a:r>
              <a:rPr lang="en-US" dirty="0" err="1" smtClean="0"/>
              <a:t>sceneMsgCmd</a:t>
            </a:r>
            <a:endParaRPr lang="en-US" dirty="0" smtClean="0"/>
          </a:p>
        </p:txBody>
      </p:sp>
      <p:sp>
        <p:nvSpPr>
          <p:cNvPr id="9219" name="Content Placeholder 2"/>
          <p:cNvSpPr>
            <a:spLocks noGrp="1"/>
          </p:cNvSpPr>
          <p:nvPr>
            <p:ph idx="1"/>
          </p:nvPr>
        </p:nvSpPr>
        <p:spPr/>
        <p:txBody>
          <a:bodyPr/>
          <a:lstStyle/>
          <a:p>
            <a:r>
              <a:rPr lang="en-US" dirty="0" err="1" smtClean="0"/>
              <a:t>sceneMsgCmd</a:t>
            </a:r>
            <a:r>
              <a:rPr lang="en-US" dirty="0" smtClean="0"/>
              <a:t>: this example registers several callbacks for scene messages such as </a:t>
            </a:r>
            <a:r>
              <a:rPr lang="en-US" dirty="0" err="1" smtClean="0"/>
              <a:t>MSceneMessage</a:t>
            </a:r>
            <a:r>
              <a:rPr lang="en-US" dirty="0" smtClean="0"/>
              <a:t>::</a:t>
            </a:r>
            <a:r>
              <a:rPr lang="en-US" dirty="0" err="1" smtClean="0"/>
              <a:t>kBeforeOpen</a:t>
            </a:r>
            <a:r>
              <a:rPr lang="en-US" dirty="0" smtClean="0"/>
              <a:t> and</a:t>
            </a:r>
            <a:r>
              <a:rPr lang="en-US" kern="1200" dirty="0" smtClean="0">
                <a:latin typeface="Arial" charset="0"/>
              </a:rPr>
              <a:t> </a:t>
            </a:r>
            <a:r>
              <a:rPr lang="en-US" kern="1200" dirty="0" err="1" smtClean="0">
                <a:latin typeface="Arial" charset="0"/>
              </a:rPr>
              <a:t>MSceneMessage</a:t>
            </a:r>
            <a:r>
              <a:rPr lang="en-US" kern="1200" dirty="0" smtClean="0">
                <a:latin typeface="Arial" charset="0"/>
              </a:rPr>
              <a:t>::</a:t>
            </a:r>
            <a:r>
              <a:rPr lang="en-US" kern="1200" dirty="0" err="1" smtClean="0">
                <a:latin typeface="Arial" charset="0"/>
              </a:rPr>
              <a:t>kAfterNew</a:t>
            </a:r>
            <a:r>
              <a:rPr lang="en-US" kern="1200" dirty="0" smtClean="0">
                <a:latin typeface="Arial" charset="0"/>
              </a:rPr>
              <a:t>, it also shows how to abort the operation by setting </a:t>
            </a:r>
            <a:r>
              <a:rPr lang="en-US" kern="1200" dirty="0" err="1" smtClean="0">
                <a:latin typeface="Arial" charset="0"/>
              </a:rPr>
              <a:t>retCode</a:t>
            </a:r>
            <a:r>
              <a:rPr lang="en-US" kern="1200" dirty="0" smtClean="0">
                <a:latin typeface="Arial" charset="0"/>
              </a:rPr>
              <a:t>.</a:t>
            </a:r>
          </a:p>
          <a:p>
            <a:endParaRPr lang="en-US" dirty="0" smtClean="0"/>
          </a:p>
          <a:p>
            <a:endParaRPr lang="en-US" dirty="0" smtClean="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 			    </a:t>
            </a:r>
            <a:r>
              <a:rPr lang="en-US" sz="2800" b="1" dirty="0" smtClean="0"/>
              <a:t>   Software </a:t>
            </a:r>
            <a:r>
              <a:rPr lang="en-US" sz="2800" b="1" dirty="0" err="1" smtClean="0"/>
              <a:t>Shaders</a:t>
            </a:r>
            <a:endParaRPr lang="en-US" sz="2800" b="1" dirty="0"/>
          </a:p>
        </p:txBody>
      </p:sp>
      <p:grpSp>
        <p:nvGrpSpPr>
          <p:cNvPr id="4"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5"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9129712" cy="1143000"/>
          </a:xfrm>
        </p:spPr>
        <p:txBody>
          <a:bodyPr>
            <a:normAutofit/>
          </a:bodyPr>
          <a:lstStyle/>
          <a:p>
            <a:r>
              <a:rPr lang="en-US" dirty="0" smtClean="0"/>
              <a:t>Shading Network and Software </a:t>
            </a:r>
            <a:r>
              <a:rPr lang="en-US" dirty="0" err="1" smtClean="0"/>
              <a:t>Shader</a:t>
            </a:r>
            <a:endParaRPr lang="en-US" dirty="0"/>
          </a:p>
        </p:txBody>
      </p:sp>
      <p:sp>
        <p:nvSpPr>
          <p:cNvPr id="3" name="Content Placeholder 2"/>
          <p:cNvSpPr>
            <a:spLocks noGrp="1"/>
          </p:cNvSpPr>
          <p:nvPr>
            <p:ph idx="1"/>
          </p:nvPr>
        </p:nvSpPr>
        <p:spPr/>
        <p:txBody>
          <a:bodyPr/>
          <a:lstStyle/>
          <a:p>
            <a:endParaRPr lang="en-US" dirty="0" smtClean="0"/>
          </a:p>
          <a:p>
            <a:pPr>
              <a:buFont typeface="Arial" pitchFamily="34" charset="0"/>
              <a:buChar char="•"/>
            </a:pPr>
            <a:r>
              <a:rPr lang="en-US" dirty="0" smtClean="0"/>
              <a:t>  Different types of software </a:t>
            </a:r>
            <a:r>
              <a:rPr lang="en-US" dirty="0" err="1" smtClean="0"/>
              <a:t>shaders</a:t>
            </a:r>
            <a:endParaRPr lang="en-US" dirty="0" smtClean="0"/>
          </a:p>
          <a:p>
            <a:pPr>
              <a:buFont typeface="Arial" pitchFamily="34" charset="0"/>
              <a:buChar char="•"/>
            </a:pPr>
            <a:endParaRPr lang="en-US" dirty="0" smtClean="0"/>
          </a:p>
          <a:p>
            <a:pPr>
              <a:buFont typeface="Arial" pitchFamily="34" charset="0"/>
              <a:buChar char="•"/>
            </a:pPr>
            <a:r>
              <a:rPr lang="en-US" dirty="0" smtClean="0"/>
              <a:t>  Shading group</a:t>
            </a:r>
          </a:p>
          <a:p>
            <a:pPr>
              <a:buFont typeface="Arial" pitchFamily="34" charset="0"/>
              <a:buChar char="•"/>
            </a:pPr>
            <a:endParaRPr lang="en-US" dirty="0" smtClean="0"/>
          </a:p>
          <a:p>
            <a:pPr>
              <a:buFont typeface="Arial" pitchFamily="34" charset="0"/>
              <a:buChar char="•"/>
            </a:pPr>
            <a:r>
              <a:rPr lang="en-US" dirty="0" smtClean="0"/>
              <a:t>  Custom Software </a:t>
            </a:r>
            <a:r>
              <a:rPr lang="en-US" dirty="0" err="1" smtClean="0"/>
              <a:t>Shader</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Shading Node</a:t>
            </a:r>
            <a:endParaRPr lang="en-US" dirty="0"/>
          </a:p>
        </p:txBody>
      </p:sp>
      <p:sp>
        <p:nvSpPr>
          <p:cNvPr id="3" name="Content Placeholder 2"/>
          <p:cNvSpPr>
            <a:spLocks noGrp="1"/>
          </p:cNvSpPr>
          <p:nvPr>
            <p:ph idx="1"/>
          </p:nvPr>
        </p:nvSpPr>
        <p:spPr/>
        <p:txBody>
          <a:bodyPr/>
          <a:lstStyle/>
          <a:p>
            <a:r>
              <a:rPr lang="en-US" dirty="0" smtClean="0"/>
              <a:t>DG Nodes to form Shading Networks</a:t>
            </a:r>
          </a:p>
          <a:p>
            <a:endParaRPr lang="en-US" dirty="0" smtClean="0"/>
          </a:p>
          <a:p>
            <a:r>
              <a:rPr lang="en-US" dirty="0" smtClean="0"/>
              <a:t>Different Types of Software Shading Nodes:</a:t>
            </a:r>
          </a:p>
          <a:p>
            <a:endParaRPr lang="en-US" dirty="0" smtClean="0"/>
          </a:p>
        </p:txBody>
      </p:sp>
      <p:graphicFrame>
        <p:nvGraphicFramePr>
          <p:cNvPr id="5" name="Table 4"/>
          <p:cNvGraphicFramePr>
            <a:graphicFrameLocks noGrp="1"/>
          </p:cNvGraphicFramePr>
          <p:nvPr/>
        </p:nvGraphicFramePr>
        <p:xfrm>
          <a:off x="1143000" y="3025458"/>
          <a:ext cx="3886200" cy="3510280"/>
        </p:xfrm>
        <a:graphic>
          <a:graphicData uri="http://schemas.openxmlformats.org/drawingml/2006/table">
            <a:tbl>
              <a:tblPr firstRow="1" bandRow="1">
                <a:tableStyleId>{5C22544A-7EE6-4342-B048-85BDC9FD1C3A}</a:tableStyleId>
              </a:tblPr>
              <a:tblGrid>
                <a:gridCol w="1371600"/>
                <a:gridCol w="2514600"/>
              </a:tblGrid>
              <a:tr h="370840">
                <a:tc>
                  <a:txBody>
                    <a:bodyPr/>
                    <a:lstStyle/>
                    <a:p>
                      <a:r>
                        <a:rPr lang="en-US" b="0" dirty="0" smtClean="0">
                          <a:solidFill>
                            <a:schemeClr val="tx1"/>
                          </a:solidFill>
                        </a:rPr>
                        <a:t>   Type  </a:t>
                      </a:r>
                      <a:endParaRPr lang="en-US" b="0" dirty="0">
                        <a:solidFill>
                          <a:schemeClr val="tx1"/>
                        </a:solidFill>
                      </a:endParaRPr>
                    </a:p>
                  </a:txBody>
                  <a:tcPr>
                    <a:solidFill>
                      <a:srgbClr val="FF9900"/>
                    </a:solidFill>
                  </a:tcPr>
                </a:tc>
                <a:tc>
                  <a:txBody>
                    <a:bodyPr/>
                    <a:lstStyle/>
                    <a:p>
                      <a:r>
                        <a:rPr lang="en-US" b="0" dirty="0" smtClean="0">
                          <a:solidFill>
                            <a:schemeClr val="tx1"/>
                          </a:solidFill>
                        </a:rPr>
                        <a:t>            Frame</a:t>
                      </a:r>
                      <a:endParaRPr lang="en-US" b="0" dirty="0">
                        <a:solidFill>
                          <a:schemeClr val="tx1"/>
                        </a:solidFill>
                      </a:endParaRPr>
                    </a:p>
                  </a:txBody>
                  <a:tcPr>
                    <a:solidFill>
                      <a:srgbClr val="FF9900"/>
                    </a:solidFill>
                  </a:tcPr>
                </a:tc>
              </a:tr>
              <a:tr h="370840">
                <a:tc>
                  <a:txBody>
                    <a:bodyPr/>
                    <a:lstStyle/>
                    <a:p>
                      <a:r>
                        <a:rPr lang="en-US" dirty="0" smtClean="0"/>
                        <a:t>Textures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2D Textures,</a:t>
                      </a:r>
                      <a:r>
                        <a:rPr lang="fr-FR" sz="14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3D Textures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err="1" smtClean="0"/>
                        <a:t>Environment</a:t>
                      </a:r>
                      <a:r>
                        <a:rPr lang="fr-FR" sz="1400" dirty="0" smtClean="0"/>
                        <a:t> Textures</a:t>
                      </a:r>
                    </a:p>
                  </a:txBody>
                  <a:tcPr>
                    <a:solidFill>
                      <a:srgbClr val="99CC00"/>
                    </a:solidFill>
                  </a:tcPr>
                </a:tc>
              </a:tr>
              <a:tr h="370840">
                <a:tc>
                  <a:txBody>
                    <a:bodyPr/>
                    <a:lstStyle/>
                    <a:p>
                      <a:r>
                        <a:rPr lang="en-US" dirty="0" smtClean="0"/>
                        <a:t>Materials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Surface Materials,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Volumetric Materials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Displacement Materials </a:t>
                      </a:r>
                    </a:p>
                  </a:txBody>
                  <a:tcPr>
                    <a:solidFill>
                      <a:srgbClr val="99CC00"/>
                    </a:solidFill>
                  </a:tcPr>
                </a:tc>
              </a:tr>
              <a:tr h="370840">
                <a:tc>
                  <a:txBody>
                    <a:bodyPr/>
                    <a:lstStyle/>
                    <a:p>
                      <a:r>
                        <a:rPr lang="en-US" dirty="0" smtClean="0"/>
                        <a:t>Lights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Lights</a:t>
                      </a:r>
                    </a:p>
                    <a:p>
                      <a:endParaRPr lang="en-US" sz="1400" dirty="0"/>
                    </a:p>
                  </a:txBody>
                  <a:tcPr>
                    <a:solidFill>
                      <a:srgbClr val="99CC00"/>
                    </a:solidFill>
                  </a:tcPr>
                </a:tc>
              </a:tr>
              <a:tr h="370840">
                <a:tc>
                  <a:txBody>
                    <a:bodyPr/>
                    <a:lstStyle/>
                    <a:p>
                      <a:r>
                        <a:rPr lang="en-US" dirty="0" smtClean="0"/>
                        <a:t>Utilities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General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Color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Particle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Image Planes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Glow</a:t>
                      </a:r>
                    </a:p>
                  </a:txBody>
                  <a:tcPr>
                    <a:solidFill>
                      <a:srgbClr val="99CC00"/>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Shading Nodes List</a:t>
            </a:r>
            <a:endParaRPr lang="en-US" dirty="0"/>
          </a:p>
        </p:txBody>
      </p:sp>
      <p:sp>
        <p:nvSpPr>
          <p:cNvPr id="3" name="Content Placeholder 2"/>
          <p:cNvSpPr>
            <a:spLocks noGrp="1"/>
          </p:cNvSpPr>
          <p:nvPr>
            <p:ph idx="1"/>
          </p:nvPr>
        </p:nvSpPr>
        <p:spPr/>
        <p:txBody>
          <a:bodyPr/>
          <a:lstStyle/>
          <a:p>
            <a:r>
              <a:rPr lang="en-US" dirty="0" smtClean="0"/>
              <a:t>API Guide -- Appendices – Appendix B: Dependency Graph rendering Nodes</a:t>
            </a:r>
          </a:p>
          <a:p>
            <a:endParaRPr lang="en-US" dirty="0"/>
          </a:p>
        </p:txBody>
      </p:sp>
      <p:pic>
        <p:nvPicPr>
          <p:cNvPr id="7" name="Picture 6" descr="renderingNodes.JPG"/>
          <p:cNvPicPr>
            <a:picLocks noChangeAspect="1"/>
          </p:cNvPicPr>
          <p:nvPr/>
        </p:nvPicPr>
        <p:blipFill>
          <a:blip r:embed="rId3" cstate="print"/>
          <a:stretch>
            <a:fillRect/>
          </a:stretch>
        </p:blipFill>
        <p:spPr>
          <a:xfrm>
            <a:off x="685800" y="2286000"/>
            <a:ext cx="7151568" cy="4436379"/>
          </a:xfrm>
          <a:prstGeom prst="rect">
            <a:avLst/>
          </a:prstGeom>
        </p:spPr>
      </p:pic>
      <p:sp>
        <p:nvSpPr>
          <p:cNvPr id="6" name="AutoShape 5"/>
          <p:cNvSpPr>
            <a:spLocks noChangeArrowheads="1"/>
          </p:cNvSpPr>
          <p:nvPr/>
        </p:nvSpPr>
        <p:spPr bwMode="auto">
          <a:xfrm>
            <a:off x="914400" y="5181600"/>
            <a:ext cx="2286000" cy="152400"/>
          </a:xfrm>
          <a:prstGeom prst="roundRect">
            <a:avLst>
              <a:gd name="adj" fmla="val 16667"/>
            </a:avLst>
          </a:prstGeom>
          <a:noFill/>
          <a:ln w="28575">
            <a:solidFill>
              <a:srgbClr val="CC0000"/>
            </a:solidFill>
            <a:round/>
            <a:headEnd/>
            <a:tailEnd/>
          </a:ln>
          <a:effectLst/>
        </p:spPr>
        <p:txBody>
          <a:bodyPr wrap="none" anchor="ct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Shading Group</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An Object Set</a:t>
            </a:r>
          </a:p>
          <a:p>
            <a:pPr lvl="2">
              <a:buSzPct val="100000"/>
              <a:buFont typeface="Arial" pitchFamily="34" charset="0"/>
              <a:buChar char="•"/>
            </a:pPr>
            <a:r>
              <a:rPr lang="en-US" dirty="0" smtClean="0"/>
              <a:t>A logical grouping of an arbitrary collection of objects, attributes or component of objects </a:t>
            </a:r>
          </a:p>
          <a:p>
            <a:pPr lvl="2">
              <a:buSzPct val="100000"/>
              <a:buFont typeface="Arial" pitchFamily="34" charset="0"/>
              <a:buChar char="•"/>
            </a:pPr>
            <a:r>
              <a:rPr lang="en-US" dirty="0" smtClean="0"/>
              <a:t>Membership is defined by connections:</a:t>
            </a:r>
          </a:p>
          <a:p>
            <a:pPr lvl="2">
              <a:buNone/>
            </a:pPr>
            <a:r>
              <a:rPr lang="en-US" dirty="0" smtClean="0"/>
              <a:t>		whole object is in set: </a:t>
            </a:r>
          </a:p>
          <a:p>
            <a:pPr lvl="2">
              <a:buNone/>
            </a:pPr>
            <a:r>
              <a:rPr lang="en-US" dirty="0" smtClean="0"/>
              <a:t>			 </a:t>
            </a:r>
            <a:r>
              <a:rPr lang="en-US" dirty="0" err="1" smtClean="0"/>
              <a:t>node.instObjGroups</a:t>
            </a:r>
            <a:r>
              <a:rPr lang="en-US" dirty="0" smtClean="0"/>
              <a:t> </a:t>
            </a:r>
            <a:r>
              <a:rPr lang="en-US" dirty="0" smtClean="0">
                <a:sym typeface="Wingdings" pitchFamily="2" charset="2"/>
              </a:rPr>
              <a:t> </a:t>
            </a:r>
            <a:r>
              <a:rPr lang="en-US" dirty="0" err="1" smtClean="0"/>
              <a:t>objectSet.dagSetMembers</a:t>
            </a:r>
            <a:endParaRPr lang="en-US" dirty="0" smtClean="0"/>
          </a:p>
          <a:p>
            <a:pPr lvl="2">
              <a:buNone/>
            </a:pPr>
            <a:r>
              <a:rPr lang="en-US" dirty="0" smtClean="0"/>
              <a:t>		A part of components are in set: </a:t>
            </a:r>
          </a:p>
          <a:p>
            <a:pPr lvl="4">
              <a:buNone/>
            </a:pPr>
            <a:r>
              <a:rPr lang="en-US" dirty="0" smtClean="0"/>
              <a:t>      </a:t>
            </a:r>
            <a:r>
              <a:rPr lang="en-US" dirty="0" err="1" smtClean="0"/>
              <a:t>node.objectGroups</a:t>
            </a:r>
            <a:r>
              <a:rPr lang="en-US" dirty="0" smtClean="0"/>
              <a:t> </a:t>
            </a:r>
            <a:r>
              <a:rPr lang="en-US" dirty="0" smtClean="0">
                <a:sym typeface="Wingdings" pitchFamily="2" charset="2"/>
              </a:rPr>
              <a:t> </a:t>
            </a:r>
            <a:r>
              <a:rPr lang="en-US" dirty="0" err="1" smtClean="0"/>
              <a:t>objectSet.dagSetMembers</a:t>
            </a:r>
            <a:endParaRPr lang="en-US" dirty="0" smtClean="0"/>
          </a:p>
          <a:p>
            <a:pPr>
              <a:buFont typeface="Arial" pitchFamily="34" charset="0"/>
              <a:buChar char="•"/>
            </a:pPr>
            <a:endParaRPr lang="en-US" dirty="0" smtClean="0"/>
          </a:p>
          <a:p>
            <a:pPr>
              <a:buFont typeface="Arial" pitchFamily="34" charset="0"/>
              <a:buChar char="•"/>
            </a:pPr>
            <a:r>
              <a:rPr lang="en-US" dirty="0" smtClean="0"/>
              <a:t>  MEL command for “</a:t>
            </a:r>
            <a:r>
              <a:rPr lang="en-US" dirty="0" err="1" smtClean="0"/>
              <a:t>objectSet</a:t>
            </a:r>
            <a:r>
              <a:rPr lang="en-US" dirty="0" smtClean="0"/>
              <a:t>” node</a:t>
            </a:r>
          </a:p>
          <a:p>
            <a:pPr>
              <a:buNone/>
            </a:pPr>
            <a:r>
              <a:rPr lang="en-US" dirty="0" smtClean="0"/>
              <a:t>		</a:t>
            </a:r>
            <a:r>
              <a:rPr lang="en-US" sz="1600" dirty="0" smtClean="0">
                <a:solidFill>
                  <a:srgbClr val="FFFF00"/>
                </a:solidFill>
                <a:latin typeface="Calibri" pitchFamily="34" charset="0"/>
              </a:rPr>
              <a:t>sets -e -add blinn1SG pCubeShape2;</a:t>
            </a:r>
          </a:p>
          <a:p>
            <a:pPr>
              <a:buNone/>
            </a:pPr>
            <a:r>
              <a:rPr lang="en-US" sz="1600" dirty="0" smtClean="0">
                <a:solidFill>
                  <a:srgbClr val="FFFF00"/>
                </a:solidFill>
                <a:latin typeface="Calibri" pitchFamily="34" charset="0"/>
              </a:rPr>
              <a:t>		sets –q  -size blinn1SG;</a:t>
            </a:r>
          </a:p>
          <a:p>
            <a:pPr>
              <a:buFont typeface="Arial" pitchFamily="34" charset="0"/>
              <a:buChar char="•"/>
            </a:pPr>
            <a:endParaRPr lang="en-US" dirty="0" smtClean="0"/>
          </a:p>
          <a:p>
            <a:pPr lvl="4"/>
            <a:endParaRPr lang="en-US" dirty="0" smtClean="0"/>
          </a:p>
          <a:p>
            <a:pPr>
              <a:buFont typeface="Arial" pitchFamily="34" charset="0"/>
              <a:buChar char="•"/>
            </a:pPr>
            <a:endParaRPr lang="en-US" sz="20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aya2010.jpg"/>
          <p:cNvPicPr>
            <a:picLocks noChangeAspect="1"/>
          </p:cNvPicPr>
          <p:nvPr/>
        </p:nvPicPr>
        <p:blipFill>
          <a:blip r:embed="rId3" cstate="print"/>
          <a:stretch>
            <a:fillRect/>
          </a:stretch>
        </p:blipFill>
        <p:spPr>
          <a:xfrm>
            <a:off x="1524000" y="-381000"/>
            <a:ext cx="9119699" cy="6858000"/>
          </a:xfrm>
          <a:prstGeom prst="rect">
            <a:avLst/>
          </a:prstGeom>
        </p:spPr>
      </p:pic>
      <p:sp>
        <p:nvSpPr>
          <p:cNvPr id="5" name="Subtitle 2"/>
          <p:cNvSpPr txBox="1">
            <a:spLocks/>
          </p:cNvSpPr>
          <p:nvPr/>
        </p:nvSpPr>
        <p:spPr bwMode="auto">
          <a:xfrm>
            <a:off x="228600" y="4098926"/>
            <a:ext cx="90678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lvl="0" indent="-342900" eaLnBrk="0" hangingPunct="0">
              <a:spcBef>
                <a:spcPct val="15000"/>
              </a:spcBef>
              <a:spcAft>
                <a:spcPct val="15000"/>
              </a:spcAft>
              <a:defRPr/>
            </a:pPr>
            <a:r>
              <a:rPr lang="en-US" sz="4000" kern="0" dirty="0" smtClean="0">
                <a:solidFill>
                  <a:schemeClr val="bg1"/>
                </a:solidFill>
                <a:latin typeface="Calibri" pitchFamily="34" charset="0"/>
                <a:cs typeface="Calibri" pitchFamily="34" charset="0"/>
              </a:rPr>
              <a:t>Miscellaneous Tools and Classes</a:t>
            </a:r>
            <a:endParaRPr lang="en-US" sz="4000" kern="0" dirty="0">
              <a:solidFill>
                <a:schemeClr val="bg1"/>
              </a:solidFill>
              <a:latin typeface="Calibri" pitchFamily="34" charset="0"/>
              <a:cs typeface="Calibri" pitchFamily="34" charset="0"/>
            </a:endParaRPr>
          </a:p>
        </p:txBody>
      </p:sp>
      <p:sp>
        <p:nvSpPr>
          <p:cNvPr id="6" name="Subtitle 2"/>
          <p:cNvSpPr txBox="1">
            <a:spLocks/>
          </p:cNvSpPr>
          <p:nvPr/>
        </p:nvSpPr>
        <p:spPr>
          <a:xfrm>
            <a:off x="228600" y="5013327"/>
            <a:ext cx="7239000" cy="914400"/>
          </a:xfrm>
          <a:prstGeom prst="rect">
            <a:avLst/>
          </a:prstGeom>
        </p:spPr>
        <p:txBody>
          <a:bodyPr vert="horz" lIns="91440" tIns="45720" rIns="91440" bIns="45720" rtlCol="0">
            <a:normAutofit fontScale="25000" lnSpcReduction="20000"/>
          </a:bodyPr>
          <a:lstStyle/>
          <a:p>
            <a:pPr>
              <a:spcBef>
                <a:spcPct val="20000"/>
              </a:spcBef>
            </a:pPr>
            <a:r>
              <a:rPr lang="en-US" sz="8000" dirty="0">
                <a:solidFill>
                  <a:schemeClr val="bg1"/>
                </a:solidFill>
              </a:rPr>
              <a:t>Naiqi Weng</a:t>
            </a:r>
          </a:p>
          <a:p>
            <a:pPr>
              <a:spcBef>
                <a:spcPct val="20000"/>
              </a:spcBef>
            </a:pPr>
            <a:r>
              <a:rPr lang="en-US" sz="8000" dirty="0">
                <a:solidFill>
                  <a:schemeClr val="bg1"/>
                </a:solidFill>
              </a:rPr>
              <a:t>Developer Consultant, </a:t>
            </a:r>
          </a:p>
          <a:p>
            <a:pPr>
              <a:spcBef>
                <a:spcPct val="20000"/>
              </a:spcBef>
            </a:pPr>
            <a:r>
              <a:rPr lang="en-US" sz="8000" dirty="0">
                <a:solidFill>
                  <a:schemeClr val="bg1"/>
                </a:solidFill>
              </a:rPr>
              <a:t>Autodesk Developer Network (ADN)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99FF33"/>
              </a:solidFill>
              <a:effectLst/>
              <a:uLnTx/>
              <a:uFillTx/>
              <a:latin typeface="+mn-lt"/>
              <a:ea typeface="+mn-ea"/>
              <a:cs typeface="+mn-cs"/>
            </a:endParaRPr>
          </a:p>
        </p:txBody>
      </p:sp>
      <p:pic>
        <p:nvPicPr>
          <p:cNvPr id="7" name="Picture 13" descr="bar_only_black"/>
          <p:cNvPicPr>
            <a:picLocks noChangeAspect="1" noChangeArrowheads="1"/>
          </p:cNvPicPr>
          <p:nvPr/>
        </p:nvPicPr>
        <p:blipFill>
          <a:blip r:embed="rId4" cstate="print"/>
          <a:srcRect/>
          <a:stretch>
            <a:fillRect/>
          </a:stretch>
        </p:blipFill>
        <p:spPr bwMode="auto">
          <a:xfrm rot="5400000">
            <a:off x="9838531" y="2201070"/>
            <a:ext cx="593725" cy="685958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Shading Group (</a:t>
            </a:r>
            <a:r>
              <a:rPr lang="en-US" dirty="0" err="1" smtClean="0"/>
              <a:t>Renderable</a:t>
            </a:r>
            <a:r>
              <a:rPr lang="en-US" dirty="0" smtClean="0"/>
              <a:t> Sets)</a:t>
            </a:r>
            <a:endParaRPr lang="en-US" dirty="0"/>
          </a:p>
        </p:txBody>
      </p:sp>
      <p:sp>
        <p:nvSpPr>
          <p:cNvPr id="3" name="Content Placeholder 2"/>
          <p:cNvSpPr>
            <a:spLocks noGrp="1"/>
          </p:cNvSpPr>
          <p:nvPr>
            <p:ph idx="1"/>
          </p:nvPr>
        </p:nvSpPr>
        <p:spPr>
          <a:xfrm>
            <a:off x="319088" y="1416050"/>
            <a:ext cx="8520112" cy="5119688"/>
          </a:xfrm>
        </p:spPr>
        <p:txBody>
          <a:bodyPr>
            <a:normAutofit/>
          </a:bodyPr>
          <a:lstStyle/>
          <a:p>
            <a:pPr>
              <a:buFont typeface="Arial" pitchFamily="34" charset="0"/>
              <a:buChar char="•"/>
            </a:pPr>
            <a:r>
              <a:rPr lang="en-US" dirty="0" smtClean="0"/>
              <a:t> Only </a:t>
            </a:r>
            <a:r>
              <a:rPr lang="en-US" dirty="0" err="1" smtClean="0"/>
              <a:t>renderable</a:t>
            </a:r>
            <a:r>
              <a:rPr lang="en-US" dirty="0" smtClean="0"/>
              <a:t> elements can be added into Shading Group</a:t>
            </a:r>
          </a:p>
          <a:p>
            <a:pPr>
              <a:buNone/>
            </a:pPr>
            <a:r>
              <a:rPr lang="en-US" dirty="0" smtClean="0"/>
              <a:t>	 	</a:t>
            </a:r>
            <a:r>
              <a:rPr lang="en-US" sz="1600" dirty="0" smtClean="0">
                <a:solidFill>
                  <a:srgbClr val="FFFF00"/>
                </a:solidFill>
                <a:latin typeface="Calibri" pitchFamily="34" charset="0"/>
              </a:rPr>
              <a:t>sets –q –</a:t>
            </a:r>
            <a:r>
              <a:rPr lang="en-US" sz="1600" dirty="0" err="1" smtClean="0">
                <a:solidFill>
                  <a:srgbClr val="FFFF00"/>
                </a:solidFill>
                <a:latin typeface="Calibri" pitchFamily="34" charset="0"/>
              </a:rPr>
              <a:t>renderable</a:t>
            </a:r>
            <a:r>
              <a:rPr lang="en-US" sz="1600" dirty="0" smtClean="0">
                <a:solidFill>
                  <a:srgbClr val="FFFF00"/>
                </a:solidFill>
                <a:latin typeface="Calibri" pitchFamily="34" charset="0"/>
              </a:rPr>
              <a:t> blinn1SG; //always return true</a:t>
            </a:r>
          </a:p>
          <a:p>
            <a:pPr>
              <a:buFont typeface="Arial" pitchFamily="34" charset="0"/>
              <a:buChar char="•"/>
            </a:pPr>
            <a:r>
              <a:rPr lang="en-US" dirty="0" smtClean="0"/>
              <a:t> Every </a:t>
            </a:r>
            <a:r>
              <a:rPr lang="en-US" dirty="0" err="1" smtClean="0"/>
              <a:t>shader</a:t>
            </a:r>
            <a:r>
              <a:rPr lang="en-US" dirty="0" smtClean="0"/>
              <a:t> has to be connected with a shading group</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   Connection point between geometry and </a:t>
            </a:r>
            <a:r>
              <a:rPr lang="en-US" dirty="0" err="1" smtClean="0"/>
              <a:t>shader</a:t>
            </a:r>
            <a:endParaRPr lang="en-US" dirty="0"/>
          </a:p>
        </p:txBody>
      </p:sp>
      <p:sp>
        <p:nvSpPr>
          <p:cNvPr id="4" name="TextBox 3"/>
          <p:cNvSpPr txBox="1"/>
          <p:nvPr/>
        </p:nvSpPr>
        <p:spPr>
          <a:xfrm>
            <a:off x="457200" y="3124200"/>
            <a:ext cx="6553200" cy="1569660"/>
          </a:xfrm>
          <a:prstGeom prst="rect">
            <a:avLst/>
          </a:prstGeom>
          <a:noFill/>
        </p:spPr>
        <p:txBody>
          <a:bodyPr wrap="square" rtlCol="0">
            <a:spAutoFit/>
          </a:bodyPr>
          <a:lstStyle/>
          <a:p>
            <a:r>
              <a:rPr lang="en-US" sz="1600" dirty="0" err="1" smtClean="0">
                <a:solidFill>
                  <a:srgbClr val="FFFF00"/>
                </a:solidFill>
                <a:latin typeface="Calibri" pitchFamily="34" charset="0"/>
              </a:rPr>
              <a:t>shadingNode</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asShader</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blinn</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Result: blinn1 // </a:t>
            </a:r>
          </a:p>
          <a:p>
            <a:r>
              <a:rPr lang="en-US" sz="1600" dirty="0" smtClean="0">
                <a:solidFill>
                  <a:srgbClr val="FFFF00"/>
                </a:solidFill>
                <a:latin typeface="Calibri" pitchFamily="34" charset="0"/>
              </a:rPr>
              <a:t>sets -</a:t>
            </a:r>
            <a:r>
              <a:rPr lang="en-US" sz="1600" dirty="0" err="1" smtClean="0">
                <a:solidFill>
                  <a:srgbClr val="FFFF00"/>
                </a:solidFill>
                <a:latin typeface="Calibri" pitchFamily="34" charset="0"/>
              </a:rPr>
              <a:t>renderable</a:t>
            </a:r>
            <a:r>
              <a:rPr lang="en-US" sz="1600" dirty="0" smtClean="0">
                <a:solidFill>
                  <a:srgbClr val="FFFF00"/>
                </a:solidFill>
                <a:latin typeface="Calibri" pitchFamily="34" charset="0"/>
              </a:rPr>
              <a:t> true -</a:t>
            </a:r>
            <a:r>
              <a:rPr lang="en-US" sz="1600" dirty="0" err="1" smtClean="0">
                <a:solidFill>
                  <a:srgbClr val="FFFF00"/>
                </a:solidFill>
                <a:latin typeface="Calibri" pitchFamily="34" charset="0"/>
              </a:rPr>
              <a:t>noSurfaceShader</a:t>
            </a:r>
            <a:r>
              <a:rPr lang="en-US" sz="1600" dirty="0" smtClean="0">
                <a:solidFill>
                  <a:srgbClr val="FFFF00"/>
                </a:solidFill>
                <a:latin typeface="Calibri" pitchFamily="34" charset="0"/>
              </a:rPr>
              <a:t> true -empty -name blinn1SG;</a:t>
            </a:r>
          </a:p>
          <a:p>
            <a:r>
              <a:rPr lang="en-US" sz="1600" dirty="0" smtClean="0">
                <a:solidFill>
                  <a:srgbClr val="FFFF00"/>
                </a:solidFill>
                <a:latin typeface="Calibri" pitchFamily="34" charset="0"/>
              </a:rPr>
              <a:t>// Result: blinn1SG // </a:t>
            </a:r>
          </a:p>
          <a:p>
            <a:r>
              <a:rPr lang="en-US" sz="1600" dirty="0" err="1" smtClean="0">
                <a:solidFill>
                  <a:srgbClr val="FFFF00"/>
                </a:solidFill>
                <a:latin typeface="Calibri" pitchFamily="34" charset="0"/>
              </a:rPr>
              <a:t>connectAttr</a:t>
            </a:r>
            <a:r>
              <a:rPr lang="en-US" sz="1600" dirty="0" smtClean="0">
                <a:solidFill>
                  <a:srgbClr val="FFFF00"/>
                </a:solidFill>
                <a:latin typeface="Calibri" pitchFamily="34" charset="0"/>
              </a:rPr>
              <a:t> -f blinn1.outColor blinn1SG.surfaceShader;</a:t>
            </a:r>
          </a:p>
          <a:p>
            <a:r>
              <a:rPr lang="en-US" sz="1600" dirty="0" smtClean="0">
                <a:solidFill>
                  <a:srgbClr val="FFFF00"/>
                </a:solidFill>
                <a:latin typeface="Calibri" pitchFamily="34" charset="0"/>
              </a:rPr>
              <a:t>// Result: Connected blinn1.outColor to blinn1SG.surfaceShader.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Network</a:t>
            </a:r>
            <a:endParaRPr lang="en-US" dirty="0"/>
          </a:p>
        </p:txBody>
      </p:sp>
      <p:sp>
        <p:nvSpPr>
          <p:cNvPr id="4" name="Oval 3"/>
          <p:cNvSpPr/>
          <p:nvPr/>
        </p:nvSpPr>
        <p:spPr>
          <a:xfrm>
            <a:off x="5410200" y="2286000"/>
            <a:ext cx="1676400" cy="914400"/>
          </a:xfrm>
          <a:prstGeom prst="ellipse">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renderer</a:t>
            </a:r>
            <a:endParaRPr lang="en-US" dirty="0">
              <a:solidFill>
                <a:schemeClr val="tx1"/>
              </a:solidFill>
            </a:endParaRPr>
          </a:p>
        </p:txBody>
      </p:sp>
      <p:sp>
        <p:nvSpPr>
          <p:cNvPr id="5" name="Oval 4"/>
          <p:cNvSpPr/>
          <p:nvPr/>
        </p:nvSpPr>
        <p:spPr>
          <a:xfrm>
            <a:off x="1066800" y="3048000"/>
            <a:ext cx="17526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Shader</a:t>
            </a:r>
            <a:endParaRPr lang="en-US" dirty="0">
              <a:solidFill>
                <a:schemeClr val="tx1"/>
              </a:solidFill>
            </a:endParaRPr>
          </a:p>
        </p:txBody>
      </p:sp>
      <p:sp>
        <p:nvSpPr>
          <p:cNvPr id="7" name="Oval 6"/>
          <p:cNvSpPr/>
          <p:nvPr/>
        </p:nvSpPr>
        <p:spPr>
          <a:xfrm>
            <a:off x="3657600" y="3886200"/>
            <a:ext cx="1752600" cy="876300"/>
          </a:xfrm>
          <a:prstGeom prst="ellips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Shading Group</a:t>
            </a:r>
            <a:endParaRPr lang="en-US" dirty="0">
              <a:solidFill>
                <a:schemeClr val="tx1"/>
              </a:solidFill>
            </a:endParaRPr>
          </a:p>
        </p:txBody>
      </p:sp>
      <p:sp>
        <p:nvSpPr>
          <p:cNvPr id="8" name="Oval 7"/>
          <p:cNvSpPr/>
          <p:nvPr/>
        </p:nvSpPr>
        <p:spPr>
          <a:xfrm>
            <a:off x="1143000" y="4572000"/>
            <a:ext cx="1676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geometry</a:t>
            </a:r>
            <a:endParaRPr lang="en-US" dirty="0">
              <a:solidFill>
                <a:schemeClr val="tx1"/>
              </a:solidFill>
            </a:endParaRPr>
          </a:p>
        </p:txBody>
      </p:sp>
      <p:sp>
        <p:nvSpPr>
          <p:cNvPr id="10" name="Line 3079"/>
          <p:cNvSpPr>
            <a:spLocks noChangeShapeType="1"/>
          </p:cNvSpPr>
          <p:nvPr/>
        </p:nvSpPr>
        <p:spPr bwMode="auto">
          <a:xfrm>
            <a:off x="2743200" y="3505200"/>
            <a:ext cx="1143000" cy="533400"/>
          </a:xfrm>
          <a:prstGeom prst="line">
            <a:avLst/>
          </a:prstGeom>
          <a:noFill/>
          <a:ln w="28575">
            <a:solidFill>
              <a:schemeClr val="bg1"/>
            </a:solidFill>
            <a:round/>
            <a:headEnd/>
            <a:tailEnd type="triangle" w="med" len="med"/>
          </a:ln>
          <a:effectLst/>
        </p:spPr>
        <p:txBody>
          <a:bodyPr wrap="none" anchor="ctr"/>
          <a:lstStyle/>
          <a:p>
            <a:endParaRPr lang="en-US"/>
          </a:p>
        </p:txBody>
      </p:sp>
      <p:sp>
        <p:nvSpPr>
          <p:cNvPr id="11" name="TextBox 10"/>
          <p:cNvSpPr txBox="1"/>
          <p:nvPr/>
        </p:nvSpPr>
        <p:spPr>
          <a:xfrm>
            <a:off x="2933700" y="3210580"/>
            <a:ext cx="2476500" cy="523220"/>
          </a:xfrm>
          <a:prstGeom prst="rect">
            <a:avLst/>
          </a:prstGeom>
          <a:noFill/>
        </p:spPr>
        <p:txBody>
          <a:bodyPr wrap="square" rtlCol="0">
            <a:spAutoFit/>
          </a:bodyPr>
          <a:lstStyle/>
          <a:p>
            <a:r>
              <a:rPr lang="en-US" sz="1400" dirty="0" smtClean="0">
                <a:solidFill>
                  <a:schemeClr val="bg1"/>
                </a:solidFill>
              </a:rPr>
              <a:t>Output attribute requested by shading group</a:t>
            </a:r>
            <a:endParaRPr lang="en-US" sz="1400" dirty="0">
              <a:solidFill>
                <a:schemeClr val="bg1"/>
              </a:solidFill>
            </a:endParaRPr>
          </a:p>
        </p:txBody>
      </p:sp>
      <p:sp>
        <p:nvSpPr>
          <p:cNvPr id="12" name="Freeform 13"/>
          <p:cNvSpPr>
            <a:spLocks/>
          </p:cNvSpPr>
          <p:nvPr/>
        </p:nvSpPr>
        <p:spPr bwMode="auto">
          <a:xfrm>
            <a:off x="1790700" y="1524000"/>
            <a:ext cx="3733800" cy="1524000"/>
          </a:xfrm>
          <a:custGeom>
            <a:avLst/>
            <a:gdLst>
              <a:gd name="T0" fmla="*/ 0 w 1840"/>
              <a:gd name="T1" fmla="*/ 2147483647 h 1208"/>
              <a:gd name="T2" fmla="*/ 2147483647 w 1840"/>
              <a:gd name="T3" fmla="*/ 2147483647 h 1208"/>
              <a:gd name="T4" fmla="*/ 2147483647 w 1840"/>
              <a:gd name="T5" fmla="*/ 2147483647 h 1208"/>
              <a:gd name="T6" fmla="*/ 0 60000 65536"/>
              <a:gd name="T7" fmla="*/ 0 60000 65536"/>
              <a:gd name="T8" fmla="*/ 0 60000 65536"/>
              <a:gd name="T9" fmla="*/ 0 w 1840"/>
              <a:gd name="T10" fmla="*/ 0 h 1208"/>
              <a:gd name="T11" fmla="*/ 1840 w 1840"/>
              <a:gd name="T12" fmla="*/ 1208 h 1208"/>
            </a:gdLst>
            <a:ahLst/>
            <a:cxnLst>
              <a:cxn ang="T6">
                <a:pos x="T0" y="T1"/>
              </a:cxn>
              <a:cxn ang="T7">
                <a:pos x="T2" y="T3"/>
              </a:cxn>
              <a:cxn ang="T8">
                <a:pos x="T4" y="T5"/>
              </a:cxn>
            </a:cxnLst>
            <a:rect l="T9" t="T10" r="T11" b="T12"/>
            <a:pathLst>
              <a:path w="1840" h="1208">
                <a:moveTo>
                  <a:pt x="0" y="1208"/>
                </a:moveTo>
                <a:cubicBezTo>
                  <a:pt x="366" y="665"/>
                  <a:pt x="733" y="122"/>
                  <a:pt x="1040" y="61"/>
                </a:cubicBezTo>
                <a:cubicBezTo>
                  <a:pt x="1347" y="0"/>
                  <a:pt x="1707" y="712"/>
                  <a:pt x="1840" y="841"/>
                </a:cubicBezTo>
              </a:path>
            </a:pathLst>
          </a:custGeom>
          <a:noFill/>
          <a:ln w="28575" cap="rnd">
            <a:solidFill>
              <a:srgbClr val="92D050"/>
            </a:solidFill>
            <a:prstDash val="dash"/>
            <a:round/>
            <a:headEnd type="triangle" w="med" len="med"/>
            <a:tailEnd/>
          </a:ln>
        </p:spPr>
        <p:txBody>
          <a:bodyPr wrap="none" anchor="ctr"/>
          <a:lstStyle/>
          <a:p>
            <a:endParaRPr lang="en-US"/>
          </a:p>
        </p:txBody>
      </p:sp>
      <p:sp>
        <p:nvSpPr>
          <p:cNvPr id="13" name="TextBox 12"/>
          <p:cNvSpPr txBox="1"/>
          <p:nvPr/>
        </p:nvSpPr>
        <p:spPr>
          <a:xfrm>
            <a:off x="2743200" y="2070556"/>
            <a:ext cx="2438400" cy="307777"/>
          </a:xfrm>
          <a:prstGeom prst="rect">
            <a:avLst/>
          </a:prstGeom>
          <a:noFill/>
        </p:spPr>
        <p:txBody>
          <a:bodyPr wrap="square" rtlCol="0">
            <a:spAutoFit/>
          </a:bodyPr>
          <a:lstStyle/>
          <a:p>
            <a:r>
              <a:rPr lang="en-US" sz="1400" dirty="0" smtClean="0">
                <a:solidFill>
                  <a:srgbClr val="99CC00"/>
                </a:solidFill>
              </a:rPr>
              <a:t>Pre-computed Input attribute</a:t>
            </a:r>
            <a:endParaRPr lang="en-US" sz="1400" dirty="0">
              <a:solidFill>
                <a:srgbClr val="99CC00"/>
              </a:solidFill>
            </a:endParaRPr>
          </a:p>
        </p:txBody>
      </p:sp>
      <p:sp>
        <p:nvSpPr>
          <p:cNvPr id="14" name="Line 3079"/>
          <p:cNvSpPr>
            <a:spLocks noChangeShapeType="1"/>
          </p:cNvSpPr>
          <p:nvPr/>
        </p:nvSpPr>
        <p:spPr bwMode="auto">
          <a:xfrm flipV="1">
            <a:off x="2819400" y="4591050"/>
            <a:ext cx="990600" cy="342900"/>
          </a:xfrm>
          <a:prstGeom prst="line">
            <a:avLst/>
          </a:prstGeom>
          <a:noFill/>
          <a:ln w="28575">
            <a:solidFill>
              <a:schemeClr val="bg1"/>
            </a:solidFill>
            <a:round/>
            <a:headEnd/>
            <a:tailEnd type="triangle" w="med" len="med"/>
          </a:ln>
          <a:effectLst/>
        </p:spPr>
        <p:txBody>
          <a:bodyPr wrap="none" anchor="ctr"/>
          <a:lstStyle/>
          <a:p>
            <a:endParaRPr lang="en-US"/>
          </a:p>
        </p:txBody>
      </p:sp>
      <p:sp>
        <p:nvSpPr>
          <p:cNvPr id="15" name="TextBox 14"/>
          <p:cNvSpPr txBox="1"/>
          <p:nvPr/>
        </p:nvSpPr>
        <p:spPr>
          <a:xfrm>
            <a:off x="2895600" y="4933950"/>
            <a:ext cx="1981200" cy="307777"/>
          </a:xfrm>
          <a:prstGeom prst="rect">
            <a:avLst/>
          </a:prstGeom>
          <a:noFill/>
        </p:spPr>
        <p:txBody>
          <a:bodyPr wrap="square" rtlCol="0">
            <a:spAutoFit/>
          </a:bodyPr>
          <a:lstStyle/>
          <a:p>
            <a:r>
              <a:rPr lang="en-US" sz="1400" dirty="0" smtClean="0">
                <a:solidFill>
                  <a:schemeClr val="bg1"/>
                </a:solidFill>
              </a:rPr>
              <a:t>Geometry information</a:t>
            </a:r>
            <a:endParaRPr lang="en-US" sz="1400" dirty="0">
              <a:solidFill>
                <a:schemeClr val="bg1"/>
              </a:solidFill>
            </a:endParaRPr>
          </a:p>
        </p:txBody>
      </p:sp>
      <p:sp>
        <p:nvSpPr>
          <p:cNvPr id="16" name="Line 3079"/>
          <p:cNvSpPr>
            <a:spLocks noChangeShapeType="1"/>
          </p:cNvSpPr>
          <p:nvPr/>
        </p:nvSpPr>
        <p:spPr bwMode="auto">
          <a:xfrm flipV="1">
            <a:off x="5181600" y="3174798"/>
            <a:ext cx="685800" cy="863802"/>
          </a:xfrm>
          <a:prstGeom prst="line">
            <a:avLst/>
          </a:prstGeom>
          <a:noFill/>
          <a:ln w="28575">
            <a:solidFill>
              <a:srgbClr val="99CC00"/>
            </a:solidFill>
            <a:prstDash val="dash"/>
            <a:round/>
            <a:headEnd/>
            <a:tailEnd type="triangle" w="med" len="med"/>
          </a:ln>
          <a:effectLst/>
        </p:spPr>
        <p:txBody>
          <a:bodyPr wrap="none" anchor="ctr"/>
          <a:lstStyle/>
          <a:p>
            <a:endParaRPr lang="en-US"/>
          </a:p>
        </p:txBody>
      </p:sp>
      <p:sp>
        <p:nvSpPr>
          <p:cNvPr id="17" name="Line 3079"/>
          <p:cNvSpPr>
            <a:spLocks noChangeShapeType="1"/>
          </p:cNvSpPr>
          <p:nvPr/>
        </p:nvSpPr>
        <p:spPr bwMode="auto">
          <a:xfrm flipH="1">
            <a:off x="5410200" y="3200400"/>
            <a:ext cx="762000" cy="990600"/>
          </a:xfrm>
          <a:prstGeom prst="line">
            <a:avLst/>
          </a:prstGeom>
          <a:noFill/>
          <a:ln w="28575">
            <a:solidFill>
              <a:srgbClr val="99CC00"/>
            </a:solidFill>
            <a:prstDash val="dash"/>
            <a:round/>
            <a:headEnd/>
            <a:tailEnd type="triangle" w="med" len="med"/>
          </a:ln>
          <a:effectLst/>
        </p:spPr>
        <p:txBody>
          <a:bodyPr wrap="none" anchor="ctr"/>
          <a:lstStyle/>
          <a:p>
            <a:endParaRPr lang="en-US"/>
          </a:p>
        </p:txBody>
      </p:sp>
      <p:sp>
        <p:nvSpPr>
          <p:cNvPr id="23" name="Freeform 22"/>
          <p:cNvSpPr/>
          <p:nvPr/>
        </p:nvSpPr>
        <p:spPr>
          <a:xfrm>
            <a:off x="1994170" y="3174798"/>
            <a:ext cx="4620639" cy="2574373"/>
          </a:xfrm>
          <a:custGeom>
            <a:avLst/>
            <a:gdLst>
              <a:gd name="connsiteX0" fmla="*/ 4163439 w 4163439"/>
              <a:gd name="connsiteY0" fmla="*/ 0 h 2462719"/>
              <a:gd name="connsiteX1" fmla="*/ 3307404 w 4163439"/>
              <a:gd name="connsiteY1" fmla="*/ 1605064 h 2462719"/>
              <a:gd name="connsiteX2" fmla="*/ 2023353 w 4163439"/>
              <a:gd name="connsiteY2" fmla="*/ 2373549 h 2462719"/>
              <a:gd name="connsiteX3" fmla="*/ 107004 w 4163439"/>
              <a:gd name="connsiteY3" fmla="*/ 2140085 h 2462719"/>
              <a:gd name="connsiteX0" fmla="*/ 4163439 w 4163439"/>
              <a:gd name="connsiteY0" fmla="*/ 0 h 2399219"/>
              <a:gd name="connsiteX1" fmla="*/ 3459804 w 4163439"/>
              <a:gd name="connsiteY1" fmla="*/ 1986064 h 2399219"/>
              <a:gd name="connsiteX2" fmla="*/ 2023353 w 4163439"/>
              <a:gd name="connsiteY2" fmla="*/ 2373549 h 2399219"/>
              <a:gd name="connsiteX3" fmla="*/ 107004 w 4163439"/>
              <a:gd name="connsiteY3" fmla="*/ 2140085 h 2399219"/>
              <a:gd name="connsiteX0" fmla="*/ 4163439 w 4163439"/>
              <a:gd name="connsiteY0" fmla="*/ 0 h 2262694"/>
              <a:gd name="connsiteX1" fmla="*/ 3459804 w 4163439"/>
              <a:gd name="connsiteY1" fmla="*/ 1849539 h 2262694"/>
              <a:gd name="connsiteX2" fmla="*/ 2023353 w 4163439"/>
              <a:gd name="connsiteY2" fmla="*/ 2237024 h 2262694"/>
              <a:gd name="connsiteX3" fmla="*/ 107004 w 4163439"/>
              <a:gd name="connsiteY3" fmla="*/ 2003560 h 2262694"/>
              <a:gd name="connsiteX0" fmla="*/ 4163439 w 4163439"/>
              <a:gd name="connsiteY0" fmla="*/ 0 h 2262694"/>
              <a:gd name="connsiteX1" fmla="*/ 3459804 w 4163439"/>
              <a:gd name="connsiteY1" fmla="*/ 1849539 h 2262694"/>
              <a:gd name="connsiteX2" fmla="*/ 2023353 w 4163439"/>
              <a:gd name="connsiteY2" fmla="*/ 2237024 h 2262694"/>
              <a:gd name="connsiteX3" fmla="*/ 107004 w 4163439"/>
              <a:gd name="connsiteY3" fmla="*/ 2003560 h 2262694"/>
              <a:gd name="connsiteX0" fmla="*/ 4163439 w 4163439"/>
              <a:gd name="connsiteY0" fmla="*/ 0 h 2415094"/>
              <a:gd name="connsiteX1" fmla="*/ 3459804 w 4163439"/>
              <a:gd name="connsiteY1" fmla="*/ 2001939 h 2415094"/>
              <a:gd name="connsiteX2" fmla="*/ 2023353 w 4163439"/>
              <a:gd name="connsiteY2" fmla="*/ 2389424 h 2415094"/>
              <a:gd name="connsiteX3" fmla="*/ 107004 w 4163439"/>
              <a:gd name="connsiteY3" fmla="*/ 2155960 h 2415094"/>
              <a:gd name="connsiteX0" fmla="*/ 4163439 w 4163439"/>
              <a:gd name="connsiteY0" fmla="*/ 0 h 2551619"/>
              <a:gd name="connsiteX1" fmla="*/ 3459804 w 4163439"/>
              <a:gd name="connsiteY1" fmla="*/ 2001939 h 2551619"/>
              <a:gd name="connsiteX2" fmla="*/ 2023353 w 4163439"/>
              <a:gd name="connsiteY2" fmla="*/ 2525949 h 2551619"/>
              <a:gd name="connsiteX3" fmla="*/ 107004 w 4163439"/>
              <a:gd name="connsiteY3" fmla="*/ 2155960 h 2551619"/>
              <a:gd name="connsiteX0" fmla="*/ 4620639 w 4620639"/>
              <a:gd name="connsiteY0" fmla="*/ 0 h 2574373"/>
              <a:gd name="connsiteX1" fmla="*/ 3917004 w 4620639"/>
              <a:gd name="connsiteY1" fmla="*/ 2001939 h 2574373"/>
              <a:gd name="connsiteX2" fmla="*/ 2480553 w 4620639"/>
              <a:gd name="connsiteY2" fmla="*/ 2525949 h 2574373"/>
              <a:gd name="connsiteX3" fmla="*/ 107004 w 4620639"/>
              <a:gd name="connsiteY3" fmla="*/ 2292485 h 2574373"/>
            </a:gdLst>
            <a:ahLst/>
            <a:cxnLst>
              <a:cxn ang="0">
                <a:pos x="connsiteX0" y="connsiteY0"/>
              </a:cxn>
              <a:cxn ang="0">
                <a:pos x="connsiteX1" y="connsiteY1"/>
              </a:cxn>
              <a:cxn ang="0">
                <a:pos x="connsiteX2" y="connsiteY2"/>
              </a:cxn>
              <a:cxn ang="0">
                <a:pos x="connsiteX3" y="connsiteY3"/>
              </a:cxn>
            </a:cxnLst>
            <a:rect l="l" t="t" r="r" b="b"/>
            <a:pathLst>
              <a:path w="4620639" h="2574373">
                <a:moveTo>
                  <a:pt x="4620639" y="0"/>
                </a:moveTo>
                <a:cubicBezTo>
                  <a:pt x="4583349" y="697149"/>
                  <a:pt x="4273685" y="1580948"/>
                  <a:pt x="3917004" y="2001939"/>
                </a:cubicBezTo>
                <a:cubicBezTo>
                  <a:pt x="3560323" y="2422930"/>
                  <a:pt x="3115553" y="2477525"/>
                  <a:pt x="2480553" y="2525949"/>
                </a:cubicBezTo>
                <a:cubicBezTo>
                  <a:pt x="1845553" y="2574373"/>
                  <a:pt x="0" y="2397868"/>
                  <a:pt x="107004" y="2292485"/>
                </a:cubicBezTo>
              </a:path>
            </a:pathLst>
          </a:custGeom>
          <a:ln w="28575">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Shading Node</a:t>
            </a:r>
            <a:endParaRPr lang="en-US" dirty="0"/>
          </a:p>
        </p:txBody>
      </p:sp>
      <p:sp>
        <p:nvSpPr>
          <p:cNvPr id="3" name="Content Placeholder 2"/>
          <p:cNvSpPr>
            <a:spLocks noGrp="1"/>
          </p:cNvSpPr>
          <p:nvPr>
            <p:ph idx="1"/>
          </p:nvPr>
        </p:nvSpPr>
        <p:spPr>
          <a:xfrm>
            <a:off x="319088" y="1416050"/>
            <a:ext cx="8977312" cy="5119688"/>
          </a:xfrm>
        </p:spPr>
        <p:txBody>
          <a:bodyPr/>
          <a:lstStyle/>
          <a:p>
            <a:r>
              <a:rPr lang="en-US" dirty="0" smtClean="0"/>
              <a:t>Registration:</a:t>
            </a:r>
          </a:p>
          <a:p>
            <a:pPr>
              <a:buNone/>
            </a:pP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MFnPlugin</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registerNode</a:t>
            </a:r>
            <a:r>
              <a:rPr lang="en-US" sz="1400" dirty="0" smtClean="0">
                <a:solidFill>
                  <a:srgbClr val="FFFF00"/>
                </a:solidFill>
                <a:latin typeface="Calibri" pitchFamily="34" charset="0"/>
              </a:rPr>
              <a:t> ( const </a:t>
            </a:r>
            <a:r>
              <a:rPr lang="en-US" sz="1400" dirty="0" err="1" smtClean="0">
                <a:solidFill>
                  <a:srgbClr val="FFFF00"/>
                </a:solidFill>
                <a:latin typeface="Calibri" pitchFamily="34" charset="0"/>
              </a:rPr>
              <a:t>MString</a:t>
            </a:r>
            <a:r>
              <a:rPr lang="en-US" sz="1400" dirty="0" smtClean="0">
                <a:solidFill>
                  <a:srgbClr val="FFFF00"/>
                </a:solidFill>
                <a:latin typeface="Calibri" pitchFamily="34" charset="0"/>
              </a:rPr>
              <a:t> &amp;  </a:t>
            </a:r>
            <a:r>
              <a:rPr lang="en-US" sz="1400" dirty="0" err="1" smtClean="0">
                <a:solidFill>
                  <a:srgbClr val="FFFF00"/>
                </a:solidFill>
                <a:latin typeface="Calibri" pitchFamily="34" charset="0"/>
              </a:rPr>
              <a:t>typeName</a:t>
            </a:r>
            <a:r>
              <a:rPr lang="en-US" sz="1400" dirty="0" smtClean="0">
                <a:solidFill>
                  <a:srgbClr val="FFFF00"/>
                </a:solidFill>
                <a:latin typeface="Calibri" pitchFamily="34" charset="0"/>
              </a:rPr>
              <a:t>, const </a:t>
            </a:r>
            <a:r>
              <a:rPr lang="en-US" sz="1400" dirty="0" err="1" smtClean="0">
                <a:solidFill>
                  <a:srgbClr val="FFFF00"/>
                </a:solidFill>
                <a:latin typeface="Calibri" pitchFamily="34" charset="0"/>
              </a:rPr>
              <a:t>MTypeId</a:t>
            </a:r>
            <a:r>
              <a:rPr lang="en-US" sz="1400" dirty="0" smtClean="0">
                <a:solidFill>
                  <a:srgbClr val="FFFF00"/>
                </a:solidFill>
                <a:latin typeface="Calibri" pitchFamily="34" charset="0"/>
              </a:rPr>
              <a:t> &amp;  </a:t>
            </a:r>
            <a:r>
              <a:rPr lang="en-US" sz="1400" dirty="0" err="1" smtClean="0">
                <a:solidFill>
                  <a:srgbClr val="FFFF00"/>
                </a:solidFill>
                <a:latin typeface="Calibri" pitchFamily="34" charset="0"/>
              </a:rPr>
              <a:t>typeId</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MCreatorFunction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creatorFunction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MInitializeFunction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initFunction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MPxNode</a:t>
            </a:r>
            <a:r>
              <a:rPr lang="en-US" sz="1400" dirty="0" smtClean="0">
                <a:solidFill>
                  <a:srgbClr val="FFFF00"/>
                </a:solidFill>
                <a:latin typeface="Calibri" pitchFamily="34" charset="0"/>
              </a:rPr>
              <a:t>::Type </a:t>
            </a:r>
            <a:r>
              <a:rPr lang="en-US" sz="1400" dirty="0" err="1" smtClean="0">
                <a:solidFill>
                  <a:srgbClr val="FFFF00"/>
                </a:solidFill>
                <a:latin typeface="Calibri" pitchFamily="34" charset="0"/>
              </a:rPr>
              <a:t>type</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MPxNode</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kDependNode</a:t>
            </a:r>
            <a:r>
              <a:rPr lang="en-US" sz="1400" dirty="0" smtClean="0">
                <a:solidFill>
                  <a:srgbClr val="FFFF00"/>
                </a:solidFill>
                <a:latin typeface="Calibri" pitchFamily="34" charset="0"/>
              </a:rPr>
              <a:t>,                                                           )</a:t>
            </a:r>
            <a:endParaRPr lang="en-US" sz="1400" dirty="0"/>
          </a:p>
        </p:txBody>
      </p:sp>
      <p:sp>
        <p:nvSpPr>
          <p:cNvPr id="4" name="TextBox 3"/>
          <p:cNvSpPr txBox="1"/>
          <p:nvPr/>
        </p:nvSpPr>
        <p:spPr>
          <a:xfrm>
            <a:off x="6553200" y="1828800"/>
            <a:ext cx="3200400" cy="523220"/>
          </a:xfrm>
          <a:prstGeom prst="rect">
            <a:avLst/>
          </a:prstGeom>
          <a:noFill/>
        </p:spPr>
        <p:txBody>
          <a:bodyPr wrap="square" rtlCol="0">
            <a:spAutoFit/>
          </a:bodyPr>
          <a:lstStyle/>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     const </a:t>
            </a:r>
            <a:r>
              <a:rPr lang="en-US" sz="1400" dirty="0" err="1" smtClean="0">
                <a:solidFill>
                  <a:srgbClr val="FFFF00"/>
                </a:solidFill>
                <a:latin typeface="Calibri" pitchFamily="34" charset="0"/>
              </a:rPr>
              <a:t>MString</a:t>
            </a:r>
            <a:r>
              <a:rPr lang="en-US" sz="1400" dirty="0" smtClean="0">
                <a:solidFill>
                  <a:srgbClr val="FFFF00"/>
                </a:solidFill>
                <a:latin typeface="Calibri" pitchFamily="34" charset="0"/>
              </a:rPr>
              <a:t> *  classification </a:t>
            </a:r>
          </a:p>
        </p:txBody>
      </p:sp>
      <p:graphicFrame>
        <p:nvGraphicFramePr>
          <p:cNvPr id="5" name="Table 4"/>
          <p:cNvGraphicFramePr>
            <a:graphicFrameLocks noGrp="1"/>
          </p:cNvGraphicFramePr>
          <p:nvPr/>
        </p:nvGraphicFramePr>
        <p:xfrm>
          <a:off x="533400" y="2895600"/>
          <a:ext cx="7391400" cy="3510280"/>
        </p:xfrm>
        <a:graphic>
          <a:graphicData uri="http://schemas.openxmlformats.org/drawingml/2006/table">
            <a:tbl>
              <a:tblPr firstRow="1" bandRow="1">
                <a:tableStyleId>{5C22544A-7EE6-4342-B048-85BDC9FD1C3A}</a:tableStyleId>
              </a:tblPr>
              <a:tblGrid>
                <a:gridCol w="1371600"/>
                <a:gridCol w="2514600"/>
                <a:gridCol w="3505200"/>
              </a:tblGrid>
              <a:tr h="370840">
                <a:tc>
                  <a:txBody>
                    <a:bodyPr/>
                    <a:lstStyle/>
                    <a:p>
                      <a:r>
                        <a:rPr lang="en-US" b="0" dirty="0" smtClean="0">
                          <a:solidFill>
                            <a:schemeClr val="tx1"/>
                          </a:solidFill>
                        </a:rPr>
                        <a:t>  Type  </a:t>
                      </a:r>
                      <a:endParaRPr lang="en-US" b="0" dirty="0">
                        <a:solidFill>
                          <a:schemeClr val="tx1"/>
                        </a:solidFill>
                      </a:endParaRPr>
                    </a:p>
                  </a:txBody>
                  <a:tcPr>
                    <a:solidFill>
                      <a:srgbClr val="FF9900"/>
                    </a:solidFill>
                  </a:tcPr>
                </a:tc>
                <a:tc>
                  <a:txBody>
                    <a:bodyPr/>
                    <a:lstStyle/>
                    <a:p>
                      <a:r>
                        <a:rPr lang="en-US" b="0" dirty="0" smtClean="0">
                          <a:solidFill>
                            <a:schemeClr val="tx1"/>
                          </a:solidFill>
                        </a:rPr>
                        <a:t>            Frame</a:t>
                      </a:r>
                      <a:endParaRPr lang="en-US" b="0" dirty="0">
                        <a:solidFill>
                          <a:schemeClr val="tx1"/>
                        </a:solidFill>
                      </a:endParaRPr>
                    </a:p>
                  </a:txBody>
                  <a:tcPr>
                    <a:solidFill>
                      <a:srgbClr val="FF9900"/>
                    </a:solidFill>
                  </a:tcPr>
                </a:tc>
                <a:tc>
                  <a:txBody>
                    <a:bodyPr/>
                    <a:lstStyle/>
                    <a:p>
                      <a:r>
                        <a:rPr lang="en-US" b="0" dirty="0" smtClean="0">
                          <a:solidFill>
                            <a:schemeClr val="tx1"/>
                          </a:solidFill>
                        </a:rPr>
                        <a:t>         Classification String</a:t>
                      </a:r>
                      <a:endParaRPr lang="en-US" b="0" dirty="0">
                        <a:solidFill>
                          <a:schemeClr val="tx1"/>
                        </a:solidFill>
                      </a:endParaRPr>
                    </a:p>
                  </a:txBody>
                  <a:tcPr>
                    <a:solidFill>
                      <a:srgbClr val="FF9900"/>
                    </a:solidFill>
                  </a:tcPr>
                </a:tc>
              </a:tr>
              <a:tr h="370840">
                <a:tc>
                  <a:txBody>
                    <a:bodyPr/>
                    <a:lstStyle/>
                    <a:p>
                      <a:r>
                        <a:rPr lang="en-US" dirty="0" smtClean="0"/>
                        <a:t>Textures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2D Textures,</a:t>
                      </a:r>
                      <a:r>
                        <a:rPr lang="fr-FR" sz="14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3D Textures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err="1" smtClean="0"/>
                        <a:t>Environment</a:t>
                      </a:r>
                      <a:r>
                        <a:rPr lang="fr-FR" sz="1400" dirty="0" smtClean="0"/>
                        <a:t> Textures</a:t>
                      </a:r>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“texture/2d”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“texture/3d”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“texture/</a:t>
                      </a:r>
                      <a:r>
                        <a:rPr lang="fr-FR" sz="1400" dirty="0" err="1" smtClean="0"/>
                        <a:t>environment</a:t>
                      </a:r>
                      <a:r>
                        <a:rPr lang="fr-FR" sz="1400" dirty="0" smtClean="0"/>
                        <a:t>”</a:t>
                      </a:r>
                    </a:p>
                  </a:txBody>
                  <a:tcPr>
                    <a:solidFill>
                      <a:srgbClr val="99CC00"/>
                    </a:solidFill>
                  </a:tcPr>
                </a:tc>
              </a:tr>
              <a:tr h="370840">
                <a:tc>
                  <a:txBody>
                    <a:bodyPr/>
                    <a:lstStyle/>
                    <a:p>
                      <a:r>
                        <a:rPr lang="en-US" dirty="0" smtClean="0"/>
                        <a:t>Materials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Surface Materials,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Volumetric Materials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Displacement Materials </a:t>
                      </a:r>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shader</a:t>
                      </a:r>
                      <a:r>
                        <a:rPr lang="en-CA" sz="1400" dirty="0" smtClean="0"/>
                        <a:t>/surface”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shader</a:t>
                      </a:r>
                      <a:r>
                        <a:rPr lang="en-CA" sz="1400" dirty="0" smtClean="0"/>
                        <a:t>/volume”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shader</a:t>
                      </a:r>
                      <a:r>
                        <a:rPr lang="en-CA" sz="1400" dirty="0" smtClean="0"/>
                        <a:t>/displacement”</a:t>
                      </a:r>
                    </a:p>
                  </a:txBody>
                  <a:tcPr>
                    <a:solidFill>
                      <a:srgbClr val="99CC00"/>
                    </a:solidFill>
                  </a:tcPr>
                </a:tc>
              </a:tr>
              <a:tr h="370840">
                <a:tc>
                  <a:txBody>
                    <a:bodyPr/>
                    <a:lstStyle/>
                    <a:p>
                      <a:r>
                        <a:rPr lang="en-US" dirty="0" smtClean="0"/>
                        <a:t>Lights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Lights</a:t>
                      </a:r>
                    </a:p>
                    <a:p>
                      <a:endParaRPr lang="en-US" sz="1400"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“light”</a:t>
                      </a:r>
                    </a:p>
                    <a:p>
                      <a:endParaRPr lang="en-US" sz="1400" dirty="0"/>
                    </a:p>
                  </a:txBody>
                  <a:tcPr>
                    <a:solidFill>
                      <a:srgbClr val="99CC00"/>
                    </a:solidFill>
                  </a:tcPr>
                </a:tc>
              </a:tr>
              <a:tr h="370840">
                <a:tc>
                  <a:txBody>
                    <a:bodyPr/>
                    <a:lstStyle/>
                    <a:p>
                      <a:r>
                        <a:rPr lang="en-US" dirty="0" smtClean="0"/>
                        <a:t>Utilities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General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Color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Particle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Image Planes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Glow</a:t>
                      </a:r>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“utility/general”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“utility/color”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“utility/particle”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imageplane</a:t>
                      </a:r>
                      <a:r>
                        <a:rPr lang="en-CA"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postprocess</a:t>
                      </a:r>
                      <a:r>
                        <a:rPr lang="en-CA" sz="1400" dirty="0" smtClean="0"/>
                        <a:t>/</a:t>
                      </a:r>
                      <a:r>
                        <a:rPr lang="en-CA" sz="1400" dirty="0" err="1" smtClean="0"/>
                        <a:t>opticalFX</a:t>
                      </a:r>
                      <a:r>
                        <a:rPr lang="en-CA" sz="1400" dirty="0" smtClean="0"/>
                        <a:t>” </a:t>
                      </a:r>
                    </a:p>
                  </a:txBody>
                  <a:tcPr>
                    <a:solidFill>
                      <a:srgbClr val="99CC00"/>
                    </a:solidFill>
                  </a:tcPr>
                </a:tc>
              </a:tr>
            </a:tbl>
          </a:graphicData>
        </a:graphic>
      </p:graphicFrame>
      <p:sp>
        <p:nvSpPr>
          <p:cNvPr id="6" name="Line 3079"/>
          <p:cNvSpPr>
            <a:spLocks noChangeShapeType="1"/>
          </p:cNvSpPr>
          <p:nvPr/>
        </p:nvSpPr>
        <p:spPr bwMode="auto">
          <a:xfrm flipH="1">
            <a:off x="7239000" y="2352020"/>
            <a:ext cx="533400" cy="543580"/>
          </a:xfrm>
          <a:prstGeom prst="line">
            <a:avLst/>
          </a:prstGeom>
          <a:noFill/>
          <a:ln w="28575">
            <a:solidFill>
              <a:schemeClr val="bg1"/>
            </a:solidFill>
            <a:round/>
            <a:headEnd/>
            <a:tailEnd type="triangle" w="med" len="med"/>
          </a:ln>
          <a:effectLst/>
        </p:spPr>
        <p:txBody>
          <a:bodyPr wrap="none" anchor="ctr"/>
          <a:lstStyle/>
          <a:p>
            <a:endParaRPr lang="en-US"/>
          </a:p>
        </p:txBody>
      </p:sp>
      <p:sp>
        <p:nvSpPr>
          <p:cNvPr id="7" name="AutoShape 7"/>
          <p:cNvSpPr>
            <a:spLocks noChangeArrowheads="1"/>
          </p:cNvSpPr>
          <p:nvPr/>
        </p:nvSpPr>
        <p:spPr bwMode="auto">
          <a:xfrm>
            <a:off x="6743700" y="2055485"/>
            <a:ext cx="2362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Shading Node </a:t>
            </a:r>
            <a:endParaRPr lang="en-US" dirty="0"/>
          </a:p>
        </p:txBody>
      </p:sp>
      <p:sp>
        <p:nvSpPr>
          <p:cNvPr id="3" name="Content Placeholder 2"/>
          <p:cNvSpPr>
            <a:spLocks noGrp="1"/>
          </p:cNvSpPr>
          <p:nvPr>
            <p:ph idx="1"/>
          </p:nvPr>
        </p:nvSpPr>
        <p:spPr/>
        <p:txBody>
          <a:bodyPr/>
          <a:lstStyle/>
          <a:p>
            <a:r>
              <a:rPr lang="en-US" dirty="0" smtClean="0"/>
              <a:t>Code Structure: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extBox 4"/>
          <p:cNvSpPr txBox="1"/>
          <p:nvPr/>
        </p:nvSpPr>
        <p:spPr>
          <a:xfrm>
            <a:off x="685800" y="1981200"/>
            <a:ext cx="6005512" cy="3754874"/>
          </a:xfrm>
          <a:prstGeom prst="rect">
            <a:avLst/>
          </a:prstGeom>
          <a:noFill/>
        </p:spPr>
        <p:txBody>
          <a:bodyPr wrap="square" rtlCol="0">
            <a:spAutoFit/>
          </a:bodyPr>
          <a:lstStyle/>
          <a:p>
            <a:r>
              <a:rPr lang="en-US" sz="1400" dirty="0" err="1" smtClean="0">
                <a:solidFill>
                  <a:srgbClr val="FFFF00"/>
                </a:solidFill>
                <a:latin typeface="Calibri" pitchFamily="34" charset="0"/>
              </a:rPr>
              <a:t>myShaderId</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OpenMaya.MTypeId</a:t>
            </a:r>
            <a:r>
              <a:rPr lang="en-US" sz="1400" dirty="0" smtClean="0">
                <a:solidFill>
                  <a:srgbClr val="FFFF00"/>
                </a:solidFill>
                <a:latin typeface="Calibri" pitchFamily="34" charset="0"/>
              </a:rPr>
              <a:t>(0x00001) </a:t>
            </a:r>
          </a:p>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class </a:t>
            </a:r>
            <a:r>
              <a:rPr lang="en-US" sz="1400" dirty="0" err="1" smtClean="0">
                <a:solidFill>
                  <a:srgbClr val="FFFF00"/>
                </a:solidFill>
                <a:latin typeface="Calibri" pitchFamily="34" charset="0"/>
              </a:rPr>
              <a:t>myShader</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MPxNode</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def __init__(self):</a:t>
            </a:r>
          </a:p>
          <a:p>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OpenMayaMPx.MPxNode.__init</a:t>
            </a:r>
            <a:r>
              <a:rPr lang="en-US" sz="1400" dirty="0" smtClean="0">
                <a:solidFill>
                  <a:srgbClr val="FFFF00"/>
                </a:solidFill>
                <a:latin typeface="Calibri" pitchFamily="34" charset="0"/>
              </a:rPr>
              <a:t>__(self)</a:t>
            </a:r>
          </a:p>
          <a:p>
            <a:endParaRPr lang="en-US" sz="1400" dirty="0" smtClean="0">
              <a:solidFill>
                <a:srgbClr val="FFFF00"/>
              </a:solidFill>
              <a:latin typeface="Calibri" pitchFamily="34" charset="0"/>
            </a:endParaRPr>
          </a:p>
          <a:p>
            <a:r>
              <a:rPr lang="en-CA" sz="1400" dirty="0" smtClean="0">
                <a:solidFill>
                  <a:srgbClr val="FFFF00"/>
                </a:solidFill>
                <a:latin typeface="Calibri" pitchFamily="34" charset="0"/>
              </a:rPr>
              <a:t>    def compute(</a:t>
            </a:r>
            <a:r>
              <a:rPr lang="en-CA" sz="1400" dirty="0" err="1" smtClean="0">
                <a:solidFill>
                  <a:srgbClr val="FFFF00"/>
                </a:solidFill>
                <a:latin typeface="Calibri" pitchFamily="34" charset="0"/>
              </a:rPr>
              <a:t>self,plug,data</a:t>
            </a:r>
            <a:r>
              <a:rPr lang="en-CA" sz="1400" dirty="0" smtClean="0">
                <a:solidFill>
                  <a:srgbClr val="FFFF00"/>
                </a:solidFill>
                <a:latin typeface="Calibri" pitchFamily="34" charset="0"/>
              </a:rPr>
              <a:t>):</a:t>
            </a:r>
          </a:p>
          <a:p>
            <a:r>
              <a:rPr lang="en-CA" sz="1400" dirty="0" smtClean="0">
                <a:solidFill>
                  <a:srgbClr val="FFFF00"/>
                </a:solidFill>
                <a:latin typeface="Calibri" pitchFamily="34" charset="0"/>
              </a:rPr>
              <a:t>         # code ...</a:t>
            </a:r>
          </a:p>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def </a:t>
            </a:r>
            <a:r>
              <a:rPr lang="en-US" sz="1400" dirty="0" err="1" smtClean="0">
                <a:solidFill>
                  <a:srgbClr val="FFFF00"/>
                </a:solidFill>
                <a:latin typeface="Calibri" pitchFamily="34" charset="0"/>
              </a:rPr>
              <a:t>myShader_creator</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return </a:t>
            </a:r>
            <a:r>
              <a:rPr lang="en-US" sz="1400" dirty="0" err="1" smtClean="0">
                <a:solidFill>
                  <a:srgbClr val="FFFF00"/>
                </a:solidFill>
                <a:latin typeface="Calibri" pitchFamily="34" charset="0"/>
              </a:rPr>
              <a:t>OpenMayaMPx.asMPxPtr</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myShader</a:t>
            </a:r>
            <a:r>
              <a:rPr lang="en-US" sz="1400" dirty="0" smtClean="0">
                <a:solidFill>
                  <a:srgbClr val="FFFF00"/>
                </a:solidFill>
                <a:latin typeface="Calibri" pitchFamily="34" charset="0"/>
              </a:rPr>
              <a:t>() )</a:t>
            </a:r>
          </a:p>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def </a:t>
            </a:r>
            <a:r>
              <a:rPr lang="en-US" sz="1400" dirty="0" err="1" smtClean="0">
                <a:solidFill>
                  <a:srgbClr val="FFFF00"/>
                </a:solidFill>
                <a:latin typeface="Calibri" pitchFamily="34" charset="0"/>
              </a:rPr>
              <a:t>myShader_initialize</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#Input attributes </a:t>
            </a:r>
          </a:p>
          <a:p>
            <a:r>
              <a:rPr lang="en-US" sz="1400" dirty="0" smtClean="0">
                <a:solidFill>
                  <a:srgbClr val="FFFF00"/>
                </a:solidFill>
                <a:latin typeface="Calibri" pitchFamily="34" charset="0"/>
              </a:rPr>
              <a:t>     # …….	</a:t>
            </a:r>
          </a:p>
          <a:p>
            <a:r>
              <a:rPr lang="en-US" sz="1400" dirty="0" smtClean="0">
                <a:solidFill>
                  <a:srgbClr val="FFFF00"/>
                </a:solidFill>
                <a:latin typeface="Calibri" pitchFamily="34" charset="0"/>
              </a:rPr>
              <a:t>     #Output attributes</a:t>
            </a:r>
          </a:p>
          <a:p>
            <a:r>
              <a:rPr lang="en-US" sz="1400" dirty="0" smtClean="0">
                <a:solidFill>
                  <a:srgbClr val="FFFF00"/>
                </a:solidFill>
                <a:latin typeface="Calibri" pitchFamily="34" charset="0"/>
              </a:rPr>
              <a:t>     # …….	</a:t>
            </a:r>
          </a:p>
        </p:txBody>
      </p:sp>
      <p:sp>
        <p:nvSpPr>
          <p:cNvPr id="6" name="AutoShape 7"/>
          <p:cNvSpPr>
            <a:spLocks noChangeArrowheads="1"/>
          </p:cNvSpPr>
          <p:nvPr/>
        </p:nvSpPr>
        <p:spPr bwMode="auto">
          <a:xfrm>
            <a:off x="990600" y="4808865"/>
            <a:ext cx="2362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
        <p:nvSpPr>
          <p:cNvPr id="7" name="AutoShape 7"/>
          <p:cNvSpPr>
            <a:spLocks noChangeArrowheads="1"/>
          </p:cNvSpPr>
          <p:nvPr/>
        </p:nvSpPr>
        <p:spPr bwMode="auto">
          <a:xfrm>
            <a:off x="990600" y="5181600"/>
            <a:ext cx="2362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Shading Node</a:t>
            </a:r>
            <a:endParaRPr lang="en-US" dirty="0"/>
          </a:p>
        </p:txBody>
      </p:sp>
      <p:sp>
        <p:nvSpPr>
          <p:cNvPr id="3" name="Content Placeholder 2"/>
          <p:cNvSpPr>
            <a:spLocks noGrp="1"/>
          </p:cNvSpPr>
          <p:nvPr>
            <p:ph idx="1"/>
          </p:nvPr>
        </p:nvSpPr>
        <p:spPr/>
        <p:txBody>
          <a:bodyPr/>
          <a:lstStyle/>
          <a:p>
            <a:r>
              <a:rPr lang="en-US" dirty="0" smtClean="0"/>
              <a:t>Rendering Attributes</a:t>
            </a:r>
          </a:p>
          <a:p>
            <a:endParaRPr lang="en-US" dirty="0"/>
          </a:p>
        </p:txBody>
      </p:sp>
      <p:pic>
        <p:nvPicPr>
          <p:cNvPr id="6" name="Picture 5" descr="renderingAttr.JPG"/>
          <p:cNvPicPr>
            <a:picLocks noChangeAspect="1"/>
          </p:cNvPicPr>
          <p:nvPr/>
        </p:nvPicPr>
        <p:blipFill>
          <a:blip r:embed="rId3" cstate="print"/>
          <a:stretch>
            <a:fillRect/>
          </a:stretch>
        </p:blipFill>
        <p:spPr>
          <a:xfrm>
            <a:off x="609600" y="1905000"/>
            <a:ext cx="8288500" cy="4630738"/>
          </a:xfrm>
          <a:prstGeom prst="rect">
            <a:avLst/>
          </a:prstGeom>
        </p:spPr>
      </p:pic>
      <p:sp>
        <p:nvSpPr>
          <p:cNvPr id="5" name="AutoShape 5"/>
          <p:cNvSpPr>
            <a:spLocks noChangeArrowheads="1"/>
          </p:cNvSpPr>
          <p:nvPr/>
        </p:nvSpPr>
        <p:spPr bwMode="auto">
          <a:xfrm>
            <a:off x="609600" y="4876800"/>
            <a:ext cx="2286000" cy="152400"/>
          </a:xfrm>
          <a:prstGeom prst="roundRect">
            <a:avLst>
              <a:gd name="adj" fmla="val 16667"/>
            </a:avLst>
          </a:prstGeom>
          <a:noFill/>
          <a:ln w="28575">
            <a:solidFill>
              <a:srgbClr val="CC0000"/>
            </a:solidFill>
            <a:round/>
            <a:headEnd/>
            <a:tailEnd/>
          </a:ln>
          <a:effectLst/>
        </p:spPr>
        <p:txBody>
          <a:bodyPr wrap="none" anchor="ct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Shading node icons for </a:t>
            </a:r>
            <a:r>
              <a:rPr lang="en-CA" dirty="0" err="1" smtClean="0"/>
              <a:t>Hypershade</a:t>
            </a:r>
            <a:endParaRPr lang="en-US" dirty="0"/>
          </a:p>
        </p:txBody>
      </p:sp>
      <p:sp>
        <p:nvSpPr>
          <p:cNvPr id="3" name="Content Placeholder 2"/>
          <p:cNvSpPr>
            <a:spLocks noGrp="1"/>
          </p:cNvSpPr>
          <p:nvPr>
            <p:ph idx="1"/>
          </p:nvPr>
        </p:nvSpPr>
        <p:spPr/>
        <p:txBody>
          <a:bodyPr/>
          <a:lstStyle/>
          <a:p>
            <a:r>
              <a:rPr lang="en-CA" dirty="0" smtClean="0"/>
              <a:t>File format: 32x32 PNG, SVG</a:t>
            </a:r>
          </a:p>
          <a:p>
            <a:endParaRPr lang="en-CA" dirty="0" smtClean="0"/>
          </a:p>
          <a:p>
            <a:r>
              <a:rPr lang="en-CA" dirty="0" smtClean="0"/>
              <a:t>Plug-in name: lambertShader.mll</a:t>
            </a:r>
          </a:p>
          <a:p>
            <a:pPr lvl="2">
              <a:buFont typeface="Arial" pitchFamily="34" charset="0"/>
              <a:buChar char="•"/>
            </a:pPr>
            <a:r>
              <a:rPr lang="en-CA" dirty="0" smtClean="0"/>
              <a:t>“Create bar”: preface "render_“: render_lambertShader.png</a:t>
            </a:r>
          </a:p>
          <a:p>
            <a:pPr lvl="2">
              <a:buFont typeface="Arial" pitchFamily="34" charset="0"/>
              <a:buChar char="•"/>
            </a:pPr>
            <a:r>
              <a:rPr lang="en-CA" sz="2000" dirty="0" smtClean="0"/>
              <a:t>“</a:t>
            </a:r>
            <a:r>
              <a:rPr lang="en-CA" sz="2000" dirty="0" err="1" smtClean="0"/>
              <a:t>HyperShade</a:t>
            </a:r>
            <a:r>
              <a:rPr lang="en-CA" sz="2000" dirty="0" smtClean="0"/>
              <a:t> graph: lambertShader.png or lambertShader.svg</a:t>
            </a:r>
          </a:p>
          <a:p>
            <a:pPr>
              <a:buNone/>
            </a:pPr>
            <a:endParaRPr lang="en-CA" dirty="0" smtClean="0"/>
          </a:p>
          <a:p>
            <a:r>
              <a:rPr lang="en-CA" dirty="0" smtClean="0"/>
              <a:t>XBMLANGPATH: Put the icons in one of the directories specified in your XBMLANGPATH. </a:t>
            </a:r>
            <a:endParaRPr lang="en-US"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 			</a:t>
            </a:r>
            <a:r>
              <a:rPr lang="en-US" smtClean="0"/>
              <a:t>    </a:t>
            </a:r>
            <a:r>
              <a:rPr lang="en-US" sz="2800" b="1" smtClean="0"/>
              <a:t>       Maya Locators</a:t>
            </a:r>
            <a:endParaRPr lang="en-US" sz="2800" b="1" dirty="0"/>
          </a:p>
        </p:txBody>
      </p:sp>
      <p:grpSp>
        <p:nvGrpSpPr>
          <p:cNvPr id="4"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5"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What is a Locator?</a:t>
            </a:r>
          </a:p>
        </p:txBody>
      </p:sp>
      <p:sp>
        <p:nvSpPr>
          <p:cNvPr id="4099" name="Content Placeholder 2"/>
          <p:cNvSpPr>
            <a:spLocks noGrp="1"/>
          </p:cNvSpPr>
          <p:nvPr>
            <p:ph idx="1"/>
          </p:nvPr>
        </p:nvSpPr>
        <p:spPr/>
        <p:txBody>
          <a:bodyPr/>
          <a:lstStyle/>
          <a:p>
            <a:pPr>
              <a:defRPr/>
            </a:pPr>
            <a:r>
              <a:rPr lang="en-CA" dirty="0" smtClean="0"/>
              <a:t>A </a:t>
            </a:r>
            <a:r>
              <a:rPr lang="en-CA" kern="1200" dirty="0" smtClean="0"/>
              <a:t>Maya locator </a:t>
            </a:r>
            <a:r>
              <a:rPr lang="en-CA" dirty="0" smtClean="0"/>
              <a:t>is a small icon like an x-y-z axis that marks a point in space.</a:t>
            </a:r>
          </a:p>
          <a:p>
            <a:pPr>
              <a:buNone/>
              <a:defRPr/>
            </a:pPr>
            <a:r>
              <a:rPr lang="en-CA" dirty="0" smtClean="0"/>
              <a:t> </a:t>
            </a:r>
          </a:p>
        </p:txBody>
      </p:sp>
      <p:grpSp>
        <p:nvGrpSpPr>
          <p:cNvPr id="5"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7"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err="1" smtClean="0"/>
              <a:t>MPxLocatorNode</a:t>
            </a:r>
            <a:endParaRPr lang="en-US" dirty="0" smtClean="0"/>
          </a:p>
        </p:txBody>
      </p:sp>
      <p:sp>
        <p:nvSpPr>
          <p:cNvPr id="8195" name="Content Placeholder 2"/>
          <p:cNvSpPr>
            <a:spLocks noGrp="1"/>
          </p:cNvSpPr>
          <p:nvPr>
            <p:ph idx="1"/>
          </p:nvPr>
        </p:nvSpPr>
        <p:spPr>
          <a:xfrm>
            <a:off x="319088" y="1752600"/>
            <a:ext cx="8215312" cy="4783138"/>
          </a:xfrm>
        </p:spPr>
        <p:txBody>
          <a:bodyPr/>
          <a:lstStyle/>
          <a:p>
            <a:r>
              <a:rPr lang="en-US" dirty="0" smtClean="0"/>
              <a:t>A class that allows users to draw 3D graphical elements in the Maya scene, which can be manipulated using Maya standard manipulators.</a:t>
            </a:r>
          </a:p>
          <a:p>
            <a:endParaRPr lang="en-US" dirty="0" smtClean="0"/>
          </a:p>
          <a:p>
            <a:r>
              <a:rPr lang="en-US" dirty="0" err="1" smtClean="0"/>
              <a:t>MPxLocatorNode</a:t>
            </a:r>
            <a:r>
              <a:rPr lang="en-US" dirty="0" smtClean="0"/>
              <a:t> Support</a:t>
            </a:r>
          </a:p>
          <a:p>
            <a:pPr lvl="2">
              <a:buFont typeface="Arial" pitchFamily="34" charset="0"/>
              <a:buChar char="•"/>
            </a:pPr>
            <a:r>
              <a:rPr lang="en-US" sz="2400" dirty="0" smtClean="0"/>
              <a:t>Drawing</a:t>
            </a:r>
          </a:p>
          <a:p>
            <a:pPr lvl="2">
              <a:buFont typeface="Arial" pitchFamily="34" charset="0"/>
              <a:buChar char="•"/>
            </a:pPr>
            <a:r>
              <a:rPr lang="en-US" sz="2400" dirty="0" smtClean="0"/>
              <a:t>Selection </a:t>
            </a:r>
          </a:p>
          <a:p>
            <a:endParaRPr lang="en-US" dirty="0" smtClean="0"/>
          </a:p>
          <a:p>
            <a:r>
              <a:rPr lang="en-US" dirty="0" smtClean="0"/>
              <a:t>Only in Maya viewport, NOT </a:t>
            </a:r>
            <a:r>
              <a:rPr lang="en-US" dirty="0" err="1" smtClean="0"/>
              <a:t>renderable</a:t>
            </a: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2" dur="500"/>
                                        <p:tgtEl>
                                          <p:spTgt spid="819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5" dur="500"/>
                                        <p:tgtEl>
                                          <p:spTgt spid="819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blinds(horizontal)">
                                      <p:cBhvr>
                                        <p:cTn id="18" dur="500"/>
                                        <p:tgtEl>
                                          <p:spTgt spid="819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animEffect transition="in" filter="blinds(horizontal)">
                                      <p:cBhvr>
                                        <p:cTn id="23"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err="1" smtClean="0"/>
              <a:t>MPxLocatorNode</a:t>
            </a:r>
            <a:endParaRPr lang="en-US" dirty="0" smtClean="0"/>
          </a:p>
        </p:txBody>
      </p:sp>
      <p:sp>
        <p:nvSpPr>
          <p:cNvPr id="10243" name="Content Placeholder 2"/>
          <p:cNvSpPr>
            <a:spLocks noGrp="1"/>
          </p:cNvSpPr>
          <p:nvPr>
            <p:ph idx="1"/>
          </p:nvPr>
        </p:nvSpPr>
        <p:spPr/>
        <p:txBody>
          <a:bodyPr/>
          <a:lstStyle/>
          <a:p>
            <a:r>
              <a:rPr lang="en-US" dirty="0" smtClean="0"/>
              <a:t>Override the following methods:</a:t>
            </a:r>
          </a:p>
          <a:p>
            <a:pPr lvl="2">
              <a:buFont typeface="Arial" pitchFamily="34" charset="0"/>
              <a:buChar char="•"/>
            </a:pPr>
            <a:r>
              <a:rPr lang="en-US" sz="2200" dirty="0" smtClean="0"/>
              <a:t>draw()</a:t>
            </a:r>
          </a:p>
          <a:p>
            <a:pPr lvl="2">
              <a:buFont typeface="Arial" pitchFamily="34" charset="0"/>
              <a:buChar char="•"/>
            </a:pPr>
            <a:r>
              <a:rPr lang="en-US" sz="2200" dirty="0" err="1" smtClean="0"/>
              <a:t>IsBounded</a:t>
            </a:r>
            <a:r>
              <a:rPr lang="en-US" sz="2200" dirty="0" smtClean="0"/>
              <a:t>()</a:t>
            </a:r>
          </a:p>
          <a:p>
            <a:pPr lvl="2">
              <a:buFont typeface="Arial" pitchFamily="34" charset="0"/>
              <a:buChar char="•"/>
            </a:pPr>
            <a:r>
              <a:rPr lang="en-US" sz="2200" dirty="0" err="1" smtClean="0"/>
              <a:t>boundingBox</a:t>
            </a:r>
            <a:r>
              <a:rPr lang="en-US" sz="2200" dirty="0" smtClean="0"/>
              <a:t>()</a:t>
            </a:r>
          </a:p>
          <a:p>
            <a:endParaRPr lang="en-US" dirty="0" smtClean="0"/>
          </a:p>
          <a:p>
            <a:r>
              <a:rPr lang="en-US" dirty="0" smtClean="0"/>
              <a:t>Methods are called during</a:t>
            </a:r>
            <a:endParaRPr lang="en-US" sz="2800" dirty="0" smtClean="0"/>
          </a:p>
          <a:p>
            <a:pPr lvl="2">
              <a:buFont typeface="Arial" pitchFamily="34" charset="0"/>
              <a:buChar char="•"/>
            </a:pPr>
            <a:r>
              <a:rPr lang="en-US" sz="2200" dirty="0" smtClean="0"/>
              <a:t>Refresh</a:t>
            </a:r>
          </a:p>
          <a:p>
            <a:pPr lvl="2">
              <a:buFont typeface="Arial" pitchFamily="34" charset="0"/>
              <a:buChar char="•"/>
            </a:pPr>
            <a:r>
              <a:rPr lang="en-US" sz="2200" dirty="0" smtClean="0"/>
              <a:t>Selection</a:t>
            </a:r>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7" dur="500"/>
                                        <p:tgtEl>
                                          <p:spTgt spid="102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0" dur="500"/>
                                        <p:tgtEl>
                                          <p:spTgt spid="102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3" dur="500"/>
                                        <p:tgtEl>
                                          <p:spTgt spid="1024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18" dur="500"/>
                                        <p:tgtEl>
                                          <p:spTgt spid="10243">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21" dur="500"/>
                                        <p:tgtEl>
                                          <p:spTgt spid="10243">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24" dur="500"/>
                                        <p:tgtEl>
                                          <p:spTgt spid="10243">
                                            <p:txEl>
                                              <p:pRg st="2" end="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7" dur="500"/>
                                        <p:tgtEl>
                                          <p:spTgt spid="102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32" dur="500"/>
                                        <p:tgtEl>
                                          <p:spTgt spid="10243">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5" dur="500"/>
                                        <p:tgtEl>
                                          <p:spTgt spid="10243">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0243">
                                            <p:txEl>
                                              <p:pRg st="7" end="7"/>
                                            </p:txEl>
                                          </p:spTgt>
                                        </p:tgtEl>
                                        <p:attrNameLst>
                                          <p:attrName>style.visibility</p:attrName>
                                        </p:attrNameLst>
                                      </p:cBhvr>
                                      <p:to>
                                        <p:strVal val="visible"/>
                                      </p:to>
                                    </p:set>
                                    <p:animEffect transition="in" filter="blinds(horizontal)">
                                      <p:cBhvr>
                                        <p:cTn id="38"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Agenda</a:t>
            </a:r>
          </a:p>
        </p:txBody>
      </p:sp>
      <p:sp>
        <p:nvSpPr>
          <p:cNvPr id="5123" name="Content Placeholder 2"/>
          <p:cNvSpPr>
            <a:spLocks noGrp="1"/>
          </p:cNvSpPr>
          <p:nvPr>
            <p:ph idx="1"/>
          </p:nvPr>
        </p:nvSpPr>
        <p:spPr/>
        <p:txBody>
          <a:bodyPr/>
          <a:lstStyle/>
          <a:p>
            <a:pPr>
              <a:buClr>
                <a:schemeClr val="bg1"/>
              </a:buClr>
              <a:buFont typeface="Arial" pitchFamily="34" charset="0"/>
              <a:buChar char="•"/>
            </a:pPr>
            <a:r>
              <a:rPr lang="en-US" dirty="0" smtClean="0"/>
              <a:t>DG / DAG Operations</a:t>
            </a:r>
          </a:p>
          <a:p>
            <a:pPr>
              <a:buClr>
                <a:schemeClr val="bg1"/>
              </a:buClr>
              <a:buFont typeface="Arial" pitchFamily="34" charset="0"/>
              <a:buChar char="•"/>
            </a:pPr>
            <a:endParaRPr lang="en-US" dirty="0" smtClean="0"/>
          </a:p>
          <a:p>
            <a:pPr>
              <a:buClr>
                <a:schemeClr val="bg1"/>
              </a:buClr>
              <a:buFont typeface="Arial" pitchFamily="34" charset="0"/>
              <a:buChar char="•"/>
            </a:pPr>
            <a:r>
              <a:rPr lang="en-US" dirty="0" smtClean="0"/>
              <a:t>Maya Callback System</a:t>
            </a:r>
          </a:p>
          <a:p>
            <a:pPr>
              <a:buClr>
                <a:schemeClr val="bg1"/>
              </a:buClr>
              <a:buFont typeface="Arial" pitchFamily="34" charset="0"/>
              <a:buChar char="•"/>
            </a:pPr>
            <a:endParaRPr lang="en-US" dirty="0" smtClean="0"/>
          </a:p>
          <a:p>
            <a:pPr>
              <a:buClr>
                <a:schemeClr val="bg1"/>
              </a:buClr>
              <a:buFont typeface="Arial" pitchFamily="34" charset="0"/>
              <a:buChar char="•"/>
            </a:pPr>
            <a:r>
              <a:rPr lang="en-US" dirty="0" smtClean="0"/>
              <a:t>Software </a:t>
            </a:r>
            <a:r>
              <a:rPr lang="en-US" dirty="0" err="1" smtClean="0"/>
              <a:t>Shaders</a:t>
            </a:r>
            <a:endParaRPr lang="en-US" dirty="0" smtClean="0"/>
          </a:p>
          <a:p>
            <a:pPr>
              <a:buClr>
                <a:schemeClr val="bg1"/>
              </a:buClr>
              <a:buFont typeface="Arial" pitchFamily="34" charset="0"/>
              <a:buChar char="•"/>
            </a:pPr>
            <a:endParaRPr lang="en-US" dirty="0" smtClean="0"/>
          </a:p>
          <a:p>
            <a:pPr>
              <a:buClr>
                <a:schemeClr val="bg1"/>
              </a:buClr>
              <a:buFont typeface="Arial" pitchFamily="34" charset="0"/>
              <a:buChar char="•"/>
            </a:pPr>
            <a:r>
              <a:rPr lang="en-US" dirty="0" smtClean="0"/>
              <a:t> Maya Locators</a:t>
            </a:r>
          </a:p>
          <a:p>
            <a:pPr>
              <a:buClr>
                <a:schemeClr val="bg1"/>
              </a:buClr>
              <a:buSzPct val="100000"/>
              <a:buFont typeface="Arial" pitchFamily="34" charset="0"/>
              <a:buChar char="•"/>
              <a:defRPr/>
            </a:pPr>
            <a:endParaRPr lang="en-US" dirty="0" smtClean="0"/>
          </a:p>
          <a:p>
            <a:pPr>
              <a:buClr>
                <a:schemeClr val="accent1">
                  <a:lumMod val="50000"/>
                  <a:lumOff val="50000"/>
                </a:schemeClr>
              </a:buClr>
              <a:buSzPct val="80000"/>
              <a:buFontTx/>
              <a:buNone/>
              <a:defRPr/>
            </a:pPr>
            <a:endParaRPr lang="en-US" dirty="0" smtClean="0"/>
          </a:p>
        </p:txBody>
      </p:sp>
      <p:grpSp>
        <p:nvGrpSpPr>
          <p:cNvPr id="5"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7"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MPxLocatorNode::draw()</a:t>
            </a:r>
          </a:p>
        </p:txBody>
      </p:sp>
      <p:sp>
        <p:nvSpPr>
          <p:cNvPr id="3" name="Content Placeholder 2"/>
          <p:cNvSpPr>
            <a:spLocks noGrp="1"/>
          </p:cNvSpPr>
          <p:nvPr>
            <p:ph idx="1"/>
          </p:nvPr>
        </p:nvSpPr>
        <p:spPr>
          <a:xfrm>
            <a:off x="319088" y="1279525"/>
            <a:ext cx="8215312" cy="5256213"/>
          </a:xfrm>
        </p:spPr>
        <p:txBody>
          <a:bodyPr/>
          <a:lstStyle/>
          <a:p>
            <a:pPr marL="342900" lvl="1" indent="-342900">
              <a:buClrTx/>
              <a:buSzTx/>
              <a:buFontTx/>
              <a:buChar char="•"/>
              <a:defRPr/>
            </a:pPr>
            <a:r>
              <a:rPr lang="en-US" sz="2400" dirty="0" smtClean="0"/>
              <a:t>void </a:t>
            </a:r>
            <a:r>
              <a:rPr lang="en-US" sz="2400" dirty="0" err="1" smtClean="0"/>
              <a:t>MPxLocatorNode</a:t>
            </a:r>
            <a:r>
              <a:rPr lang="en-US" sz="2400" dirty="0" smtClean="0"/>
              <a:t>:: draw ( M3dView &amp; view, const </a:t>
            </a:r>
            <a:r>
              <a:rPr lang="en-US" sz="2400" dirty="0" err="1" smtClean="0"/>
              <a:t>MDagPath</a:t>
            </a:r>
            <a:r>
              <a:rPr lang="en-US" sz="2400" dirty="0" smtClean="0"/>
              <a:t> &amp; path, M3dView::</a:t>
            </a:r>
            <a:r>
              <a:rPr lang="en-US" sz="2400" dirty="0" err="1" smtClean="0"/>
              <a:t>DisplayStyle</a:t>
            </a:r>
            <a:r>
              <a:rPr lang="en-US" sz="2400" dirty="0" smtClean="0"/>
              <a:t> style, M3dView::</a:t>
            </a:r>
            <a:r>
              <a:rPr lang="en-US" sz="2400" dirty="0" err="1" smtClean="0"/>
              <a:t>DisplayStatus</a:t>
            </a:r>
            <a:r>
              <a:rPr lang="en-US" sz="2400" dirty="0" smtClean="0"/>
              <a:t> status )</a:t>
            </a:r>
          </a:p>
          <a:p>
            <a:pPr marL="342900" lvl="1" indent="-342900">
              <a:buClrTx/>
              <a:buSzTx/>
              <a:buFontTx/>
              <a:buChar char="•"/>
              <a:defRPr/>
            </a:pPr>
            <a:endParaRPr lang="en-US" dirty="0" smtClean="0"/>
          </a:p>
          <a:p>
            <a:pPr>
              <a:defRPr/>
            </a:pPr>
            <a:r>
              <a:rPr lang="en-US" dirty="0" smtClean="0"/>
              <a:t>Two usage of this function:</a:t>
            </a:r>
          </a:p>
          <a:p>
            <a:pPr lvl="2">
              <a:buFont typeface="Arial" pitchFamily="34" charset="0"/>
              <a:buChar char="•"/>
              <a:defRPr/>
            </a:pPr>
            <a:r>
              <a:rPr lang="en-US" dirty="0" smtClean="0"/>
              <a:t>draw the node in current viewport</a:t>
            </a:r>
          </a:p>
          <a:p>
            <a:pPr lvl="2">
              <a:buFont typeface="Arial" pitchFamily="34" charset="0"/>
              <a:buChar char="•"/>
              <a:defRPr/>
            </a:pPr>
            <a:r>
              <a:rPr lang="en-US" dirty="0" smtClean="0"/>
              <a:t>Maya determine whether the node is selected</a:t>
            </a:r>
          </a:p>
          <a:p>
            <a:pPr>
              <a:defRPr/>
            </a:pPr>
            <a:endParaRPr lang="en-US" dirty="0" smtClean="0"/>
          </a:p>
          <a:p>
            <a:pPr marL="342900" lvl="2" indent="-342900">
              <a:buClrTx/>
              <a:buSzTx/>
              <a:buFontTx/>
              <a:buChar char="•"/>
              <a:defRPr/>
            </a:pPr>
            <a:r>
              <a:rPr lang="en-US" sz="2400" dirty="0" smtClean="0"/>
              <a:t>It should leave OpenGL in exactly the same state it was before this function is called. (use </a:t>
            </a:r>
            <a:r>
              <a:rPr lang="en-US" sz="2400" dirty="0" err="1" smtClean="0"/>
              <a:t>glPushAttrib</a:t>
            </a:r>
            <a:r>
              <a:rPr lang="en-US" sz="2400" dirty="0" smtClean="0"/>
              <a:t>())</a:t>
            </a:r>
          </a:p>
          <a:p>
            <a:pPr marL="342900" lvl="2" indent="-342900">
              <a:buClrTx/>
              <a:buSzTx/>
              <a:buFontTx/>
              <a:buChar char="•"/>
              <a:defRPr/>
            </a:pPr>
            <a:endParaRPr lang="en-US" sz="2400" dirty="0" smtClean="0"/>
          </a:p>
          <a:p>
            <a:pPr marL="342900" lvl="2" indent="-342900">
              <a:buClrTx/>
              <a:buSzTx/>
              <a:buFontTx/>
              <a:buChar char="•"/>
              <a:defRPr/>
            </a:pPr>
            <a:r>
              <a:rPr lang="en-US" sz="2400" dirty="0" smtClean="0"/>
              <a:t>Draw in local object space</a:t>
            </a: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OpenGL Basics</a:t>
            </a:r>
          </a:p>
        </p:txBody>
      </p:sp>
      <p:sp>
        <p:nvSpPr>
          <p:cNvPr id="52227" name="Content Placeholder 2"/>
          <p:cNvSpPr>
            <a:spLocks noGrp="1"/>
          </p:cNvSpPr>
          <p:nvPr>
            <p:ph idx="1"/>
          </p:nvPr>
        </p:nvSpPr>
        <p:spPr/>
        <p:txBody>
          <a:bodyPr/>
          <a:lstStyle/>
          <a:p>
            <a:r>
              <a:rPr lang="en-US" dirty="0" smtClean="0"/>
              <a:t>OpenGL: Open Graphics Library, developed by SGI(Silicon Graphics Inc.) in 1992</a:t>
            </a:r>
          </a:p>
          <a:p>
            <a:endParaRPr lang="en-US" dirty="0" smtClean="0"/>
          </a:p>
          <a:p>
            <a:r>
              <a:rPr lang="en-US" dirty="0" smtClean="0"/>
              <a:t>A standard specification defining an API for writing applications that produce 2D and 3D computer graphics.</a:t>
            </a:r>
          </a:p>
          <a:p>
            <a:endParaRPr lang="en-US" dirty="0" smtClean="0"/>
          </a:p>
          <a:p>
            <a:r>
              <a:rPr lang="en-US" dirty="0" smtClean="0"/>
              <a:t>Widely used in video games, virtual reality, CAD, etc…</a:t>
            </a: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OpenGL Basics: Draw Primitives</a:t>
            </a:r>
          </a:p>
        </p:txBody>
      </p:sp>
      <p:sp>
        <p:nvSpPr>
          <p:cNvPr id="53251"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p:txBody>
      </p:sp>
      <p:sp>
        <p:nvSpPr>
          <p:cNvPr id="53252" name="TextBox 3"/>
          <p:cNvSpPr txBox="1">
            <a:spLocks noChangeArrowheads="1"/>
          </p:cNvSpPr>
          <p:nvPr/>
        </p:nvSpPr>
        <p:spPr bwMode="auto">
          <a:xfrm>
            <a:off x="609600" y="2590800"/>
            <a:ext cx="3733800" cy="3293209"/>
          </a:xfrm>
          <a:prstGeom prst="rect">
            <a:avLst/>
          </a:prstGeom>
          <a:noFill/>
          <a:ln w="9525">
            <a:noFill/>
            <a:miter lim="800000"/>
            <a:headEnd/>
            <a:tailEnd/>
          </a:ln>
        </p:spPr>
        <p:txBody>
          <a:bodyPr>
            <a:spAutoFit/>
          </a:bodyPr>
          <a:lstStyle/>
          <a:p>
            <a:r>
              <a:rPr lang="en-US" sz="1600" dirty="0">
                <a:solidFill>
                  <a:srgbClr val="FFFF00"/>
                </a:solidFill>
                <a:latin typeface="Calibri" pitchFamily="34" charset="0"/>
              </a:rPr>
              <a:t>glColor3f(1.0, 1.0, 1.0); </a:t>
            </a:r>
          </a:p>
          <a:p>
            <a:endParaRPr lang="en-US" sz="1600" dirty="0">
              <a:solidFill>
                <a:srgbClr val="FFFF00"/>
              </a:solidFill>
              <a:latin typeface="Calibri" pitchFamily="34" charset="0"/>
            </a:endParaRPr>
          </a:p>
          <a:p>
            <a:endParaRPr lang="en-US" sz="1600" dirty="0" smtClean="0">
              <a:solidFill>
                <a:srgbClr val="FFFF00"/>
              </a:solidFill>
              <a:latin typeface="Calibri" pitchFamily="34" charset="0"/>
            </a:endParaRPr>
          </a:p>
          <a:p>
            <a:endParaRPr lang="en-US" sz="1600" dirty="0" smtClean="0">
              <a:solidFill>
                <a:srgbClr val="FFFF00"/>
              </a:solidFill>
              <a:latin typeface="Calibri" pitchFamily="34" charset="0"/>
            </a:endParaRPr>
          </a:p>
          <a:p>
            <a:r>
              <a:rPr lang="en-US" sz="1600" dirty="0" err="1" smtClean="0">
                <a:solidFill>
                  <a:srgbClr val="FFFF00"/>
                </a:solidFill>
                <a:latin typeface="Calibri" pitchFamily="34" charset="0"/>
              </a:rPr>
              <a:t>glBegin</a:t>
            </a:r>
            <a:r>
              <a:rPr lang="en-US" sz="1600" dirty="0" smtClean="0">
                <a:solidFill>
                  <a:srgbClr val="FFFF00"/>
                </a:solidFill>
                <a:latin typeface="Calibri" pitchFamily="34" charset="0"/>
              </a:rPr>
              <a:t>(GL_POLYGON</a:t>
            </a:r>
            <a:r>
              <a:rPr lang="en-US" sz="1600" dirty="0">
                <a:solidFill>
                  <a:srgbClr val="FFFF00"/>
                </a:solidFill>
                <a:latin typeface="Calibri" pitchFamily="34" charset="0"/>
              </a:rPr>
              <a:t>);</a:t>
            </a:r>
          </a:p>
          <a:p>
            <a:r>
              <a:rPr lang="en-US" sz="1600" dirty="0">
                <a:solidFill>
                  <a:srgbClr val="FFFF00"/>
                </a:solidFill>
                <a:latin typeface="Calibri" pitchFamily="34" charset="0"/>
              </a:rPr>
              <a:t>    </a:t>
            </a:r>
          </a:p>
          <a:p>
            <a:r>
              <a:rPr lang="en-US" sz="1600" dirty="0">
                <a:solidFill>
                  <a:srgbClr val="FFFF00"/>
                </a:solidFill>
                <a:latin typeface="Calibri" pitchFamily="34" charset="0"/>
              </a:rPr>
              <a:t>     glVertex3f(0.0, 0.0, 1.0);    </a:t>
            </a:r>
          </a:p>
          <a:p>
            <a:r>
              <a:rPr lang="en-US" sz="1600" dirty="0">
                <a:solidFill>
                  <a:srgbClr val="FFFF00"/>
                </a:solidFill>
                <a:latin typeface="Calibri" pitchFamily="34" charset="0"/>
              </a:rPr>
              <a:t>     glVertex3f(0.0, 3.0, 1.0);    </a:t>
            </a:r>
          </a:p>
          <a:p>
            <a:r>
              <a:rPr lang="en-US" sz="1600" dirty="0">
                <a:solidFill>
                  <a:srgbClr val="FFFF00"/>
                </a:solidFill>
                <a:latin typeface="Calibri" pitchFamily="34" charset="0"/>
              </a:rPr>
              <a:t>     glVertex3f(3.0, 3.0, 2.0);    </a:t>
            </a:r>
          </a:p>
          <a:p>
            <a:r>
              <a:rPr lang="en-US" sz="1600" dirty="0">
                <a:solidFill>
                  <a:srgbClr val="FFFF00"/>
                </a:solidFill>
                <a:latin typeface="Calibri" pitchFamily="34" charset="0"/>
              </a:rPr>
              <a:t>     glVertex3f(4.0, 1.5, 2.0);    </a:t>
            </a:r>
          </a:p>
          <a:p>
            <a:r>
              <a:rPr lang="en-US" sz="1600" dirty="0">
                <a:solidFill>
                  <a:srgbClr val="FFFF00"/>
                </a:solidFill>
                <a:latin typeface="Calibri" pitchFamily="34" charset="0"/>
              </a:rPr>
              <a:t>     glVertex3f(3.0, 0.0, 0.0);</a:t>
            </a:r>
          </a:p>
          <a:p>
            <a:endParaRPr lang="en-US" sz="1600" dirty="0">
              <a:solidFill>
                <a:srgbClr val="FFFF00"/>
              </a:solidFill>
              <a:latin typeface="Calibri" pitchFamily="34" charset="0"/>
            </a:endParaRPr>
          </a:p>
          <a:p>
            <a:r>
              <a:rPr lang="en-US" sz="1600" dirty="0" err="1">
                <a:solidFill>
                  <a:srgbClr val="FFFF00"/>
                </a:solidFill>
                <a:latin typeface="Calibri" pitchFamily="34" charset="0"/>
              </a:rPr>
              <a:t>glEnd</a:t>
            </a:r>
            <a:r>
              <a:rPr lang="en-US" sz="1600" dirty="0">
                <a:solidFill>
                  <a:srgbClr val="FFFF00"/>
                </a:solidFill>
                <a:latin typeface="Calibri" pitchFamily="34" charset="0"/>
              </a:rPr>
              <a:t>();</a:t>
            </a:r>
          </a:p>
        </p:txBody>
      </p:sp>
      <p:sp>
        <p:nvSpPr>
          <p:cNvPr id="5" name="TextBox 3"/>
          <p:cNvSpPr txBox="1">
            <a:spLocks noChangeArrowheads="1"/>
          </p:cNvSpPr>
          <p:nvPr/>
        </p:nvSpPr>
        <p:spPr bwMode="auto">
          <a:xfrm>
            <a:off x="3681347" y="2195104"/>
            <a:ext cx="5181600" cy="708025"/>
          </a:xfrm>
          <a:prstGeom prst="rect">
            <a:avLst/>
          </a:prstGeom>
          <a:noFill/>
          <a:ln w="9525">
            <a:noFill/>
            <a:miter lim="800000"/>
            <a:headEnd/>
            <a:tailEnd/>
          </a:ln>
        </p:spPr>
        <p:txBody>
          <a:bodyPr>
            <a:spAutoFit/>
          </a:bodyPr>
          <a:lstStyle/>
          <a:p>
            <a:pPr>
              <a:defRPr/>
            </a:pPr>
            <a:r>
              <a:rPr lang="en-US" sz="2000" dirty="0">
                <a:solidFill>
                  <a:schemeClr val="bg1"/>
                </a:solidFill>
                <a:latin typeface="+mn-lt"/>
              </a:rPr>
              <a:t>Multiple commands for the same operation with different types of arguments</a:t>
            </a:r>
          </a:p>
        </p:txBody>
      </p:sp>
      <p:sp>
        <p:nvSpPr>
          <p:cNvPr id="6" name="TextBox 3"/>
          <p:cNvSpPr txBox="1">
            <a:spLocks noChangeArrowheads="1"/>
          </p:cNvSpPr>
          <p:nvPr/>
        </p:nvSpPr>
        <p:spPr bwMode="auto">
          <a:xfrm>
            <a:off x="3681347" y="1652300"/>
            <a:ext cx="2971800" cy="584775"/>
          </a:xfrm>
          <a:prstGeom prst="rect">
            <a:avLst/>
          </a:prstGeom>
          <a:noFill/>
          <a:ln w="9525">
            <a:noFill/>
            <a:miter lim="800000"/>
            <a:headEnd/>
            <a:tailEnd/>
          </a:ln>
        </p:spPr>
        <p:txBody>
          <a:bodyPr>
            <a:spAutoFit/>
          </a:bodyPr>
          <a:lstStyle/>
          <a:p>
            <a:r>
              <a:rPr lang="en-US" sz="1600" dirty="0" smtClean="0">
                <a:solidFill>
                  <a:srgbClr val="FFFF00"/>
                </a:solidFill>
                <a:latin typeface="Calibri" pitchFamily="34" charset="0"/>
              </a:rPr>
              <a:t>glColor3i </a:t>
            </a:r>
            <a:r>
              <a:rPr lang="en-US" sz="1600" dirty="0">
                <a:solidFill>
                  <a:srgbClr val="FFFF00"/>
                </a:solidFill>
                <a:latin typeface="Calibri" pitchFamily="34" charset="0"/>
              </a:rPr>
              <a:t>(1, 1, 1); </a:t>
            </a:r>
          </a:p>
          <a:p>
            <a:r>
              <a:rPr lang="en-US" sz="1600" dirty="0">
                <a:solidFill>
                  <a:srgbClr val="FFFF00"/>
                </a:solidFill>
                <a:latin typeface="Calibri" pitchFamily="34" charset="0"/>
              </a:rPr>
              <a:t>glColor3d (1.0, 1.0, 1.0); </a:t>
            </a:r>
          </a:p>
        </p:txBody>
      </p:sp>
      <p:sp>
        <p:nvSpPr>
          <p:cNvPr id="8" name="Right Arrow 7"/>
          <p:cNvSpPr/>
          <p:nvPr/>
        </p:nvSpPr>
        <p:spPr>
          <a:xfrm rot="19972697">
            <a:off x="2971800" y="2568575"/>
            <a:ext cx="609600" cy="4445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ight Arrow 10"/>
          <p:cNvSpPr/>
          <p:nvPr/>
        </p:nvSpPr>
        <p:spPr>
          <a:xfrm rot="1743503" flipV="1">
            <a:off x="2576727" y="4091409"/>
            <a:ext cx="1363376" cy="4571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rot="20489444">
            <a:off x="2334782" y="5430899"/>
            <a:ext cx="1320800" cy="4603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3"/>
          <p:cNvSpPr txBox="1">
            <a:spLocks noChangeArrowheads="1"/>
          </p:cNvSpPr>
          <p:nvPr/>
        </p:nvSpPr>
        <p:spPr bwMode="auto">
          <a:xfrm>
            <a:off x="3681349" y="4625407"/>
            <a:ext cx="3200400" cy="400050"/>
          </a:xfrm>
          <a:prstGeom prst="rect">
            <a:avLst/>
          </a:prstGeom>
          <a:noFill/>
          <a:ln w="9525">
            <a:noFill/>
            <a:miter lim="800000"/>
            <a:headEnd/>
            <a:tailEnd/>
          </a:ln>
        </p:spPr>
        <p:txBody>
          <a:bodyPr>
            <a:spAutoFit/>
          </a:bodyPr>
          <a:lstStyle/>
          <a:p>
            <a:pPr>
              <a:defRPr/>
            </a:pPr>
            <a:r>
              <a:rPr lang="en-US" sz="2000" dirty="0">
                <a:solidFill>
                  <a:schemeClr val="bg1"/>
                </a:solidFill>
                <a:latin typeface="+mn-lt"/>
              </a:rPr>
              <a:t>Draw calls in between </a:t>
            </a:r>
          </a:p>
        </p:txBody>
      </p:sp>
      <p:sp>
        <p:nvSpPr>
          <p:cNvPr id="14" name="Right Arrow 13"/>
          <p:cNvSpPr/>
          <p:nvPr/>
        </p:nvSpPr>
        <p:spPr>
          <a:xfrm rot="1135584">
            <a:off x="2791163" y="3116087"/>
            <a:ext cx="1320800" cy="4603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3"/>
          <p:cNvSpPr txBox="1">
            <a:spLocks noChangeArrowheads="1"/>
          </p:cNvSpPr>
          <p:nvPr/>
        </p:nvSpPr>
        <p:spPr bwMode="auto">
          <a:xfrm>
            <a:off x="4083726" y="3375083"/>
            <a:ext cx="3200400" cy="400050"/>
          </a:xfrm>
          <a:prstGeom prst="rect">
            <a:avLst/>
          </a:prstGeom>
          <a:noFill/>
          <a:ln w="9525">
            <a:noFill/>
            <a:miter lim="800000"/>
            <a:headEnd/>
            <a:tailEnd/>
          </a:ln>
        </p:spPr>
        <p:txBody>
          <a:bodyPr>
            <a:spAutoFit/>
          </a:bodyPr>
          <a:lstStyle/>
          <a:p>
            <a:pPr>
              <a:defRPr/>
            </a:pPr>
            <a:r>
              <a:rPr lang="en-US" sz="2000" dirty="0" smtClean="0">
                <a:solidFill>
                  <a:schemeClr val="bg1"/>
                </a:solidFill>
                <a:latin typeface="+mn-lt"/>
              </a:rPr>
              <a:t>State machine</a:t>
            </a:r>
            <a:endParaRPr lang="en-US" sz="2000" dirty="0">
              <a:solidFill>
                <a:schemeClr val="bg1"/>
              </a:solidFill>
              <a:latin typeface="+mn-lt"/>
            </a:endParaRPr>
          </a:p>
        </p:txBody>
      </p:sp>
      <p:sp>
        <p:nvSpPr>
          <p:cNvPr id="16" name="AutoShape 7"/>
          <p:cNvSpPr>
            <a:spLocks noChangeArrowheads="1"/>
          </p:cNvSpPr>
          <p:nvPr/>
        </p:nvSpPr>
        <p:spPr bwMode="auto">
          <a:xfrm>
            <a:off x="609599" y="2590800"/>
            <a:ext cx="2041831" cy="330587"/>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4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1" grpId="0" animBg="1"/>
      <p:bldP spid="12" grpId="0" animBg="1"/>
      <p:bldP spid="13" grpId="0"/>
      <p:bldP spid="14" grpId="0" animBg="1"/>
      <p:bldP spid="15" grpId="0"/>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smtClean="0"/>
              <a:t>OpenGL Basics</a:t>
            </a:r>
          </a:p>
        </p:txBody>
      </p:sp>
      <p:sp>
        <p:nvSpPr>
          <p:cNvPr id="56323" name="Content Placeholder 2"/>
          <p:cNvSpPr>
            <a:spLocks noGrp="1"/>
          </p:cNvSpPr>
          <p:nvPr>
            <p:ph idx="1"/>
          </p:nvPr>
        </p:nvSpPr>
        <p:spPr/>
        <p:txBody>
          <a:bodyPr/>
          <a:lstStyle/>
          <a:p>
            <a:pPr>
              <a:buFontTx/>
              <a:buChar char="•"/>
            </a:pPr>
            <a:r>
              <a:rPr lang="en-US" dirty="0" smtClean="0"/>
              <a:t>State Machine</a:t>
            </a:r>
          </a:p>
          <a:p>
            <a:pPr>
              <a:buFontTx/>
              <a:buChar char="•"/>
            </a:pPr>
            <a:endParaRPr lang="en-US" dirty="0" smtClean="0"/>
          </a:p>
          <a:p>
            <a:pPr>
              <a:buFontTx/>
              <a:buChar char="•"/>
            </a:pPr>
            <a:r>
              <a:rPr lang="en-US" dirty="0" smtClean="0"/>
              <a:t>Stack-based</a:t>
            </a:r>
          </a:p>
          <a:p>
            <a:pPr lvl="2">
              <a:buFontTx/>
              <a:buChar char="•"/>
            </a:pPr>
            <a:r>
              <a:rPr lang="en-US" dirty="0" smtClean="0"/>
              <a:t>Matrix Mode: GL_MODELVIEW, GL_PROJECTION</a:t>
            </a:r>
          </a:p>
          <a:p>
            <a:pPr lvl="2">
              <a:buFontTx/>
              <a:buChar char="•"/>
            </a:pPr>
            <a:endParaRPr lang="en-US" dirty="0" smtClean="0"/>
          </a:p>
          <a:p>
            <a:pPr lvl="2">
              <a:buFontTx/>
              <a:buChar char="•"/>
            </a:pPr>
            <a:endParaRPr lang="en-US" dirty="0" smtClean="0"/>
          </a:p>
          <a:p>
            <a:pPr lvl="2">
              <a:buFontTx/>
              <a:buChar char="•"/>
            </a:pPr>
            <a:endParaRPr lang="en-US" dirty="0" smtClean="0"/>
          </a:p>
          <a:p>
            <a:pPr lvl="2">
              <a:buFontTx/>
              <a:buChar char="•"/>
            </a:pPr>
            <a:r>
              <a:rPr lang="en-US" dirty="0" smtClean="0"/>
              <a:t>State Attribute </a:t>
            </a:r>
          </a:p>
          <a:p>
            <a:pPr lvl="2">
              <a:buFont typeface="Wingdings" pitchFamily="2" charset="2"/>
              <a:buNone/>
            </a:pPr>
            <a:endParaRPr lang="en-US" sz="1600" dirty="0" smtClean="0">
              <a:solidFill>
                <a:srgbClr val="FFFF00"/>
              </a:solidFill>
              <a:latin typeface="Calibri" pitchFamily="34" charset="0"/>
            </a:endParaRPr>
          </a:p>
          <a:p>
            <a:pPr lvl="2">
              <a:buFontTx/>
              <a:buChar char="•"/>
            </a:pPr>
            <a:endParaRPr lang="en-US" dirty="0" smtClean="0"/>
          </a:p>
          <a:p>
            <a:pPr>
              <a:buFontTx/>
              <a:buChar char="•"/>
            </a:pPr>
            <a:r>
              <a:rPr lang="en-US" dirty="0" smtClean="0"/>
              <a:t>Double Buffer Drawing</a:t>
            </a:r>
          </a:p>
          <a:p>
            <a:pPr lvl="2">
              <a:buFontTx/>
              <a:buChar char="•"/>
            </a:pPr>
            <a:r>
              <a:rPr lang="en-US" dirty="0" err="1" smtClean="0"/>
              <a:t>swapBuffers</a:t>
            </a:r>
            <a:endParaRPr lang="en-US" dirty="0" smtClean="0"/>
          </a:p>
          <a:p>
            <a:pPr lvl="3">
              <a:buNone/>
            </a:pPr>
            <a:r>
              <a:rPr lang="en-US" sz="1600" dirty="0" smtClean="0">
                <a:solidFill>
                  <a:srgbClr val="FFFF00"/>
                </a:solidFill>
                <a:latin typeface="Calibri" pitchFamily="34" charset="0"/>
              </a:rPr>
              <a:t>	</a:t>
            </a:r>
          </a:p>
          <a:p>
            <a:pPr lvl="2">
              <a:buFont typeface="Wingdings" pitchFamily="2" charset="2"/>
              <a:buNone/>
            </a:pPr>
            <a:endParaRPr lang="en-US" sz="1600" dirty="0" smtClean="0">
              <a:solidFill>
                <a:srgbClr val="FFFF00"/>
              </a:solidFill>
              <a:latin typeface="Calibri" pitchFamily="34" charset="0"/>
            </a:endParaRPr>
          </a:p>
          <a:p>
            <a:pPr lvl="2">
              <a:buFont typeface="Wingdings" pitchFamily="2" charset="2"/>
              <a:buNone/>
            </a:pPr>
            <a:endParaRPr lang="en-US" sz="1600" dirty="0" smtClean="0">
              <a:solidFill>
                <a:srgbClr val="FFFF00"/>
              </a:solidFill>
              <a:latin typeface="Calibri" pitchFamily="34" charset="0"/>
            </a:endParaRPr>
          </a:p>
          <a:p>
            <a:pPr lvl="2">
              <a:buFont typeface="Wingdings" pitchFamily="2" charset="2"/>
              <a:buNone/>
            </a:pPr>
            <a:endParaRPr lang="en-US" sz="1600" dirty="0" smtClean="0">
              <a:solidFill>
                <a:srgbClr val="FFFF00"/>
              </a:solidFill>
              <a:latin typeface="Calibri" pitchFamily="34" charset="0"/>
            </a:endParaRPr>
          </a:p>
          <a:p>
            <a:pPr lvl="2">
              <a:buFont typeface="Wingdings" pitchFamily="2" charset="2"/>
              <a:buNone/>
            </a:pPr>
            <a:endParaRPr lang="en-US" sz="1600" dirty="0" smtClean="0">
              <a:solidFill>
                <a:srgbClr val="FFFF00"/>
              </a:solidFill>
              <a:latin typeface="Calibri" pitchFamily="34" charset="0"/>
            </a:endParaRPr>
          </a:p>
          <a:p>
            <a:pPr lvl="2">
              <a:buFont typeface="Wingdings" pitchFamily="2" charset="2"/>
              <a:buNone/>
            </a:pPr>
            <a:endParaRPr lang="en-US" sz="1600" dirty="0" smtClean="0">
              <a:solidFill>
                <a:srgbClr val="FFFF00"/>
              </a:solidFill>
              <a:latin typeface="Calibri" pitchFamily="34" charset="0"/>
            </a:endParaRPr>
          </a:p>
          <a:p>
            <a:pPr lvl="2">
              <a:buFont typeface="Wingdings" pitchFamily="2" charset="2"/>
              <a:buNone/>
            </a:pPr>
            <a:r>
              <a:rPr lang="en-US" sz="1600" dirty="0" smtClean="0">
                <a:solidFill>
                  <a:srgbClr val="FFFF00"/>
                </a:solidFill>
                <a:latin typeface="Calibri" pitchFamily="34" charset="0"/>
              </a:rPr>
              <a:t>		</a:t>
            </a:r>
            <a:endParaRPr lang="en-US" dirty="0" smtClean="0"/>
          </a:p>
        </p:txBody>
      </p:sp>
      <p:sp>
        <p:nvSpPr>
          <p:cNvPr id="5" name="TextBox 4"/>
          <p:cNvSpPr txBox="1"/>
          <p:nvPr/>
        </p:nvSpPr>
        <p:spPr>
          <a:xfrm>
            <a:off x="2133600" y="3200400"/>
            <a:ext cx="2895600" cy="954107"/>
          </a:xfrm>
          <a:prstGeom prst="rect">
            <a:avLst/>
          </a:prstGeom>
          <a:noFill/>
        </p:spPr>
        <p:txBody>
          <a:bodyPr wrap="square" rtlCol="0">
            <a:spAutoFit/>
          </a:bodyPr>
          <a:lstStyle/>
          <a:p>
            <a:r>
              <a:rPr lang="en-US" sz="1400" dirty="0" err="1" smtClean="0">
                <a:solidFill>
                  <a:srgbClr val="FFFF00"/>
                </a:solidFill>
                <a:latin typeface="Calibri" pitchFamily="34" charset="0"/>
              </a:rPr>
              <a:t>glMatrixMode</a:t>
            </a:r>
            <a:r>
              <a:rPr lang="en-US" sz="1400" dirty="0" smtClean="0">
                <a:solidFill>
                  <a:srgbClr val="FFFF00"/>
                </a:solidFill>
                <a:latin typeface="Calibri" pitchFamily="34" charset="0"/>
              </a:rPr>
              <a:t>(GL_MODELVIEW);</a:t>
            </a:r>
          </a:p>
          <a:p>
            <a:r>
              <a:rPr lang="en-US" sz="1400" dirty="0" err="1" smtClean="0">
                <a:solidFill>
                  <a:srgbClr val="FFFF00"/>
                </a:solidFill>
                <a:latin typeface="Calibri" pitchFamily="34" charset="0"/>
              </a:rPr>
              <a:t>glPushMatrix</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a:t>
            </a:r>
          </a:p>
          <a:p>
            <a:r>
              <a:rPr lang="en-US" sz="1400" dirty="0" err="1" smtClean="0">
                <a:solidFill>
                  <a:srgbClr val="FFFF00"/>
                </a:solidFill>
                <a:latin typeface="Calibri" pitchFamily="34" charset="0"/>
              </a:rPr>
              <a:t>glPopMatrix</a:t>
            </a:r>
            <a:r>
              <a:rPr lang="en-US" sz="1400" dirty="0" smtClean="0">
                <a:solidFill>
                  <a:srgbClr val="FFFF00"/>
                </a:solidFill>
                <a:latin typeface="Calibri" pitchFamily="34" charset="0"/>
              </a:rPr>
              <a:t>();</a:t>
            </a:r>
            <a:endParaRPr lang="en-US" sz="1400" dirty="0">
              <a:solidFill>
                <a:srgbClr val="FFFF00"/>
              </a:solidFill>
              <a:latin typeface="Calibri" pitchFamily="34" charset="0"/>
            </a:endParaRPr>
          </a:p>
        </p:txBody>
      </p:sp>
      <p:sp>
        <p:nvSpPr>
          <p:cNvPr id="6" name="TextBox 5"/>
          <p:cNvSpPr txBox="1"/>
          <p:nvPr/>
        </p:nvSpPr>
        <p:spPr>
          <a:xfrm>
            <a:off x="2133600" y="4681210"/>
            <a:ext cx="3276600" cy="738664"/>
          </a:xfrm>
          <a:prstGeom prst="rect">
            <a:avLst/>
          </a:prstGeom>
          <a:noFill/>
        </p:spPr>
        <p:txBody>
          <a:bodyPr wrap="square" rtlCol="0">
            <a:spAutoFit/>
          </a:bodyPr>
          <a:lstStyle/>
          <a:p>
            <a:pPr>
              <a:defRPr/>
            </a:pPr>
            <a:r>
              <a:rPr lang="en-US" sz="1400" dirty="0" err="1" smtClean="0">
                <a:solidFill>
                  <a:srgbClr val="FFFF00"/>
                </a:solidFill>
                <a:latin typeface="Calibri" pitchFamily="34" charset="0"/>
              </a:rPr>
              <a:t>glPushAttrib</a:t>
            </a:r>
            <a:r>
              <a:rPr lang="en-US" sz="1400" dirty="0" smtClean="0">
                <a:solidFill>
                  <a:srgbClr val="FFFF00"/>
                </a:solidFill>
                <a:latin typeface="Calibri" pitchFamily="34" charset="0"/>
              </a:rPr>
              <a:t>(GL_CURRENT_BIT)</a:t>
            </a:r>
          </a:p>
          <a:p>
            <a:pPr>
              <a:defRPr/>
            </a:pPr>
            <a:r>
              <a:rPr lang="en-US" sz="1400" dirty="0" smtClean="0">
                <a:solidFill>
                  <a:srgbClr val="FFFF00"/>
                </a:solidFill>
                <a:latin typeface="Calibri" pitchFamily="34" charset="0"/>
              </a:rPr>
              <a:t>……….</a:t>
            </a:r>
          </a:p>
          <a:p>
            <a:pPr>
              <a:defRPr/>
            </a:pPr>
            <a:r>
              <a:rPr lang="en-US" sz="1400" dirty="0" err="1" smtClean="0">
                <a:solidFill>
                  <a:srgbClr val="FFFF00"/>
                </a:solidFill>
                <a:latin typeface="Calibri" pitchFamily="34" charset="0"/>
              </a:rPr>
              <a:t>glPopAttrib</a:t>
            </a:r>
            <a:r>
              <a:rPr lang="en-US" sz="1400" dirty="0" smtClean="0">
                <a:solidFill>
                  <a:srgbClr val="FFFF00"/>
                </a:solidFill>
                <a:latin typeface="Calibri" pitchFamily="34" charset="0"/>
              </a:rPr>
              <a:t>()</a:t>
            </a:r>
            <a:endParaRPr lang="en-US" sz="1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linds(horizontal)">
                                      <p:cBhvr>
                                        <p:cTn id="7" dur="500"/>
                                        <p:tgtEl>
                                          <p:spTgt spid="5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12" dur="500"/>
                                        <p:tgtEl>
                                          <p:spTgt spid="5632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6323">
                                            <p:txEl>
                                              <p:pRg st="3" end="3"/>
                                            </p:txEl>
                                          </p:spTgt>
                                        </p:tgtEl>
                                        <p:attrNameLst>
                                          <p:attrName>style.visibility</p:attrName>
                                        </p:attrNameLst>
                                      </p:cBhvr>
                                      <p:to>
                                        <p:strVal val="visible"/>
                                      </p:to>
                                    </p:set>
                                    <p:animEffect transition="in" filter="blinds(horizontal)">
                                      <p:cBhvr>
                                        <p:cTn id="15" dur="500"/>
                                        <p:tgtEl>
                                          <p:spTgt spid="5632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6323">
                                            <p:txEl>
                                              <p:pRg st="7" end="7"/>
                                            </p:txEl>
                                          </p:spTgt>
                                        </p:tgtEl>
                                        <p:attrNameLst>
                                          <p:attrName>style.visibility</p:attrName>
                                        </p:attrNameLst>
                                      </p:cBhvr>
                                      <p:to>
                                        <p:strVal val="visible"/>
                                      </p:to>
                                    </p:set>
                                    <p:animEffect transition="in" filter="blinds(horizontal)">
                                      <p:cBhvr>
                                        <p:cTn id="18" dur="500"/>
                                        <p:tgtEl>
                                          <p:spTgt spid="56323">
                                            <p:txEl>
                                              <p:pRg st="7" end="7"/>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6323">
                                            <p:txEl>
                                              <p:pRg st="10" end="10"/>
                                            </p:txEl>
                                          </p:spTgt>
                                        </p:tgtEl>
                                        <p:attrNameLst>
                                          <p:attrName>style.visibility</p:attrName>
                                        </p:attrNameLst>
                                      </p:cBhvr>
                                      <p:to>
                                        <p:strVal val="visible"/>
                                      </p:to>
                                    </p:set>
                                    <p:animEffect transition="in" filter="blinds(horizontal)">
                                      <p:cBhvr>
                                        <p:cTn id="29" dur="500"/>
                                        <p:tgtEl>
                                          <p:spTgt spid="56323">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6323">
                                            <p:txEl>
                                              <p:pRg st="11" end="11"/>
                                            </p:txEl>
                                          </p:spTgt>
                                        </p:tgtEl>
                                        <p:attrNameLst>
                                          <p:attrName>style.visibility</p:attrName>
                                        </p:attrNameLst>
                                      </p:cBhvr>
                                      <p:to>
                                        <p:strVal val="visible"/>
                                      </p:to>
                                    </p:set>
                                    <p:animEffect transition="in" filter="blinds(horizontal)">
                                      <p:cBhvr>
                                        <p:cTn id="32" dur="500"/>
                                        <p:tgtEl>
                                          <p:spTgt spid="563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support </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MGLFunctionTable</a:t>
            </a:r>
            <a:r>
              <a:rPr lang="en-US" dirty="0" smtClean="0"/>
              <a:t> </a:t>
            </a:r>
          </a:p>
          <a:p>
            <a:endParaRPr lang="en-US" dirty="0" smtClean="0"/>
          </a:p>
          <a:p>
            <a:r>
              <a:rPr lang="en-US" dirty="0" smtClean="0"/>
              <a:t>To acquire a reference to this class use the following code: </a:t>
            </a:r>
          </a:p>
          <a:p>
            <a:endParaRPr lang="en-US" dirty="0" smtClean="0"/>
          </a:p>
          <a:p>
            <a:endParaRPr lang="en-US" dirty="0"/>
          </a:p>
        </p:txBody>
      </p:sp>
      <p:sp>
        <p:nvSpPr>
          <p:cNvPr id="4" name="TextBox 3"/>
          <p:cNvSpPr txBox="1"/>
          <p:nvPr/>
        </p:nvSpPr>
        <p:spPr>
          <a:xfrm>
            <a:off x="762000" y="3352800"/>
            <a:ext cx="7772400" cy="2092881"/>
          </a:xfrm>
          <a:prstGeom prst="rect">
            <a:avLst/>
          </a:prstGeom>
          <a:noFill/>
        </p:spPr>
        <p:txBody>
          <a:bodyPr wrap="square" rtlCol="0">
            <a:spAutoFit/>
          </a:bodyPr>
          <a:lstStyle/>
          <a:p>
            <a:r>
              <a:rPr lang="en-US" sz="1400" i="1" dirty="0" smtClean="0">
                <a:solidFill>
                  <a:srgbClr val="FFFF00"/>
                </a:solidFill>
                <a:latin typeface="+mn-lt"/>
              </a:rPr>
              <a:t>import </a:t>
            </a:r>
            <a:r>
              <a:rPr lang="en-US" sz="1400" i="1" dirty="0" err="1" smtClean="0">
                <a:solidFill>
                  <a:srgbClr val="FFFF00"/>
                </a:solidFill>
                <a:latin typeface="+mn-lt"/>
              </a:rPr>
              <a:t>maya.OpenMayaRender</a:t>
            </a:r>
            <a:r>
              <a:rPr lang="en-US" sz="1400" i="1" dirty="0" smtClean="0">
                <a:solidFill>
                  <a:srgbClr val="FFFF00"/>
                </a:solidFill>
                <a:latin typeface="+mn-lt"/>
              </a:rPr>
              <a:t> as </a:t>
            </a:r>
            <a:r>
              <a:rPr lang="en-US" sz="1400" i="1" dirty="0" err="1" smtClean="0">
                <a:solidFill>
                  <a:srgbClr val="FFFF00"/>
                </a:solidFill>
                <a:latin typeface="+mn-lt"/>
              </a:rPr>
              <a:t>OpenMayaRender</a:t>
            </a:r>
            <a:endParaRPr lang="en-US" sz="1400" i="1" dirty="0" smtClean="0">
              <a:solidFill>
                <a:srgbClr val="FFFF00"/>
              </a:solidFill>
              <a:latin typeface="+mn-lt"/>
            </a:endParaRPr>
          </a:p>
          <a:p>
            <a:endParaRPr lang="en-US" sz="1400" i="1" dirty="0" smtClean="0">
              <a:solidFill>
                <a:srgbClr val="FFFF00"/>
              </a:solidFill>
              <a:latin typeface="+mn-lt"/>
            </a:endParaRPr>
          </a:p>
          <a:p>
            <a:endParaRPr lang="en-US" sz="1400" i="1" dirty="0" smtClean="0">
              <a:solidFill>
                <a:srgbClr val="FFFF00"/>
              </a:solidFill>
              <a:latin typeface="+mn-lt"/>
            </a:endParaRPr>
          </a:p>
          <a:p>
            <a:r>
              <a:rPr lang="en-US" sz="1400" i="1" dirty="0" err="1" smtClean="0">
                <a:solidFill>
                  <a:srgbClr val="FFFF00"/>
                </a:solidFill>
                <a:latin typeface="+mn-lt"/>
              </a:rPr>
              <a:t>glRenderer</a:t>
            </a:r>
            <a:r>
              <a:rPr lang="en-US" sz="1400" i="1" dirty="0" smtClean="0">
                <a:solidFill>
                  <a:srgbClr val="FFFF00"/>
                </a:solidFill>
                <a:latin typeface="+mn-lt"/>
              </a:rPr>
              <a:t> =</a:t>
            </a:r>
            <a:r>
              <a:rPr lang="en-US" sz="1400" i="1" dirty="0" err="1" smtClean="0">
                <a:solidFill>
                  <a:srgbClr val="FFFF00"/>
                </a:solidFill>
                <a:latin typeface="+mn-lt"/>
              </a:rPr>
              <a:t>OpenMayaRender.MHardwareRenderer.theRenderer</a:t>
            </a:r>
            <a:r>
              <a:rPr lang="en-US" sz="1400" i="1" dirty="0" smtClean="0">
                <a:solidFill>
                  <a:srgbClr val="FFFF00"/>
                </a:solidFill>
                <a:latin typeface="+mn-lt"/>
              </a:rPr>
              <a:t>() </a:t>
            </a:r>
            <a:br>
              <a:rPr lang="en-US" sz="1400" i="1" dirty="0" smtClean="0">
                <a:solidFill>
                  <a:srgbClr val="FFFF00"/>
                </a:solidFill>
                <a:latin typeface="+mn-lt"/>
              </a:rPr>
            </a:br>
            <a:r>
              <a:rPr lang="en-US" sz="1400" i="1" dirty="0" err="1" smtClean="0">
                <a:solidFill>
                  <a:srgbClr val="FFFF00"/>
                </a:solidFill>
                <a:latin typeface="+mn-lt"/>
              </a:rPr>
              <a:t>glFT</a:t>
            </a:r>
            <a:r>
              <a:rPr lang="en-US" sz="1400" i="1" dirty="0" smtClean="0">
                <a:solidFill>
                  <a:srgbClr val="FFFF00"/>
                </a:solidFill>
                <a:latin typeface="+mn-lt"/>
              </a:rPr>
              <a:t> = </a:t>
            </a:r>
            <a:r>
              <a:rPr lang="en-US" sz="1400" i="1" dirty="0" err="1" smtClean="0">
                <a:solidFill>
                  <a:srgbClr val="FFFF00"/>
                </a:solidFill>
                <a:latin typeface="+mn-lt"/>
              </a:rPr>
              <a:t>glRenderer.glFunctionTable</a:t>
            </a:r>
            <a:r>
              <a:rPr lang="en-US" sz="1400" i="1" dirty="0" smtClean="0">
                <a:solidFill>
                  <a:srgbClr val="FFFF00"/>
                </a:solidFill>
                <a:latin typeface="+mn-lt"/>
              </a:rPr>
              <a:t>()</a:t>
            </a:r>
          </a:p>
          <a:p>
            <a:endParaRPr lang="en-US" sz="1400" i="1" dirty="0" smtClean="0">
              <a:solidFill>
                <a:srgbClr val="FFFF00"/>
              </a:solidFill>
              <a:latin typeface="+mn-lt"/>
            </a:endParaRPr>
          </a:p>
          <a:p>
            <a:r>
              <a:rPr lang="en-US" sz="1400" i="1" dirty="0" err="1" smtClean="0">
                <a:solidFill>
                  <a:srgbClr val="FFFF00"/>
                </a:solidFill>
                <a:latin typeface="+mn-lt"/>
              </a:rPr>
              <a:t>glFT.glPushAttrib</a:t>
            </a:r>
            <a:r>
              <a:rPr lang="en-US" sz="1400" i="1" dirty="0" smtClean="0">
                <a:solidFill>
                  <a:srgbClr val="FFFF00"/>
                </a:solidFill>
                <a:latin typeface="+mn-lt"/>
              </a:rPr>
              <a:t>(</a:t>
            </a:r>
            <a:r>
              <a:rPr lang="en-US" sz="1400" i="1" dirty="0" err="1" smtClean="0">
                <a:solidFill>
                  <a:srgbClr val="FFFF00"/>
                </a:solidFill>
                <a:latin typeface="+mn-lt"/>
              </a:rPr>
              <a:t>OpenMayaRender.MGL_CURRENT_BIT</a:t>
            </a:r>
            <a:r>
              <a:rPr lang="en-US" sz="1400" i="1" dirty="0" smtClean="0">
                <a:solidFill>
                  <a:srgbClr val="FFFF00"/>
                </a:solidFill>
                <a:latin typeface="+mn-lt"/>
              </a:rPr>
              <a:t> )</a:t>
            </a:r>
          </a:p>
          <a:p>
            <a:r>
              <a:rPr lang="en-US" sz="1400" i="1" dirty="0" smtClean="0">
                <a:solidFill>
                  <a:srgbClr val="FFFF00"/>
                </a:solidFill>
                <a:latin typeface="+mn-lt"/>
              </a:rPr>
              <a:t>…</a:t>
            </a:r>
          </a:p>
          <a:p>
            <a:endParaRPr lang="en-US" dirty="0"/>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MPxLocatorNode</a:t>
            </a:r>
            <a:r>
              <a:rPr lang="en-US" dirty="0" smtClean="0"/>
              <a:t>::draw()</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sz="2000" dirty="0" smtClean="0"/>
              <a:t>Store any OpenGL drawing code, call M3dView::</a:t>
            </a:r>
            <a:r>
              <a:rPr lang="en-US" sz="2000" dirty="0" err="1" smtClean="0"/>
              <a:t>beginGL</a:t>
            </a:r>
            <a:r>
              <a:rPr lang="en-US" sz="2000" dirty="0" smtClean="0"/>
              <a:t>() and push the current OpenGL state:</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CA" sz="2000" dirty="0" smtClean="0"/>
              <a:t>Call OpenGL drawing code, e.g. glVertex3f, etc… Can create variations depending on the drawing style and node status (which are passed into the method)</a:t>
            </a:r>
          </a:p>
          <a:p>
            <a:pPr>
              <a:buFont typeface="Arial" pitchFamily="34" charset="0"/>
              <a:buChar char="•"/>
            </a:pPr>
            <a:endParaRPr lang="en-CA" sz="2000" dirty="0" smtClean="0"/>
          </a:p>
          <a:p>
            <a:pPr>
              <a:buFont typeface="Arial" pitchFamily="34" charset="0"/>
              <a:buChar char="•"/>
            </a:pPr>
            <a:r>
              <a:rPr lang="en-CA" sz="2000" dirty="0" smtClean="0"/>
              <a:t>Once drawing </a:t>
            </a:r>
            <a:r>
              <a:rPr lang="en-US" sz="2000" dirty="0" smtClean="0"/>
              <a:t>is finished, pop the previous OpenGL state and call M3dView::</a:t>
            </a:r>
            <a:r>
              <a:rPr lang="en-US" sz="2000" dirty="0" err="1" smtClean="0"/>
              <a:t>endGL</a:t>
            </a:r>
            <a:r>
              <a:rPr lang="en-US" sz="2000" dirty="0" smtClean="0"/>
              <a:t>():</a:t>
            </a:r>
            <a:endParaRPr lang="en-CA" sz="2000" dirty="0" smtClean="0"/>
          </a:p>
          <a:p>
            <a:endParaRPr lang="en-US" dirty="0"/>
          </a:p>
        </p:txBody>
      </p:sp>
      <p:sp>
        <p:nvSpPr>
          <p:cNvPr id="4" name="TextBox 3"/>
          <p:cNvSpPr txBox="1"/>
          <p:nvPr/>
        </p:nvSpPr>
        <p:spPr>
          <a:xfrm>
            <a:off x="1905000" y="2286000"/>
            <a:ext cx="5867400" cy="584775"/>
          </a:xfrm>
          <a:prstGeom prst="rect">
            <a:avLst/>
          </a:prstGeom>
          <a:noFill/>
        </p:spPr>
        <p:txBody>
          <a:bodyPr wrap="square" rtlCol="0">
            <a:spAutoFit/>
          </a:bodyPr>
          <a:lstStyle/>
          <a:p>
            <a:r>
              <a:rPr lang="en-US" sz="1600" i="1" dirty="0" err="1" smtClean="0">
                <a:solidFill>
                  <a:srgbClr val="FFFF00"/>
                </a:solidFill>
                <a:latin typeface="Calibri" pitchFamily="34" charset="0"/>
              </a:rPr>
              <a:t>view.beginGL</a:t>
            </a:r>
            <a:r>
              <a:rPr lang="en-US" sz="1600" i="1" dirty="0" smtClean="0">
                <a:solidFill>
                  <a:srgbClr val="FFFF00"/>
                </a:solidFill>
                <a:latin typeface="Calibri" pitchFamily="34" charset="0"/>
              </a:rPr>
              <a:t>();</a:t>
            </a:r>
          </a:p>
          <a:p>
            <a:r>
              <a:rPr lang="en-US" sz="1600" i="1" dirty="0" err="1" smtClean="0">
                <a:solidFill>
                  <a:srgbClr val="FFFF00"/>
                </a:solidFill>
              </a:rPr>
              <a:t>glFT.</a:t>
            </a:r>
            <a:r>
              <a:rPr lang="en-US" sz="1600" i="1" dirty="0" err="1" smtClean="0">
                <a:solidFill>
                  <a:srgbClr val="FFFF00"/>
                </a:solidFill>
                <a:latin typeface="Calibri" pitchFamily="34" charset="0"/>
              </a:rPr>
              <a:t>glPushAttrib</a:t>
            </a:r>
            <a:r>
              <a:rPr lang="en-US" sz="1600" i="1" dirty="0" smtClean="0">
                <a:solidFill>
                  <a:srgbClr val="FFFF00"/>
                </a:solidFill>
                <a:latin typeface="Calibri" pitchFamily="34" charset="0"/>
              </a:rPr>
              <a:t>(</a:t>
            </a:r>
            <a:r>
              <a:rPr lang="en-US" sz="1600" i="1" dirty="0" err="1" smtClean="0">
                <a:solidFill>
                  <a:srgbClr val="FFFF00"/>
                </a:solidFill>
              </a:rPr>
              <a:t>OpenMayaRender.MGL_CURRENT_BIT</a:t>
            </a:r>
            <a:r>
              <a:rPr lang="en-US" sz="1600" dirty="0" smtClean="0">
                <a:solidFill>
                  <a:srgbClr val="FFFF00"/>
                </a:solidFill>
                <a:latin typeface="Calibri" pitchFamily="34" charset="0"/>
              </a:rPr>
              <a:t>);</a:t>
            </a:r>
          </a:p>
        </p:txBody>
      </p:sp>
      <p:sp>
        <p:nvSpPr>
          <p:cNvPr id="5" name="TextBox 4"/>
          <p:cNvSpPr txBox="1"/>
          <p:nvPr/>
        </p:nvSpPr>
        <p:spPr>
          <a:xfrm>
            <a:off x="2057400" y="5486400"/>
            <a:ext cx="2743200" cy="584775"/>
          </a:xfrm>
          <a:prstGeom prst="rect">
            <a:avLst/>
          </a:prstGeom>
          <a:noFill/>
        </p:spPr>
        <p:txBody>
          <a:bodyPr wrap="square" rtlCol="0">
            <a:spAutoFit/>
          </a:bodyPr>
          <a:lstStyle/>
          <a:p>
            <a:r>
              <a:rPr lang="en-US" sz="1600" i="1" dirty="0" err="1" smtClean="0">
                <a:solidFill>
                  <a:srgbClr val="FFFF00"/>
                </a:solidFill>
                <a:latin typeface="Calibri" pitchFamily="34" charset="0"/>
              </a:rPr>
              <a:t>glFT.glPopAttrib</a:t>
            </a:r>
            <a:r>
              <a:rPr lang="en-US" sz="1600" i="1" dirty="0" smtClean="0">
                <a:solidFill>
                  <a:srgbClr val="FFFF00"/>
                </a:solidFill>
                <a:latin typeface="Calibri" pitchFamily="34" charset="0"/>
              </a:rPr>
              <a:t>();</a:t>
            </a:r>
          </a:p>
          <a:p>
            <a:r>
              <a:rPr lang="en-US" sz="1600" i="1" dirty="0" err="1" smtClean="0">
                <a:solidFill>
                  <a:srgbClr val="FFFF00"/>
                </a:solidFill>
                <a:latin typeface="Calibri" pitchFamily="34" charset="0"/>
              </a:rPr>
              <a:t>view.endGL</a:t>
            </a:r>
            <a:r>
              <a:rPr lang="en-US" sz="1600" i="1" dirty="0" smtClean="0">
                <a:solidFill>
                  <a:srgbClr val="FFFF00"/>
                </a:solidFill>
                <a:latin typeface="Calibri" pitchFamily="34"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MPxLocatorNode::boundingBox()</a:t>
            </a:r>
          </a:p>
        </p:txBody>
      </p:sp>
      <p:sp>
        <p:nvSpPr>
          <p:cNvPr id="13315" name="Content Placeholder 2"/>
          <p:cNvSpPr>
            <a:spLocks noGrp="1"/>
          </p:cNvSpPr>
          <p:nvPr>
            <p:ph idx="1"/>
          </p:nvPr>
        </p:nvSpPr>
        <p:spPr/>
        <p:txBody>
          <a:bodyPr/>
          <a:lstStyle/>
          <a:p>
            <a:pPr>
              <a:buFont typeface="Arial" pitchFamily="34" charset="0"/>
              <a:buChar char="•"/>
            </a:pPr>
            <a:r>
              <a:rPr lang="en-US" dirty="0" smtClean="0"/>
              <a:t>If </a:t>
            </a:r>
            <a:r>
              <a:rPr lang="en-US" dirty="0" err="1" smtClean="0"/>
              <a:t>boundingBox</a:t>
            </a:r>
            <a:r>
              <a:rPr lang="en-US" dirty="0" smtClean="0"/>
              <a:t>() is overridden, </a:t>
            </a:r>
            <a:r>
              <a:rPr lang="en-US" dirty="0" err="1" smtClean="0"/>
              <a:t>isBounded</a:t>
            </a:r>
            <a:r>
              <a:rPr lang="en-US" dirty="0" smtClean="0"/>
              <a:t>() must return true</a:t>
            </a:r>
          </a:p>
          <a:p>
            <a:pPr>
              <a:buFont typeface="Arial" pitchFamily="34" charset="0"/>
              <a:buChar char="•"/>
            </a:pPr>
            <a:endParaRPr lang="en-US" dirty="0" smtClean="0"/>
          </a:p>
          <a:p>
            <a:pPr>
              <a:buFont typeface="Arial" pitchFamily="34" charset="0"/>
              <a:buChar char="•"/>
            </a:pPr>
            <a:r>
              <a:rPr lang="en-US" dirty="0" smtClean="0"/>
              <a:t>Highly recommended to implement these. Without them, Maya will have difficulty determining the exact size of the locator, e.g. “Frame All” and “Frame Selected” will not zoom correctly.</a:t>
            </a:r>
          </a:p>
          <a:p>
            <a:pPr>
              <a:buFont typeface="Arial" pitchFamily="34" charset="0"/>
              <a:buChar char="•"/>
            </a:pPr>
            <a:endParaRPr lang="en-US" dirty="0" smtClean="0"/>
          </a:p>
          <a:p>
            <a:pPr>
              <a:buFont typeface="Arial" pitchFamily="34" charset="0"/>
              <a:buChar char="•"/>
            </a:pPr>
            <a:r>
              <a:rPr lang="en-US" dirty="0" err="1" smtClean="0"/>
              <a:t>boundingBox</a:t>
            </a:r>
            <a:r>
              <a:rPr lang="en-US" dirty="0" smtClean="0"/>
              <a:t>() must be efficient since it is called each time the window refreshes.</a:t>
            </a:r>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2" dur="500"/>
                                        <p:tgtEl>
                                          <p:spTgt spid="13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17"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err="1" smtClean="0"/>
              <a:t>MPxLocatorNode</a:t>
            </a:r>
            <a:r>
              <a:rPr lang="en-US" dirty="0" smtClean="0"/>
              <a:t> Registration</a:t>
            </a:r>
          </a:p>
        </p:txBody>
      </p:sp>
      <p:sp>
        <p:nvSpPr>
          <p:cNvPr id="9219" name="Content Placeholder 2"/>
          <p:cNvSpPr>
            <a:spLocks noGrp="1"/>
          </p:cNvSpPr>
          <p:nvPr>
            <p:ph idx="1"/>
          </p:nvPr>
        </p:nvSpPr>
        <p:spPr>
          <a:xfrm>
            <a:off x="319088" y="1676400"/>
            <a:ext cx="8215312" cy="4783138"/>
          </a:xfrm>
        </p:spPr>
        <p:txBody>
          <a:bodyPr/>
          <a:lstStyle/>
          <a:p>
            <a:r>
              <a:rPr lang="en-US" sz="2800" dirty="0" smtClean="0"/>
              <a:t>Specify </a:t>
            </a:r>
            <a:r>
              <a:rPr lang="en-US" sz="2800" dirty="0" err="1" smtClean="0"/>
              <a:t>kLocatorNode</a:t>
            </a:r>
            <a:r>
              <a:rPr lang="en-US" sz="2800" dirty="0" smtClean="0"/>
              <a:t> when registering the node in </a:t>
            </a:r>
            <a:r>
              <a:rPr lang="en-US" sz="2800" dirty="0" err="1" smtClean="0"/>
              <a:t>initializePlugin</a:t>
            </a:r>
            <a:endParaRPr lang="en-US" sz="2800" dirty="0" smtClean="0"/>
          </a:p>
          <a:p>
            <a:endParaRPr lang="en-US" dirty="0" smtClean="0"/>
          </a:p>
          <a:p>
            <a:endParaRPr lang="en-US" dirty="0" smtClean="0"/>
          </a:p>
          <a:p>
            <a:pPr>
              <a:buNone/>
            </a:pPr>
            <a:endParaRPr lang="en-US" dirty="0" smtClean="0"/>
          </a:p>
        </p:txBody>
      </p:sp>
      <p:sp>
        <p:nvSpPr>
          <p:cNvPr id="4" name="TextBox 3"/>
          <p:cNvSpPr txBox="1"/>
          <p:nvPr/>
        </p:nvSpPr>
        <p:spPr>
          <a:xfrm>
            <a:off x="685800" y="3124200"/>
            <a:ext cx="8001000" cy="1477328"/>
          </a:xfrm>
          <a:prstGeom prst="rect">
            <a:avLst/>
          </a:prstGeom>
          <a:noFill/>
        </p:spPr>
        <p:txBody>
          <a:bodyPr wrap="square" rtlCol="0">
            <a:spAutoFit/>
          </a:bodyPr>
          <a:lstStyle/>
          <a:p>
            <a:pPr>
              <a:buNone/>
            </a:pPr>
            <a:r>
              <a:rPr lang="en-US" i="1" dirty="0" smtClean="0">
                <a:solidFill>
                  <a:srgbClr val="FFFF00"/>
                </a:solidFill>
                <a:latin typeface="Calibri" pitchFamily="34" charset="0"/>
              </a:rPr>
              <a:t>import </a:t>
            </a:r>
            <a:r>
              <a:rPr lang="en-US" i="1" dirty="0" err="1" smtClean="0">
                <a:solidFill>
                  <a:srgbClr val="FFFF00"/>
                </a:solidFill>
                <a:latin typeface="Calibri" pitchFamily="34" charset="0"/>
              </a:rPr>
              <a:t>maya.OpenMayaUI</a:t>
            </a:r>
            <a:r>
              <a:rPr lang="en-US" i="1" dirty="0" smtClean="0">
                <a:solidFill>
                  <a:srgbClr val="FFFF00"/>
                </a:solidFill>
                <a:latin typeface="Calibri" pitchFamily="34" charset="0"/>
              </a:rPr>
              <a:t> as </a:t>
            </a:r>
            <a:r>
              <a:rPr lang="en-US" i="1" dirty="0" err="1" smtClean="0">
                <a:solidFill>
                  <a:srgbClr val="FFFF00"/>
                </a:solidFill>
                <a:latin typeface="Calibri" pitchFamily="34" charset="0"/>
              </a:rPr>
              <a:t>OpenMayaUI</a:t>
            </a:r>
            <a:r>
              <a:rPr lang="en-US" i="1" dirty="0" smtClean="0">
                <a:solidFill>
                  <a:srgbClr val="FFFF00"/>
                </a:solidFill>
                <a:latin typeface="Calibri" pitchFamily="34" charset="0"/>
              </a:rPr>
              <a:t>	 </a:t>
            </a:r>
          </a:p>
          <a:p>
            <a:pPr>
              <a:buNone/>
            </a:pPr>
            <a:endParaRPr lang="en-US" i="1" dirty="0" smtClean="0">
              <a:solidFill>
                <a:srgbClr val="FFFF00"/>
              </a:solidFill>
              <a:latin typeface="Calibri" pitchFamily="34" charset="0"/>
            </a:endParaRPr>
          </a:p>
          <a:p>
            <a:pPr>
              <a:buNone/>
            </a:pPr>
            <a:r>
              <a:rPr lang="en-US" i="1" dirty="0" err="1" smtClean="0">
                <a:solidFill>
                  <a:srgbClr val="FFFF00"/>
                </a:solidFill>
                <a:latin typeface="Calibri" pitchFamily="34" charset="0"/>
              </a:rPr>
              <a:t>OpenMayaMPx.MFnPlugin.registerNode</a:t>
            </a:r>
            <a:r>
              <a:rPr lang="en-US" i="1" dirty="0" smtClean="0">
                <a:solidFill>
                  <a:srgbClr val="FFFF00"/>
                </a:solidFill>
                <a:latin typeface="Calibri" pitchFamily="34" charset="0"/>
              </a:rPr>
              <a:t>( </a:t>
            </a:r>
            <a:r>
              <a:rPr lang="en-US" i="1" dirty="0" err="1" smtClean="0">
                <a:solidFill>
                  <a:srgbClr val="FFFF00"/>
                </a:solidFill>
                <a:latin typeface="Calibri" pitchFamily="34" charset="0"/>
              </a:rPr>
              <a:t>kPluginNodeTypeName</a:t>
            </a:r>
            <a:r>
              <a:rPr lang="en-US" i="1" dirty="0" smtClean="0">
                <a:solidFill>
                  <a:srgbClr val="FFFF00"/>
                </a:solidFill>
                <a:latin typeface="Calibri" pitchFamily="34" charset="0"/>
              </a:rPr>
              <a:t>, </a:t>
            </a:r>
            <a:r>
              <a:rPr lang="en-US" i="1" dirty="0" err="1" smtClean="0">
                <a:solidFill>
                  <a:srgbClr val="FFFF00"/>
                </a:solidFill>
                <a:latin typeface="Calibri" pitchFamily="34" charset="0"/>
              </a:rPr>
              <a:t>kPluginNodeId</a:t>
            </a:r>
            <a:r>
              <a:rPr lang="en-US" i="1" dirty="0" smtClean="0">
                <a:solidFill>
                  <a:srgbClr val="FFFF00"/>
                </a:solidFill>
                <a:latin typeface="Calibri" pitchFamily="34" charset="0"/>
              </a:rPr>
              <a:t>, </a:t>
            </a:r>
            <a:r>
              <a:rPr lang="en-US" i="1" dirty="0" err="1" smtClean="0">
                <a:solidFill>
                  <a:srgbClr val="FFFF00"/>
                </a:solidFill>
                <a:latin typeface="Calibri" pitchFamily="34" charset="0"/>
              </a:rPr>
              <a:t>nodeCreator</a:t>
            </a:r>
            <a:r>
              <a:rPr lang="en-US" i="1" dirty="0" smtClean="0">
                <a:solidFill>
                  <a:srgbClr val="FFFF00"/>
                </a:solidFill>
                <a:latin typeface="Calibri" pitchFamily="34" charset="0"/>
              </a:rPr>
              <a:t>, </a:t>
            </a:r>
            <a:r>
              <a:rPr lang="en-US" i="1" dirty="0" err="1" smtClean="0">
                <a:solidFill>
                  <a:srgbClr val="FFFF00"/>
                </a:solidFill>
                <a:latin typeface="Calibri" pitchFamily="34" charset="0"/>
              </a:rPr>
              <a:t>nodeInitializer</a:t>
            </a:r>
            <a:r>
              <a:rPr lang="en-US" i="1" dirty="0" smtClean="0">
                <a:solidFill>
                  <a:srgbClr val="FFFF00"/>
                </a:solidFill>
                <a:latin typeface="Calibri" pitchFamily="34" charset="0"/>
              </a:rPr>
              <a:t>, </a:t>
            </a:r>
            <a:r>
              <a:rPr lang="en-US" i="1" dirty="0" err="1" smtClean="0">
                <a:solidFill>
                  <a:srgbClr val="FFFF00"/>
                </a:solidFill>
                <a:latin typeface="Calibri" pitchFamily="34" charset="0"/>
              </a:rPr>
              <a:t>OpenMayaMPx.MPxNode.kLocatorNode</a:t>
            </a:r>
            <a:r>
              <a:rPr lang="en-US" i="1" dirty="0" smtClean="0">
                <a:solidFill>
                  <a:srgbClr val="FFFF00"/>
                </a:solidFill>
                <a:latin typeface="Calibri" pitchFamily="34" charset="0"/>
              </a:rPr>
              <a:t> )</a:t>
            </a: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lvl="2"/>
            <a:r>
              <a:rPr lang="en-US" dirty="0" smtClean="0"/>
              <a:t>Examples: </a:t>
            </a:r>
            <a:r>
              <a:rPr lang="en-US" dirty="0" err="1" smtClean="0"/>
              <a:t>arrowLocator</a:t>
            </a:r>
            <a:endParaRPr lang="en-US" dirty="0" smtClean="0"/>
          </a:p>
        </p:txBody>
      </p:sp>
      <p:sp>
        <p:nvSpPr>
          <p:cNvPr id="14339" name="Content Placeholder 2"/>
          <p:cNvSpPr>
            <a:spLocks noGrp="1"/>
          </p:cNvSpPr>
          <p:nvPr>
            <p:ph idx="1"/>
          </p:nvPr>
        </p:nvSpPr>
        <p:spPr/>
        <p:txBody>
          <a:bodyPr/>
          <a:lstStyle/>
          <a:p>
            <a:pPr>
              <a:buNone/>
            </a:pPr>
            <a:r>
              <a:rPr lang="en-US" dirty="0" smtClean="0"/>
              <a:t>	In this project, we will implement a custom locator, it has a unit attribute “</a:t>
            </a:r>
            <a:r>
              <a:rPr lang="en-US" dirty="0" err="1" smtClean="0"/>
              <a:t>windDirection</a:t>
            </a:r>
            <a:r>
              <a:rPr lang="en-US" dirty="0" smtClean="0"/>
              <a:t>”. This locator is drawn as a big arrow in the Maya viewport. You can change the direction of the locator by retrieving its “</a:t>
            </a:r>
            <a:r>
              <a:rPr lang="en-US" dirty="0" err="1" smtClean="0"/>
              <a:t>windDirection</a:t>
            </a:r>
            <a:r>
              <a:rPr lang="en-US" dirty="0" smtClean="0"/>
              <a:t>” attribute and rotating corresponding angles when drawing the locator node with OpenGL calls.</a:t>
            </a:r>
          </a:p>
          <a:p>
            <a:endParaRPr lang="en-US" dirty="0" smtClean="0"/>
          </a:p>
          <a:p>
            <a:pPr lvl="2"/>
            <a:endParaRPr lang="en-US" sz="2500" dirty="0" smtClean="0"/>
          </a:p>
          <a:p>
            <a:endParaRPr lang="en-US" dirty="0" smtClean="0"/>
          </a:p>
        </p:txBody>
      </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65150" y="2855913"/>
            <a:ext cx="8083550" cy="995362"/>
          </a:xfrm>
        </p:spPr>
        <p:txBody>
          <a:bodyPr/>
          <a:lstStyle/>
          <a:p>
            <a:pPr algn="ctr" eaLnBrk="1" hangingPunct="1"/>
            <a:r>
              <a:rPr lang="en-US" sz="9700" dirty="0" smtClean="0"/>
              <a:t>Q &amp; A</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 			    </a:t>
            </a:r>
            <a:r>
              <a:rPr lang="en-US" sz="2800" b="1" dirty="0" smtClean="0"/>
              <a:t>  DG/ DAG Operations</a:t>
            </a:r>
            <a:endParaRPr lang="en-US" sz="2800" b="1" dirty="0"/>
          </a:p>
        </p:txBody>
      </p:sp>
      <p:grpSp>
        <p:nvGrpSpPr>
          <p:cNvPr id="5"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7"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DG/DAG Operations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dirty="0" err="1" smtClean="0"/>
              <a:t>MDGModifier</a:t>
            </a:r>
            <a:r>
              <a:rPr lang="en-US" dirty="0" smtClean="0"/>
              <a:t> / </a:t>
            </a:r>
            <a:r>
              <a:rPr lang="en-US" dirty="0" err="1" smtClean="0"/>
              <a:t>MDagModifier</a:t>
            </a:r>
            <a:endParaRPr lang="en-US" dirty="0" smtClean="0"/>
          </a:p>
          <a:p>
            <a:pPr lvl="1">
              <a:buNone/>
            </a:pPr>
            <a:endParaRPr lang="en-US" dirty="0" smtClean="0"/>
          </a:p>
          <a:p>
            <a:pPr lvl="1">
              <a:buFontTx/>
              <a:buChar char="•"/>
            </a:pPr>
            <a:r>
              <a:rPr lang="en-CA" dirty="0" smtClean="0"/>
              <a:t>Facilitate the creation or deletion of nodes and connections</a:t>
            </a:r>
            <a:endParaRPr lang="en-US" dirty="0" smtClean="0"/>
          </a:p>
          <a:p>
            <a:pPr lvl="1">
              <a:buFontTx/>
              <a:buChar char="•"/>
            </a:pPr>
            <a:endParaRPr lang="en-CA" dirty="0" smtClean="0"/>
          </a:p>
          <a:p>
            <a:pPr lvl="1">
              <a:buClr>
                <a:schemeClr val="accent1">
                  <a:lumMod val="50000"/>
                  <a:lumOff val="50000"/>
                </a:schemeClr>
              </a:buClr>
              <a:buFont typeface="Arial" pitchFamily="34" charset="0"/>
              <a:buChar char="•"/>
            </a:pPr>
            <a:r>
              <a:rPr lang="en-US" dirty="0" smtClean="0"/>
              <a:t>Automatically provides undo/redo support</a:t>
            </a:r>
            <a:endParaRPr lang="en-CA" dirty="0" smtClean="0"/>
          </a:p>
          <a:p>
            <a:pPr lvl="1">
              <a:buClr>
                <a:schemeClr val="accent1">
                  <a:lumMod val="50000"/>
                  <a:lumOff val="50000"/>
                </a:schemeClr>
              </a:buClr>
              <a:buFont typeface="Arial" pitchFamily="34" charset="0"/>
              <a:buChar char="•"/>
            </a:pPr>
            <a:endParaRPr lang="en-CA" sz="2000" dirty="0" smtClean="0">
              <a:solidFill>
                <a:srgbClr val="FFFFFF"/>
              </a:solidFill>
            </a:endParaRPr>
          </a:p>
          <a:p>
            <a:pPr lvl="1">
              <a:buClr>
                <a:schemeClr val="accent1">
                  <a:lumMod val="50000"/>
                  <a:lumOff val="50000"/>
                </a:schemeClr>
              </a:buClr>
              <a:buFont typeface="Arial" pitchFamily="34" charset="0"/>
              <a:buChar char="•"/>
            </a:pPr>
            <a:r>
              <a:rPr lang="en-US" sz="2000" dirty="0" err="1" smtClean="0">
                <a:solidFill>
                  <a:srgbClr val="FFFFFF"/>
                </a:solidFill>
              </a:rPr>
              <a:t>MDagModifier</a:t>
            </a:r>
            <a:r>
              <a:rPr lang="en-US" sz="2000" dirty="0" smtClean="0">
                <a:solidFill>
                  <a:srgbClr val="FFFFFF"/>
                </a:solidFill>
              </a:rPr>
              <a:t>: dag node creation/parenting</a:t>
            </a:r>
            <a:endParaRPr lang="en-US" dirty="0" smtClean="0"/>
          </a:p>
          <a:p>
            <a:pPr lvl="1">
              <a:buFontTx/>
              <a:buChar char="•"/>
            </a:pPr>
            <a:endParaRPr lang="en-US" dirty="0" smtClean="0"/>
          </a:p>
          <a:p>
            <a:pPr lvl="1">
              <a:buFontTx/>
              <a:buChar char="•"/>
            </a:pPr>
            <a:r>
              <a:rPr lang="en-US" dirty="0" smtClean="0"/>
              <a:t>Holds a list of operations. Operations are queued as they are called.</a:t>
            </a:r>
          </a:p>
          <a:p>
            <a:pPr lvl="1">
              <a:buFontTx/>
              <a:buChar char="•"/>
            </a:pPr>
            <a:endParaRPr lang="en-US" dirty="0" smtClean="0"/>
          </a:p>
          <a:p>
            <a:pPr lvl="1">
              <a:buFontTx/>
              <a:buChar char="•"/>
            </a:pPr>
            <a:r>
              <a:rPr lang="en-US" dirty="0" smtClean="0"/>
              <a:t> In general,  </a:t>
            </a:r>
            <a:r>
              <a:rPr lang="en-US" dirty="0" err="1" smtClean="0"/>
              <a:t>MDGModifer</a:t>
            </a:r>
            <a:r>
              <a:rPr lang="en-US" dirty="0" smtClean="0"/>
              <a:t> will not perform these operations until </a:t>
            </a:r>
            <a:r>
              <a:rPr lang="en-US" dirty="0" err="1" smtClean="0"/>
              <a:t>MDGModifier</a:t>
            </a:r>
            <a:r>
              <a:rPr lang="en-US" dirty="0" smtClean="0"/>
              <a:t>::</a:t>
            </a:r>
            <a:r>
              <a:rPr lang="en-US" dirty="0" err="1" smtClean="0"/>
              <a:t>doIt</a:t>
            </a:r>
            <a:r>
              <a:rPr lang="en-US" dirty="0" smtClean="0"/>
              <a:t>() call is issued.</a:t>
            </a:r>
          </a:p>
          <a:p>
            <a:pPr lvl="1">
              <a:buFontTx/>
              <a:buChar cha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MDGModifier</a:t>
            </a:r>
            <a:r>
              <a:rPr lang="en-US" dirty="0" smtClean="0"/>
              <a:t> code structure</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r>
              <a:rPr lang="en-US" dirty="0" smtClean="0"/>
              <a:t>All these operations won’t get executed until </a:t>
            </a:r>
            <a:r>
              <a:rPr lang="en-US" dirty="0" err="1" smtClean="0"/>
              <a:t>dgMod.doIt</a:t>
            </a:r>
            <a:r>
              <a:rPr lang="en-US" dirty="0" smtClean="0"/>
              <a:t>()</a:t>
            </a:r>
          </a:p>
          <a:p>
            <a:r>
              <a:rPr lang="en-US" dirty="0" smtClean="0"/>
              <a:t>To undo all these operations, </a:t>
            </a:r>
            <a:r>
              <a:rPr lang="en-US" dirty="0" err="1" smtClean="0"/>
              <a:t>dgMod.undoIt</a:t>
            </a:r>
            <a:r>
              <a:rPr lang="en-US" dirty="0" smtClean="0"/>
              <a:t>()</a:t>
            </a:r>
          </a:p>
          <a:p>
            <a:endParaRPr lang="en-US" dirty="0"/>
          </a:p>
        </p:txBody>
      </p:sp>
      <p:sp>
        <p:nvSpPr>
          <p:cNvPr id="5" name="TextBox 4"/>
          <p:cNvSpPr txBox="1"/>
          <p:nvPr/>
        </p:nvSpPr>
        <p:spPr>
          <a:xfrm>
            <a:off x="609600" y="1600200"/>
            <a:ext cx="7467600" cy="1815882"/>
          </a:xfrm>
          <a:prstGeom prst="rect">
            <a:avLst/>
          </a:prstGeom>
          <a:noFill/>
        </p:spPr>
        <p:txBody>
          <a:bodyPr wrap="square" rtlCol="0">
            <a:spAutoFit/>
          </a:bodyPr>
          <a:lstStyle/>
          <a:p>
            <a:r>
              <a:rPr lang="en-US" sz="1400" dirty="0" smtClean="0">
                <a:solidFill>
                  <a:srgbClr val="FFFF00"/>
                </a:solidFill>
                <a:latin typeface="Calibri" pitchFamily="34" charset="0"/>
              </a:rPr>
              <a:t>import </a:t>
            </a:r>
            <a:r>
              <a:rPr lang="en-US" sz="1400" dirty="0" err="1" smtClean="0">
                <a:solidFill>
                  <a:srgbClr val="FFFF00"/>
                </a:solidFill>
                <a:latin typeface="Calibri" pitchFamily="34" charset="0"/>
              </a:rPr>
              <a:t>maya.OpenMaya</a:t>
            </a:r>
            <a:r>
              <a:rPr lang="en-US" sz="1400" dirty="0" smtClean="0">
                <a:solidFill>
                  <a:srgbClr val="FFFF00"/>
                </a:solidFill>
                <a:latin typeface="Calibri" pitchFamily="34" charset="0"/>
              </a:rPr>
              <a:t> as </a:t>
            </a:r>
            <a:r>
              <a:rPr lang="en-US" sz="1400" dirty="0" err="1" smtClean="0">
                <a:solidFill>
                  <a:srgbClr val="FFFF00"/>
                </a:solidFill>
                <a:latin typeface="Calibri" pitchFamily="34" charset="0"/>
              </a:rPr>
              <a:t>OpenMaya</a:t>
            </a:r>
            <a:r>
              <a:rPr lang="en-US" sz="1400" dirty="0" smtClean="0">
                <a:solidFill>
                  <a:srgbClr val="FFFF00"/>
                </a:solidFill>
                <a:latin typeface="Calibri" pitchFamily="34" charset="0"/>
              </a:rPr>
              <a:t> </a:t>
            </a:r>
          </a:p>
          <a:p>
            <a:r>
              <a:rPr lang="en-US" sz="1400" dirty="0" err="1" smtClean="0">
                <a:solidFill>
                  <a:srgbClr val="FFFF00"/>
                </a:solidFill>
                <a:latin typeface="Calibri" pitchFamily="34" charset="0"/>
              </a:rPr>
              <a:t>dgMod</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OpenMaya.MDGModifier</a:t>
            </a:r>
            <a:r>
              <a:rPr lang="en-US" sz="1400" dirty="0" smtClean="0">
                <a:solidFill>
                  <a:srgbClr val="FFFF00"/>
                </a:solidFill>
                <a:latin typeface="Calibri" pitchFamily="34" charset="0"/>
              </a:rPr>
              <a:t>()</a:t>
            </a:r>
          </a:p>
          <a:p>
            <a:r>
              <a:rPr lang="en-US" sz="1400" dirty="0" err="1" smtClean="0">
                <a:solidFill>
                  <a:srgbClr val="FFFF00"/>
                </a:solidFill>
                <a:latin typeface="Calibri" pitchFamily="34" charset="0"/>
              </a:rPr>
              <a:t>dgMod.createNode</a:t>
            </a:r>
            <a:r>
              <a:rPr lang="en-US" sz="1400" dirty="0" smtClean="0">
                <a:solidFill>
                  <a:srgbClr val="FFFF00"/>
                </a:solidFill>
                <a:latin typeface="Calibri" pitchFamily="34" charset="0"/>
              </a:rPr>
              <a:t> ( “transform”)</a:t>
            </a:r>
          </a:p>
          <a:p>
            <a:r>
              <a:rPr lang="en-US" sz="1400" dirty="0" err="1" smtClean="0">
                <a:solidFill>
                  <a:srgbClr val="FFFF00"/>
                </a:solidFill>
                <a:latin typeface="Calibri" pitchFamily="34" charset="0"/>
              </a:rPr>
              <a:t>dgMod.commandToExecute</a:t>
            </a:r>
            <a:r>
              <a:rPr lang="en-US" sz="1400" dirty="0" smtClean="0">
                <a:solidFill>
                  <a:srgbClr val="FFFF00"/>
                </a:solidFill>
                <a:latin typeface="Calibri" pitchFamily="34" charset="0"/>
              </a:rPr>
              <a:t>(“</a:t>
            </a:r>
            <a:r>
              <a:rPr lang="pt-BR" sz="1400" dirty="0" smtClean="0">
                <a:solidFill>
                  <a:srgbClr val="FFFF00"/>
                </a:solidFill>
                <a:latin typeface="Calibri" pitchFamily="34" charset="0"/>
              </a:rPr>
              <a:t>sphere -n sphere1 -r 1;”)</a:t>
            </a:r>
          </a:p>
          <a:p>
            <a:r>
              <a:rPr lang="pt-BR" sz="1400" dirty="0" smtClean="0">
                <a:solidFill>
                  <a:srgbClr val="FFFF00"/>
                </a:solidFill>
                <a:latin typeface="Calibri" pitchFamily="34" charset="0"/>
              </a:rPr>
              <a:t>dgMod.connect(.....)</a:t>
            </a:r>
          </a:p>
          <a:p>
            <a:r>
              <a:rPr lang="pt-BR" sz="1400" dirty="0" smtClean="0">
                <a:solidFill>
                  <a:srgbClr val="FFFF00"/>
                </a:solidFill>
                <a:latin typeface="Calibri" pitchFamily="34" charset="0"/>
              </a:rPr>
              <a:t>.....</a:t>
            </a:r>
          </a:p>
          <a:p>
            <a:endParaRPr lang="pt-BR" sz="1400" dirty="0" smtClean="0">
              <a:solidFill>
                <a:srgbClr val="FFFF00"/>
              </a:solidFill>
              <a:latin typeface="Calibri" pitchFamily="34" charset="0"/>
            </a:endParaRPr>
          </a:p>
          <a:p>
            <a:r>
              <a:rPr lang="pt-BR" sz="1400" dirty="0" smtClean="0">
                <a:solidFill>
                  <a:srgbClr val="FFFF00"/>
                </a:solidFill>
                <a:latin typeface="Calibri" pitchFamily="34" charset="0"/>
              </a:rPr>
              <a:t>dgMod.doIt()</a:t>
            </a:r>
            <a:endParaRPr lang="en-US" sz="1400" dirty="0">
              <a:solidFill>
                <a:srgbClr val="FFFF00"/>
              </a:solidFill>
              <a:latin typeface="Calibri" pitchFamily="34" charset="0"/>
            </a:endParaRPr>
          </a:p>
        </p:txBody>
      </p:sp>
      <p:sp>
        <p:nvSpPr>
          <p:cNvPr id="6" name="AutoShape 7"/>
          <p:cNvSpPr>
            <a:spLocks noChangeArrowheads="1"/>
          </p:cNvSpPr>
          <p:nvPr/>
        </p:nvSpPr>
        <p:spPr bwMode="auto">
          <a:xfrm>
            <a:off x="609600" y="3124200"/>
            <a:ext cx="12954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setUpTransCircle</a:t>
            </a:r>
            <a:endParaRPr lang="en-US" dirty="0"/>
          </a:p>
        </p:txBody>
      </p:sp>
      <p:sp>
        <p:nvSpPr>
          <p:cNvPr id="3" name="Content Placeholder 2"/>
          <p:cNvSpPr>
            <a:spLocks noGrp="1"/>
          </p:cNvSpPr>
          <p:nvPr>
            <p:ph idx="1"/>
          </p:nvPr>
        </p:nvSpPr>
        <p:spPr>
          <a:xfrm>
            <a:off x="319088" y="1416050"/>
            <a:ext cx="8215312" cy="2470150"/>
          </a:xfrm>
        </p:spPr>
        <p:txBody>
          <a:bodyPr/>
          <a:lstStyle/>
          <a:p>
            <a:r>
              <a:rPr lang="en-US" dirty="0" err="1" smtClean="0"/>
              <a:t>transCircle</a:t>
            </a:r>
            <a:r>
              <a:rPr lang="en-US" dirty="0" smtClean="0"/>
              <a:t> node</a:t>
            </a:r>
          </a:p>
          <a:p>
            <a:r>
              <a:rPr lang="en-US" dirty="0" err="1" smtClean="0"/>
              <a:t>setUpTransCircle</a:t>
            </a:r>
            <a:r>
              <a:rPr lang="en-US" dirty="0" smtClean="0"/>
              <a:t>: In this example, we create a custom command, and simulate the same functionality of the MEL operations we used in “</a:t>
            </a:r>
            <a:r>
              <a:rPr lang="en-US" dirty="0" err="1" smtClean="0"/>
              <a:t>transCircleNode</a:t>
            </a:r>
            <a:r>
              <a:rPr lang="en-US" dirty="0" smtClean="0"/>
              <a:t>” project, which set up the </a:t>
            </a:r>
            <a:r>
              <a:rPr lang="en-US" dirty="0" err="1" smtClean="0"/>
              <a:t>transCircle</a:t>
            </a:r>
            <a:r>
              <a:rPr lang="en-US" dirty="0" smtClean="0"/>
              <a:t> node.</a:t>
            </a:r>
            <a:endParaRPr lang="en-US" sz="1600" dirty="0" smtClean="0"/>
          </a:p>
          <a:p>
            <a:r>
              <a:rPr lang="en-US" dirty="0" smtClean="0"/>
              <a:t>Here are the commands you need to simulate:</a:t>
            </a:r>
            <a:endParaRPr lang="en-US" sz="1800" dirty="0" smtClean="0"/>
          </a:p>
          <a:p>
            <a:endParaRPr lang="en-US" sz="1400" dirty="0" smtClean="0">
              <a:latin typeface="Calibri" pitchFamily="34" charset="0"/>
            </a:endParaRPr>
          </a:p>
          <a:p>
            <a:endParaRPr lang="en-US" dirty="0"/>
          </a:p>
        </p:txBody>
      </p:sp>
      <p:sp>
        <p:nvSpPr>
          <p:cNvPr id="4" name="TextBox 3"/>
          <p:cNvSpPr txBox="1"/>
          <p:nvPr/>
        </p:nvSpPr>
        <p:spPr>
          <a:xfrm>
            <a:off x="2307432" y="4267200"/>
            <a:ext cx="4557712" cy="1384995"/>
          </a:xfrm>
          <a:prstGeom prst="rect">
            <a:avLst/>
          </a:prstGeom>
          <a:noFill/>
        </p:spPr>
        <p:txBody>
          <a:bodyPr wrap="square" rtlCol="0">
            <a:spAutoFit/>
          </a:bodyPr>
          <a:lstStyle/>
          <a:p>
            <a:r>
              <a:rPr lang="en-US" sz="1400" dirty="0" err="1" smtClean="0">
                <a:solidFill>
                  <a:srgbClr val="FFFF00"/>
                </a:solidFill>
                <a:latin typeface="Calibri" pitchFamily="34" charset="0"/>
              </a:rPr>
              <a:t>createNode</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transCircle</a:t>
            </a:r>
            <a:r>
              <a:rPr lang="en-US" sz="1400" dirty="0" smtClean="0">
                <a:solidFill>
                  <a:srgbClr val="FFFF00"/>
                </a:solidFill>
                <a:latin typeface="Calibri" pitchFamily="34" charset="0"/>
              </a:rPr>
              <a:t> -n circleNode1;</a:t>
            </a:r>
          </a:p>
          <a:p>
            <a:r>
              <a:rPr lang="en-US" sz="1400" dirty="0" smtClean="0">
                <a:solidFill>
                  <a:srgbClr val="FFFF00"/>
                </a:solidFill>
                <a:latin typeface="Calibri" pitchFamily="34" charset="0"/>
              </a:rPr>
              <a:t>sphere -n sphere1 -r 1;</a:t>
            </a:r>
          </a:p>
          <a:p>
            <a:r>
              <a:rPr lang="en-US" sz="1400" dirty="0" smtClean="0">
                <a:solidFill>
                  <a:srgbClr val="FFFF00"/>
                </a:solidFill>
                <a:latin typeface="Calibri" pitchFamily="34" charset="0"/>
              </a:rPr>
              <a:t>sphere -n sphere2 -r 2;</a:t>
            </a:r>
          </a:p>
          <a:p>
            <a:r>
              <a:rPr lang="en-US" sz="1400" dirty="0" err="1" smtClean="0">
                <a:solidFill>
                  <a:srgbClr val="FFFF00"/>
                </a:solidFill>
                <a:latin typeface="Calibri" pitchFamily="34" charset="0"/>
              </a:rPr>
              <a:t>connectAttr</a:t>
            </a:r>
            <a:r>
              <a:rPr lang="en-US" sz="1400" dirty="0" smtClean="0">
                <a:solidFill>
                  <a:srgbClr val="FFFF00"/>
                </a:solidFill>
                <a:latin typeface="Calibri" pitchFamily="34" charset="0"/>
              </a:rPr>
              <a:t> sphere2.translate circleNode1.inputTranslate;</a:t>
            </a:r>
          </a:p>
          <a:p>
            <a:r>
              <a:rPr lang="en-US" sz="1400" dirty="0" err="1" smtClean="0">
                <a:solidFill>
                  <a:srgbClr val="FFFF00"/>
                </a:solidFill>
                <a:latin typeface="Calibri" pitchFamily="34" charset="0"/>
              </a:rPr>
              <a:t>connectAttr</a:t>
            </a:r>
            <a:r>
              <a:rPr lang="en-US" sz="1400" dirty="0" smtClean="0">
                <a:solidFill>
                  <a:srgbClr val="FFFF00"/>
                </a:solidFill>
                <a:latin typeface="Calibri" pitchFamily="34" charset="0"/>
              </a:rPr>
              <a:t> circleNode1.outputTranslate sphere1.translate;</a:t>
            </a:r>
          </a:p>
          <a:p>
            <a:r>
              <a:rPr lang="en-US" sz="1400" dirty="0" err="1" smtClean="0">
                <a:solidFill>
                  <a:srgbClr val="FFFF00"/>
                </a:solidFill>
                <a:latin typeface="Calibri" pitchFamily="34" charset="0"/>
              </a:rPr>
              <a:t>connectAttr</a:t>
            </a:r>
            <a:r>
              <a:rPr lang="en-US" sz="1400" dirty="0" smtClean="0">
                <a:solidFill>
                  <a:srgbClr val="FFFF00"/>
                </a:solidFill>
                <a:latin typeface="Calibri" pitchFamily="34" charset="0"/>
              </a:rPr>
              <a:t> time1.outTime circleNode1.input;</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 			    </a:t>
            </a:r>
            <a:r>
              <a:rPr lang="en-US" sz="2800" b="1" dirty="0" smtClean="0"/>
              <a:t>  Maya Callback System</a:t>
            </a:r>
            <a:endParaRPr lang="en-US" sz="2800" b="1" dirty="0"/>
          </a:p>
        </p:txBody>
      </p:sp>
      <p:grpSp>
        <p:nvGrpSpPr>
          <p:cNvPr id="4" name="Group 4"/>
          <p:cNvGrpSpPr/>
          <p:nvPr/>
        </p:nvGrpSpPr>
        <p:grpSpPr>
          <a:xfrm>
            <a:off x="566738" y="5102446"/>
            <a:ext cx="8915400" cy="1201738"/>
            <a:chOff x="914400" y="5257800"/>
            <a:chExt cx="8229600" cy="1038255"/>
          </a:xfrm>
        </p:grpSpPr>
        <p:sp>
          <p:nvSpPr>
            <p:cNvPr id="6" name="TextBox 5"/>
            <p:cNvSpPr txBox="1"/>
            <p:nvPr/>
          </p:nvSpPr>
          <p:spPr>
            <a:xfrm>
              <a:off x="914400" y="6096000"/>
              <a:ext cx="8229600" cy="200055"/>
            </a:xfrm>
            <a:prstGeom prst="rect">
              <a:avLst/>
            </a:prstGeom>
            <a:noFill/>
          </p:spPr>
          <p:txBody>
            <a:bodyPr wrap="square" rtlCol="0">
              <a:spAutoFit/>
            </a:bodyPr>
            <a:lstStyle/>
            <a:p>
              <a:r>
                <a:rPr lang="en-US" sz="700" dirty="0" smtClean="0">
                  <a:solidFill>
                    <a:schemeClr val="bg1"/>
                  </a:solidFill>
                </a:rPr>
                <a:t>Image courtesy of Johan </a:t>
              </a:r>
              <a:r>
                <a:rPr lang="en-US" sz="700" dirty="0" err="1" smtClean="0">
                  <a:solidFill>
                    <a:schemeClr val="bg1"/>
                  </a:solidFill>
                </a:rPr>
                <a:t>Vikström</a:t>
              </a:r>
              <a:r>
                <a:rPr lang="en-US" sz="700" dirty="0" smtClean="0">
                  <a:solidFill>
                    <a:schemeClr val="bg1"/>
                  </a:solidFill>
                </a:rPr>
                <a:t>, </a:t>
              </a:r>
              <a:r>
                <a:rPr lang="en-US" sz="700" dirty="0" err="1" smtClean="0">
                  <a:solidFill>
                    <a:schemeClr val="bg1"/>
                  </a:solidFill>
                </a:rPr>
                <a:t>Shilo</a:t>
              </a:r>
              <a:r>
                <a:rPr lang="en-US" sz="700" dirty="0" smtClean="0">
                  <a:solidFill>
                    <a:schemeClr val="bg1"/>
                  </a:solidFill>
                </a:rPr>
                <a:t>, </a:t>
              </a:r>
              <a:r>
                <a:rPr lang="en-US" sz="700" dirty="0" err="1" smtClean="0">
                  <a:solidFill>
                    <a:schemeClr val="bg1"/>
                  </a:solidFill>
                </a:rPr>
                <a:t>Ool</a:t>
              </a:r>
              <a:r>
                <a:rPr lang="en-US" sz="700" dirty="0" smtClean="0">
                  <a:solidFill>
                    <a:schemeClr val="bg1"/>
                  </a:solidFill>
                </a:rPr>
                <a:t> Digital, </a:t>
              </a:r>
              <a:r>
                <a:rPr lang="en-US" sz="700" dirty="0" err="1" smtClean="0">
                  <a:solidFill>
                    <a:schemeClr val="bg1"/>
                  </a:solidFill>
                </a:rPr>
                <a:t>Mikros</a:t>
              </a:r>
              <a:r>
                <a:rPr lang="en-US" sz="700" dirty="0" smtClean="0">
                  <a:solidFill>
                    <a:schemeClr val="bg1"/>
                  </a:solidFill>
                </a:rPr>
                <a:t> Image</a:t>
              </a:r>
            </a:p>
          </p:txBody>
        </p:sp>
        <p:grpSp>
          <p:nvGrpSpPr>
            <p:cNvPr id="5" name="Group 20"/>
            <p:cNvGrpSpPr/>
            <p:nvPr/>
          </p:nvGrpSpPr>
          <p:grpSpPr>
            <a:xfrm>
              <a:off x="992038" y="5257800"/>
              <a:ext cx="7313762" cy="838201"/>
              <a:chOff x="992038" y="5257800"/>
              <a:chExt cx="7313762" cy="838201"/>
            </a:xfrm>
          </p:grpSpPr>
          <p:pic>
            <p:nvPicPr>
              <p:cNvPr id="8" name="Picture 7" descr="Mikros.JPG"/>
              <p:cNvPicPr>
                <a:picLocks noChangeAspect="1"/>
              </p:cNvPicPr>
              <p:nvPr/>
            </p:nvPicPr>
            <p:blipFill>
              <a:blip r:embed="rId3" cstate="print"/>
              <a:stretch>
                <a:fillRect/>
              </a:stretch>
            </p:blipFill>
            <p:spPr>
              <a:xfrm>
                <a:off x="6781800" y="5257800"/>
                <a:ext cx="1524000" cy="838200"/>
              </a:xfrm>
              <a:prstGeom prst="rect">
                <a:avLst/>
              </a:prstGeom>
            </p:spPr>
          </p:pic>
          <p:pic>
            <p:nvPicPr>
              <p:cNvPr id="9" name="Picture 8" descr="Image courtesy of Johan Vikström.jpg"/>
              <p:cNvPicPr>
                <a:picLocks noChangeAspect="1"/>
              </p:cNvPicPr>
              <p:nvPr/>
            </p:nvPicPr>
            <p:blipFill>
              <a:blip r:embed="rId4" cstate="print"/>
              <a:stretch>
                <a:fillRect/>
              </a:stretch>
            </p:blipFill>
            <p:spPr>
              <a:xfrm>
                <a:off x="992038" y="5257800"/>
                <a:ext cx="1319842" cy="838200"/>
              </a:xfrm>
              <a:prstGeom prst="rect">
                <a:avLst/>
              </a:prstGeom>
            </p:spPr>
          </p:pic>
          <p:pic>
            <p:nvPicPr>
              <p:cNvPr id="10" name="Picture 9" descr="Image courtesy of Shilo.jpg"/>
              <p:cNvPicPr>
                <a:picLocks noChangeAspect="1"/>
              </p:cNvPicPr>
              <p:nvPr/>
            </p:nvPicPr>
            <p:blipFill>
              <a:blip r:embed="rId5" cstate="print"/>
              <a:stretch>
                <a:fillRect/>
              </a:stretch>
            </p:blipFill>
            <p:spPr>
              <a:xfrm>
                <a:off x="2311879" y="5257800"/>
                <a:ext cx="1516145" cy="838200"/>
              </a:xfrm>
              <a:prstGeom prst="rect">
                <a:avLst/>
              </a:prstGeom>
            </p:spPr>
          </p:pic>
          <p:pic>
            <p:nvPicPr>
              <p:cNvPr id="11" name="Picture 10" descr="Image courtesy of Ool Digital.jpg"/>
              <p:cNvPicPr>
                <a:picLocks noChangeAspect="1"/>
              </p:cNvPicPr>
              <p:nvPr/>
            </p:nvPicPr>
            <p:blipFill>
              <a:blip r:embed="rId6" cstate="print"/>
              <a:stretch>
                <a:fillRect/>
              </a:stretch>
            </p:blipFill>
            <p:spPr>
              <a:xfrm>
                <a:off x="5257800" y="5257800"/>
                <a:ext cx="1552755" cy="838200"/>
              </a:xfrm>
              <a:prstGeom prst="rect">
                <a:avLst/>
              </a:prstGeom>
            </p:spPr>
          </p:pic>
          <p:pic>
            <p:nvPicPr>
              <p:cNvPr id="12" name="Picture 11" descr="test.JPG"/>
              <p:cNvPicPr>
                <a:picLocks noChangeAspect="1"/>
              </p:cNvPicPr>
              <p:nvPr/>
            </p:nvPicPr>
            <p:blipFill>
              <a:blip r:embed="rId7" cstate="print"/>
              <a:stretch>
                <a:fillRect/>
              </a:stretch>
            </p:blipFill>
            <p:spPr>
              <a:xfrm>
                <a:off x="3810000" y="5257800"/>
                <a:ext cx="1447800" cy="838201"/>
              </a:xfrm>
              <a:prstGeom prst="rect">
                <a:avLst/>
              </a:prstGeom>
            </p:spPr>
          </p:pic>
        </p:grpSp>
      </p:gr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Maya Callback System</a:t>
            </a:r>
          </a:p>
        </p:txBody>
      </p:sp>
      <p:sp>
        <p:nvSpPr>
          <p:cNvPr id="7171" name="Content Placeholder 2"/>
          <p:cNvSpPr>
            <a:spLocks noGrp="1"/>
          </p:cNvSpPr>
          <p:nvPr>
            <p:ph idx="1"/>
          </p:nvPr>
        </p:nvSpPr>
        <p:spPr>
          <a:xfrm>
            <a:off x="319088" y="1416050"/>
            <a:ext cx="8596312" cy="5119688"/>
          </a:xfrm>
        </p:spPr>
        <p:txBody>
          <a:bodyPr/>
          <a:lstStyle/>
          <a:p>
            <a:r>
              <a:rPr lang="en-US" sz="2800" dirty="0" smtClean="0"/>
              <a:t>Maya callbacks allow the user to register functions against specific Maya events.</a:t>
            </a:r>
          </a:p>
          <a:p>
            <a:endParaRPr lang="en-US" sz="2000" dirty="0" smtClean="0"/>
          </a:p>
          <a:p>
            <a:r>
              <a:rPr lang="en-US" sz="2800" dirty="0" smtClean="0"/>
              <a:t>Maya callback classes: </a:t>
            </a:r>
          </a:p>
          <a:p>
            <a:pPr>
              <a:buNone/>
            </a:pPr>
            <a:r>
              <a:rPr lang="en-US" sz="2000" dirty="0" smtClean="0"/>
              <a:t>		</a:t>
            </a:r>
            <a:r>
              <a:rPr lang="en-US" sz="2000" dirty="0" err="1" smtClean="0"/>
              <a:t>MMessage</a:t>
            </a:r>
            <a:r>
              <a:rPr lang="en-US" sz="2000" dirty="0" smtClean="0"/>
              <a:t>:  base class, remove callback, query callbacks</a:t>
            </a:r>
          </a:p>
          <a:p>
            <a:pPr>
              <a:buNone/>
            </a:pPr>
            <a:r>
              <a:rPr lang="en-US" sz="2000" dirty="0" smtClean="0"/>
              <a:t>		</a:t>
            </a:r>
            <a:r>
              <a:rPr lang="en-US" sz="2000" dirty="0" err="1" smtClean="0"/>
              <a:t>MDGMessage</a:t>
            </a:r>
            <a:r>
              <a:rPr lang="en-US" sz="2000" dirty="0" smtClean="0"/>
              <a:t> 	             - node added, removed, connected</a:t>
            </a:r>
          </a:p>
          <a:p>
            <a:pPr>
              <a:buNone/>
            </a:pPr>
            <a:r>
              <a:rPr lang="en-US" sz="2000" dirty="0" smtClean="0"/>
              <a:t>		</a:t>
            </a:r>
            <a:r>
              <a:rPr lang="en-US" sz="2000" dirty="0" err="1" smtClean="0"/>
              <a:t>MNodeMessage</a:t>
            </a:r>
            <a:r>
              <a:rPr lang="en-US" sz="2000" dirty="0" smtClean="0"/>
              <a:t> 	- attribute callbacks</a:t>
            </a:r>
          </a:p>
          <a:p>
            <a:pPr>
              <a:buNone/>
            </a:pPr>
            <a:r>
              <a:rPr lang="en-US" sz="2000" dirty="0" smtClean="0"/>
              <a:t>		</a:t>
            </a:r>
            <a:r>
              <a:rPr lang="en-US" sz="2000" dirty="0" err="1" smtClean="0"/>
              <a:t>MSceneMessage</a:t>
            </a:r>
            <a:r>
              <a:rPr lang="en-US" sz="2000" dirty="0" smtClean="0"/>
              <a:t> 	- before/after: file open, import, export, etc.</a:t>
            </a:r>
          </a:p>
          <a:p>
            <a:pPr>
              <a:buNone/>
            </a:pPr>
            <a:r>
              <a:rPr lang="en-US" sz="2000" dirty="0" smtClean="0"/>
              <a:t>		</a:t>
            </a:r>
            <a:r>
              <a:rPr lang="en-US" sz="2000" dirty="0" err="1" smtClean="0"/>
              <a:t>MUiMessage</a:t>
            </a:r>
            <a:r>
              <a:rPr lang="en-US" sz="2000" dirty="0" smtClean="0"/>
              <a:t> 	             - UI objects</a:t>
            </a:r>
          </a:p>
          <a:p>
            <a:pPr>
              <a:buNone/>
            </a:pPr>
            <a:r>
              <a:rPr lang="en-US" sz="2000" dirty="0" smtClean="0"/>
              <a:t>		</a:t>
            </a:r>
            <a:r>
              <a:rPr lang="en-US" sz="2000" dirty="0" err="1" smtClean="0"/>
              <a:t>MEventMessage</a:t>
            </a:r>
            <a:r>
              <a:rPr lang="en-US" sz="2000" dirty="0" smtClean="0"/>
              <a:t> 	- idle, </a:t>
            </a:r>
            <a:r>
              <a:rPr lang="en-US" sz="2000" dirty="0" err="1" smtClean="0"/>
              <a:t>timeChanged</a:t>
            </a:r>
            <a:r>
              <a:rPr lang="en-US" sz="2000" dirty="0" smtClean="0"/>
              <a:t>, undo, redo, etc.</a:t>
            </a:r>
          </a:p>
          <a:p>
            <a:pPr>
              <a:buNone/>
            </a:pPr>
            <a:r>
              <a:rPr lang="en-US" sz="2000" dirty="0" smtClean="0"/>
              <a:t>		</a:t>
            </a:r>
            <a:r>
              <a:rPr lang="en-US" sz="2000" dirty="0" err="1" smtClean="0"/>
              <a:t>MConditionMessage</a:t>
            </a:r>
            <a:r>
              <a:rPr lang="en-US" sz="2000" dirty="0" smtClean="0"/>
              <a:t>	- specific conditions</a:t>
            </a:r>
          </a:p>
          <a:p>
            <a:pPr>
              <a:buNone/>
            </a:pPr>
            <a:r>
              <a:rPr lang="en-US" sz="2000" dirty="0" smtClean="0"/>
              <a:t>		</a:t>
            </a:r>
            <a:r>
              <a:rPr lang="en-US" sz="2000" dirty="0" err="1" smtClean="0"/>
              <a:t>MModelMessage</a:t>
            </a:r>
            <a:r>
              <a:rPr lang="en-US" sz="2000" dirty="0" smtClean="0"/>
              <a:t>	- model related messages</a:t>
            </a:r>
          </a:p>
          <a:p>
            <a:endParaRPr lang="en-US"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5" dur="500"/>
                                        <p:tgtEl>
                                          <p:spTgt spid="71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blinds(horizontal)">
                                      <p:cBhvr>
                                        <p:cTn id="18" dur="500"/>
                                        <p:tgtEl>
                                          <p:spTgt spid="71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1" dur="500"/>
                                        <p:tgtEl>
                                          <p:spTgt spid="71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4" dur="500"/>
                                        <p:tgtEl>
                                          <p:spTgt spid="71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animEffect transition="in" filter="blinds(horizontal)">
                                      <p:cBhvr>
                                        <p:cTn id="27" dur="500"/>
                                        <p:tgtEl>
                                          <p:spTgt spid="7171">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171">
                                            <p:txEl>
                                              <p:pRg st="8" end="8"/>
                                            </p:txEl>
                                          </p:spTgt>
                                        </p:tgtEl>
                                        <p:attrNameLst>
                                          <p:attrName>style.visibility</p:attrName>
                                        </p:attrNameLst>
                                      </p:cBhvr>
                                      <p:to>
                                        <p:strVal val="visible"/>
                                      </p:to>
                                    </p:set>
                                    <p:animEffect transition="in" filter="blinds(horizontal)">
                                      <p:cBhvr>
                                        <p:cTn id="30" dur="500"/>
                                        <p:tgtEl>
                                          <p:spTgt spid="7171">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171">
                                            <p:txEl>
                                              <p:pRg st="9" end="9"/>
                                            </p:txEl>
                                          </p:spTgt>
                                        </p:tgtEl>
                                        <p:attrNameLst>
                                          <p:attrName>style.visibility</p:attrName>
                                        </p:attrNameLst>
                                      </p:cBhvr>
                                      <p:to>
                                        <p:strVal val="visible"/>
                                      </p:to>
                                    </p:set>
                                    <p:animEffect transition="in" filter="blinds(horizontal)">
                                      <p:cBhvr>
                                        <p:cTn id="33" dur="500"/>
                                        <p:tgtEl>
                                          <p:spTgt spid="7171">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171">
                                            <p:txEl>
                                              <p:pRg st="10" end="10"/>
                                            </p:txEl>
                                          </p:spTgt>
                                        </p:tgtEl>
                                        <p:attrNameLst>
                                          <p:attrName>style.visibility</p:attrName>
                                        </p:attrNameLst>
                                      </p:cBhvr>
                                      <p:to>
                                        <p:strVal val="visible"/>
                                      </p:to>
                                    </p:set>
                                    <p:animEffect transition="in" filter="blinds(horizontal)">
                                      <p:cBhvr>
                                        <p:cTn id="36"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9317</TotalTime>
  <Words>2194</Words>
  <Application>Microsoft Office PowerPoint</Application>
  <PresentationFormat>On-screen Show (4:3)</PresentationFormat>
  <Paragraphs>526</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1_blank</vt:lpstr>
      <vt:lpstr>Slide 1</vt:lpstr>
      <vt:lpstr>Slide 2</vt:lpstr>
      <vt:lpstr>Agenda</vt:lpstr>
      <vt:lpstr>Slide 4</vt:lpstr>
      <vt:lpstr>DG/DAG Operations</vt:lpstr>
      <vt:lpstr>MDGModifier code structure</vt:lpstr>
      <vt:lpstr>Example: setUpTransCircle</vt:lpstr>
      <vt:lpstr>Slide 8</vt:lpstr>
      <vt:lpstr>Maya Callback System</vt:lpstr>
      <vt:lpstr>MMessage and Callback Functions</vt:lpstr>
      <vt:lpstr>MMessage and Callback Functions</vt:lpstr>
      <vt:lpstr>Abort operations</vt:lpstr>
      <vt:lpstr>Abort Operations</vt:lpstr>
      <vt:lpstr>Example: sceneMsgCmd</vt:lpstr>
      <vt:lpstr>Slide 15</vt:lpstr>
      <vt:lpstr>Shading Network and Software Shader</vt:lpstr>
      <vt:lpstr>Software Shading Node</vt:lpstr>
      <vt:lpstr>Shading Nodes List</vt:lpstr>
      <vt:lpstr>Shading Group</vt:lpstr>
      <vt:lpstr>Shading Group (Renderable Sets)</vt:lpstr>
      <vt:lpstr>Rendering Network</vt:lpstr>
      <vt:lpstr>Custom Shading Node</vt:lpstr>
      <vt:lpstr>Custom Shading Node </vt:lpstr>
      <vt:lpstr>Software Shading Node</vt:lpstr>
      <vt:lpstr>Shading node icons for Hypershade</vt:lpstr>
      <vt:lpstr>Slide 26</vt:lpstr>
      <vt:lpstr>What is a Locator?</vt:lpstr>
      <vt:lpstr>MPxLocatorNode</vt:lpstr>
      <vt:lpstr>MPxLocatorNode</vt:lpstr>
      <vt:lpstr>MPxLocatorNode::draw()</vt:lpstr>
      <vt:lpstr>OpenGL Basics</vt:lpstr>
      <vt:lpstr>OpenGL Basics: Draw Primitives</vt:lpstr>
      <vt:lpstr>OpenGL Basics</vt:lpstr>
      <vt:lpstr>OpenGL support </vt:lpstr>
      <vt:lpstr>MPxLocatorNode::draw()</vt:lpstr>
      <vt:lpstr>MPxLocatorNode::boundingBox()</vt:lpstr>
      <vt:lpstr>MPxLocatorNode Registration</vt:lpstr>
      <vt:lpstr>Examples: arrowLocator</vt:lpstr>
      <vt:lpstr>Q &amp; A</vt:lpstr>
      <vt:lpstr>Slide 40</vt:lpstr>
    </vt:vector>
  </TitlesOfParts>
  <Manager/>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Naiqi Weng</dc:creator>
  <cp:lastModifiedBy>wengn</cp:lastModifiedBy>
  <cp:revision>1605</cp:revision>
  <cp:lastPrinted>2006-08-09T23:46:43Z</cp:lastPrinted>
  <dcterms:created xsi:type="dcterms:W3CDTF">2005-11-04T16:28:13Z</dcterms:created>
  <dcterms:modified xsi:type="dcterms:W3CDTF">2011-09-14T18:34:35Z</dcterms:modified>
</cp:coreProperties>
</file>