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6"/>
  </p:notesMasterIdLst>
  <p:handoutMasterIdLst>
    <p:handoutMasterId r:id="rId37"/>
  </p:handoutMasterIdLst>
  <p:sldIdLst>
    <p:sldId id="503" r:id="rId2"/>
    <p:sldId id="504" r:id="rId3"/>
    <p:sldId id="530" r:id="rId4"/>
    <p:sldId id="531" r:id="rId5"/>
    <p:sldId id="532" r:id="rId6"/>
    <p:sldId id="533" r:id="rId7"/>
    <p:sldId id="534" r:id="rId8"/>
    <p:sldId id="535" r:id="rId9"/>
    <p:sldId id="536" r:id="rId10"/>
    <p:sldId id="537" r:id="rId11"/>
    <p:sldId id="538" r:id="rId12"/>
    <p:sldId id="539" r:id="rId13"/>
    <p:sldId id="560" r:id="rId14"/>
    <p:sldId id="561" r:id="rId15"/>
    <p:sldId id="542" r:id="rId16"/>
    <p:sldId id="562" r:id="rId17"/>
    <p:sldId id="544" r:id="rId18"/>
    <p:sldId id="545" r:id="rId19"/>
    <p:sldId id="546" r:id="rId20"/>
    <p:sldId id="547" r:id="rId21"/>
    <p:sldId id="563" r:id="rId22"/>
    <p:sldId id="549" r:id="rId23"/>
    <p:sldId id="550" r:id="rId24"/>
    <p:sldId id="564" r:id="rId25"/>
    <p:sldId id="565" r:id="rId26"/>
    <p:sldId id="566" r:id="rId27"/>
    <p:sldId id="567" r:id="rId28"/>
    <p:sldId id="555" r:id="rId29"/>
    <p:sldId id="556" r:id="rId30"/>
    <p:sldId id="568" r:id="rId31"/>
    <p:sldId id="569" r:id="rId32"/>
    <p:sldId id="559" r:id="rId33"/>
    <p:sldId id="528" r:id="rId34"/>
    <p:sldId id="529" r:id="rId35"/>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8EA"/>
    <a:srgbClr val="003264"/>
    <a:srgbClr val="99CC00"/>
    <a:srgbClr val="00CC00"/>
    <a:srgbClr val="FF9900"/>
    <a:srgbClr val="FFB000"/>
    <a:srgbClr val="DDDDDD"/>
    <a:srgbClr val="969696"/>
    <a:srgbClr val="B2B2B2"/>
    <a:srgbClr val="00AAD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55301" autoAdjust="0"/>
  </p:normalViewPr>
  <p:slideViewPr>
    <p:cSldViewPr snapToObjects="1">
      <p:cViewPr>
        <p:scale>
          <a:sx n="90" d="100"/>
          <a:sy n="90" d="100"/>
        </p:scale>
        <p:origin x="-131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p:scale>
          <a:sx n="74" d="100"/>
          <a:sy n="74" d="100"/>
        </p:scale>
        <p:origin x="-2942" y="-173"/>
      </p:cViewPr>
      <p:guideLst>
        <p:guide orient="horz" pos="2904"/>
        <p:guide pos="218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vl1pPr>
          </a:lstStyle>
          <a:p>
            <a:pPr>
              <a:defRPr/>
            </a:pPr>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vl1pPr>
          </a:lstStyle>
          <a:p>
            <a:pPr>
              <a:defRPr/>
            </a:pPr>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vl1pPr>
          </a:lstStyle>
          <a:p>
            <a:pPr>
              <a:defRPr/>
            </a:pPr>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vl1pPr>
          </a:lstStyle>
          <a:p>
            <a:pPr>
              <a:defRPr/>
            </a:pPr>
            <a:fld id="{C2604EE7-9949-4A2F-BE49-DE4D51F83B8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vl1pPr>
          </a:lstStyle>
          <a:p>
            <a:pPr>
              <a:defRPr/>
            </a:pPr>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vl1pPr>
          </a:lstStyle>
          <a:p>
            <a:pPr>
              <a:defRPr/>
            </a:pPr>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vl1pPr>
          </a:lstStyle>
          <a:p>
            <a:pPr>
              <a:defRPr/>
            </a:pPr>
            <a:fld id="{91EF49F5-CA31-4C2F-BE2F-DF909B55C6E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716088" y="692150"/>
            <a:ext cx="3597275" cy="2698750"/>
          </a:xfrm>
          <a:ln/>
        </p:spPr>
      </p:sp>
      <p:sp>
        <p:nvSpPr>
          <p:cNvPr id="103428" name="Slide Number Placeholder 3"/>
          <p:cNvSpPr>
            <a:spLocks noGrp="1"/>
          </p:cNvSpPr>
          <p:nvPr>
            <p:ph type="sldNum" sz="quarter" idx="5"/>
          </p:nvPr>
        </p:nvSpPr>
        <p:spPr>
          <a:noFill/>
        </p:spPr>
        <p:txBody>
          <a:bodyPr/>
          <a:lstStyle/>
          <a:p>
            <a:fld id="{8D04F476-B341-45BC-B458-3DDBAA67E7DA}" type="slidenum">
              <a:rPr lang="en-US" smtClean="0"/>
              <a:pPr/>
              <a:t>10</a:t>
            </a:fld>
            <a:endParaRPr lang="en-US" smtClean="0"/>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716088" y="692150"/>
            <a:ext cx="3597275" cy="2698750"/>
          </a:xfrm>
          <a:ln/>
        </p:spPr>
      </p:sp>
      <p:sp>
        <p:nvSpPr>
          <p:cNvPr id="104452" name="Slide Number Placeholder 3"/>
          <p:cNvSpPr>
            <a:spLocks noGrp="1"/>
          </p:cNvSpPr>
          <p:nvPr>
            <p:ph type="sldNum" sz="quarter" idx="5"/>
          </p:nvPr>
        </p:nvSpPr>
        <p:spPr>
          <a:noFill/>
        </p:spPr>
        <p:txBody>
          <a:bodyPr/>
          <a:lstStyle/>
          <a:p>
            <a:fld id="{5AE96B33-6937-4762-B7E6-D8A9D5456E50}" type="slidenum">
              <a:rPr lang="en-US" smtClean="0"/>
              <a:pPr/>
              <a:t>11</a:t>
            </a:fld>
            <a:endParaRPr lang="en-US" smtClean="0"/>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716088" y="692150"/>
            <a:ext cx="3597275" cy="2698750"/>
          </a:xfrm>
          <a:ln/>
        </p:spPr>
      </p:sp>
      <p:sp>
        <p:nvSpPr>
          <p:cNvPr id="105475" name="Notes Placeholder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Maya standard manipulators are quite limited because they individually  only deal with one situation and one attributes on a node.</a:t>
            </a:r>
          </a:p>
          <a:p>
            <a:pPr eaLnBrk="1" hangingPunct="1"/>
            <a:endParaRPr lang="en-CA" baseline="0" dirty="0" smtClean="0"/>
          </a:p>
          <a:p>
            <a:pPr eaLnBrk="1" hangingPunct="1"/>
            <a:r>
              <a:rPr lang="en-CA" dirty="0" smtClean="0"/>
              <a:t>This</a:t>
            </a:r>
            <a:r>
              <a:rPr lang="en-CA" baseline="0" dirty="0" smtClean="0"/>
              <a:t> </a:t>
            </a:r>
            <a:r>
              <a:rPr lang="en-CA" baseline="0" dirty="0" err="1" smtClean="0"/>
              <a:t>MPxManipContainer</a:t>
            </a:r>
            <a:r>
              <a:rPr lang="en-CA" baseline="0" dirty="0" smtClean="0"/>
              <a:t> class is NOT proxy manipulator class,</a:t>
            </a:r>
            <a:r>
              <a:rPr lang="en-CA" dirty="0" smtClean="0"/>
              <a:t> it is actually a container, it allows you to add Maya base manipulators into it</a:t>
            </a:r>
          </a:p>
          <a:p>
            <a:pPr eaLnBrk="1" hangingPunct="1"/>
            <a:endParaRPr lang="en-CA" dirty="0" smtClean="0"/>
          </a:p>
          <a:p>
            <a:pPr eaLnBrk="1" hangingPunct="1"/>
            <a:endParaRPr lang="en-CA" dirty="0" smtClean="0"/>
          </a:p>
          <a:p>
            <a:pPr eaLnBrk="1" hangingPunct="1"/>
            <a:endParaRPr lang="en-CA" dirty="0" smtClean="0"/>
          </a:p>
          <a:p>
            <a:endParaRPr lang="en-US" dirty="0" smtClean="0"/>
          </a:p>
        </p:txBody>
      </p:sp>
      <p:sp>
        <p:nvSpPr>
          <p:cNvPr id="105476" name="Slide Number Placeholder 3"/>
          <p:cNvSpPr>
            <a:spLocks noGrp="1"/>
          </p:cNvSpPr>
          <p:nvPr>
            <p:ph type="sldNum" sz="quarter" idx="5"/>
          </p:nvPr>
        </p:nvSpPr>
        <p:spPr>
          <a:noFill/>
        </p:spPr>
        <p:txBody>
          <a:bodyPr/>
          <a:lstStyle/>
          <a:p>
            <a:fld id="{F03F76EC-5B64-4D34-A383-12161447AE95}" type="slidenum">
              <a:rPr lang="en-US" smtClean="0">
                <a:solidFill>
                  <a:srgbClr val="000000"/>
                </a:solidFill>
              </a:rPr>
              <a:pPr/>
              <a:t>12</a:t>
            </a:fld>
            <a:endParaRPr lang="en-US" smtClean="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716088" y="692150"/>
            <a:ext cx="3597275" cy="2698750"/>
          </a:xfrm>
          <a:ln/>
        </p:spPr>
      </p:sp>
      <p:sp>
        <p:nvSpPr>
          <p:cNvPr id="106499" name="Notes Placeholder 2"/>
          <p:cNvSpPr>
            <a:spLocks noGrp="1"/>
          </p:cNvSpPr>
          <p:nvPr>
            <p:ph type="body" idx="1"/>
          </p:nvPr>
        </p:nvSpPr>
        <p:spPr>
          <a:noFill/>
          <a:ln/>
        </p:spPr>
        <p:txBody>
          <a:bodyPr/>
          <a:lstStyle/>
          <a:p>
            <a:r>
              <a:rPr lang="en-US" dirty="0" smtClean="0"/>
              <a:t>How to implement</a:t>
            </a:r>
            <a:r>
              <a:rPr lang="en-US" baseline="0" dirty="0" smtClean="0"/>
              <a:t> your custom manipulator:</a:t>
            </a:r>
          </a:p>
          <a:p>
            <a:endParaRPr lang="en-US" baseline="0" dirty="0" smtClean="0"/>
          </a:p>
          <a:p>
            <a:r>
              <a:rPr lang="en-US" baseline="0" dirty="0" smtClean="0"/>
              <a:t>First you need to register your manipulator node, last argument you are telling Maya you are registering a </a:t>
            </a:r>
            <a:r>
              <a:rPr lang="en-US" baseline="0" dirty="0" err="1" smtClean="0"/>
              <a:t>manip</a:t>
            </a:r>
            <a:r>
              <a:rPr lang="en-US" baseline="0" dirty="0" smtClean="0"/>
              <a:t> container</a:t>
            </a:r>
            <a:endParaRPr lang="en-US" dirty="0" smtClean="0"/>
          </a:p>
          <a:p>
            <a:endParaRPr lang="en-US" dirty="0" smtClean="0"/>
          </a:p>
        </p:txBody>
      </p:sp>
      <p:sp>
        <p:nvSpPr>
          <p:cNvPr id="106500" name="Slide Number Placeholder 3"/>
          <p:cNvSpPr>
            <a:spLocks noGrp="1"/>
          </p:cNvSpPr>
          <p:nvPr>
            <p:ph type="sldNum" sz="quarter" idx="5"/>
          </p:nvPr>
        </p:nvSpPr>
        <p:spPr>
          <a:noFill/>
        </p:spPr>
        <p:txBody>
          <a:bodyPr/>
          <a:lstStyle/>
          <a:p>
            <a:fld id="{E39062CF-8DAF-47F1-B7EB-8D45A38F218B}" type="slidenum">
              <a:rPr lang="en-US" smtClean="0">
                <a:solidFill>
                  <a:srgbClr val="000000"/>
                </a:solidFill>
              </a:rPr>
              <a:pPr/>
              <a:t>13</a:t>
            </a:fld>
            <a:endParaRPr lang="en-US" smtClean="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CA" baseline="0" dirty="0" smtClean="0"/>
          </a:p>
          <a:p>
            <a:endParaRPr lang="en-CA" dirty="0" smtClean="0"/>
          </a:p>
          <a:p>
            <a:r>
              <a:rPr lang="en-CA" b="1" dirty="0" smtClean="0"/>
              <a:t>In addition to the standard creator() and initialize() functions, there are several key functions you need to implement for this </a:t>
            </a:r>
            <a:r>
              <a:rPr lang="en-CA" b="1" dirty="0" smtClean="0"/>
              <a:t>class</a:t>
            </a:r>
            <a:endParaRPr lang="en-CA" b="1" dirty="0" smtClean="0"/>
          </a:p>
          <a:p>
            <a:endParaRPr lang="en-US" dirty="0"/>
          </a:p>
        </p:txBody>
      </p:sp>
      <p:sp>
        <p:nvSpPr>
          <p:cNvPr id="4" name="Slide Number Placeholder 3"/>
          <p:cNvSpPr>
            <a:spLocks noGrp="1"/>
          </p:cNvSpPr>
          <p:nvPr>
            <p:ph type="sldNum" sz="quarter" idx="10"/>
          </p:nvPr>
        </p:nvSpPr>
        <p:spPr/>
        <p:txBody>
          <a:bodyPr/>
          <a:lstStyle/>
          <a:p>
            <a:pPr>
              <a:defRPr/>
            </a:pPr>
            <a:fld id="{70671FB3-AD55-4DE4-8788-9E80C113F537}"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1716088" y="692150"/>
            <a:ext cx="3597275" cy="2698750"/>
          </a:xfrm>
          <a:ln/>
        </p:spPr>
      </p:sp>
      <p:sp>
        <p:nvSpPr>
          <p:cNvPr id="107523" name="Notes Placeholder 2"/>
          <p:cNvSpPr>
            <a:spLocks noGrp="1"/>
          </p:cNvSpPr>
          <p:nvPr>
            <p:ph type="body" idx="1"/>
          </p:nvPr>
        </p:nvSpPr>
        <p:spPr>
          <a:noFill/>
          <a:ln/>
        </p:spPr>
        <p:txBody>
          <a:bodyPr/>
          <a:lstStyle/>
          <a:p>
            <a:r>
              <a:rPr lang="en-CA" dirty="0" smtClean="0"/>
              <a:t>When </a:t>
            </a:r>
            <a:r>
              <a:rPr lang="en-CA" dirty="0" smtClean="0"/>
              <a:t>base manipulators are added to a container manipulator, they are referred to as </a:t>
            </a:r>
            <a:r>
              <a:rPr lang="en-CA" i="1" dirty="0" smtClean="0"/>
              <a:t>children</a:t>
            </a:r>
            <a:r>
              <a:rPr lang="en-CA" dirty="0" smtClean="0"/>
              <a:t> of the container.</a:t>
            </a:r>
          </a:p>
          <a:p>
            <a:r>
              <a:rPr lang="en-US" dirty="0" smtClean="0"/>
              <a:t>We need</a:t>
            </a:r>
            <a:r>
              <a:rPr lang="en-US" baseline="0" dirty="0" smtClean="0"/>
              <a:t> to </a:t>
            </a:r>
            <a:r>
              <a:rPr lang="en-US" dirty="0" smtClean="0"/>
              <a:t>override</a:t>
            </a:r>
            <a:r>
              <a:rPr lang="en-US" baseline="0" dirty="0" smtClean="0"/>
              <a:t> </a:t>
            </a:r>
            <a:r>
              <a:rPr lang="en-US" sz="1200" dirty="0" err="1" smtClean="0"/>
              <a:t>MPxManipContainer</a:t>
            </a:r>
            <a:r>
              <a:rPr lang="en-US" sz="1200" dirty="0" smtClean="0"/>
              <a:t>::</a:t>
            </a:r>
            <a:r>
              <a:rPr lang="en-CA" sz="1200" dirty="0" err="1" smtClean="0"/>
              <a:t>createChildren</a:t>
            </a:r>
            <a:r>
              <a:rPr lang="en-CA" sz="1200" dirty="0" smtClean="0"/>
              <a:t>() </a:t>
            </a:r>
            <a:r>
              <a:rPr lang="en-US" dirty="0" smtClean="0"/>
              <a:t>to add base manipulators.</a:t>
            </a:r>
            <a:endParaRPr lang="en-CA" dirty="0" smtClean="0"/>
          </a:p>
          <a:p>
            <a:endParaRPr lang="en-CA" dirty="0" smtClean="0"/>
          </a:p>
          <a:p>
            <a:endParaRPr lang="en-CA" dirty="0" smtClean="0"/>
          </a:p>
          <a:p>
            <a:r>
              <a:rPr lang="en-US" b="1" dirty="0" smtClean="0"/>
              <a:t>draw method </a:t>
            </a:r>
          </a:p>
          <a:p>
            <a:r>
              <a:rPr lang="en-US" b="1" dirty="0" smtClean="0"/>
              <a:t>It’s an optional method, you can use it to customize the drawing of your manipulator. </a:t>
            </a:r>
          </a:p>
          <a:p>
            <a:endParaRPr lang="en-CA" dirty="0" smtClean="0"/>
          </a:p>
          <a:p>
            <a:endParaRPr lang="en-CA" dirty="0" smtClean="0"/>
          </a:p>
        </p:txBody>
      </p:sp>
      <p:sp>
        <p:nvSpPr>
          <p:cNvPr id="107524" name="Slide Number Placeholder 3"/>
          <p:cNvSpPr>
            <a:spLocks noGrp="1"/>
          </p:cNvSpPr>
          <p:nvPr>
            <p:ph type="sldNum" sz="quarter" idx="5"/>
          </p:nvPr>
        </p:nvSpPr>
        <p:spPr>
          <a:noFill/>
        </p:spPr>
        <p:txBody>
          <a:bodyPr/>
          <a:lstStyle/>
          <a:p>
            <a:fld id="{EB113C4E-30EE-46AA-BA29-8CF7D038BF4A}" type="slidenum">
              <a:rPr lang="en-US" smtClean="0">
                <a:solidFill>
                  <a:srgbClr val="000000"/>
                </a:solidFill>
              </a:rPr>
              <a:pPr/>
              <a:t>15</a:t>
            </a:fld>
            <a:endParaRPr lang="en-US" smtClean="0">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xfrm>
            <a:off x="1716088" y="692150"/>
            <a:ext cx="3597275" cy="2698750"/>
          </a:xfrm>
          <a:ln/>
        </p:spPr>
      </p:sp>
      <p:sp>
        <p:nvSpPr>
          <p:cNvPr id="108547" name="Notes Placeholder 2"/>
          <p:cNvSpPr>
            <a:spLocks noGrp="1"/>
          </p:cNvSpPr>
          <p:nvPr>
            <p:ph type="body" idx="1"/>
          </p:nvPr>
        </p:nvSpPr>
        <p:spPr>
          <a:noFill/>
          <a:ln/>
        </p:spPr>
        <p:txBody>
          <a:bodyPr/>
          <a:lstStyle/>
          <a:p>
            <a:r>
              <a:rPr lang="en-US" dirty="0" smtClean="0"/>
              <a:t>Usually </a:t>
            </a:r>
            <a:r>
              <a:rPr lang="en-US" dirty="0" smtClean="0"/>
              <a:t>you</a:t>
            </a:r>
            <a:r>
              <a:rPr lang="en-US" baseline="0" dirty="0" smtClean="0"/>
              <a:t> also want to initialize some the properties of your manipulator after you create it, for example, you can set up starting position of your manipulator and also default value of different components on your manipulator. </a:t>
            </a:r>
          </a:p>
          <a:p>
            <a:endParaRPr lang="en-US" baseline="0" dirty="0" smtClean="0"/>
          </a:p>
          <a:p>
            <a:r>
              <a:rPr lang="en-US" baseline="0" dirty="0" smtClean="0"/>
              <a:t>////////////////////////</a:t>
            </a:r>
          </a:p>
          <a:p>
            <a:r>
              <a:rPr lang="en-US" sz="1200" kern="1200" dirty="0" smtClean="0">
                <a:solidFill>
                  <a:schemeClr val="tx1"/>
                </a:solidFill>
                <a:latin typeface="Arial" charset="0"/>
                <a:ea typeface="+mn-ea"/>
                <a:cs typeface="+mn-cs"/>
              </a:rPr>
              <a:t>//initialize the angle and starting position of this manipulator</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MPoint</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startPoint</a:t>
            </a:r>
            <a:r>
              <a:rPr lang="en-US" sz="1200" kern="1200" dirty="0" smtClean="0">
                <a:solidFill>
                  <a:schemeClr val="tx1"/>
                </a:solidFill>
                <a:latin typeface="Arial" charset="0"/>
                <a:ea typeface="+mn-ea"/>
                <a:cs typeface="+mn-cs"/>
              </a:rPr>
              <a:t>(0.0, 0.0, 0.0);</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MAngle</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startAngle</a:t>
            </a:r>
            <a:r>
              <a:rPr lang="en-US" sz="1200" kern="1200" dirty="0" smtClean="0">
                <a:solidFill>
                  <a:schemeClr val="tx1"/>
                </a:solidFill>
                <a:latin typeface="Arial" charset="0"/>
                <a:ea typeface="+mn-ea"/>
                <a:cs typeface="+mn-cs"/>
              </a:rPr>
              <a:t>(0.0,MAngle::</a:t>
            </a:r>
            <a:r>
              <a:rPr lang="en-US" sz="1200" kern="1200" dirty="0" err="1" smtClean="0">
                <a:solidFill>
                  <a:schemeClr val="tx1"/>
                </a:solidFill>
                <a:latin typeface="Arial" charset="0"/>
                <a:ea typeface="+mn-ea"/>
                <a:cs typeface="+mn-cs"/>
              </a:rPr>
              <a:t>kDegrees</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MFnDiscManip</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fnDisc</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fDiscManip,&amp;status</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fnDisc.setCenterPoint</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startPoint</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fnDisc.setAngle</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startAngle</a:t>
            </a:r>
            <a:r>
              <a:rPr lang="en-US" sz="1200" kern="1200" dirty="0" smtClean="0">
                <a:solidFill>
                  <a:schemeClr val="tx1"/>
                </a:solidFill>
                <a:latin typeface="Arial" charset="0"/>
                <a:ea typeface="+mn-ea"/>
                <a:cs typeface="+mn-cs"/>
              </a:rPr>
              <a:t>);</a:t>
            </a:r>
            <a:endParaRPr lang="en-US" baseline="0" dirty="0" smtClean="0"/>
          </a:p>
          <a:p>
            <a:endParaRPr lang="en-US" dirty="0" smtClean="0"/>
          </a:p>
          <a:p>
            <a:endParaRPr lang="en-US" dirty="0" smtClean="0"/>
          </a:p>
        </p:txBody>
      </p:sp>
      <p:sp>
        <p:nvSpPr>
          <p:cNvPr id="108548" name="Slide Number Placeholder 3"/>
          <p:cNvSpPr>
            <a:spLocks noGrp="1"/>
          </p:cNvSpPr>
          <p:nvPr>
            <p:ph type="sldNum" sz="quarter" idx="5"/>
          </p:nvPr>
        </p:nvSpPr>
        <p:spPr>
          <a:noFill/>
        </p:spPr>
        <p:txBody>
          <a:bodyPr/>
          <a:lstStyle/>
          <a:p>
            <a:fld id="{77DC9B51-D54B-42C9-8718-8A58667BBB7D}" type="slidenum">
              <a:rPr lang="en-US" smtClean="0">
                <a:solidFill>
                  <a:srgbClr val="000000"/>
                </a:solidFill>
              </a:rPr>
              <a:pPr/>
              <a:t>16</a:t>
            </a:fld>
            <a:endParaRPr lang="en-US" smtClean="0">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716088" y="692150"/>
            <a:ext cx="3597275" cy="2698750"/>
          </a:xfrm>
          <a:ln/>
        </p:spPr>
      </p:sp>
      <p:sp>
        <p:nvSpPr>
          <p:cNvPr id="3" name="Notes Placeholder 2"/>
          <p:cNvSpPr>
            <a:spLocks noGrp="1"/>
          </p:cNvSpPr>
          <p:nvPr>
            <p:ph type="body" idx="1"/>
          </p:nvPr>
        </p:nvSpPr>
        <p:spPr/>
        <p:txBody>
          <a:bodyPr>
            <a:normAutofit fontScale="32500" lnSpcReduction="20000"/>
          </a:bodyPr>
          <a:lstStyle/>
          <a:p>
            <a:pPr>
              <a:defRPr/>
            </a:pPr>
            <a:r>
              <a:rPr lang="en-CA" sz="4200" dirty="0" smtClean="0"/>
              <a:t>Internally </a:t>
            </a:r>
            <a:r>
              <a:rPr lang="en-CA" sz="4200" dirty="0" smtClean="0"/>
              <a:t>Each container has one so</a:t>
            </a:r>
            <a:r>
              <a:rPr lang="en-CA" sz="4200" baseline="0" dirty="0" smtClean="0"/>
              <a:t>-called “</a:t>
            </a:r>
            <a:r>
              <a:rPr lang="en-CA" sz="4200" dirty="0" smtClean="0"/>
              <a:t>converter“, it is a very crucial part of the structure, because it is the interface between the container’s children manipulators and the plugs on the node that they affect. </a:t>
            </a:r>
            <a:r>
              <a:rPr lang="en-CA" sz="4200" baseline="0" dirty="0" smtClean="0"/>
              <a:t> </a:t>
            </a:r>
            <a:r>
              <a:rPr lang="en-CA" sz="4200" dirty="0" smtClean="0"/>
              <a:t>This converter is not a real object, it is just an Internal mechanism that manages the association between manipulator values and the plugs on the nodes. </a:t>
            </a:r>
          </a:p>
          <a:p>
            <a:pPr>
              <a:defRPr/>
            </a:pPr>
            <a:endParaRPr lang="en-CA" sz="4200" dirty="0" smtClean="0"/>
          </a:p>
          <a:p>
            <a:pPr>
              <a:defRPr/>
            </a:pPr>
            <a:r>
              <a:rPr lang="en-CA" sz="4200" dirty="0" smtClean="0"/>
              <a:t>set the values of those plugs, </a:t>
            </a:r>
          </a:p>
          <a:p>
            <a:pPr>
              <a:defRPr/>
            </a:pPr>
            <a:r>
              <a:rPr lang="en-CA" sz="4200" dirty="0" smtClean="0"/>
              <a:t>Set</a:t>
            </a:r>
            <a:r>
              <a:rPr lang="en-CA" sz="4200" baseline="0" dirty="0" smtClean="0"/>
              <a:t> </a:t>
            </a:r>
            <a:r>
              <a:rPr lang="en-CA" sz="4200" dirty="0" smtClean="0"/>
              <a:t>values of different</a:t>
            </a:r>
            <a:r>
              <a:rPr lang="en-CA" sz="4200" baseline="0" dirty="0" smtClean="0"/>
              <a:t> properties of manipulators</a:t>
            </a:r>
            <a:endParaRPr lang="en-CA" sz="4200" dirty="0" smtClean="0"/>
          </a:p>
          <a:p>
            <a:pPr>
              <a:defRPr/>
            </a:pPr>
            <a:endParaRPr lang="en-CA" sz="4200" dirty="0" smtClean="0"/>
          </a:p>
          <a:p>
            <a:pPr>
              <a:defRPr/>
            </a:pPr>
            <a:r>
              <a:rPr lang="en-CA" sz="4200" dirty="0" smtClean="0">
                <a:solidFill>
                  <a:schemeClr val="tx1"/>
                </a:solidFill>
              </a:rPr>
              <a:t>the </a:t>
            </a:r>
            <a:r>
              <a:rPr lang="en-CA" sz="4200" dirty="0" smtClean="0">
                <a:solidFill>
                  <a:schemeClr val="tx1"/>
                </a:solidFill>
              </a:rPr>
              <a:t>items on the converter that are related to children manipulator values are called </a:t>
            </a:r>
            <a:r>
              <a:rPr lang="en-CA" sz="4200" dirty="0" err="1" smtClean="0">
                <a:solidFill>
                  <a:schemeClr val="tx1"/>
                </a:solidFill>
              </a:rPr>
              <a:t>converterManipValue</a:t>
            </a:r>
            <a:r>
              <a:rPr lang="en-CA" sz="4200" dirty="0" smtClean="0">
                <a:solidFill>
                  <a:schemeClr val="tx1"/>
                </a:solidFill>
              </a:rPr>
              <a:t> items, </a:t>
            </a:r>
          </a:p>
          <a:p>
            <a:pPr>
              <a:defRPr/>
            </a:pPr>
            <a:r>
              <a:rPr lang="en-CA" sz="4200" dirty="0" smtClean="0">
                <a:solidFill>
                  <a:schemeClr val="tx1"/>
                </a:solidFill>
              </a:rPr>
              <a:t>the items on the converter that are related to the node plug values are called </a:t>
            </a:r>
            <a:r>
              <a:rPr lang="en-CA" sz="4200" dirty="0" err="1" smtClean="0">
                <a:solidFill>
                  <a:schemeClr val="tx1"/>
                </a:solidFill>
              </a:rPr>
              <a:t>converterPlugValue</a:t>
            </a:r>
            <a:r>
              <a:rPr lang="en-CA" sz="4200" dirty="0" smtClean="0">
                <a:solidFill>
                  <a:schemeClr val="tx1"/>
                </a:solidFill>
              </a:rPr>
              <a:t> items. </a:t>
            </a:r>
          </a:p>
          <a:p>
            <a:pPr>
              <a:defRPr/>
            </a:pPr>
            <a:endParaRPr lang="en-CA" sz="4200" dirty="0" smtClean="0"/>
          </a:p>
          <a:p>
            <a:pPr>
              <a:defRPr/>
            </a:pPr>
            <a:r>
              <a:rPr lang="en-CA" sz="4200" dirty="0" smtClean="0"/>
              <a:t>The items on the base manipulators are called </a:t>
            </a:r>
            <a:r>
              <a:rPr lang="en-CA" sz="4200" dirty="0" err="1" smtClean="0"/>
              <a:t>manipValue</a:t>
            </a:r>
            <a:r>
              <a:rPr lang="en-CA" sz="4200" dirty="0" smtClean="0"/>
              <a:t> items</a:t>
            </a:r>
            <a:r>
              <a:rPr lang="en-CA" sz="4200" i="1" dirty="0" smtClean="0"/>
              <a:t>. </a:t>
            </a:r>
            <a:r>
              <a:rPr lang="en-CA" sz="4200" i="0" dirty="0" smtClean="0"/>
              <a:t>This </a:t>
            </a:r>
            <a:r>
              <a:rPr lang="en-CA" sz="4200" i="0" dirty="0" err="1" smtClean="0"/>
              <a:t>manipValue</a:t>
            </a:r>
            <a:r>
              <a:rPr lang="en-CA" sz="4200" i="0" baseline="0" dirty="0" smtClean="0"/>
              <a:t> item describe different properties of the manipulator, for example, for a rotate </a:t>
            </a:r>
            <a:r>
              <a:rPr lang="en-CA" sz="4200" i="0" baseline="0" dirty="0" err="1" smtClean="0"/>
              <a:t>manip</a:t>
            </a:r>
            <a:r>
              <a:rPr lang="en-CA" sz="4200" i="0" baseline="0" dirty="0" smtClean="0"/>
              <a:t>, it can be angle of the </a:t>
            </a:r>
            <a:r>
              <a:rPr lang="en-CA" sz="4200" i="0" baseline="0" dirty="0" err="1" smtClean="0"/>
              <a:t>manip</a:t>
            </a:r>
            <a:r>
              <a:rPr lang="en-CA" sz="4200" i="0" baseline="0" dirty="0" smtClean="0"/>
              <a:t>, or location of the center of manipulator.</a:t>
            </a:r>
          </a:p>
          <a:p>
            <a:pPr>
              <a:defRPr/>
            </a:pPr>
            <a:endParaRPr lang="en-CA" sz="4200" i="0" baseline="0" dirty="0" smtClean="0"/>
          </a:p>
        </p:txBody>
      </p:sp>
      <p:sp>
        <p:nvSpPr>
          <p:cNvPr id="110596" name="Slide Number Placeholder 3"/>
          <p:cNvSpPr>
            <a:spLocks noGrp="1"/>
          </p:cNvSpPr>
          <p:nvPr>
            <p:ph type="sldNum" sz="quarter" idx="5"/>
          </p:nvPr>
        </p:nvSpPr>
        <p:spPr>
          <a:noFill/>
        </p:spPr>
        <p:txBody>
          <a:bodyPr/>
          <a:lstStyle/>
          <a:p>
            <a:fld id="{CF2261C2-90A7-4E59-988E-073177DDC370}" type="slidenum">
              <a:rPr lang="en-US" smtClean="0">
                <a:solidFill>
                  <a:srgbClr val="000000"/>
                </a:solidFill>
              </a:rPr>
              <a:pPr/>
              <a:t>17</a:t>
            </a:fld>
            <a:endParaRPr lang="en-US" smtClean="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1716088" y="692150"/>
            <a:ext cx="3597275" cy="2698750"/>
          </a:xfrm>
          <a:ln/>
        </p:spPr>
      </p:sp>
      <p:sp>
        <p:nvSpPr>
          <p:cNvPr id="111619" name="Notes Placeholder 2"/>
          <p:cNvSpPr>
            <a:spLocks noGrp="1"/>
          </p:cNvSpPr>
          <p:nvPr>
            <p:ph type="body" idx="1"/>
          </p:nvPr>
        </p:nvSpPr>
        <p:spPr>
          <a:noFill/>
          <a:ln/>
        </p:spPr>
        <p:txBody>
          <a:bodyPr/>
          <a:lstStyle/>
          <a:p>
            <a:r>
              <a:rPr lang="en-CA" dirty="0" smtClean="0"/>
              <a:t>The association between base manipulators and nodes can be done in two ways: </a:t>
            </a:r>
          </a:p>
          <a:p>
            <a:r>
              <a:rPr lang="en-CA" dirty="0" smtClean="0"/>
              <a:t>simple one-to-one associations, which means there is a direct correspondence between a manipulator value and the corresponding plug</a:t>
            </a:r>
          </a:p>
          <a:p>
            <a:pPr marL="0" marR="0" indent="0" algn="l" defTabSz="914400" rtl="0" eaLnBrk="0" fontAlgn="base" latinLnBrk="0" hangingPunct="0">
              <a:lnSpc>
                <a:spcPct val="100000"/>
              </a:lnSpc>
              <a:spcBef>
                <a:spcPct val="30000"/>
              </a:spcBef>
              <a:spcAft>
                <a:spcPct val="0"/>
              </a:spcAft>
              <a:buClrTx/>
              <a:buSzTx/>
              <a:buFontTx/>
              <a:buNone/>
              <a:tabLst/>
              <a:defRPr/>
            </a:pPr>
            <a:r>
              <a:rPr lang="en-CA" dirty="0" smtClean="0"/>
              <a:t>If we want to set up more complex associations, we need to use conversion functions</a:t>
            </a:r>
          </a:p>
          <a:p>
            <a:endParaRPr lang="en-CA" b="1" dirty="0" smtClean="0"/>
          </a:p>
          <a:p>
            <a:endParaRPr lang="en-CA" b="1" dirty="0" smtClean="0"/>
          </a:p>
          <a:p>
            <a:endParaRPr lang="en-CA" b="1" dirty="0" smtClean="0"/>
          </a:p>
        </p:txBody>
      </p:sp>
      <p:sp>
        <p:nvSpPr>
          <p:cNvPr id="111620" name="Slide Number Placeholder 3"/>
          <p:cNvSpPr>
            <a:spLocks noGrp="1"/>
          </p:cNvSpPr>
          <p:nvPr>
            <p:ph type="sldNum" sz="quarter" idx="5"/>
          </p:nvPr>
        </p:nvSpPr>
        <p:spPr>
          <a:noFill/>
        </p:spPr>
        <p:txBody>
          <a:bodyPr/>
          <a:lstStyle/>
          <a:p>
            <a:fld id="{8F06AB81-C7D7-42F7-AA93-CCAFD98BEFFF}" type="slidenum">
              <a:rPr lang="en-US" smtClean="0">
                <a:solidFill>
                  <a:srgbClr val="000000"/>
                </a:solidFill>
              </a:rPr>
              <a:pPr/>
              <a:t>18</a:t>
            </a:fld>
            <a:endParaRPr lang="en-US" smtClean="0">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716088" y="692150"/>
            <a:ext cx="3597275" cy="2698750"/>
          </a:xfrm>
          <a:ln/>
        </p:spPr>
      </p:sp>
      <p:sp>
        <p:nvSpPr>
          <p:cNvPr id="3" name="Notes Placeholder 2"/>
          <p:cNvSpPr>
            <a:spLocks noGrp="1"/>
          </p:cNvSpPr>
          <p:nvPr>
            <p:ph type="body" idx="1"/>
          </p:nvPr>
        </p:nvSpPr>
        <p:spPr/>
        <p:txBody>
          <a:bodyPr>
            <a:normAutofit/>
          </a:bodyPr>
          <a:lstStyle/>
          <a:p>
            <a:pPr>
              <a:defRPr/>
            </a:pPr>
            <a:r>
              <a:rPr lang="en-CA" dirty="0" smtClean="0"/>
              <a:t>the </a:t>
            </a:r>
            <a:r>
              <a:rPr lang="en-CA" dirty="0" smtClean="0"/>
              <a:t>one-to-one associations is just connecting between a </a:t>
            </a:r>
            <a:r>
              <a:rPr lang="en-CA" dirty="0" err="1" smtClean="0"/>
              <a:t>converterManipValue</a:t>
            </a:r>
            <a:r>
              <a:rPr lang="en-CA" dirty="0" smtClean="0"/>
              <a:t> item and a </a:t>
            </a:r>
            <a:r>
              <a:rPr lang="en-CA" dirty="0" err="1" smtClean="0"/>
              <a:t>converterPlugValue</a:t>
            </a:r>
            <a:r>
              <a:rPr lang="en-CA" dirty="0" smtClean="0"/>
              <a:t> item</a:t>
            </a:r>
          </a:p>
          <a:p>
            <a:pPr>
              <a:defRPr/>
            </a:pPr>
            <a:endParaRPr lang="en-CA" dirty="0" smtClean="0"/>
          </a:p>
        </p:txBody>
      </p:sp>
      <p:sp>
        <p:nvSpPr>
          <p:cNvPr id="110596" name="Slide Number Placeholder 3"/>
          <p:cNvSpPr>
            <a:spLocks noGrp="1"/>
          </p:cNvSpPr>
          <p:nvPr>
            <p:ph type="sldNum" sz="quarter" idx="5"/>
          </p:nvPr>
        </p:nvSpPr>
        <p:spPr>
          <a:noFill/>
        </p:spPr>
        <p:txBody>
          <a:bodyPr/>
          <a:lstStyle/>
          <a:p>
            <a:fld id="{CF2261C2-90A7-4E59-988E-073177DDC370}" type="slidenum">
              <a:rPr lang="en-US" smtClean="0">
                <a:solidFill>
                  <a:srgbClr val="000000"/>
                </a:solidFill>
              </a:rPr>
              <a:pPr/>
              <a:t>19</a:t>
            </a:fld>
            <a:endParaRPr lang="en-US" smtClean="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716088" y="692150"/>
            <a:ext cx="3597275" cy="2698750"/>
          </a:xfrm>
          <a:ln/>
        </p:spPr>
      </p:sp>
      <p:sp>
        <p:nvSpPr>
          <p:cNvPr id="35843" name="Notes Placeholder 2"/>
          <p:cNvSpPr>
            <a:spLocks noGrp="1"/>
          </p:cNvSpPr>
          <p:nvPr>
            <p:ph type="body" idx="1"/>
          </p:nvPr>
        </p:nvSpPr>
        <p:spPr>
          <a:noFill/>
          <a:ln/>
        </p:spPr>
        <p:txBody>
          <a:bodyPr/>
          <a:lstStyle/>
          <a:p>
            <a:r>
              <a:rPr lang="en-US" dirty="0" smtClean="0"/>
              <a:t>Every standard</a:t>
            </a:r>
            <a:r>
              <a:rPr lang="en-US" baseline="0" dirty="0" smtClean="0"/>
              <a:t> manipulator function set class has some functions called “</a:t>
            </a:r>
            <a:r>
              <a:rPr lang="en-US" baseline="0" dirty="0" err="1" smtClean="0"/>
              <a:t>connectTo</a:t>
            </a:r>
            <a:r>
              <a:rPr lang="en-US" baseline="0" dirty="0" smtClean="0"/>
              <a:t>**Plug” method</a:t>
            </a:r>
          </a:p>
          <a:p>
            <a:endParaRPr lang="en-US" dirty="0" smtClean="0"/>
          </a:p>
        </p:txBody>
      </p:sp>
      <p:sp>
        <p:nvSpPr>
          <p:cNvPr id="35844" name="Slide Number Placeholder 3"/>
          <p:cNvSpPr>
            <a:spLocks noGrp="1"/>
          </p:cNvSpPr>
          <p:nvPr>
            <p:ph type="sldNum" sz="quarter" idx="5"/>
          </p:nvPr>
        </p:nvSpPr>
        <p:spPr>
          <a:noFill/>
        </p:spPr>
        <p:txBody>
          <a:bodyPr/>
          <a:lstStyle/>
          <a:p>
            <a:fld id="{D573A0C6-7108-48CE-88B0-A7AFB7F71714}"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CA" sz="1200" baseline="0" dirty="0" smtClean="0"/>
              <a:t>you </a:t>
            </a:r>
            <a:r>
              <a:rPr lang="en-CA" sz="1200" baseline="0" dirty="0" smtClean="0"/>
              <a:t>get a hold of this </a:t>
            </a:r>
            <a:r>
              <a:rPr lang="en-CA" sz="1200" baseline="0" dirty="0" smtClean="0"/>
              <a:t>object node </a:t>
            </a:r>
            <a:r>
              <a:rPr lang="en-CA" sz="1200" baseline="0" dirty="0" smtClean="0"/>
              <a:t>and apply </a:t>
            </a:r>
            <a:r>
              <a:rPr lang="en-CA" sz="1200" baseline="0" dirty="0" err="1" smtClean="0"/>
              <a:t>MFnDependencyNode</a:t>
            </a:r>
            <a:r>
              <a:rPr lang="en-CA" sz="1200" baseline="0" dirty="0" smtClean="0"/>
              <a:t> function set onto this node and find the plug you want to connect to the </a:t>
            </a:r>
            <a:r>
              <a:rPr lang="en-CA" sz="1200" baseline="0" dirty="0" err="1" smtClean="0"/>
              <a:t>manip</a:t>
            </a:r>
            <a:r>
              <a:rPr lang="en-CA" sz="1200" baseline="0" dirty="0" smtClean="0"/>
              <a:t>.</a:t>
            </a:r>
          </a:p>
          <a:p>
            <a:endParaRPr lang="en-CA" sz="1200" dirty="0" smtClean="0"/>
          </a:p>
          <a:p>
            <a:r>
              <a:rPr lang="en-CA" sz="1200" dirty="0" smtClean="0"/>
              <a:t>One </a:t>
            </a:r>
            <a:r>
              <a:rPr lang="en-CA" sz="1200" dirty="0" smtClean="0"/>
              <a:t>thing to note, after you make the connections (set up the association) between manipulators with plugs, at the end of the function, you need to call two additional methods.</a:t>
            </a:r>
          </a:p>
          <a:p>
            <a:endParaRPr lang="en-CA" sz="1200" dirty="0" smtClean="0"/>
          </a:p>
          <a:p>
            <a:r>
              <a:rPr lang="en-CA" sz="1200" dirty="0" err="1" smtClean="0"/>
              <a:t>MPxManipContainer</a:t>
            </a:r>
            <a:r>
              <a:rPr lang="en-CA" sz="1200" dirty="0" smtClean="0"/>
              <a:t>::</a:t>
            </a:r>
            <a:r>
              <a:rPr lang="en-CA" sz="1200" dirty="0" err="1" smtClean="0"/>
              <a:t>finishAddingManips</a:t>
            </a:r>
            <a:r>
              <a:rPr lang="en-CA" sz="1200" dirty="0" smtClean="0"/>
              <a:t> </a:t>
            </a:r>
          </a:p>
          <a:p>
            <a:r>
              <a:rPr lang="en-CA" sz="1200" dirty="0" err="1" smtClean="0"/>
              <a:t>MPxManipContainer</a:t>
            </a:r>
            <a:r>
              <a:rPr lang="en-CA" sz="1200" dirty="0" smtClean="0"/>
              <a:t>::</a:t>
            </a:r>
            <a:r>
              <a:rPr lang="en-CA" sz="1200" dirty="0" err="1" smtClean="0"/>
              <a:t>connectToDependNode</a:t>
            </a:r>
            <a:r>
              <a:rPr lang="en-CA" sz="1200" dirty="0" smtClean="0"/>
              <a:t> </a:t>
            </a:r>
          </a:p>
          <a:p>
            <a:endParaRPr lang="en-CA"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0671FB3-AD55-4DE4-8788-9E80C113F537}"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70671FB3-AD55-4DE4-8788-9E80C113F537}" type="slidenum">
              <a:rPr lang="en-US" smtClean="0"/>
              <a:pPr>
                <a:defRPr/>
              </a:pPr>
              <a:t>22</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716088" y="692150"/>
            <a:ext cx="3597275" cy="2698750"/>
          </a:xfrm>
          <a:ln/>
        </p:spPr>
      </p:sp>
      <p:sp>
        <p:nvSpPr>
          <p:cNvPr id="3" name="Notes Placeholder 2"/>
          <p:cNvSpPr>
            <a:spLocks noGrp="1"/>
          </p:cNvSpPr>
          <p:nvPr>
            <p:ph type="body" idx="1"/>
          </p:nvPr>
        </p:nvSpPr>
        <p:spPr/>
        <p:txBody>
          <a:bodyPr>
            <a:normAutofit/>
          </a:bodyPr>
          <a:lstStyle/>
          <a:p>
            <a:pPr>
              <a:defRPr/>
            </a:pPr>
            <a:r>
              <a:rPr lang="en-CA" dirty="0" smtClean="0"/>
              <a:t>So we use conversion functions to set</a:t>
            </a:r>
            <a:r>
              <a:rPr lang="en-CA" baseline="0" dirty="0" smtClean="0"/>
              <a:t> relationship between </a:t>
            </a:r>
            <a:r>
              <a:rPr lang="en-CA" dirty="0" err="1" smtClean="0"/>
              <a:t>converterManipValue</a:t>
            </a:r>
            <a:r>
              <a:rPr lang="en-CA" dirty="0" smtClean="0"/>
              <a:t> items and </a:t>
            </a:r>
            <a:r>
              <a:rPr lang="en-CA" dirty="0" err="1" smtClean="0"/>
              <a:t>converterPlugValue</a:t>
            </a:r>
            <a:r>
              <a:rPr lang="en-CA" dirty="0" smtClean="0"/>
              <a:t> items.</a:t>
            </a:r>
          </a:p>
          <a:p>
            <a:pPr>
              <a:defRPr/>
            </a:pPr>
            <a:endParaRPr lang="en-CA" dirty="0" smtClean="0"/>
          </a:p>
        </p:txBody>
      </p:sp>
      <p:sp>
        <p:nvSpPr>
          <p:cNvPr id="110596" name="Slide Number Placeholder 3"/>
          <p:cNvSpPr>
            <a:spLocks noGrp="1"/>
          </p:cNvSpPr>
          <p:nvPr>
            <p:ph type="sldNum" sz="quarter" idx="5"/>
          </p:nvPr>
        </p:nvSpPr>
        <p:spPr>
          <a:noFill/>
        </p:spPr>
        <p:txBody>
          <a:bodyPr/>
          <a:lstStyle/>
          <a:p>
            <a:fld id="{CF2261C2-90A7-4E59-988E-073177DDC370}" type="slidenum">
              <a:rPr lang="en-US" smtClean="0">
                <a:solidFill>
                  <a:srgbClr val="000000"/>
                </a:solidFill>
              </a:rPr>
              <a:pPr/>
              <a:t>23</a:t>
            </a:fld>
            <a:endParaRPr lang="en-US" smtClean="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1716088" y="692150"/>
            <a:ext cx="3597275" cy="2698750"/>
          </a:xfrm>
          <a:ln/>
        </p:spPr>
      </p:sp>
      <p:sp>
        <p:nvSpPr>
          <p:cNvPr id="3" name="Notes Placeholder 2"/>
          <p:cNvSpPr>
            <a:spLocks noGrp="1"/>
          </p:cNvSpPr>
          <p:nvPr>
            <p:ph type="body" idx="1"/>
          </p:nvPr>
        </p:nvSpPr>
        <p:spPr/>
        <p:txBody>
          <a:bodyPr>
            <a:normAutofit/>
          </a:bodyPr>
          <a:lstStyle/>
          <a:p>
            <a:pPr>
              <a:defRPr/>
            </a:pPr>
            <a:r>
              <a:rPr lang="en-US" sz="1200" dirty="0" err="1" smtClean="0"/>
              <a:t>AddManipToPlugConversionCallback</a:t>
            </a:r>
            <a:r>
              <a:rPr lang="en-US" sz="1200" dirty="0" smtClean="0"/>
              <a:t>: </a:t>
            </a:r>
            <a:r>
              <a:rPr lang="en-CA" sz="1200" dirty="0" smtClean="0"/>
              <a:t>This method adds a </a:t>
            </a:r>
            <a:r>
              <a:rPr lang="en-CA" sz="1200" dirty="0" err="1" smtClean="0"/>
              <a:t>callback</a:t>
            </a:r>
            <a:r>
              <a:rPr lang="en-CA" sz="1200" dirty="0" smtClean="0"/>
              <a:t> that calculates a </a:t>
            </a:r>
            <a:r>
              <a:rPr lang="en-CA" sz="1200" dirty="0" err="1" smtClean="0"/>
              <a:t>converterPlugValue</a:t>
            </a:r>
            <a:r>
              <a:rPr lang="en-CA" sz="1200" dirty="0" smtClean="0"/>
              <a:t> from </a:t>
            </a:r>
            <a:r>
              <a:rPr lang="en-CA" sz="1200" dirty="0" err="1" smtClean="0"/>
              <a:t>converterManipValues</a:t>
            </a:r>
            <a:endParaRPr lang="en-CA" sz="1200" dirty="0" smtClean="0"/>
          </a:p>
          <a:p>
            <a:pPr>
              <a:defRPr/>
            </a:pPr>
            <a:endParaRPr lang="en-US" sz="1200" dirty="0" smtClean="0"/>
          </a:p>
          <a:p>
            <a:pPr>
              <a:defRPr/>
            </a:pPr>
            <a:r>
              <a:rPr lang="en-US" sz="1200" dirty="0" smtClean="0"/>
              <a:t>A </a:t>
            </a:r>
            <a:r>
              <a:rPr lang="en-US" sz="1200" dirty="0" err="1" smtClean="0"/>
              <a:t>plugToManip</a:t>
            </a:r>
            <a:r>
              <a:rPr lang="en-US" sz="1200" dirty="0" smtClean="0"/>
              <a:t> conversion callback is used to get the value of a </a:t>
            </a:r>
            <a:r>
              <a:rPr lang="en-US" sz="1200" dirty="0" err="1" smtClean="0"/>
              <a:t>converterManipValue</a:t>
            </a:r>
            <a:r>
              <a:rPr lang="en-US" sz="1200" dirty="0" smtClean="0"/>
              <a:t> item from various </a:t>
            </a:r>
            <a:r>
              <a:rPr lang="en-US" sz="1200" dirty="0" err="1" smtClean="0"/>
              <a:t>converterPlugValue</a:t>
            </a:r>
            <a:r>
              <a:rPr lang="en-US" sz="1200" dirty="0" smtClean="0"/>
              <a:t> items. This callback has access to all the </a:t>
            </a:r>
            <a:r>
              <a:rPr lang="en-US" sz="1200" dirty="0" err="1" smtClean="0"/>
              <a:t>converterPlugValue</a:t>
            </a:r>
            <a:r>
              <a:rPr lang="en-US" sz="1200" dirty="0" smtClean="0"/>
              <a:t> items and returns the value of a </a:t>
            </a:r>
            <a:r>
              <a:rPr lang="en-US" sz="1200" dirty="0" err="1" smtClean="0"/>
              <a:t>converterManipValue</a:t>
            </a:r>
            <a:r>
              <a:rPr lang="en-US" sz="1200" dirty="0" smtClean="0"/>
              <a:t> item. </a:t>
            </a:r>
          </a:p>
          <a:p>
            <a:pPr>
              <a:defRPr/>
            </a:pPr>
            <a:endParaRPr lang="en-US" sz="1200" dirty="0" smtClean="0"/>
          </a:p>
          <a:p>
            <a:pPr>
              <a:defRPr/>
            </a:pPr>
            <a:endParaRPr lang="en-CA" sz="1200" dirty="0" smtClean="0"/>
          </a:p>
          <a:p>
            <a:pPr>
              <a:defRPr/>
            </a:pPr>
            <a:endParaRPr lang="en-CA" dirty="0" smtClean="0"/>
          </a:p>
          <a:p>
            <a:pPr>
              <a:defRPr/>
            </a:pPr>
            <a:endParaRPr lang="en-US" dirty="0" smtClean="0"/>
          </a:p>
        </p:txBody>
      </p:sp>
      <p:sp>
        <p:nvSpPr>
          <p:cNvPr id="112644" name="Slide Number Placeholder 3"/>
          <p:cNvSpPr>
            <a:spLocks noGrp="1"/>
          </p:cNvSpPr>
          <p:nvPr>
            <p:ph type="sldNum" sz="quarter" idx="5"/>
          </p:nvPr>
        </p:nvSpPr>
        <p:spPr>
          <a:noFill/>
        </p:spPr>
        <p:txBody>
          <a:bodyPr/>
          <a:lstStyle/>
          <a:p>
            <a:fld id="{B67C1167-247A-4FFA-A69A-7B0655E18DAC}"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dirty="0" smtClean="0"/>
              <a:t>Let’s say in</a:t>
            </a:r>
            <a:r>
              <a:rPr lang="en-US" baseline="0" dirty="0" smtClean="0"/>
              <a:t> the </a:t>
            </a:r>
            <a:r>
              <a:rPr lang="en-US" baseline="0" dirty="0" err="1" smtClean="0"/>
              <a:t>arrowLocatorManip</a:t>
            </a:r>
            <a:r>
              <a:rPr lang="en-US" baseline="0" dirty="0" smtClean="0"/>
              <a:t> example, I want to add a functionality so that whenever my locator moves, the manipulator will update its position to be in the center of the locator.</a:t>
            </a:r>
          </a:p>
          <a:p>
            <a:endParaRPr lang="en-US" baseline="0" dirty="0" smtClean="0"/>
          </a:p>
          <a:p>
            <a:r>
              <a:rPr lang="en-US" baseline="0" dirty="0" smtClean="0"/>
              <a:t>Now what I want to do is to add plug to </a:t>
            </a:r>
            <a:r>
              <a:rPr lang="en-US" baseline="0" dirty="0" err="1" smtClean="0"/>
              <a:t>manip</a:t>
            </a:r>
            <a:r>
              <a:rPr lang="en-US" baseline="0" dirty="0" smtClean="0"/>
              <a:t> conversion callback, so that whenever the node moves in the scene, the </a:t>
            </a:r>
            <a:r>
              <a:rPr lang="en-US" baseline="0" dirty="0" err="1" smtClean="0"/>
              <a:t>manip</a:t>
            </a:r>
            <a:r>
              <a:rPr lang="en-US" baseline="0" dirty="0" smtClean="0"/>
              <a:t> moves along with it.</a:t>
            </a:r>
          </a:p>
          <a:p>
            <a:endParaRPr lang="en-US" baseline="0" dirty="0" smtClean="0"/>
          </a:p>
          <a:p>
            <a:r>
              <a:rPr lang="en-US" baseline="0" dirty="0" smtClean="0"/>
              <a:t>I need to call “</a:t>
            </a:r>
            <a:r>
              <a:rPr lang="en-US" baseline="0" dirty="0" err="1" smtClean="0"/>
              <a:t>addPlugToMainpConversionCallback</a:t>
            </a:r>
            <a:r>
              <a:rPr lang="en-US" baseline="0" dirty="0" smtClean="0"/>
              <a:t>” function</a:t>
            </a:r>
            <a:r>
              <a:rPr lang="en-US" dirty="0" smtClean="0"/>
              <a:t>.</a:t>
            </a:r>
            <a:endParaRPr lang="en-US" baseline="0" dirty="0" smtClean="0"/>
          </a:p>
          <a:p>
            <a:endParaRPr lang="en-US" baseline="0" dirty="0" smtClean="0"/>
          </a:p>
          <a:p>
            <a:r>
              <a:rPr lang="en-US" baseline="0" dirty="0" smtClean="0"/>
              <a:t> The first argument is the index of the component you want affect, it should be the center point of the manipulator, the second argument is pointer to your callback function, the name of your callback function is </a:t>
            </a:r>
            <a:r>
              <a:rPr lang="en-US" baseline="0" dirty="0" err="1" smtClean="0"/>
              <a:t>centerPointCallback</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70671FB3-AD55-4DE4-8788-9E80C113F537}"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sz="1200" dirty="0" smtClean="0">
                <a:latin typeface="Calibri" pitchFamily="34" charset="0"/>
              </a:rPr>
              <a:t>Here is how you would implement the conversion</a:t>
            </a:r>
            <a:r>
              <a:rPr lang="en-US" sz="1200" baseline="0" dirty="0" smtClean="0">
                <a:latin typeface="Calibri" pitchFamily="34" charset="0"/>
              </a:rPr>
              <a:t> callback </a:t>
            </a:r>
            <a:r>
              <a:rPr lang="en-US" sz="1200" baseline="0" dirty="0" smtClean="0">
                <a:latin typeface="Calibri" pitchFamily="34" charset="0"/>
              </a:rPr>
              <a:t>function</a:t>
            </a:r>
            <a:r>
              <a:rPr lang="en-US" dirty="0" smtClean="0">
                <a:latin typeface="Calibri" pitchFamily="34" charset="0"/>
              </a:rPr>
              <a:t>.</a:t>
            </a:r>
            <a:endParaRPr lang="en-US" sz="1200" baseline="0" dirty="0" smtClean="0">
              <a:solidFill>
                <a:schemeClr val="tx1"/>
              </a:solidFill>
              <a:latin typeface="Arial" charset="0"/>
            </a:endParaRPr>
          </a:p>
        </p:txBody>
      </p:sp>
      <p:sp>
        <p:nvSpPr>
          <p:cNvPr id="4" name="Slide Number Placeholder 3"/>
          <p:cNvSpPr>
            <a:spLocks noGrp="1"/>
          </p:cNvSpPr>
          <p:nvPr>
            <p:ph type="sldNum" sz="quarter" idx="10"/>
          </p:nvPr>
        </p:nvSpPr>
        <p:spPr/>
        <p:txBody>
          <a:bodyPr/>
          <a:lstStyle/>
          <a:p>
            <a:pPr>
              <a:defRPr/>
            </a:pPr>
            <a:fld id="{70671FB3-AD55-4DE4-8788-9E80C113F537}"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1716088" y="692150"/>
            <a:ext cx="3597275" cy="2698750"/>
          </a:xfrm>
          <a:ln/>
        </p:spPr>
      </p:sp>
      <p:sp>
        <p:nvSpPr>
          <p:cNvPr id="113667" name="Notes Placeholder 2"/>
          <p:cNvSpPr>
            <a:spLocks noGrp="1"/>
          </p:cNvSpPr>
          <p:nvPr>
            <p:ph type="body" idx="1"/>
          </p:nvPr>
        </p:nvSpPr>
        <p:spPr>
          <a:noFill/>
          <a:ln/>
        </p:spPr>
        <p:txBody>
          <a:bodyPr/>
          <a:lstStyle/>
          <a:p>
            <a:r>
              <a:rPr lang="en-US" dirty="0" smtClean="0"/>
              <a:t>The draw method is an optional method which can be used to customize the drawing of a container manipulator. If you are overriding the draw method, you should first call </a:t>
            </a:r>
            <a:r>
              <a:rPr lang="en-US" dirty="0" err="1" smtClean="0"/>
              <a:t>MPxManipContainer</a:t>
            </a:r>
            <a:r>
              <a:rPr lang="en-US" dirty="0" smtClean="0"/>
              <a:t>::draw to draw all the children. </a:t>
            </a:r>
          </a:p>
          <a:p>
            <a:endParaRPr lang="en-US" dirty="0" smtClean="0"/>
          </a:p>
          <a:p>
            <a:endParaRPr lang="en-US" dirty="0" smtClean="0"/>
          </a:p>
        </p:txBody>
      </p:sp>
      <p:sp>
        <p:nvSpPr>
          <p:cNvPr id="113668" name="Slide Number Placeholder 3"/>
          <p:cNvSpPr>
            <a:spLocks noGrp="1"/>
          </p:cNvSpPr>
          <p:nvPr>
            <p:ph type="sldNum" sz="quarter" idx="5"/>
          </p:nvPr>
        </p:nvSpPr>
        <p:spPr>
          <a:noFill/>
        </p:spPr>
        <p:txBody>
          <a:bodyPr/>
          <a:lstStyle/>
          <a:p>
            <a:fld id="{02A09BE1-F49B-4F37-9F3A-909287FF59F7}" type="slidenum">
              <a:rPr lang="en-US" smtClean="0"/>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xfrm>
            <a:off x="1716088" y="692150"/>
            <a:ext cx="3597275" cy="2698750"/>
          </a:xfrm>
          <a:ln/>
        </p:spPr>
      </p:sp>
      <p:sp>
        <p:nvSpPr>
          <p:cNvPr id="3" name="Notes Placeholder 2"/>
          <p:cNvSpPr>
            <a:spLocks noGrp="1"/>
          </p:cNvSpPr>
          <p:nvPr>
            <p:ph type="body" idx="1"/>
          </p:nvPr>
        </p:nvSpPr>
        <p:spPr/>
        <p:txBody>
          <a:bodyPr>
            <a:normAutofit lnSpcReduction="10000"/>
          </a:bodyPr>
          <a:lstStyle/>
          <a:p>
            <a:r>
              <a:rPr lang="en-US" dirty="0" smtClean="0"/>
              <a:t>There are two ways you can activate</a:t>
            </a:r>
            <a:r>
              <a:rPr lang="en-US" baseline="0" dirty="0" smtClean="0"/>
              <a:t> your </a:t>
            </a:r>
            <a:r>
              <a:rPr lang="en-US" baseline="0" dirty="0" err="1" smtClean="0"/>
              <a:t>mainpulators</a:t>
            </a:r>
            <a:r>
              <a:rPr lang="en-US" baseline="0" dirty="0" smtClean="0"/>
              <a:t>:</a:t>
            </a:r>
          </a:p>
          <a:p>
            <a:endParaRPr lang="en-US" baseline="0" dirty="0" smtClean="0"/>
          </a:p>
          <a:p>
            <a:r>
              <a:rPr lang="en-US" dirty="0" err="1" smtClean="0"/>
              <a:t>addToManipConnectTable</a:t>
            </a:r>
            <a:r>
              <a:rPr lang="en-US" dirty="0" smtClean="0"/>
              <a:t>:</a:t>
            </a:r>
            <a:r>
              <a:rPr lang="en-US" baseline="0" dirty="0" smtClean="0"/>
              <a:t> the argument is your custom node id, in this case, it should be the id of the custom locator class. </a:t>
            </a:r>
            <a:endParaRPr lang="en-CA" dirty="0" smtClean="0"/>
          </a:p>
          <a:p>
            <a:pPr>
              <a:defRPr/>
            </a:pPr>
            <a:endParaRPr lang="en-CA" dirty="0" smtClean="0"/>
          </a:p>
          <a:p>
            <a:pPr>
              <a:defRPr/>
            </a:pPr>
            <a:r>
              <a:rPr lang="en-CA" dirty="0" smtClean="0"/>
              <a:t>Another</a:t>
            </a:r>
            <a:r>
              <a:rPr lang="en-CA" baseline="0" dirty="0" smtClean="0"/>
              <a:t> way is to use it within custom context</a:t>
            </a:r>
            <a:endParaRPr lang="en-CA" dirty="0" smtClean="0"/>
          </a:p>
          <a:p>
            <a:pPr>
              <a:defRPr/>
            </a:pPr>
            <a:endParaRPr lang="en-CA" dirty="0" smtClean="0"/>
          </a:p>
          <a:p>
            <a:pPr>
              <a:defRPr/>
            </a:pPr>
            <a:r>
              <a:rPr lang="en-CA" dirty="0" smtClean="0"/>
              <a:t>/////////////////////////////////////////</a:t>
            </a:r>
            <a:endParaRPr lang="en-CA" dirty="0" smtClean="0"/>
          </a:p>
          <a:p>
            <a:pPr>
              <a:defRPr/>
            </a:pPr>
            <a:endParaRPr lang="en-CA" dirty="0" smtClean="0"/>
          </a:p>
          <a:p>
            <a:pPr>
              <a:defRPr/>
            </a:pPr>
            <a:r>
              <a:rPr lang="en-US" dirty="0" smtClean="0"/>
              <a:t>Note: Custom manipulators only appear when Construction History is turned on. </a:t>
            </a:r>
            <a:endParaRPr lang="en-CA" dirty="0" smtClean="0"/>
          </a:p>
          <a:p>
            <a:pPr>
              <a:defRPr/>
            </a:pPr>
            <a:endParaRPr lang="en-CA" dirty="0" smtClean="0"/>
          </a:p>
          <a:p>
            <a:pPr>
              <a:defRPr/>
            </a:pPr>
            <a:r>
              <a:rPr lang="en-CA" dirty="0" smtClean="0"/>
              <a:t>(Not necessary)</a:t>
            </a:r>
          </a:p>
          <a:p>
            <a:pPr>
              <a:defRPr/>
            </a:pPr>
            <a:r>
              <a:rPr lang="en-CA" i="1" dirty="0" smtClean="0"/>
              <a:t>The object that the manipulator is attached to does not have to be a DAG node. Some manipulators, such as the Revolve manipulator, are attached to a dependency node upstream of the final shape. For example, for a sphere called nurbsSphereShape1, the revolve manipulator must be attached to the makeNurbsSphere1 node which is upstream relative to nurbsSphereShape1. </a:t>
            </a:r>
            <a:r>
              <a:rPr lang="en-CA" b="1" i="1" dirty="0" smtClean="0"/>
              <a:t>Note :</a:t>
            </a:r>
            <a:r>
              <a:rPr lang="en-CA" i="1" dirty="0" smtClean="0"/>
              <a:t>makeNurbsSphere1 is not a DAG node, and can be selected either in the </a:t>
            </a:r>
            <a:r>
              <a:rPr lang="en-CA" i="1" dirty="0" err="1" smtClean="0"/>
              <a:t>Hypergraph</a:t>
            </a:r>
            <a:r>
              <a:rPr lang="en-CA" i="1" dirty="0" smtClean="0"/>
              <a:t> or the Channel Box. </a:t>
            </a:r>
          </a:p>
          <a:p>
            <a:pPr>
              <a:defRPr/>
            </a:pPr>
            <a:r>
              <a:rPr lang="en-CA" i="1" dirty="0" smtClean="0"/>
              <a:t>Other manipulators, such as the camera manipulator and the light manipulator, can be attached to either the transform or the shape of the light or camera. </a:t>
            </a:r>
          </a:p>
          <a:p>
            <a:pPr>
              <a:defRPr/>
            </a:pPr>
            <a:endParaRPr lang="en-US" dirty="0" smtClean="0"/>
          </a:p>
          <a:p>
            <a:pPr>
              <a:defRPr/>
            </a:pPr>
            <a:endParaRPr lang="en-US" dirty="0" smtClean="0"/>
          </a:p>
          <a:p>
            <a:pPr>
              <a:defRPr/>
            </a:pPr>
            <a:endParaRPr lang="en-US" dirty="0"/>
          </a:p>
        </p:txBody>
      </p:sp>
      <p:sp>
        <p:nvSpPr>
          <p:cNvPr id="115716" name="Slide Number Placeholder 3"/>
          <p:cNvSpPr>
            <a:spLocks noGrp="1"/>
          </p:cNvSpPr>
          <p:nvPr>
            <p:ph type="sldNum" sz="quarter" idx="5"/>
          </p:nvPr>
        </p:nvSpPr>
        <p:spPr>
          <a:noFill/>
        </p:spPr>
        <p:txBody>
          <a:bodyPr/>
          <a:lstStyle/>
          <a:p>
            <a:fld id="{26546C86-EAA1-4B16-B086-2684D11BD61F}" type="slidenum">
              <a:rPr lang="en-US" smtClean="0"/>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716088" y="692150"/>
            <a:ext cx="3597275" cy="2698750"/>
          </a:xfrm>
          <a:ln/>
        </p:spPr>
      </p:sp>
      <p:sp>
        <p:nvSpPr>
          <p:cNvPr id="44035"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dirty="0" smtClean="0"/>
              <a:t> </a:t>
            </a:r>
            <a:r>
              <a:rPr lang="en-CA" dirty="0" smtClean="0"/>
              <a:t>The </a:t>
            </a:r>
            <a:r>
              <a:rPr lang="en-CA" dirty="0" smtClean="0"/>
              <a:t>class </a:t>
            </a:r>
            <a:r>
              <a:rPr lang="en-CA" dirty="0" err="1" smtClean="0"/>
              <a:t>MPxContext</a:t>
            </a:r>
            <a:r>
              <a:rPr lang="en-CA" dirty="0" smtClean="0"/>
              <a:t> has two methods to support the management of manipulators: </a:t>
            </a:r>
            <a:r>
              <a:rPr lang="en-CA" dirty="0" err="1" smtClean="0"/>
              <a:t>addManipulator</a:t>
            </a:r>
            <a:r>
              <a:rPr lang="en-CA" dirty="0" smtClean="0"/>
              <a:t> and </a:t>
            </a:r>
            <a:r>
              <a:rPr lang="en-CA" dirty="0" err="1" smtClean="0"/>
              <a:t>deleteManipulator</a:t>
            </a:r>
            <a:r>
              <a:rPr lang="en-CA" dirty="0" smtClean="0"/>
              <a:t>. </a:t>
            </a:r>
          </a:p>
          <a:p>
            <a:endParaRPr lang="en-CA" dirty="0" smtClean="0"/>
          </a:p>
          <a:p>
            <a:endParaRPr lang="en-US" dirty="0" smtClean="0"/>
          </a:p>
          <a:p>
            <a:endParaRPr lang="en-US" dirty="0" smtClean="0"/>
          </a:p>
        </p:txBody>
      </p:sp>
      <p:sp>
        <p:nvSpPr>
          <p:cNvPr id="44036" name="Slide Number Placeholder 3"/>
          <p:cNvSpPr>
            <a:spLocks noGrp="1"/>
          </p:cNvSpPr>
          <p:nvPr>
            <p:ph type="sldNum" sz="quarter" idx="5"/>
          </p:nvPr>
        </p:nvSpPr>
        <p:spPr>
          <a:noFill/>
        </p:spPr>
        <p:txBody>
          <a:bodyPr/>
          <a:lstStyle/>
          <a:p>
            <a:fld id="{C15AB6C0-0474-42F6-9E51-969BED1B984F}"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Arial" charset="0"/>
            </a:endParaRPr>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dirty="0" smtClean="0"/>
              <a:t>In the </a:t>
            </a:r>
            <a:r>
              <a:rPr lang="en-US" dirty="0" err="1" smtClean="0"/>
              <a:t>devkit</a:t>
            </a:r>
            <a:r>
              <a:rPr lang="en-US" dirty="0" smtClean="0"/>
              <a:t>, there is this</a:t>
            </a:r>
            <a:r>
              <a:rPr lang="en-US" baseline="0" dirty="0" smtClean="0"/>
              <a:t> </a:t>
            </a:r>
            <a:r>
              <a:rPr lang="en-US" baseline="0" dirty="0" err="1" smtClean="0"/>
              <a:t>moveManip</a:t>
            </a:r>
            <a:r>
              <a:rPr lang="en-US" baseline="0" dirty="0" smtClean="0"/>
              <a:t> shows you how to connect a context tool with a manipulator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70671FB3-AD55-4DE4-8788-9E80C113F537}"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dirty="0" smtClean="0"/>
              <a:t>In the callback</a:t>
            </a:r>
            <a:r>
              <a:rPr lang="en-US" baseline="0" dirty="0" smtClean="0"/>
              <a:t> functions, it delete the old </a:t>
            </a:r>
            <a:r>
              <a:rPr lang="en-US" baseline="0" dirty="0" err="1" smtClean="0"/>
              <a:t>maniplator</a:t>
            </a:r>
            <a:r>
              <a:rPr lang="en-US" baseline="0" dirty="0" smtClean="0"/>
              <a:t>, and create the new one, by using </a:t>
            </a:r>
            <a:r>
              <a:rPr lang="en-US" sz="1200" dirty="0" err="1" smtClean="0"/>
              <a:t>MPxManipContainer</a:t>
            </a:r>
            <a:r>
              <a:rPr lang="en-US" sz="1200" dirty="0" smtClean="0"/>
              <a:t>::</a:t>
            </a:r>
            <a:r>
              <a:rPr lang="en-US" sz="1200" dirty="0" err="1" smtClean="0"/>
              <a:t>newManipulator</a:t>
            </a:r>
            <a:r>
              <a:rPr lang="en-US" sz="1200" dirty="0" smtClean="0"/>
              <a:t> </a:t>
            </a:r>
          </a:p>
          <a:p>
            <a:endParaRPr lang="en-US" sz="1200" dirty="0" smtClean="0"/>
          </a:p>
        </p:txBody>
      </p:sp>
      <p:sp>
        <p:nvSpPr>
          <p:cNvPr id="4" name="Slide Number Placeholder 3"/>
          <p:cNvSpPr>
            <a:spLocks noGrp="1"/>
          </p:cNvSpPr>
          <p:nvPr>
            <p:ph type="sldNum" sz="quarter" idx="10"/>
          </p:nvPr>
        </p:nvSpPr>
        <p:spPr/>
        <p:txBody>
          <a:bodyPr/>
          <a:lstStyle/>
          <a:p>
            <a:pPr>
              <a:defRPr/>
            </a:pPr>
            <a:fld id="{70671FB3-AD55-4DE4-8788-9E80C113F537}"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dirty="0" smtClean="0"/>
              <a:t>Although </a:t>
            </a:r>
            <a:r>
              <a:rPr lang="en-US" dirty="0" err="1" smtClean="0"/>
              <a:t>MPxManipContainer</a:t>
            </a:r>
            <a:r>
              <a:rPr lang="en-US" dirty="0" smtClean="0"/>
              <a:t> has</a:t>
            </a:r>
            <a:r>
              <a:rPr lang="en-US" baseline="0" dirty="0" smtClean="0"/>
              <a:t> a draw(),but it is quite limited, you can add text onto the manipulator, but you can’t control the shape of the manipulator and how different components looks.</a:t>
            </a:r>
          </a:p>
          <a:p>
            <a:r>
              <a:rPr lang="en-US" baseline="0" dirty="0" smtClean="0"/>
              <a:t> </a:t>
            </a:r>
            <a:endParaRPr lang="en-US" baseline="0" dirty="0" smtClean="0"/>
          </a:p>
          <a:p>
            <a:r>
              <a:rPr lang="en-US" baseline="0" dirty="0" smtClean="0"/>
              <a:t>If you want to customize the drawing of your manipulator, and also selection of your manipulator, you will need to use this new class. Which is the real proxy manipulator class, it handles OpenGL draw and selection by itself. </a:t>
            </a:r>
          </a:p>
          <a:p>
            <a:endParaRPr lang="en-US" baseline="0" dirty="0" smtClean="0"/>
          </a:p>
        </p:txBody>
      </p:sp>
      <p:sp>
        <p:nvSpPr>
          <p:cNvPr id="4" name="Slide Number Placeholder 3"/>
          <p:cNvSpPr>
            <a:spLocks noGrp="1"/>
          </p:cNvSpPr>
          <p:nvPr>
            <p:ph type="sldNum" sz="quarter" idx="10"/>
          </p:nvPr>
        </p:nvSpPr>
        <p:spPr/>
        <p:txBody>
          <a:bodyPr/>
          <a:lstStyle/>
          <a:p>
            <a:pPr>
              <a:defRPr/>
            </a:pPr>
            <a:fld id="{70671FB3-AD55-4DE4-8788-9E80C113F537}"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716088" y="692150"/>
            <a:ext cx="3597275" cy="2698750"/>
          </a:xfrm>
          <a:ln/>
        </p:spPr>
      </p:sp>
      <p:sp>
        <p:nvSpPr>
          <p:cNvPr id="3" name="Notes Placeholder 2"/>
          <p:cNvSpPr>
            <a:spLocks noGrp="1"/>
          </p:cNvSpPr>
          <p:nvPr>
            <p:ph type="body" idx="1"/>
          </p:nvPr>
        </p:nvSpPr>
        <p:spPr/>
        <p:txBody>
          <a:bodyPr>
            <a:normAutofit/>
          </a:bodyPr>
          <a:lstStyle/>
          <a:p>
            <a:pPr eaLnBrk="1" hangingPunct="1">
              <a:defRPr/>
            </a:pPr>
            <a:r>
              <a:rPr lang="en-CA" sz="1600" dirty="0" smtClean="0"/>
              <a:t>A manipulator is a node that</a:t>
            </a:r>
            <a:r>
              <a:rPr lang="en-CA" sz="1600" baseline="0" dirty="0" smtClean="0"/>
              <a:t> draws itself using 3D graphical elements, and also respond to user events. </a:t>
            </a:r>
          </a:p>
          <a:p>
            <a:pPr eaLnBrk="1" hangingPunct="1">
              <a:defRPr/>
            </a:pPr>
            <a:endParaRPr lang="en-CA" sz="1600" dirty="0" smtClean="0"/>
          </a:p>
          <a:p>
            <a:pPr eaLnBrk="1" hangingPunct="1">
              <a:defRPr/>
            </a:pPr>
            <a:r>
              <a:rPr lang="en-CA" sz="1600" dirty="0" smtClean="0"/>
              <a:t>Manipulators </a:t>
            </a:r>
            <a:r>
              <a:rPr lang="en-CA" sz="1600" dirty="0" smtClean="0"/>
              <a:t>is more intuitive because users can interactively move or adjust a visual control, easier than typing</a:t>
            </a:r>
            <a:r>
              <a:rPr lang="en-CA" sz="1600" baseline="0" dirty="0" smtClean="0"/>
              <a:t> them in the UI window</a:t>
            </a:r>
            <a:r>
              <a:rPr lang="en-CA" sz="1600" dirty="0" smtClean="0"/>
              <a:t> and they can instantly</a:t>
            </a:r>
            <a:r>
              <a:rPr lang="en-CA" sz="1600" baseline="0" dirty="0" smtClean="0"/>
              <a:t> see the visual </a:t>
            </a:r>
            <a:r>
              <a:rPr lang="en-CA" sz="1600" dirty="0" smtClean="0"/>
              <a:t>feedback</a:t>
            </a:r>
            <a:r>
              <a:rPr lang="en-CA" sz="2400" dirty="0" smtClean="0"/>
              <a:t>.</a:t>
            </a:r>
          </a:p>
          <a:p>
            <a:pPr eaLnBrk="1" hangingPunct="1">
              <a:defRPr/>
            </a:pPr>
            <a:endParaRPr lang="en-CA" sz="5000" dirty="0" smtClean="0"/>
          </a:p>
        </p:txBody>
      </p:sp>
      <p:sp>
        <p:nvSpPr>
          <p:cNvPr id="99332" name="Slide Number Placeholder 3"/>
          <p:cNvSpPr>
            <a:spLocks noGrp="1"/>
          </p:cNvSpPr>
          <p:nvPr>
            <p:ph type="sldNum" sz="quarter" idx="5"/>
          </p:nvPr>
        </p:nvSpPr>
        <p:spPr>
          <a:noFill/>
        </p:spPr>
        <p:txBody>
          <a:bodyPr/>
          <a:lstStyle/>
          <a:p>
            <a:fld id="{5504B0E1-3884-40D6-B74C-59F577DFFFF4}" type="slidenum">
              <a:rPr lang="en-US" smtClean="0">
                <a:solidFill>
                  <a:srgbClr val="000000"/>
                </a:solidFill>
              </a:rPr>
              <a:pPr/>
              <a:t>4</a:t>
            </a:fld>
            <a:endParaRPr lang="en-US" smtClean="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716088" y="692150"/>
            <a:ext cx="3597275" cy="2698750"/>
          </a:xfrm>
          <a:ln/>
        </p:spPr>
      </p:sp>
      <p:sp>
        <p:nvSpPr>
          <p:cNvPr id="100356" name="Slide Number Placeholder 3"/>
          <p:cNvSpPr>
            <a:spLocks noGrp="1"/>
          </p:cNvSpPr>
          <p:nvPr>
            <p:ph type="sldNum" sz="quarter" idx="5"/>
          </p:nvPr>
        </p:nvSpPr>
        <p:spPr>
          <a:noFill/>
        </p:spPr>
        <p:txBody>
          <a:bodyPr/>
          <a:lstStyle/>
          <a:p>
            <a:fld id="{C2B77174-8BC8-4F66-9946-5B2CC67D7CBF}" type="slidenum">
              <a:rPr lang="en-US" smtClean="0">
                <a:solidFill>
                  <a:srgbClr val="000000"/>
                </a:solidFill>
              </a:rPr>
              <a:pPr/>
              <a:t>5</a:t>
            </a:fld>
            <a:endParaRPr lang="en-US" smtClean="0">
              <a:solidFill>
                <a:srgbClr val="000000"/>
              </a:solidFill>
            </a:endParaRPr>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716088" y="692150"/>
            <a:ext cx="3597275" cy="2698750"/>
          </a:xfrm>
          <a:ln/>
        </p:spPr>
      </p:sp>
      <p:sp>
        <p:nvSpPr>
          <p:cNvPr id="101380" name="Slide Number Placeholder 3"/>
          <p:cNvSpPr>
            <a:spLocks noGrp="1"/>
          </p:cNvSpPr>
          <p:nvPr>
            <p:ph type="sldNum" sz="quarter" idx="5"/>
          </p:nvPr>
        </p:nvSpPr>
        <p:spPr>
          <a:noFill/>
        </p:spPr>
        <p:txBody>
          <a:bodyPr/>
          <a:lstStyle/>
          <a:p>
            <a:fld id="{A52E39A4-4BD2-4837-937A-687010B05FCC}" type="slidenum">
              <a:rPr lang="en-US" smtClean="0"/>
              <a:pPr/>
              <a:t>6</a:t>
            </a:fld>
            <a:endParaRPr lang="en-US" smtClean="0"/>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70671FB3-AD55-4DE4-8788-9E80C113F537}" type="slidenum">
              <a:rPr lang="en-US" smtClean="0"/>
              <a:pPr>
                <a:defRPr/>
              </a:pPr>
              <a:t>7</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70671FB3-AD55-4DE4-8788-9E80C113F537}" type="slidenum">
              <a:rPr lang="en-US" smtClean="0"/>
              <a:pPr>
                <a:defRPr/>
              </a:pPr>
              <a:t>8</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716088" y="692150"/>
            <a:ext cx="3597275" cy="2698750"/>
          </a:xfrm>
          <a:ln/>
        </p:spPr>
      </p:sp>
      <p:sp>
        <p:nvSpPr>
          <p:cNvPr id="102403" name="Notes Placeholder 2"/>
          <p:cNvSpPr>
            <a:spLocks noGrp="1"/>
          </p:cNvSpPr>
          <p:nvPr>
            <p:ph type="body" idx="1"/>
          </p:nvPr>
        </p:nvSpPr>
        <p:spPr>
          <a:noFill/>
          <a:ln/>
        </p:spPr>
        <p:txBody>
          <a:bodyPr/>
          <a:lstStyle/>
          <a:p>
            <a:r>
              <a:rPr lang="en-CA" dirty="0" smtClean="0"/>
              <a:t>Spot </a:t>
            </a:r>
            <a:r>
              <a:rPr lang="en-CA" dirty="0" smtClean="0"/>
              <a:t>light is using</a:t>
            </a:r>
            <a:r>
              <a:rPr lang="en-CA" baseline="0" dirty="0" smtClean="0"/>
              <a:t> this </a:t>
            </a:r>
            <a:r>
              <a:rPr lang="en-CA" baseline="0" dirty="0" err="1" smtClean="0"/>
              <a:t>manip</a:t>
            </a:r>
            <a:endParaRPr lang="en-CA" dirty="0" smtClean="0"/>
          </a:p>
          <a:p>
            <a:endParaRPr lang="en-US" dirty="0" smtClean="0"/>
          </a:p>
        </p:txBody>
      </p:sp>
      <p:sp>
        <p:nvSpPr>
          <p:cNvPr id="102404" name="Slide Number Placeholder 3"/>
          <p:cNvSpPr>
            <a:spLocks noGrp="1"/>
          </p:cNvSpPr>
          <p:nvPr>
            <p:ph type="sldNum" sz="quarter" idx="5"/>
          </p:nvPr>
        </p:nvSpPr>
        <p:spPr>
          <a:noFill/>
        </p:spPr>
        <p:txBody>
          <a:bodyPr/>
          <a:lstStyle/>
          <a:p>
            <a:fld id="{863F90BC-3FEB-49E5-A3DF-C3D1CBEB3E70}"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rPr>
              <a:t>© </a:t>
            </a:r>
            <a:r>
              <a:rPr lang="en-US" sz="800" dirty="0" smtClean="0">
                <a:solidFill>
                  <a:srgbClr val="595959"/>
                </a:solidFill>
              </a:rPr>
              <a:t>2011 </a:t>
            </a:r>
            <a:r>
              <a:rPr lang="en-US" sz="800" dirty="0">
                <a:solidFill>
                  <a:srgbClr val="595959"/>
                </a:solidFill>
              </a:rPr>
              <a:t>Autodesk </a:t>
            </a:r>
          </a:p>
        </p:txBody>
      </p:sp>
      <p:sp>
        <p:nvSpPr>
          <p:cNvPr id="5" name="Rectangle 6"/>
          <p:cNvSpPr>
            <a:spLocks noChangeArrowheads="1"/>
          </p:cNvSpPr>
          <p:nvPr userDrawn="1"/>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26A20D8A-2D3F-451B-BE0E-77FD72D5B47A}" type="slidenum">
              <a:rPr lang="en-US" sz="800">
                <a:solidFill>
                  <a:srgbClr val="595959"/>
                </a:solidFill>
              </a:rPr>
              <a:pPr eaLnBrk="0" hangingPunct="0">
                <a:defRPr/>
              </a:pPr>
              <a:t>‹#›</a:t>
            </a:fld>
            <a:endParaRPr lang="en-US" sz="800">
              <a:solidFill>
                <a:srgbClr val="595959"/>
              </a:solidFill>
            </a:endParaRPr>
          </a:p>
        </p:txBody>
      </p:sp>
      <p:pic>
        <p:nvPicPr>
          <p:cNvPr id="6" name="Picture 9" descr="seg_black"/>
          <p:cNvPicPr>
            <a:picLocks noChangeAspect="1" noChangeArrowheads="1"/>
          </p:cNvPicPr>
          <p:nvPr userDrawn="1"/>
        </p:nvPicPr>
        <p:blipFill>
          <a:blip r:embed="rId2" cstate="print"/>
          <a:srcRect/>
          <a:stretch>
            <a:fillRect/>
          </a:stretch>
        </p:blipFill>
        <p:spPr bwMode="auto">
          <a:xfrm>
            <a:off x="5943600" y="0"/>
            <a:ext cx="3200400" cy="6859588"/>
          </a:xfrm>
          <a:prstGeom prst="rect">
            <a:avLst/>
          </a:prstGeom>
          <a:noFill/>
          <a:ln w="9525">
            <a:noFill/>
            <a:miter lim="800000"/>
            <a:headEnd/>
            <a:tailEnd/>
          </a:ln>
        </p:spPr>
      </p:pic>
      <p:sp>
        <p:nvSpPr>
          <p:cNvPr id="621571" name="Rectangle 3"/>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621572" name="Rectangle 4"/>
          <p:cNvSpPr>
            <a:spLocks noGrp="1" noChangeArrowheads="1"/>
          </p:cNvSpPr>
          <p:nvPr>
            <p:ph type="subTitle" sz="quarter" idx="1"/>
          </p:nvPr>
        </p:nvSpPr>
        <p:spPr>
          <a:xfrm>
            <a:off x="319088" y="4495800"/>
            <a:ext cx="4862512" cy="838200"/>
          </a:xfrm>
        </p:spPr>
        <p:txBody>
          <a:bodyPr/>
          <a:lstStyle>
            <a:lvl1pPr>
              <a:lnSpc>
                <a:spcPct val="85000"/>
              </a:lnSpc>
              <a:defRPr>
                <a:solidFill>
                  <a:srgbClr val="00AADD"/>
                </a:solidFill>
              </a:defRPr>
            </a:lvl1pPr>
          </a:lstStyle>
          <a:p>
            <a:r>
              <a:rPr lang="en-US"/>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1763" y="136525"/>
            <a:ext cx="20526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60102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40306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2150" y="1416050"/>
            <a:ext cx="40322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20547" name="Text Box 3"/>
          <p:cNvSpPr txBox="1">
            <a:spLocks noChangeArrowheads="1"/>
          </p:cNvSpPr>
          <p:nvPr/>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rPr>
              <a:t>© </a:t>
            </a:r>
            <a:r>
              <a:rPr lang="en-US" sz="800" dirty="0" smtClean="0">
                <a:solidFill>
                  <a:srgbClr val="595959"/>
                </a:solidFill>
              </a:rPr>
              <a:t>2011</a:t>
            </a:r>
            <a:r>
              <a:rPr lang="en-US" sz="800" baseline="0" dirty="0" smtClean="0">
                <a:solidFill>
                  <a:srgbClr val="595959"/>
                </a:solidFill>
              </a:rPr>
              <a:t> </a:t>
            </a:r>
            <a:r>
              <a:rPr lang="en-US" sz="800" dirty="0" smtClean="0">
                <a:solidFill>
                  <a:srgbClr val="595959"/>
                </a:solidFill>
              </a:rPr>
              <a:t>Autodesk </a:t>
            </a:r>
            <a:endParaRPr lang="en-US" sz="800" dirty="0">
              <a:solidFill>
                <a:srgbClr val="595959"/>
              </a:solidFill>
            </a:endParaRPr>
          </a:p>
        </p:txBody>
      </p:sp>
      <p:sp>
        <p:nvSpPr>
          <p:cNvPr id="1027" name="Rectangle 4"/>
          <p:cNvSpPr>
            <a:spLocks noGrp="1" noChangeArrowheads="1"/>
          </p:cNvSpPr>
          <p:nvPr>
            <p:ph type="body" idx="1"/>
          </p:nvPr>
        </p:nvSpPr>
        <p:spPr bwMode="auto">
          <a:xfrm>
            <a:off x="319088" y="1416050"/>
            <a:ext cx="82153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0549" name="Rectangle 5"/>
          <p:cNvSpPr>
            <a:spLocks noChangeArrowheads="1"/>
          </p:cNvSpPr>
          <p:nvPr/>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371E3146-B35A-41C1-9310-5D758C8BD67F}" type="slidenum">
              <a:rPr lang="en-US" sz="800">
                <a:solidFill>
                  <a:srgbClr val="595959"/>
                </a:solidFill>
              </a:rPr>
              <a:pPr eaLnBrk="0" hangingPunct="0">
                <a:defRPr/>
              </a:pPr>
              <a:t>‹#›</a:t>
            </a:fld>
            <a:endParaRPr lang="en-US" sz="800">
              <a:solidFill>
                <a:srgbClr val="595959"/>
              </a:solidFill>
            </a:endParaRPr>
          </a:p>
        </p:txBody>
      </p:sp>
      <p:sp>
        <p:nvSpPr>
          <p:cNvPr id="1029" name="Rectangle 11"/>
          <p:cNvSpPr>
            <a:spLocks noGrp="1" noChangeArrowheads="1"/>
          </p:cNvSpPr>
          <p:nvPr>
            <p:ph type="title"/>
          </p:nvPr>
        </p:nvSpPr>
        <p:spPr bwMode="auto">
          <a:xfrm>
            <a:off x="319088" y="136525"/>
            <a:ext cx="82153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med">
    <p:fade/>
  </p:transition>
  <p:txStyles>
    <p:titleStyle>
      <a:lvl1pPr algn="l" rtl="0" eaLnBrk="0" fontAlgn="base" hangingPunct="0">
        <a:lnSpc>
          <a:spcPct val="95000"/>
        </a:lnSpc>
        <a:spcBef>
          <a:spcPct val="0"/>
        </a:spcBef>
        <a:spcAft>
          <a:spcPct val="0"/>
        </a:spcAft>
        <a:defRPr sz="4000">
          <a:solidFill>
            <a:schemeClr val="bg1"/>
          </a:solidFill>
          <a:latin typeface="+mj-lt"/>
          <a:ea typeface="+mj-ea"/>
          <a:cs typeface="+mj-cs"/>
        </a:defRPr>
      </a:lvl1pPr>
      <a:lvl2pPr algn="l" rtl="0" eaLnBrk="0" fontAlgn="base" hangingPunct="0">
        <a:lnSpc>
          <a:spcPct val="95000"/>
        </a:lnSpc>
        <a:spcBef>
          <a:spcPct val="0"/>
        </a:spcBef>
        <a:spcAft>
          <a:spcPct val="0"/>
        </a:spcAft>
        <a:defRPr sz="4000">
          <a:solidFill>
            <a:schemeClr val="bg1"/>
          </a:solidFill>
          <a:latin typeface="Arial" pitchFamily="34" charset="0"/>
        </a:defRPr>
      </a:lvl2pPr>
      <a:lvl3pPr algn="l" rtl="0" eaLnBrk="0" fontAlgn="base" hangingPunct="0">
        <a:lnSpc>
          <a:spcPct val="95000"/>
        </a:lnSpc>
        <a:spcBef>
          <a:spcPct val="0"/>
        </a:spcBef>
        <a:spcAft>
          <a:spcPct val="0"/>
        </a:spcAft>
        <a:defRPr sz="4000">
          <a:solidFill>
            <a:schemeClr val="bg1"/>
          </a:solidFill>
          <a:latin typeface="Arial" pitchFamily="34" charset="0"/>
        </a:defRPr>
      </a:lvl3pPr>
      <a:lvl4pPr algn="l" rtl="0" eaLnBrk="0" fontAlgn="base" hangingPunct="0">
        <a:lnSpc>
          <a:spcPct val="95000"/>
        </a:lnSpc>
        <a:spcBef>
          <a:spcPct val="0"/>
        </a:spcBef>
        <a:spcAft>
          <a:spcPct val="0"/>
        </a:spcAft>
        <a:defRPr sz="4000">
          <a:solidFill>
            <a:schemeClr val="bg1"/>
          </a:solidFill>
          <a:latin typeface="Arial" pitchFamily="34" charset="0"/>
        </a:defRPr>
      </a:lvl4pPr>
      <a:lvl5pPr algn="l" rtl="0" eaLnBrk="0" fontAlgn="base" hangingPunct="0">
        <a:lnSpc>
          <a:spcPct val="95000"/>
        </a:lnSpc>
        <a:spcBef>
          <a:spcPct val="0"/>
        </a:spcBef>
        <a:spcAft>
          <a:spcPct val="0"/>
        </a:spcAft>
        <a:defRPr sz="4000">
          <a:solidFill>
            <a:schemeClr val="bg1"/>
          </a:solidFill>
          <a:latin typeface="Arial" pitchFamily="34" charset="0"/>
        </a:defRPr>
      </a:lvl5pPr>
      <a:lvl6pPr marL="457200" algn="l" rtl="0" fontAlgn="base">
        <a:lnSpc>
          <a:spcPct val="95000"/>
        </a:lnSpc>
        <a:spcBef>
          <a:spcPct val="0"/>
        </a:spcBef>
        <a:spcAft>
          <a:spcPct val="0"/>
        </a:spcAft>
        <a:defRPr sz="4000">
          <a:solidFill>
            <a:schemeClr val="bg1"/>
          </a:solidFill>
          <a:latin typeface="Arial" pitchFamily="34" charset="0"/>
        </a:defRPr>
      </a:lvl6pPr>
      <a:lvl7pPr marL="914400" algn="l" rtl="0" fontAlgn="base">
        <a:lnSpc>
          <a:spcPct val="95000"/>
        </a:lnSpc>
        <a:spcBef>
          <a:spcPct val="0"/>
        </a:spcBef>
        <a:spcAft>
          <a:spcPct val="0"/>
        </a:spcAft>
        <a:defRPr sz="4000">
          <a:solidFill>
            <a:schemeClr val="bg1"/>
          </a:solidFill>
          <a:latin typeface="Arial" pitchFamily="34" charset="0"/>
        </a:defRPr>
      </a:lvl7pPr>
      <a:lvl8pPr marL="1371600" algn="l" rtl="0" fontAlgn="base">
        <a:lnSpc>
          <a:spcPct val="95000"/>
        </a:lnSpc>
        <a:spcBef>
          <a:spcPct val="0"/>
        </a:spcBef>
        <a:spcAft>
          <a:spcPct val="0"/>
        </a:spcAft>
        <a:defRPr sz="4000">
          <a:solidFill>
            <a:schemeClr val="bg1"/>
          </a:solidFill>
          <a:latin typeface="Arial" pitchFamily="34" charset="0"/>
        </a:defRPr>
      </a:lvl8pPr>
      <a:lvl9pPr marL="1828800" algn="l" rtl="0" fontAlgn="base">
        <a:lnSpc>
          <a:spcPct val="95000"/>
        </a:lnSpc>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15000"/>
        </a:spcBef>
        <a:spcAft>
          <a:spcPct val="15000"/>
        </a:spcAft>
        <a:buChar char="•"/>
        <a:defRPr sz="2400">
          <a:solidFill>
            <a:schemeClr val="bg1"/>
          </a:solidFill>
          <a:latin typeface="+mn-lt"/>
          <a:ea typeface="+mn-ea"/>
          <a:cs typeface="+mn-cs"/>
        </a:defRPr>
      </a:lvl1pPr>
      <a:lvl2pPr marL="347663" indent="-233363"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2pPr>
      <a:lvl3pPr marL="690563" indent="-228600"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descr="MayaImage.png"/>
          <p:cNvPicPr>
            <a:picLocks noChangeAspect="1"/>
          </p:cNvPicPr>
          <p:nvPr/>
        </p:nvPicPr>
        <p:blipFill>
          <a:blip r:embed="rId3" cstate="print"/>
          <a:stretch>
            <a:fillRect/>
          </a:stretch>
        </p:blipFill>
        <p:spPr>
          <a:xfrm>
            <a:off x="3195497" y="990600"/>
            <a:ext cx="7641907" cy="5208722"/>
          </a:xfrm>
          <a:prstGeom prst="rect">
            <a:avLst/>
          </a:prstGeom>
        </p:spPr>
      </p:pic>
      <p:sp>
        <p:nvSpPr>
          <p:cNvPr id="5" name="Subtitle 2"/>
          <p:cNvSpPr txBox="1">
            <a:spLocks/>
          </p:cNvSpPr>
          <p:nvPr/>
        </p:nvSpPr>
        <p:spPr>
          <a:xfrm>
            <a:off x="152400" y="2667000"/>
            <a:ext cx="6400800" cy="114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4000" b="1" i="0" u="none" strike="noStrike" kern="1200" cap="none" spc="0" normalizeH="0" baseline="0" noProof="0" dirty="0" smtClean="0">
                <a:ln>
                  <a:noFill/>
                </a:ln>
                <a:solidFill>
                  <a:srgbClr val="99FF33"/>
                </a:solidFill>
                <a:effectLst/>
                <a:uLnTx/>
                <a:uFillTx/>
                <a:latin typeface="+mn-lt"/>
                <a:ea typeface="+mn-ea"/>
                <a:cs typeface="+mn-cs"/>
              </a:rPr>
              <a:t>Maya API Training</a:t>
            </a:r>
            <a:r>
              <a:rPr kumimoji="0" lang="en-US" sz="4000" b="1" i="0" u="none" strike="noStrike" kern="1200" cap="none" spc="0" normalizeH="0" noProof="0" dirty="0" smtClean="0">
                <a:ln>
                  <a:noFill/>
                </a:ln>
                <a:solidFill>
                  <a:srgbClr val="99FF33"/>
                </a:solidFill>
                <a:effectLst/>
                <a:uLnTx/>
                <a:uFillTx/>
                <a:latin typeface="+mn-lt"/>
                <a:ea typeface="+mn-ea"/>
                <a:cs typeface="+mn-cs"/>
              </a:rPr>
              <a:t> </a:t>
            </a:r>
            <a:endParaRPr kumimoji="0" lang="en-US" sz="4000" b="1" i="0" u="none" strike="noStrike" kern="1200" cap="none" spc="0" normalizeH="0" baseline="0" noProof="0" dirty="0" smtClean="0">
              <a:ln>
                <a:noFill/>
              </a:ln>
              <a:solidFill>
                <a:srgbClr val="99FF33"/>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ubtitle 2"/>
          <p:cNvSpPr txBox="1">
            <a:spLocks/>
          </p:cNvSpPr>
          <p:nvPr/>
        </p:nvSpPr>
        <p:spPr>
          <a:xfrm>
            <a:off x="152400" y="3810000"/>
            <a:ext cx="6400800" cy="1219200"/>
          </a:xfrm>
          <a:prstGeom prst="rect">
            <a:avLst/>
          </a:prstGeom>
        </p:spPr>
        <p:txBody>
          <a:bodyPr vert="horz" lIns="91440" tIns="45720" rIns="91440" bIns="45720" rtlCol="0">
            <a:normAutofit/>
          </a:bodyPr>
          <a:lstStyle/>
          <a:p>
            <a:pPr>
              <a:spcBef>
                <a:spcPct val="20000"/>
              </a:spcBef>
            </a:pPr>
            <a:r>
              <a:rPr lang="en-US" b="1" i="1" dirty="0">
                <a:solidFill>
                  <a:srgbClr val="99FF33"/>
                </a:solidFill>
              </a:rPr>
              <a:t>Naiqi Weng</a:t>
            </a:r>
          </a:p>
          <a:p>
            <a:pPr>
              <a:spcBef>
                <a:spcPct val="20000"/>
              </a:spcBef>
            </a:pPr>
            <a:r>
              <a:rPr lang="en-US" b="1" i="1" dirty="0">
                <a:solidFill>
                  <a:srgbClr val="99FF33"/>
                </a:solidFill>
              </a:rPr>
              <a:t>Developer Consultant, </a:t>
            </a:r>
          </a:p>
          <a:p>
            <a:pPr>
              <a:spcBef>
                <a:spcPct val="20000"/>
              </a:spcBef>
            </a:pPr>
            <a:r>
              <a:rPr lang="en-US" b="1" i="1" dirty="0">
                <a:solidFill>
                  <a:srgbClr val="99FF33"/>
                </a:solidFill>
              </a:rPr>
              <a:t>Autodesk Developer Network (ADN)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99FF33"/>
              </a:solidFill>
              <a:effectLst/>
              <a:uLnTx/>
              <a:uFillTx/>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DistanceManip</a:t>
            </a:r>
          </a:p>
        </p:txBody>
      </p:sp>
      <p:pic>
        <p:nvPicPr>
          <p:cNvPr id="52227" name="Content Placeholder 5" descr="distanceManip.JPG"/>
          <p:cNvPicPr>
            <a:picLocks noGrp="1" noChangeAspect="1"/>
          </p:cNvPicPr>
          <p:nvPr>
            <p:ph idx="1"/>
          </p:nvPr>
        </p:nvPicPr>
        <p:blipFill>
          <a:blip r:embed="rId3" cstate="print"/>
          <a:srcRect/>
          <a:stretch>
            <a:fillRect/>
          </a:stretch>
        </p:blipFill>
        <p:spPr>
          <a:xfrm>
            <a:off x="3021013" y="3248025"/>
            <a:ext cx="2811462" cy="1455738"/>
          </a:xfrm>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DiscManip</a:t>
            </a:r>
          </a:p>
        </p:txBody>
      </p:sp>
      <p:pic>
        <p:nvPicPr>
          <p:cNvPr id="53251" name="Content Placeholder 3" descr="discManip.JPG"/>
          <p:cNvPicPr>
            <a:picLocks noGrp="1" noChangeAspect="1"/>
          </p:cNvPicPr>
          <p:nvPr>
            <p:ph idx="1"/>
          </p:nvPr>
        </p:nvPicPr>
        <p:blipFill>
          <a:blip r:embed="rId3" cstate="print"/>
          <a:srcRect/>
          <a:stretch>
            <a:fillRect/>
          </a:stretch>
        </p:blipFill>
        <p:spPr>
          <a:xfrm>
            <a:off x="2590800" y="3352800"/>
            <a:ext cx="4038600" cy="1625600"/>
          </a:xfrm>
        </p:spPr>
      </p:pic>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Custom Manipulator</a:t>
            </a:r>
          </a:p>
        </p:txBody>
      </p:sp>
      <p:sp>
        <p:nvSpPr>
          <p:cNvPr id="54275" name="Content Placeholder 2"/>
          <p:cNvSpPr>
            <a:spLocks noGrp="1"/>
          </p:cNvSpPr>
          <p:nvPr>
            <p:ph idx="1"/>
          </p:nvPr>
        </p:nvSpPr>
        <p:spPr/>
        <p:txBody>
          <a:bodyPr/>
          <a:lstStyle/>
          <a:p>
            <a:pPr>
              <a:buFontTx/>
              <a:buChar char="•"/>
            </a:pPr>
            <a:r>
              <a:rPr lang="en-US" sz="2800" dirty="0" smtClean="0"/>
              <a:t>Maya Standard Manipulators</a:t>
            </a:r>
          </a:p>
          <a:p>
            <a:pPr>
              <a:buFontTx/>
              <a:buChar char="•"/>
            </a:pPr>
            <a:endParaRPr lang="en-US" sz="2800" dirty="0" smtClean="0"/>
          </a:p>
          <a:p>
            <a:pPr>
              <a:buFontTx/>
              <a:buChar char="•"/>
            </a:pPr>
            <a:r>
              <a:rPr lang="en-US" sz="2800" dirty="0" smtClean="0"/>
              <a:t>Derived from </a:t>
            </a:r>
            <a:r>
              <a:rPr lang="en-US" sz="2800" dirty="0" err="1" smtClean="0"/>
              <a:t>MPxManipContainer</a:t>
            </a:r>
            <a:endParaRPr lang="en-US" sz="2800" dirty="0" smtClean="0"/>
          </a:p>
          <a:p>
            <a:pPr marL="685800" lvl="2">
              <a:buSzPct val="100000"/>
              <a:buFont typeface="Arial" pitchFamily="34" charset="0"/>
              <a:buChar char="•"/>
            </a:pPr>
            <a:r>
              <a:rPr lang="en-US" dirty="0" smtClean="0"/>
              <a:t>Container rather than a proxy manipulator</a:t>
            </a:r>
          </a:p>
          <a:p>
            <a:pPr marL="685800" lvl="2">
              <a:buSzPct val="100000"/>
              <a:buFont typeface="Arial" pitchFamily="34" charset="0"/>
              <a:buChar char="•"/>
            </a:pPr>
            <a:r>
              <a:rPr lang="en-US" dirty="0" smtClean="0"/>
              <a:t>Can contain more than one base manipulator</a:t>
            </a:r>
          </a:p>
          <a:p>
            <a:pPr marL="685800" lvl="2">
              <a:buSzPct val="100000"/>
              <a:buFont typeface="Arial" pitchFamily="34" charset="0"/>
              <a:buChar char="•"/>
            </a:pPr>
            <a:r>
              <a:rPr lang="en-US" dirty="0" smtClean="0"/>
              <a:t>Basic workflow:</a:t>
            </a:r>
          </a:p>
          <a:p>
            <a:pPr marL="973137" lvl="3">
              <a:buClr>
                <a:schemeClr val="accent1">
                  <a:lumMod val="50000"/>
                  <a:lumOff val="50000"/>
                </a:schemeClr>
              </a:buClr>
              <a:buSzPct val="100000"/>
              <a:buFont typeface="Arial" pitchFamily="34" charset="0"/>
              <a:buChar char="•"/>
            </a:pPr>
            <a:r>
              <a:rPr lang="en-US" sz="1600" dirty="0" smtClean="0"/>
              <a:t>add base manipulators to container</a:t>
            </a:r>
          </a:p>
          <a:p>
            <a:pPr marL="973137" lvl="3">
              <a:buClr>
                <a:schemeClr val="accent1">
                  <a:lumMod val="50000"/>
                  <a:lumOff val="50000"/>
                </a:schemeClr>
              </a:buClr>
              <a:buSzPct val="100000"/>
              <a:buFont typeface="Arial" pitchFamily="34" charset="0"/>
              <a:buChar char="•"/>
            </a:pPr>
            <a:r>
              <a:rPr lang="en-US" sz="1600" dirty="0" smtClean="0"/>
              <a:t>Set up associations between base manipulators and attributes</a:t>
            </a:r>
          </a:p>
          <a:p>
            <a:pPr marL="685800" lvl="2">
              <a:buSzPct val="100000"/>
              <a:buFont typeface="Arial" pitchFamily="34" charset="0"/>
              <a:buChar char="•"/>
            </a:pPr>
            <a:endParaRPr lang="en-US" dirty="0" smtClean="0"/>
          </a:p>
          <a:p>
            <a:pPr>
              <a:buFontTx/>
              <a:buChar char="•"/>
            </a:pPr>
            <a:endParaRPr lang="en-US" dirty="0" smtClean="0"/>
          </a:p>
          <a:p>
            <a:pPr>
              <a:buFontTx/>
              <a:buChar char="•"/>
            </a:pPr>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12" dur="500"/>
                                        <p:tgtEl>
                                          <p:spTgt spid="542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17" dur="500"/>
                                        <p:tgtEl>
                                          <p:spTgt spid="5427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275">
                                            <p:txEl>
                                              <p:pRg st="4" end="4"/>
                                            </p:txEl>
                                          </p:spTgt>
                                        </p:tgtEl>
                                        <p:attrNameLst>
                                          <p:attrName>style.visibility</p:attrName>
                                        </p:attrNameLst>
                                      </p:cBhvr>
                                      <p:to>
                                        <p:strVal val="visible"/>
                                      </p:to>
                                    </p:set>
                                    <p:animEffect transition="in" filter="blinds(horizontal)">
                                      <p:cBhvr>
                                        <p:cTn id="22" dur="500"/>
                                        <p:tgtEl>
                                          <p:spTgt spid="5427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4275">
                                            <p:txEl>
                                              <p:pRg st="5" end="5"/>
                                            </p:txEl>
                                          </p:spTgt>
                                        </p:tgtEl>
                                        <p:attrNameLst>
                                          <p:attrName>style.visibility</p:attrName>
                                        </p:attrNameLst>
                                      </p:cBhvr>
                                      <p:to>
                                        <p:strVal val="visible"/>
                                      </p:to>
                                    </p:set>
                                    <p:animEffect transition="in" filter="blinds(horizontal)">
                                      <p:cBhvr>
                                        <p:cTn id="27" dur="500"/>
                                        <p:tgtEl>
                                          <p:spTgt spid="54275">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4275">
                                            <p:txEl>
                                              <p:pRg st="6" end="6"/>
                                            </p:txEl>
                                          </p:spTgt>
                                        </p:tgtEl>
                                        <p:attrNameLst>
                                          <p:attrName>style.visibility</p:attrName>
                                        </p:attrNameLst>
                                      </p:cBhvr>
                                      <p:to>
                                        <p:strVal val="visible"/>
                                      </p:to>
                                    </p:set>
                                    <p:animEffect transition="in" filter="blinds(horizontal)">
                                      <p:cBhvr>
                                        <p:cTn id="30" dur="500"/>
                                        <p:tgtEl>
                                          <p:spTgt spid="54275">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4275">
                                            <p:txEl>
                                              <p:pRg st="7" end="7"/>
                                            </p:txEl>
                                          </p:spTgt>
                                        </p:tgtEl>
                                        <p:attrNameLst>
                                          <p:attrName>style.visibility</p:attrName>
                                        </p:attrNameLst>
                                      </p:cBhvr>
                                      <p:to>
                                        <p:strVal val="visible"/>
                                      </p:to>
                                    </p:set>
                                    <p:animEffect transition="in" filter="blinds(horizontal)">
                                      <p:cBhvr>
                                        <p:cTn id="33" dur="500"/>
                                        <p:tgtEl>
                                          <p:spTgt spid="54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MPxManipContainer</a:t>
            </a:r>
          </a:p>
        </p:txBody>
      </p:sp>
      <p:sp>
        <p:nvSpPr>
          <p:cNvPr id="55299" name="Content Placeholder 2"/>
          <p:cNvSpPr>
            <a:spLocks noGrp="1"/>
          </p:cNvSpPr>
          <p:nvPr>
            <p:ph idx="1"/>
          </p:nvPr>
        </p:nvSpPr>
        <p:spPr/>
        <p:txBody>
          <a:bodyPr/>
          <a:lstStyle/>
          <a:p>
            <a:pPr>
              <a:buFontTx/>
              <a:buChar char="•"/>
            </a:pPr>
            <a:r>
              <a:rPr lang="en-US" sz="2800" dirty="0" smtClean="0"/>
              <a:t>Specify </a:t>
            </a:r>
            <a:r>
              <a:rPr lang="en-US" sz="2800" dirty="0" err="1" smtClean="0">
                <a:cs typeface="Courier New" pitchFamily="49" charset="0"/>
              </a:rPr>
              <a:t>kManipContainer</a:t>
            </a:r>
            <a:r>
              <a:rPr lang="en-US" sz="2800" dirty="0" smtClean="0">
                <a:cs typeface="Courier New" pitchFamily="49" charset="0"/>
              </a:rPr>
              <a:t> </a:t>
            </a:r>
            <a:r>
              <a:rPr lang="en-US" sz="2800" dirty="0" smtClean="0"/>
              <a:t>when registering the node in </a:t>
            </a:r>
            <a:r>
              <a:rPr lang="en-US" sz="2800" dirty="0" err="1" smtClean="0"/>
              <a:t>initializePlugin</a:t>
            </a:r>
            <a:endParaRPr lang="en-US" sz="2800" dirty="0" smtClean="0"/>
          </a:p>
          <a:p>
            <a:endParaRPr lang="en-US" sz="1400" dirty="0" smtClean="0">
              <a:latin typeface="Calibri" pitchFamily="34" charset="0"/>
            </a:endParaRPr>
          </a:p>
          <a:p>
            <a:endParaRPr lang="en-US" sz="1600" dirty="0" smtClean="0"/>
          </a:p>
          <a:p>
            <a:pPr>
              <a:buFontTx/>
              <a:buChar char="•"/>
            </a:pPr>
            <a:endParaRPr lang="en-US" sz="1600" dirty="0" smtClean="0"/>
          </a:p>
        </p:txBody>
      </p:sp>
      <p:sp>
        <p:nvSpPr>
          <p:cNvPr id="5" name="TextBox 4"/>
          <p:cNvSpPr txBox="1"/>
          <p:nvPr/>
        </p:nvSpPr>
        <p:spPr>
          <a:xfrm>
            <a:off x="-76200" y="2743200"/>
            <a:ext cx="9982200" cy="2400657"/>
          </a:xfrm>
          <a:prstGeom prst="rect">
            <a:avLst/>
          </a:prstGeom>
          <a:noFill/>
        </p:spPr>
        <p:txBody>
          <a:bodyPr wrap="square" rtlCol="0">
            <a:spAutoFit/>
          </a:bodyPr>
          <a:lstStyle/>
          <a:p>
            <a:endParaRPr lang="en-US" dirty="0" smtClean="0">
              <a:latin typeface="Calibri" pitchFamily="34" charset="0"/>
            </a:endParaRPr>
          </a:p>
          <a:p>
            <a:pPr>
              <a:buNone/>
            </a:pPr>
            <a:r>
              <a:rPr lang="en-US" sz="1600" dirty="0" smtClean="0">
                <a:solidFill>
                  <a:srgbClr val="FFFF00"/>
                </a:solidFill>
                <a:latin typeface="Calibri" pitchFamily="34" charset="0"/>
              </a:rPr>
              <a:t>import </a:t>
            </a:r>
            <a:r>
              <a:rPr lang="en-US" sz="1600" dirty="0" err="1" smtClean="0">
                <a:solidFill>
                  <a:srgbClr val="FFFF00"/>
                </a:solidFill>
                <a:latin typeface="Calibri" pitchFamily="34" charset="0"/>
              </a:rPr>
              <a:t>maya.OpenMayaRender</a:t>
            </a:r>
            <a:r>
              <a:rPr lang="en-US" sz="1600" dirty="0" smtClean="0">
                <a:solidFill>
                  <a:srgbClr val="FFFF00"/>
                </a:solidFill>
                <a:latin typeface="Calibri" pitchFamily="34" charset="0"/>
              </a:rPr>
              <a:t> as </a:t>
            </a:r>
            <a:r>
              <a:rPr lang="en-US" sz="1600" dirty="0" err="1" smtClean="0">
                <a:solidFill>
                  <a:srgbClr val="FFFF00"/>
                </a:solidFill>
                <a:latin typeface="Calibri" pitchFamily="34" charset="0"/>
              </a:rPr>
              <a:t>OpenMayaRender</a:t>
            </a:r>
            <a:endParaRPr lang="en-US" sz="1600" dirty="0" smtClean="0">
              <a:solidFill>
                <a:srgbClr val="FFFF00"/>
              </a:solidFill>
              <a:latin typeface="Calibri" pitchFamily="34" charset="0"/>
            </a:endParaRPr>
          </a:p>
          <a:p>
            <a:pPr>
              <a:buNone/>
            </a:pPr>
            <a:r>
              <a:rPr lang="en-US" sz="1600" dirty="0" smtClean="0">
                <a:solidFill>
                  <a:srgbClr val="FFFF00"/>
                </a:solidFill>
                <a:latin typeface="Calibri" pitchFamily="34" charset="0"/>
              </a:rPr>
              <a:t>import </a:t>
            </a:r>
            <a:r>
              <a:rPr lang="en-US" sz="1600" dirty="0" err="1" smtClean="0">
                <a:solidFill>
                  <a:srgbClr val="FFFF00"/>
                </a:solidFill>
                <a:latin typeface="Calibri" pitchFamily="34" charset="0"/>
              </a:rPr>
              <a:t>maya.OpenMayaUI</a:t>
            </a:r>
            <a:r>
              <a:rPr lang="en-US" sz="1600" dirty="0" smtClean="0">
                <a:solidFill>
                  <a:srgbClr val="FFFF00"/>
                </a:solidFill>
                <a:latin typeface="Calibri" pitchFamily="34" charset="0"/>
              </a:rPr>
              <a:t> as </a:t>
            </a:r>
            <a:r>
              <a:rPr lang="en-US" sz="1600" dirty="0" err="1" smtClean="0">
                <a:solidFill>
                  <a:srgbClr val="FFFF00"/>
                </a:solidFill>
                <a:latin typeface="Calibri" pitchFamily="34" charset="0"/>
              </a:rPr>
              <a:t>OpenMayaUI</a:t>
            </a:r>
            <a:endParaRPr lang="en-US" sz="1600" dirty="0" smtClean="0">
              <a:solidFill>
                <a:srgbClr val="FFFF00"/>
              </a:solidFill>
              <a:latin typeface="Calibri" pitchFamily="34" charset="0"/>
            </a:endParaRPr>
          </a:p>
          <a:p>
            <a:pPr>
              <a:buNone/>
            </a:pPr>
            <a:r>
              <a:rPr lang="en-US" sz="1600" dirty="0" smtClean="0">
                <a:solidFill>
                  <a:srgbClr val="FFFF00"/>
                </a:solidFill>
                <a:latin typeface="Calibri" pitchFamily="34" charset="0"/>
              </a:rPr>
              <a:t>	</a:t>
            </a:r>
          </a:p>
          <a:p>
            <a:pPr>
              <a:buNone/>
            </a:pPr>
            <a:r>
              <a:rPr lang="en-US" sz="1600" dirty="0" smtClean="0">
                <a:solidFill>
                  <a:srgbClr val="FFFF00"/>
                </a:solidFill>
                <a:latin typeface="Calibri" pitchFamily="34" charset="0"/>
              </a:rPr>
              <a:t>def</a:t>
            </a:r>
            <a:r>
              <a:rPr lang="en-US" sz="1600" dirty="0" smtClean="0">
                <a:solidFill>
                  <a:srgbClr val="FFFF00"/>
                </a:solidFill>
                <a:latin typeface="Calibri" pitchFamily="34" charset="0"/>
                <a:cs typeface="Courier New" pitchFamily="49" charset="0"/>
              </a:rPr>
              <a:t> </a:t>
            </a:r>
            <a:r>
              <a:rPr lang="en-US" sz="1600" dirty="0" err="1" smtClean="0">
                <a:solidFill>
                  <a:srgbClr val="FFFF00"/>
                </a:solidFill>
                <a:latin typeface="Calibri" pitchFamily="34" charset="0"/>
                <a:cs typeface="Courier New" pitchFamily="49" charset="0"/>
              </a:rPr>
              <a:t>initializePlugin</a:t>
            </a:r>
            <a:r>
              <a:rPr lang="en-US" sz="1600" dirty="0" smtClean="0">
                <a:solidFill>
                  <a:srgbClr val="FFFF00"/>
                </a:solidFill>
                <a:latin typeface="Calibri" pitchFamily="34" charset="0"/>
                <a:cs typeface="Courier New" pitchFamily="49" charset="0"/>
              </a:rPr>
              <a:t>(</a:t>
            </a:r>
            <a:r>
              <a:rPr lang="en-US" sz="1600" dirty="0" err="1" smtClean="0">
                <a:solidFill>
                  <a:srgbClr val="FFFF00"/>
                </a:solidFill>
                <a:latin typeface="Calibri" pitchFamily="34" charset="0"/>
                <a:cs typeface="Courier New" pitchFamily="49" charset="0"/>
              </a:rPr>
              <a:t>obj</a:t>
            </a:r>
            <a:r>
              <a:rPr lang="en-US" sz="1600" dirty="0" smtClean="0">
                <a:solidFill>
                  <a:srgbClr val="FFFF00"/>
                </a:solidFill>
                <a:latin typeface="Calibri" pitchFamily="34" charset="0"/>
                <a:cs typeface="Courier New" pitchFamily="49" charset="0"/>
              </a:rPr>
              <a:t>):</a:t>
            </a:r>
          </a:p>
          <a:p>
            <a:pPr>
              <a:buNone/>
            </a:pPr>
            <a:r>
              <a:rPr lang="en-US" sz="1600" dirty="0" smtClean="0">
                <a:solidFill>
                  <a:srgbClr val="FFFF00"/>
                </a:solidFill>
                <a:latin typeface="Calibri" pitchFamily="34" charset="0"/>
                <a:cs typeface="Courier New" pitchFamily="49" charset="0"/>
              </a:rPr>
              <a:t>	    ...</a:t>
            </a:r>
          </a:p>
          <a:p>
            <a:pPr>
              <a:buNone/>
            </a:pPr>
            <a:r>
              <a:rPr lang="en-US" sz="1600" dirty="0" smtClean="0">
                <a:solidFill>
                  <a:srgbClr val="FFFF00"/>
                </a:solidFill>
                <a:latin typeface="Calibri" pitchFamily="34" charset="0"/>
                <a:cs typeface="Courier New" pitchFamily="49" charset="0"/>
              </a:rPr>
              <a:t>	    </a:t>
            </a:r>
            <a:r>
              <a:rPr lang="en-US" sz="1600" dirty="0" err="1" smtClean="0">
                <a:solidFill>
                  <a:srgbClr val="FFFF00"/>
                </a:solidFill>
                <a:latin typeface="Calibri" pitchFamily="34" charset="0"/>
                <a:cs typeface="Courier New" pitchFamily="49" charset="0"/>
              </a:rPr>
              <a:t>plugin.registerNode</a:t>
            </a:r>
            <a:r>
              <a:rPr lang="en-US" sz="1600" dirty="0" smtClean="0">
                <a:solidFill>
                  <a:srgbClr val="FFFF00"/>
                </a:solidFill>
                <a:latin typeface="Calibri" pitchFamily="34" charset="0"/>
                <a:cs typeface="Courier New" pitchFamily="49" charset="0"/>
              </a:rPr>
              <a:t>( "</a:t>
            </a:r>
            <a:r>
              <a:rPr lang="en-US" sz="1600" dirty="0" err="1" smtClean="0">
                <a:solidFill>
                  <a:srgbClr val="FFFF00"/>
                </a:solidFill>
                <a:latin typeface="Calibri" pitchFamily="34" charset="0"/>
                <a:cs typeface="Courier New" pitchFamily="49" charset="0"/>
              </a:rPr>
              <a:t>arrowLocatorManip</a:t>
            </a:r>
            <a:r>
              <a:rPr lang="en-US" sz="1600" dirty="0" smtClean="0">
                <a:solidFill>
                  <a:srgbClr val="FFFF00"/>
                </a:solidFill>
                <a:latin typeface="Calibri" pitchFamily="34" charset="0"/>
                <a:cs typeface="Courier New" pitchFamily="49" charset="0"/>
              </a:rPr>
              <a:t>", arrowLocatorManip.id, </a:t>
            </a:r>
            <a:r>
              <a:rPr lang="en-US" sz="1600" dirty="0" err="1" smtClean="0">
                <a:solidFill>
                  <a:srgbClr val="FFFF00"/>
                </a:solidFill>
                <a:latin typeface="Calibri" pitchFamily="34" charset="0"/>
              </a:rPr>
              <a:t>ManipNodeCreator</a:t>
            </a:r>
            <a:r>
              <a:rPr lang="en-US" sz="1600" dirty="0" smtClean="0">
                <a:solidFill>
                  <a:srgbClr val="FFFF00"/>
                </a:solidFill>
                <a:latin typeface="Calibri" pitchFamily="34" charset="0"/>
                <a:cs typeface="Courier New" pitchFamily="49" charset="0"/>
              </a:rPr>
              <a:t>,</a:t>
            </a:r>
          </a:p>
          <a:p>
            <a:pPr>
              <a:buNone/>
            </a:pPr>
            <a:r>
              <a:rPr lang="en-US" sz="1600" dirty="0" smtClean="0">
                <a:solidFill>
                  <a:srgbClr val="FFFF00"/>
                </a:solidFill>
                <a:latin typeface="Calibri" pitchFamily="34" charset="0"/>
                <a:cs typeface="Courier New" pitchFamily="49" charset="0"/>
              </a:rPr>
              <a:t>		</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ManipNodeInitializer</a:t>
            </a:r>
            <a:r>
              <a:rPr lang="en-US" sz="1600" dirty="0" smtClean="0">
                <a:solidFill>
                  <a:srgbClr val="FFFF00"/>
                </a:solidFill>
                <a:latin typeface="Calibri" pitchFamily="34" charset="0"/>
                <a:cs typeface="Courier New" pitchFamily="49" charset="0"/>
              </a:rPr>
              <a:t>, </a:t>
            </a:r>
            <a:r>
              <a:rPr lang="en-US" sz="1600" dirty="0" err="1" smtClean="0">
                <a:solidFill>
                  <a:srgbClr val="FFFF00"/>
                </a:solidFill>
                <a:latin typeface="Calibri" pitchFamily="34" charset="0"/>
                <a:cs typeface="Courier New" pitchFamily="49" charset="0"/>
              </a:rPr>
              <a:t>OpenMayaMPx.MPxNode.kManipContainer</a:t>
            </a:r>
            <a:r>
              <a:rPr lang="en-US" sz="1600" dirty="0" smtClean="0">
                <a:solidFill>
                  <a:srgbClr val="FFFF00"/>
                </a:solidFill>
                <a:latin typeface="Calibri" pitchFamily="34" charset="0"/>
                <a:cs typeface="Courier New" pitchFamily="49" charset="0"/>
              </a:rPr>
              <a:t> )</a:t>
            </a:r>
          </a:p>
          <a:p>
            <a:pPr>
              <a:buNone/>
            </a:pPr>
            <a:r>
              <a:rPr lang="en-US" sz="1600" dirty="0" smtClean="0">
                <a:solidFill>
                  <a:srgbClr val="FFFF00"/>
                </a:solidFill>
                <a:latin typeface="Calibri" pitchFamily="34" charset="0"/>
                <a:cs typeface="Courier New" pitchFamily="49" charset="0"/>
              </a:rPr>
              <a:t>	   ... </a:t>
            </a:r>
          </a:p>
        </p:txBody>
      </p:sp>
      <p:sp>
        <p:nvSpPr>
          <p:cNvPr id="4" name="AutoShape 7"/>
          <p:cNvSpPr>
            <a:spLocks noChangeArrowheads="1"/>
          </p:cNvSpPr>
          <p:nvPr/>
        </p:nvSpPr>
        <p:spPr bwMode="auto">
          <a:xfrm>
            <a:off x="3657600" y="4495800"/>
            <a:ext cx="3886200" cy="330587"/>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4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linds(horizontal)">
                                      <p:cBhvr>
                                        <p:cTn id="7" dur="500"/>
                                        <p:tgtEl>
                                          <p:spTgt spid="5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arrowLocatorManip.py</a:t>
            </a:r>
            <a:endParaRPr lang="en-US" dirty="0"/>
          </a:p>
        </p:txBody>
      </p:sp>
      <p:sp>
        <p:nvSpPr>
          <p:cNvPr id="3" name="Content Placeholder 2"/>
          <p:cNvSpPr>
            <a:spLocks noGrp="1"/>
          </p:cNvSpPr>
          <p:nvPr>
            <p:ph idx="1"/>
          </p:nvPr>
        </p:nvSpPr>
        <p:spPr/>
        <p:txBody>
          <a:bodyPr/>
          <a:lstStyle/>
          <a:p>
            <a:pPr>
              <a:buNone/>
            </a:pPr>
            <a:r>
              <a:rPr lang="en-US" sz="1400" dirty="0" smtClean="0">
                <a:solidFill>
                  <a:srgbClr val="FFFF00"/>
                </a:solidFill>
                <a:latin typeface="Calibri" pitchFamily="34" charset="0"/>
              </a:rPr>
              <a:t>class </a:t>
            </a:r>
            <a:r>
              <a:rPr lang="en-US" sz="1400" dirty="0" err="1" smtClean="0">
                <a:solidFill>
                  <a:srgbClr val="FFFF00"/>
                </a:solidFill>
                <a:latin typeface="Calibri" pitchFamily="34" charset="0"/>
              </a:rPr>
              <a:t>arrowLocatorManip</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OpenMayaMPx.MPxManipContainer</a:t>
            </a:r>
            <a:r>
              <a:rPr lang="en-US" sz="1400" dirty="0" smtClean="0">
                <a:solidFill>
                  <a:srgbClr val="FFFF00"/>
                </a:solidFill>
                <a:latin typeface="Calibri" pitchFamily="34" charset="0"/>
              </a:rPr>
              <a:t>):</a:t>
            </a:r>
          </a:p>
          <a:p>
            <a:pPr>
              <a:buNone/>
            </a:pPr>
            <a:r>
              <a:rPr lang="en-US" sz="1400" dirty="0" smtClean="0">
                <a:solidFill>
                  <a:srgbClr val="FFFF00"/>
                </a:solidFill>
                <a:latin typeface="Calibri" pitchFamily="34" charset="0"/>
              </a:rPr>
              <a:t>	              def __init__(self):</a:t>
            </a:r>
          </a:p>
          <a:p>
            <a:pPr>
              <a:buNone/>
            </a:pP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OpenMayaMPx.MPxManipContainer.__init</a:t>
            </a:r>
            <a:r>
              <a:rPr lang="en-US" sz="1400" dirty="0" smtClean="0">
                <a:solidFill>
                  <a:srgbClr val="FFFF00"/>
                </a:solidFill>
                <a:latin typeface="Calibri" pitchFamily="34" charset="0"/>
              </a:rPr>
              <a:t>__(self)</a:t>
            </a:r>
          </a:p>
          <a:p>
            <a:endParaRPr lang="en-US" sz="1400" dirty="0" smtClean="0">
              <a:solidFill>
                <a:srgbClr val="FFFF00"/>
              </a:solidFill>
              <a:latin typeface="Calibri" pitchFamily="34" charset="0"/>
            </a:endParaRPr>
          </a:p>
          <a:p>
            <a:pPr>
              <a:buNone/>
            </a:pPr>
            <a:r>
              <a:rPr lang="en-US" sz="1400" dirty="0" smtClean="0">
                <a:solidFill>
                  <a:srgbClr val="FFFF00"/>
                </a:solidFill>
                <a:latin typeface="Calibri" pitchFamily="34" charset="0"/>
              </a:rPr>
              <a:t>		def </a:t>
            </a:r>
            <a:r>
              <a:rPr lang="en-US" sz="1400" dirty="0" err="1" smtClean="0">
                <a:solidFill>
                  <a:srgbClr val="FFFF00"/>
                </a:solidFill>
                <a:latin typeface="Calibri" pitchFamily="34" charset="0"/>
              </a:rPr>
              <a:t>createChildren</a:t>
            </a:r>
            <a:r>
              <a:rPr lang="en-US" sz="1400" dirty="0" smtClean="0">
                <a:solidFill>
                  <a:srgbClr val="FFFF00"/>
                </a:solidFill>
                <a:latin typeface="Calibri" pitchFamily="34" charset="0"/>
              </a:rPr>
              <a:t>(self):</a:t>
            </a:r>
          </a:p>
          <a:p>
            <a:pPr>
              <a:buNone/>
            </a:pPr>
            <a:r>
              <a:rPr lang="en-US" sz="1400" dirty="0" smtClean="0">
                <a:solidFill>
                  <a:srgbClr val="FFFF00"/>
                </a:solidFill>
                <a:latin typeface="Calibri" pitchFamily="34" charset="0"/>
              </a:rPr>
              <a:t>		        …...</a:t>
            </a:r>
          </a:p>
          <a:p>
            <a:pPr>
              <a:buNone/>
            </a:pPr>
            <a:r>
              <a:rPr lang="en-US" sz="1400" dirty="0" smtClean="0">
                <a:solidFill>
                  <a:srgbClr val="FFFF00"/>
                </a:solidFill>
                <a:latin typeface="Calibri" pitchFamily="34" charset="0"/>
              </a:rPr>
              <a:t>		def </a:t>
            </a:r>
            <a:r>
              <a:rPr lang="en-US" sz="1400" dirty="0" err="1" smtClean="0">
                <a:solidFill>
                  <a:srgbClr val="FFFF00"/>
                </a:solidFill>
                <a:latin typeface="Calibri" pitchFamily="34" charset="0"/>
              </a:rPr>
              <a:t>connectToDependNode</a:t>
            </a:r>
            <a:r>
              <a:rPr lang="en-US" sz="1400" dirty="0" smtClean="0">
                <a:solidFill>
                  <a:srgbClr val="FFFF00"/>
                </a:solidFill>
                <a:latin typeface="Calibri" pitchFamily="34" charset="0"/>
              </a:rPr>
              <a:t>(self, </a:t>
            </a:r>
            <a:r>
              <a:rPr lang="en-US" sz="1400" dirty="0" err="1" smtClean="0">
                <a:solidFill>
                  <a:srgbClr val="FFFF00"/>
                </a:solidFill>
                <a:latin typeface="Calibri" pitchFamily="34" charset="0"/>
              </a:rPr>
              <a:t>dependNode</a:t>
            </a:r>
            <a:r>
              <a:rPr lang="en-US" sz="1400" dirty="0" smtClean="0">
                <a:solidFill>
                  <a:srgbClr val="FFFF00"/>
                </a:solidFill>
                <a:latin typeface="Calibri" pitchFamily="34" charset="0"/>
              </a:rPr>
              <a:t>):</a:t>
            </a:r>
          </a:p>
          <a:p>
            <a:pPr>
              <a:buNone/>
            </a:pPr>
            <a:r>
              <a:rPr lang="en-US" sz="1400" dirty="0" smtClean="0">
                <a:solidFill>
                  <a:srgbClr val="FFFF00"/>
                </a:solidFill>
                <a:latin typeface="Calibri" pitchFamily="34" charset="0"/>
              </a:rPr>
              <a:t>		       ……	</a:t>
            </a:r>
          </a:p>
          <a:p>
            <a:pPr>
              <a:buNone/>
            </a:pPr>
            <a:r>
              <a:rPr lang="en-US" sz="1400" dirty="0" smtClean="0">
                <a:solidFill>
                  <a:srgbClr val="FFFF00"/>
                </a:solidFill>
                <a:latin typeface="Calibri" pitchFamily="34" charset="0"/>
              </a:rPr>
              <a:t>		def draw(self, view, path, style, status):</a:t>
            </a:r>
          </a:p>
          <a:p>
            <a:pPr>
              <a:buNone/>
            </a:pPr>
            <a:r>
              <a:rPr lang="en-US" sz="1400" dirty="0" smtClean="0">
                <a:solidFill>
                  <a:srgbClr val="FFFF00"/>
                </a:solidFill>
                <a:latin typeface="Calibri" pitchFamily="34" charset="0"/>
              </a:rPr>
              <a:t>		       ……..</a:t>
            </a:r>
          </a:p>
          <a:p>
            <a:pPr>
              <a:buNone/>
            </a:pPr>
            <a:r>
              <a:rPr lang="en-US" sz="1400" dirty="0" smtClean="0">
                <a:solidFill>
                  <a:srgbClr val="FFFF00"/>
                </a:solidFill>
                <a:latin typeface="Calibri" pitchFamily="34" charset="0"/>
              </a:rPr>
              <a:t>def </a:t>
            </a:r>
            <a:r>
              <a:rPr lang="en-US" sz="1400" dirty="0" err="1" smtClean="0">
                <a:solidFill>
                  <a:srgbClr val="FFFF00"/>
                </a:solidFill>
                <a:latin typeface="Calibri" pitchFamily="34" charset="0"/>
              </a:rPr>
              <a:t>ManipNodeInitializer</a:t>
            </a:r>
            <a:r>
              <a:rPr lang="en-US" sz="1400" dirty="0" smtClean="0">
                <a:solidFill>
                  <a:srgbClr val="FFFF00"/>
                </a:solidFill>
                <a:latin typeface="Calibri" pitchFamily="34" charset="0"/>
              </a:rPr>
              <a:t>():</a:t>
            </a:r>
          </a:p>
          <a:p>
            <a:pPr>
              <a:buNone/>
            </a:pP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OpenMayaMPx.MPxManipContainer.initialize</a:t>
            </a:r>
            <a:r>
              <a:rPr lang="en-US" sz="1400" dirty="0" smtClean="0">
                <a:solidFill>
                  <a:srgbClr val="FFFF00"/>
                </a:solidFill>
                <a:latin typeface="Calibri" pitchFamily="34" charset="0"/>
              </a:rPr>
              <a:t>()</a:t>
            </a:r>
          </a:p>
          <a:p>
            <a:pPr>
              <a:buNone/>
            </a:pPr>
            <a:endParaRPr lang="en-US" sz="1400" dirty="0" smtClean="0">
              <a:solidFill>
                <a:srgbClr val="FFFF00"/>
              </a:solidFill>
              <a:latin typeface="Calibri" pitchFamily="34" charset="0"/>
            </a:endParaRPr>
          </a:p>
          <a:p>
            <a:pPr>
              <a:buNone/>
            </a:pPr>
            <a:r>
              <a:rPr lang="en-US" sz="1400" dirty="0" smtClean="0">
                <a:solidFill>
                  <a:srgbClr val="FFFF00"/>
                </a:solidFill>
                <a:latin typeface="Calibri" pitchFamily="34" charset="0"/>
              </a:rPr>
              <a:t>def </a:t>
            </a:r>
            <a:r>
              <a:rPr lang="en-US" sz="1400" dirty="0" err="1" smtClean="0">
                <a:solidFill>
                  <a:srgbClr val="FFFF00"/>
                </a:solidFill>
                <a:latin typeface="Calibri" pitchFamily="34" charset="0"/>
              </a:rPr>
              <a:t>ManipNodeCreator</a:t>
            </a:r>
            <a:r>
              <a:rPr lang="en-US" sz="1400" dirty="0" smtClean="0">
                <a:solidFill>
                  <a:srgbClr val="FFFF00"/>
                </a:solidFill>
                <a:latin typeface="Calibri" pitchFamily="34" charset="0"/>
              </a:rPr>
              <a:t>():</a:t>
            </a:r>
          </a:p>
          <a:p>
            <a:pPr>
              <a:buNone/>
            </a:pPr>
            <a:r>
              <a:rPr lang="en-US" sz="1400" dirty="0" smtClean="0">
                <a:solidFill>
                  <a:srgbClr val="FFFF00"/>
                </a:solidFill>
                <a:latin typeface="Calibri" pitchFamily="34" charset="0"/>
              </a:rPr>
              <a:t>	return </a:t>
            </a:r>
            <a:r>
              <a:rPr lang="en-US" sz="1400" dirty="0" err="1" smtClean="0">
                <a:solidFill>
                  <a:srgbClr val="FFFF00"/>
                </a:solidFill>
                <a:latin typeface="Calibri" pitchFamily="34" charset="0"/>
              </a:rPr>
              <a:t>OpenMayaMPx.asMPxPtr</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arrowLocatorManip</a:t>
            </a:r>
            <a:r>
              <a:rPr lang="en-US" sz="1400" dirty="0" smtClean="0">
                <a:solidFill>
                  <a:srgbClr val="FFFF00"/>
                </a:solidFill>
                <a:latin typeface="Calibri" pitchFamily="34" charset="0"/>
              </a:rPr>
              <a:t>() )</a:t>
            </a:r>
          </a:p>
        </p:txBody>
      </p:sp>
      <p:sp>
        <p:nvSpPr>
          <p:cNvPr id="4" name="AutoShape 7"/>
          <p:cNvSpPr>
            <a:spLocks noChangeArrowheads="1"/>
          </p:cNvSpPr>
          <p:nvPr/>
        </p:nvSpPr>
        <p:spPr bwMode="auto">
          <a:xfrm>
            <a:off x="533400" y="2240145"/>
            <a:ext cx="7543800" cy="193102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err="1" smtClean="0"/>
              <a:t>MPxManipContainer</a:t>
            </a:r>
            <a:endParaRPr lang="en-US" dirty="0" smtClean="0"/>
          </a:p>
        </p:txBody>
      </p:sp>
      <p:sp>
        <p:nvSpPr>
          <p:cNvPr id="9219" name="Content Placeholder 2"/>
          <p:cNvSpPr>
            <a:spLocks noGrp="1"/>
          </p:cNvSpPr>
          <p:nvPr>
            <p:ph idx="1"/>
          </p:nvPr>
        </p:nvSpPr>
        <p:spPr>
          <a:xfrm>
            <a:off x="319088" y="1416050"/>
            <a:ext cx="8824912" cy="5119688"/>
          </a:xfrm>
        </p:spPr>
        <p:txBody>
          <a:bodyPr/>
          <a:lstStyle/>
          <a:p>
            <a:pPr>
              <a:buClr>
                <a:schemeClr val="bg1"/>
              </a:buClr>
              <a:buFont typeface="Arial" pitchFamily="34" charset="0"/>
              <a:buChar char="•"/>
              <a:defRPr/>
            </a:pPr>
            <a:r>
              <a:rPr lang="en-CA" sz="2800" dirty="0" smtClean="0"/>
              <a:t>Key functionalities:</a:t>
            </a:r>
            <a:endParaRPr lang="en-CA" dirty="0" smtClean="0"/>
          </a:p>
          <a:p>
            <a:pPr lvl="2">
              <a:buClr>
                <a:schemeClr val="accent1">
                  <a:lumMod val="50000"/>
                  <a:lumOff val="50000"/>
                </a:schemeClr>
              </a:buClr>
              <a:buSzPct val="100000"/>
              <a:buFont typeface="Arial" pitchFamily="34" charset="0"/>
              <a:buChar char="•"/>
              <a:defRPr/>
            </a:pPr>
            <a:r>
              <a:rPr lang="en-US" sz="2400" dirty="0" smtClean="0"/>
              <a:t>add base manipulators: </a:t>
            </a:r>
          </a:p>
          <a:p>
            <a:pPr lvl="2">
              <a:buClr>
                <a:schemeClr val="accent1">
                  <a:lumMod val="50000"/>
                  <a:lumOff val="50000"/>
                </a:schemeClr>
              </a:buClr>
              <a:buSzPct val="100000"/>
              <a:buNone/>
              <a:defRPr/>
            </a:pPr>
            <a:r>
              <a:rPr lang="en-US" sz="2400" dirty="0" smtClean="0"/>
              <a:t>			</a:t>
            </a:r>
            <a:r>
              <a:rPr lang="en-US" sz="2200" dirty="0" err="1" smtClean="0"/>
              <a:t>MPxManipContainer</a:t>
            </a:r>
            <a:r>
              <a:rPr lang="en-US" sz="2200" dirty="0" smtClean="0"/>
              <a:t>::</a:t>
            </a:r>
            <a:r>
              <a:rPr lang="en-CA" sz="2200" dirty="0" err="1" smtClean="0"/>
              <a:t>createChildren</a:t>
            </a:r>
            <a:r>
              <a:rPr lang="en-CA" sz="2200" dirty="0" smtClean="0"/>
              <a:t>()</a:t>
            </a:r>
          </a:p>
          <a:p>
            <a:pPr lvl="2">
              <a:buClr>
                <a:schemeClr val="accent1">
                  <a:lumMod val="50000"/>
                  <a:lumOff val="50000"/>
                </a:schemeClr>
              </a:buClr>
              <a:buSzPct val="100000"/>
              <a:buNone/>
              <a:defRPr/>
            </a:pPr>
            <a:endParaRPr lang="en-CA" sz="2400" dirty="0" smtClean="0"/>
          </a:p>
          <a:p>
            <a:pPr lvl="2">
              <a:buClr>
                <a:schemeClr val="accent1">
                  <a:lumMod val="50000"/>
                  <a:lumOff val="50000"/>
                </a:schemeClr>
              </a:buClr>
              <a:buSzPct val="100000"/>
              <a:buFont typeface="Arial" pitchFamily="34" charset="0"/>
              <a:buChar char="•"/>
              <a:defRPr/>
            </a:pPr>
            <a:r>
              <a:rPr lang="en-CA" sz="2400" dirty="0" smtClean="0"/>
              <a:t>make associations between manipulators and attributes on nodes: </a:t>
            </a:r>
          </a:p>
          <a:p>
            <a:pPr lvl="2">
              <a:buClr>
                <a:schemeClr val="accent1">
                  <a:lumMod val="50000"/>
                  <a:lumOff val="50000"/>
                </a:schemeClr>
              </a:buClr>
              <a:buSzPct val="100000"/>
              <a:buNone/>
              <a:defRPr/>
            </a:pPr>
            <a:r>
              <a:rPr lang="en-CA" sz="2400" dirty="0" smtClean="0"/>
              <a:t>			</a:t>
            </a:r>
            <a:r>
              <a:rPr lang="en-CA" sz="2200" dirty="0" err="1" smtClean="0"/>
              <a:t>MPxManipContainer</a:t>
            </a:r>
            <a:r>
              <a:rPr lang="en-CA" sz="2200" dirty="0" smtClean="0"/>
              <a:t>::</a:t>
            </a:r>
            <a:r>
              <a:rPr lang="en-CA" sz="2200" dirty="0" err="1" smtClean="0"/>
              <a:t>connectToDependNode</a:t>
            </a:r>
            <a:r>
              <a:rPr lang="en-CA" sz="2200" dirty="0" smtClean="0"/>
              <a:t>()</a:t>
            </a:r>
          </a:p>
          <a:p>
            <a:pPr lvl="2">
              <a:buClr>
                <a:schemeClr val="accent1">
                  <a:lumMod val="50000"/>
                  <a:lumOff val="50000"/>
                </a:schemeClr>
              </a:buClr>
              <a:buSzPct val="100000"/>
              <a:buFont typeface="Arial" pitchFamily="34" charset="0"/>
              <a:buChar char="•"/>
              <a:defRPr/>
            </a:pPr>
            <a:endParaRPr lang="en-CA" sz="2400" dirty="0" smtClean="0"/>
          </a:p>
          <a:p>
            <a:pPr lvl="2">
              <a:buClr>
                <a:schemeClr val="accent1">
                  <a:lumMod val="50000"/>
                  <a:lumOff val="50000"/>
                </a:schemeClr>
              </a:buClr>
              <a:buSzPct val="100000"/>
              <a:buFont typeface="Arial" pitchFamily="34" charset="0"/>
              <a:buChar char="•"/>
              <a:defRPr/>
            </a:pPr>
            <a:r>
              <a:rPr lang="en-CA" sz="2400" dirty="0" smtClean="0"/>
              <a:t>customize the drawing of your manipulator: </a:t>
            </a:r>
          </a:p>
          <a:p>
            <a:pPr lvl="3">
              <a:buClr>
                <a:schemeClr val="accent1">
                  <a:lumMod val="50000"/>
                  <a:lumOff val="50000"/>
                </a:schemeClr>
              </a:buClr>
              <a:buSzPct val="100000"/>
              <a:buNone/>
              <a:defRPr/>
            </a:pPr>
            <a:r>
              <a:rPr lang="en-CA" dirty="0" smtClean="0"/>
              <a:t>		</a:t>
            </a:r>
            <a:r>
              <a:rPr lang="en-CA" sz="2200" dirty="0" err="1" smtClean="0"/>
              <a:t>MPxManipContainer</a:t>
            </a:r>
            <a:r>
              <a:rPr lang="en-CA" sz="2200" dirty="0" smtClean="0"/>
              <a:t>::draw()</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7" dur="500"/>
                                        <p:tgtEl>
                                          <p:spTgt spid="92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0" dur="500"/>
                                        <p:tgtEl>
                                          <p:spTgt spid="921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animEffect transition="in" filter="blinds(horizontal)">
                                      <p:cBhvr>
                                        <p:cTn id="15" dur="500"/>
                                        <p:tgtEl>
                                          <p:spTgt spid="9219">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219">
                                            <p:txEl>
                                              <p:pRg st="5" end="5"/>
                                            </p:txEl>
                                          </p:spTgt>
                                        </p:tgtEl>
                                        <p:attrNameLst>
                                          <p:attrName>style.visibility</p:attrName>
                                        </p:attrNameLst>
                                      </p:cBhvr>
                                      <p:to>
                                        <p:strVal val="visible"/>
                                      </p:to>
                                    </p:set>
                                    <p:animEffect transition="in" filter="blinds(horizontal)">
                                      <p:cBhvr>
                                        <p:cTn id="18" dur="500"/>
                                        <p:tgtEl>
                                          <p:spTgt spid="9219">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219">
                                            <p:txEl>
                                              <p:pRg st="7" end="7"/>
                                            </p:txEl>
                                          </p:spTgt>
                                        </p:tgtEl>
                                        <p:attrNameLst>
                                          <p:attrName>style.visibility</p:attrName>
                                        </p:attrNameLst>
                                      </p:cBhvr>
                                      <p:to>
                                        <p:strVal val="visible"/>
                                      </p:to>
                                    </p:set>
                                    <p:animEffect transition="in" filter="blinds(horizontal)">
                                      <p:cBhvr>
                                        <p:cTn id="23" dur="500"/>
                                        <p:tgtEl>
                                          <p:spTgt spid="9219">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9219">
                                            <p:txEl>
                                              <p:pRg st="8" end="8"/>
                                            </p:txEl>
                                          </p:spTgt>
                                        </p:tgtEl>
                                        <p:attrNameLst>
                                          <p:attrName>style.visibility</p:attrName>
                                        </p:attrNameLst>
                                      </p:cBhvr>
                                      <p:to>
                                        <p:strVal val="visible"/>
                                      </p:to>
                                    </p:set>
                                    <p:animEffect transition="in" filter="blinds(horizontal)">
                                      <p:cBhvr>
                                        <p:cTn id="26" dur="500"/>
                                        <p:tgtEl>
                                          <p:spTgt spid="9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319088" y="136525"/>
            <a:ext cx="8520112" cy="1143000"/>
          </a:xfrm>
        </p:spPr>
        <p:txBody>
          <a:bodyPr/>
          <a:lstStyle/>
          <a:p>
            <a:pPr lvl="2">
              <a:defRPr/>
            </a:pPr>
            <a:r>
              <a:rPr lang="en-US" dirty="0" smtClean="0">
                <a:latin typeface="+mj-lt"/>
              </a:rPr>
              <a:t>Add Base Manipulators</a:t>
            </a:r>
          </a:p>
        </p:txBody>
      </p:sp>
      <p:sp>
        <p:nvSpPr>
          <p:cNvPr id="57347" name="Content Placeholder 2"/>
          <p:cNvSpPr>
            <a:spLocks noGrp="1"/>
          </p:cNvSpPr>
          <p:nvPr>
            <p:ph idx="1"/>
          </p:nvPr>
        </p:nvSpPr>
        <p:spPr/>
        <p:txBody>
          <a:bodyPr/>
          <a:lstStyle/>
          <a:p>
            <a:pPr lvl="2">
              <a:buClr>
                <a:schemeClr val="accent1">
                  <a:lumMod val="50000"/>
                  <a:lumOff val="50000"/>
                </a:schemeClr>
              </a:buClr>
              <a:buSzPct val="100000"/>
              <a:buNone/>
              <a:defRPr/>
            </a:pPr>
            <a:r>
              <a:rPr lang="en-US" sz="2400" dirty="0" smtClean="0"/>
              <a:t>	</a:t>
            </a:r>
            <a:r>
              <a:rPr lang="en-US" sz="2200" dirty="0" err="1" smtClean="0"/>
              <a:t>MPxManipContainer</a:t>
            </a:r>
            <a:r>
              <a:rPr lang="en-US" sz="2200" dirty="0" smtClean="0"/>
              <a:t>.</a:t>
            </a:r>
            <a:r>
              <a:rPr lang="en-CA" sz="2200" dirty="0" err="1" smtClean="0"/>
              <a:t>createChildren</a:t>
            </a:r>
            <a:r>
              <a:rPr lang="en-CA" sz="2200" dirty="0" smtClean="0"/>
              <a:t>()</a:t>
            </a:r>
          </a:p>
          <a:p>
            <a:endParaRPr lang="en-US" sz="1800" dirty="0" smtClean="0">
              <a:solidFill>
                <a:srgbClr val="FFFF00"/>
              </a:solidFill>
              <a:latin typeface="Courier New" pitchFamily="49" charset="0"/>
              <a:cs typeface="Courier New" pitchFamily="49" charset="0"/>
            </a:endParaRPr>
          </a:p>
          <a:p>
            <a:endParaRPr lang="en-US" sz="1600" dirty="0" smtClean="0">
              <a:solidFill>
                <a:srgbClr val="FFFF00"/>
              </a:solidFill>
              <a:latin typeface="Calibri" pitchFamily="34" charset="0"/>
              <a:cs typeface="Courier New" pitchFamily="49" charset="0"/>
            </a:endParaRPr>
          </a:p>
        </p:txBody>
      </p:sp>
      <p:sp>
        <p:nvSpPr>
          <p:cNvPr id="5" name="TextBox 4"/>
          <p:cNvSpPr txBox="1"/>
          <p:nvPr/>
        </p:nvSpPr>
        <p:spPr>
          <a:xfrm>
            <a:off x="838200" y="2143016"/>
            <a:ext cx="8305800" cy="3385542"/>
          </a:xfrm>
          <a:prstGeom prst="rect">
            <a:avLst/>
          </a:prstGeom>
          <a:noFill/>
        </p:spPr>
        <p:txBody>
          <a:bodyPr wrap="square" rtlCol="0">
            <a:spAutoFit/>
          </a:bodyPr>
          <a:lstStyle/>
          <a:p>
            <a:r>
              <a:rPr lang="en-US" sz="1600" i="1" dirty="0" smtClean="0">
                <a:solidFill>
                  <a:srgbClr val="FFFF00"/>
                </a:solidFill>
                <a:latin typeface="Calibri" pitchFamily="34" charset="0"/>
              </a:rPr>
              <a:t>def </a:t>
            </a:r>
            <a:r>
              <a:rPr lang="en-US" sz="1600" i="1" dirty="0" err="1" smtClean="0">
                <a:solidFill>
                  <a:srgbClr val="FFFF00"/>
                </a:solidFill>
                <a:latin typeface="Calibri" pitchFamily="34" charset="0"/>
              </a:rPr>
              <a:t>createChildren</a:t>
            </a:r>
            <a:r>
              <a:rPr lang="en-US" sz="1600" i="1" dirty="0" smtClean="0">
                <a:solidFill>
                  <a:srgbClr val="FFFF00"/>
                </a:solidFill>
                <a:latin typeface="Calibri" pitchFamily="34" charset="0"/>
                <a:cs typeface="Courier New" pitchFamily="49" charset="0"/>
              </a:rPr>
              <a:t>(self):</a:t>
            </a:r>
          </a:p>
          <a:p>
            <a:r>
              <a:rPr lang="en-US" sz="1600" i="1" dirty="0" smtClean="0">
                <a:solidFill>
                  <a:srgbClr val="FFFF00"/>
                </a:solidFill>
                <a:latin typeface="Calibri" pitchFamily="34" charset="0"/>
                <a:cs typeface="Courier New" pitchFamily="49" charset="0"/>
              </a:rPr>
              <a:t>	...</a:t>
            </a:r>
          </a:p>
          <a:p>
            <a:r>
              <a:rPr lang="en-US" sz="1600" i="1" dirty="0" smtClean="0">
                <a:solidFill>
                  <a:srgbClr val="FFFF00"/>
                </a:solidFill>
                <a:latin typeface="Calibri" pitchFamily="34" charset="0"/>
                <a:cs typeface="Courier New" pitchFamily="49" charset="0"/>
              </a:rPr>
              <a:t>	</a:t>
            </a:r>
            <a:r>
              <a:rPr lang="en-US" sz="1600" i="1" dirty="0" err="1" smtClean="0">
                <a:solidFill>
                  <a:srgbClr val="FFFF00"/>
                </a:solidFill>
                <a:latin typeface="Calibri" pitchFamily="34" charset="0"/>
                <a:cs typeface="Courier New" pitchFamily="49" charset="0"/>
              </a:rPr>
              <a:t>manipName</a:t>
            </a:r>
            <a:r>
              <a:rPr lang="en-US" sz="1600" i="1" dirty="0" smtClean="0">
                <a:solidFill>
                  <a:srgbClr val="FFFF00"/>
                </a:solidFill>
                <a:latin typeface="Calibri" pitchFamily="34" charset="0"/>
                <a:cs typeface="Courier New" pitchFamily="49" charset="0"/>
              </a:rPr>
              <a:t> ="</a:t>
            </a:r>
            <a:r>
              <a:rPr lang="en-US" sz="1600" i="1" dirty="0" err="1" smtClean="0">
                <a:solidFill>
                  <a:srgbClr val="FFFF00"/>
                </a:solidFill>
                <a:latin typeface="Calibri" pitchFamily="34" charset="0"/>
                <a:cs typeface="Courier New" pitchFamily="49" charset="0"/>
              </a:rPr>
              <a:t>angleManip</a:t>
            </a:r>
            <a:r>
              <a:rPr lang="en-US" sz="1600" i="1" dirty="0" smtClean="0">
                <a:solidFill>
                  <a:srgbClr val="FFFF00"/>
                </a:solidFill>
                <a:latin typeface="Calibri" pitchFamily="34" charset="0"/>
                <a:cs typeface="Courier New" pitchFamily="49" charset="0"/>
              </a:rPr>
              <a:t>"</a:t>
            </a:r>
          </a:p>
          <a:p>
            <a:r>
              <a:rPr lang="en-US" sz="1600" i="1" dirty="0" smtClean="0">
                <a:solidFill>
                  <a:srgbClr val="FFFF00"/>
                </a:solidFill>
                <a:latin typeface="Calibri" pitchFamily="34" charset="0"/>
                <a:cs typeface="Courier New" pitchFamily="49" charset="0"/>
              </a:rPr>
              <a:t>	</a:t>
            </a:r>
            <a:r>
              <a:rPr lang="en-US" sz="1600" i="1" dirty="0" err="1" smtClean="0">
                <a:solidFill>
                  <a:srgbClr val="FFFF00"/>
                </a:solidFill>
                <a:latin typeface="Calibri" pitchFamily="34" charset="0"/>
                <a:cs typeface="Courier New" pitchFamily="49" charset="0"/>
              </a:rPr>
              <a:t>angleName</a:t>
            </a:r>
            <a:r>
              <a:rPr lang="en-US" sz="1600" i="1" dirty="0" smtClean="0">
                <a:solidFill>
                  <a:srgbClr val="FFFF00"/>
                </a:solidFill>
                <a:latin typeface="Calibri" pitchFamily="34" charset="0"/>
                <a:cs typeface="Courier New" pitchFamily="49" charset="0"/>
              </a:rPr>
              <a:t> ="</a:t>
            </a:r>
            <a:r>
              <a:rPr lang="en-US" sz="1600" i="1" dirty="0" err="1" smtClean="0">
                <a:solidFill>
                  <a:srgbClr val="FFFF00"/>
                </a:solidFill>
                <a:latin typeface="Calibri" pitchFamily="34" charset="0"/>
                <a:cs typeface="Courier New" pitchFamily="49" charset="0"/>
              </a:rPr>
              <a:t>yRotation</a:t>
            </a:r>
            <a:r>
              <a:rPr lang="en-US" sz="1600" i="1" dirty="0" smtClean="0">
                <a:solidFill>
                  <a:srgbClr val="FFFF00"/>
                </a:solidFill>
                <a:latin typeface="Calibri" pitchFamily="34" charset="0"/>
                <a:cs typeface="Courier New" pitchFamily="49" charset="0"/>
              </a:rPr>
              <a:t>"</a:t>
            </a:r>
          </a:p>
          <a:p>
            <a:r>
              <a:rPr lang="en-US" sz="1600" i="1" dirty="0" smtClean="0">
                <a:solidFill>
                  <a:srgbClr val="FFFF00"/>
                </a:solidFill>
                <a:latin typeface="Calibri" pitchFamily="34" charset="0"/>
                <a:cs typeface="Courier New" pitchFamily="49" charset="0"/>
              </a:rPr>
              <a:t>	</a:t>
            </a:r>
            <a:r>
              <a:rPr lang="en-US" sz="1600" i="1" dirty="0" err="1" smtClean="0">
                <a:solidFill>
                  <a:srgbClr val="FFFF00"/>
                </a:solidFill>
                <a:latin typeface="Calibri" pitchFamily="34" charset="0"/>
                <a:cs typeface="Courier New" pitchFamily="49" charset="0"/>
              </a:rPr>
              <a:t>fDiscManip</a:t>
            </a:r>
            <a:r>
              <a:rPr lang="en-US" sz="1600" i="1" dirty="0" smtClean="0">
                <a:solidFill>
                  <a:srgbClr val="FFFF00"/>
                </a:solidFill>
                <a:latin typeface="Calibri" pitchFamily="34" charset="0"/>
                <a:cs typeface="Courier New" pitchFamily="49" charset="0"/>
              </a:rPr>
              <a:t> = </a:t>
            </a:r>
            <a:r>
              <a:rPr lang="en-US" sz="1600" i="1" dirty="0" err="1" smtClean="0">
                <a:solidFill>
                  <a:srgbClr val="FFFF00"/>
                </a:solidFill>
                <a:latin typeface="Calibri" pitchFamily="34" charset="0"/>
                <a:cs typeface="Courier New" pitchFamily="49" charset="0"/>
              </a:rPr>
              <a:t>self.addDiscManip</a:t>
            </a:r>
            <a:r>
              <a:rPr lang="en-US" sz="1600" i="1" dirty="0" smtClean="0">
                <a:solidFill>
                  <a:srgbClr val="FFFF00"/>
                </a:solidFill>
                <a:latin typeface="Calibri" pitchFamily="34" charset="0"/>
                <a:cs typeface="Courier New" pitchFamily="49" charset="0"/>
              </a:rPr>
              <a:t>(</a:t>
            </a:r>
            <a:r>
              <a:rPr lang="en-US" sz="1600" i="1" dirty="0" err="1" smtClean="0">
                <a:solidFill>
                  <a:srgbClr val="FFFF00"/>
                </a:solidFill>
                <a:latin typeface="Calibri" pitchFamily="34" charset="0"/>
                <a:cs typeface="Courier New" pitchFamily="49" charset="0"/>
              </a:rPr>
              <a:t>manipName,angleName</a:t>
            </a:r>
            <a:r>
              <a:rPr lang="en-US" sz="1600" i="1" dirty="0" smtClean="0">
                <a:solidFill>
                  <a:srgbClr val="FFFF00"/>
                </a:solidFill>
                <a:latin typeface="Calibri" pitchFamily="34" charset="0"/>
                <a:cs typeface="Courier New" pitchFamily="49" charset="0"/>
              </a:rPr>
              <a:t>)	</a:t>
            </a:r>
          </a:p>
          <a:p>
            <a:endParaRPr lang="en-US" sz="1600" i="1" dirty="0" smtClean="0">
              <a:solidFill>
                <a:srgbClr val="FFFF00"/>
              </a:solidFill>
              <a:latin typeface="Calibri" pitchFamily="34" charset="0"/>
              <a:cs typeface="Courier New" pitchFamily="49" charset="0"/>
            </a:endParaRPr>
          </a:p>
          <a:p>
            <a:r>
              <a:rPr lang="en-US" sz="1600" i="1" dirty="0" smtClean="0">
                <a:solidFill>
                  <a:srgbClr val="FFFF00"/>
                </a:solidFill>
                <a:latin typeface="Calibri" pitchFamily="34" charset="0"/>
                <a:cs typeface="Courier New" pitchFamily="49" charset="0"/>
              </a:rPr>
              <a:t>	</a:t>
            </a:r>
            <a:r>
              <a:rPr lang="en-US" sz="1600" i="1" dirty="0" err="1" smtClean="0">
                <a:solidFill>
                  <a:srgbClr val="FFFF00"/>
                </a:solidFill>
                <a:latin typeface="Calibri" pitchFamily="34" charset="0"/>
                <a:cs typeface="Courier New" pitchFamily="49" charset="0"/>
              </a:rPr>
              <a:t>startPoint</a:t>
            </a:r>
            <a:r>
              <a:rPr lang="en-US" sz="1600" i="1" dirty="0" smtClean="0">
                <a:solidFill>
                  <a:srgbClr val="FFFF00"/>
                </a:solidFill>
                <a:latin typeface="Calibri" pitchFamily="34" charset="0"/>
                <a:cs typeface="Courier New" pitchFamily="49" charset="0"/>
              </a:rPr>
              <a:t> = </a:t>
            </a:r>
            <a:r>
              <a:rPr lang="en-US" sz="1600" i="1" dirty="0" err="1" smtClean="0">
                <a:solidFill>
                  <a:srgbClr val="FFFF00"/>
                </a:solidFill>
                <a:latin typeface="Calibri" pitchFamily="34" charset="0"/>
                <a:cs typeface="Courier New" pitchFamily="49" charset="0"/>
              </a:rPr>
              <a:t>OpenMaya.MPoint</a:t>
            </a:r>
            <a:r>
              <a:rPr lang="en-US" sz="1600" i="1" dirty="0" smtClean="0">
                <a:solidFill>
                  <a:srgbClr val="FFFF00"/>
                </a:solidFill>
                <a:latin typeface="Calibri" pitchFamily="34" charset="0"/>
                <a:cs typeface="Courier New" pitchFamily="49" charset="0"/>
              </a:rPr>
              <a:t>(0,0,0)</a:t>
            </a:r>
          </a:p>
          <a:p>
            <a:r>
              <a:rPr lang="en-US" sz="1600" i="1" dirty="0" smtClean="0">
                <a:solidFill>
                  <a:srgbClr val="FFFF00"/>
                </a:solidFill>
                <a:latin typeface="Calibri" pitchFamily="34" charset="0"/>
                <a:cs typeface="Courier New" pitchFamily="49" charset="0"/>
              </a:rPr>
              <a:t>	</a:t>
            </a:r>
            <a:r>
              <a:rPr lang="en-US" sz="1600" i="1" dirty="0" err="1" smtClean="0">
                <a:solidFill>
                  <a:srgbClr val="FFFF00"/>
                </a:solidFill>
                <a:latin typeface="Calibri" pitchFamily="34" charset="0"/>
                <a:cs typeface="Courier New" pitchFamily="49" charset="0"/>
              </a:rPr>
              <a:t>startAngle</a:t>
            </a:r>
            <a:r>
              <a:rPr lang="en-US" sz="1600" i="1" dirty="0" smtClean="0">
                <a:solidFill>
                  <a:srgbClr val="FFFF00"/>
                </a:solidFill>
                <a:latin typeface="Calibri" pitchFamily="34" charset="0"/>
                <a:cs typeface="Courier New" pitchFamily="49" charset="0"/>
              </a:rPr>
              <a:t> = </a:t>
            </a:r>
            <a:r>
              <a:rPr lang="en-US" sz="1600" i="1" dirty="0" err="1" smtClean="0">
                <a:solidFill>
                  <a:srgbClr val="FFFF00"/>
                </a:solidFill>
                <a:latin typeface="Calibri" pitchFamily="34" charset="0"/>
                <a:cs typeface="Courier New" pitchFamily="49" charset="0"/>
              </a:rPr>
              <a:t>OpenMaya.MAngle</a:t>
            </a:r>
            <a:r>
              <a:rPr lang="en-US" sz="1600" i="1" dirty="0" smtClean="0">
                <a:solidFill>
                  <a:srgbClr val="FFFF00"/>
                </a:solidFill>
                <a:latin typeface="Calibri" pitchFamily="34" charset="0"/>
                <a:cs typeface="Courier New" pitchFamily="49" charset="0"/>
              </a:rPr>
              <a:t>(0.0,OpenMaya.MAngle.kDegrees)</a:t>
            </a:r>
          </a:p>
          <a:p>
            <a:r>
              <a:rPr lang="en-US" sz="1600" i="1" dirty="0" smtClean="0">
                <a:solidFill>
                  <a:srgbClr val="FFFF00"/>
                </a:solidFill>
                <a:latin typeface="Calibri" pitchFamily="34" charset="0"/>
                <a:cs typeface="Courier New" pitchFamily="49" charset="0"/>
              </a:rPr>
              <a:t>	</a:t>
            </a:r>
            <a:r>
              <a:rPr lang="en-US" sz="1600" i="1" dirty="0" err="1" smtClean="0">
                <a:solidFill>
                  <a:srgbClr val="FFFF00"/>
                </a:solidFill>
                <a:latin typeface="Calibri" pitchFamily="34" charset="0"/>
                <a:cs typeface="Courier New" pitchFamily="49" charset="0"/>
              </a:rPr>
              <a:t>fnDisc</a:t>
            </a:r>
            <a:r>
              <a:rPr lang="en-US" sz="1600" i="1" dirty="0" smtClean="0">
                <a:solidFill>
                  <a:srgbClr val="FFFF00"/>
                </a:solidFill>
                <a:latin typeface="Calibri" pitchFamily="34" charset="0"/>
                <a:cs typeface="Courier New" pitchFamily="49" charset="0"/>
              </a:rPr>
              <a:t> = </a:t>
            </a:r>
            <a:r>
              <a:rPr lang="en-US" sz="1600" i="1" dirty="0" err="1" smtClean="0">
                <a:solidFill>
                  <a:srgbClr val="FFFF00"/>
                </a:solidFill>
                <a:latin typeface="Calibri" pitchFamily="34" charset="0"/>
                <a:cs typeface="Courier New" pitchFamily="49" charset="0"/>
              </a:rPr>
              <a:t>OpenMayaUI.MFnDiscManip</a:t>
            </a:r>
            <a:r>
              <a:rPr lang="en-US" sz="1600" i="1" dirty="0" smtClean="0">
                <a:solidFill>
                  <a:srgbClr val="FFFF00"/>
                </a:solidFill>
                <a:latin typeface="Calibri" pitchFamily="34" charset="0"/>
                <a:cs typeface="Courier New" pitchFamily="49" charset="0"/>
              </a:rPr>
              <a:t> (</a:t>
            </a:r>
            <a:r>
              <a:rPr lang="en-US" sz="1600" i="1" dirty="0" err="1" smtClean="0">
                <a:solidFill>
                  <a:srgbClr val="FFFF00"/>
                </a:solidFill>
                <a:latin typeface="Calibri" pitchFamily="34" charset="0"/>
                <a:cs typeface="Courier New" pitchFamily="49" charset="0"/>
              </a:rPr>
              <a:t>fDiscManip</a:t>
            </a:r>
            <a:r>
              <a:rPr lang="en-US" sz="1600" i="1" dirty="0" smtClean="0">
                <a:solidFill>
                  <a:srgbClr val="FFFF00"/>
                </a:solidFill>
                <a:latin typeface="Calibri" pitchFamily="34" charset="0"/>
                <a:cs typeface="Courier New" pitchFamily="49" charset="0"/>
              </a:rPr>
              <a:t>)</a:t>
            </a:r>
          </a:p>
          <a:p>
            <a:r>
              <a:rPr lang="en-US" sz="1600" i="1" dirty="0" smtClean="0">
                <a:solidFill>
                  <a:srgbClr val="FFFF00"/>
                </a:solidFill>
                <a:latin typeface="Calibri" pitchFamily="34" charset="0"/>
                <a:cs typeface="Courier New" pitchFamily="49" charset="0"/>
              </a:rPr>
              <a:t>	</a:t>
            </a:r>
            <a:r>
              <a:rPr lang="en-US" sz="1600" i="1" dirty="0" err="1" smtClean="0">
                <a:solidFill>
                  <a:srgbClr val="FFFF00"/>
                </a:solidFill>
                <a:latin typeface="Calibri" pitchFamily="34" charset="0"/>
                <a:cs typeface="Courier New" pitchFamily="49" charset="0"/>
              </a:rPr>
              <a:t>fnDisc.setCenterPoint</a:t>
            </a:r>
            <a:r>
              <a:rPr lang="en-US" sz="1600" i="1" dirty="0" smtClean="0">
                <a:solidFill>
                  <a:srgbClr val="FFFF00"/>
                </a:solidFill>
                <a:latin typeface="Calibri" pitchFamily="34" charset="0"/>
                <a:cs typeface="Courier New" pitchFamily="49" charset="0"/>
              </a:rPr>
              <a:t>(</a:t>
            </a:r>
            <a:r>
              <a:rPr lang="en-US" sz="1600" i="1" dirty="0" err="1" smtClean="0">
                <a:solidFill>
                  <a:srgbClr val="FFFF00"/>
                </a:solidFill>
                <a:latin typeface="Calibri" pitchFamily="34" charset="0"/>
                <a:cs typeface="Courier New" pitchFamily="49" charset="0"/>
              </a:rPr>
              <a:t>startPoint</a:t>
            </a:r>
            <a:r>
              <a:rPr lang="en-US" sz="1600" i="1" dirty="0" smtClean="0">
                <a:solidFill>
                  <a:srgbClr val="FFFF00"/>
                </a:solidFill>
                <a:latin typeface="Calibri" pitchFamily="34" charset="0"/>
                <a:cs typeface="Courier New" pitchFamily="49" charset="0"/>
              </a:rPr>
              <a:t>)</a:t>
            </a:r>
          </a:p>
          <a:p>
            <a:r>
              <a:rPr lang="en-US" sz="1600" i="1" dirty="0" smtClean="0">
                <a:solidFill>
                  <a:srgbClr val="FFFF00"/>
                </a:solidFill>
                <a:latin typeface="Calibri" pitchFamily="34" charset="0"/>
                <a:cs typeface="Courier New" pitchFamily="49" charset="0"/>
              </a:rPr>
              <a:t>	</a:t>
            </a:r>
            <a:r>
              <a:rPr lang="en-US" sz="1600" i="1" dirty="0" err="1" smtClean="0">
                <a:solidFill>
                  <a:srgbClr val="FFFF00"/>
                </a:solidFill>
                <a:latin typeface="Calibri" pitchFamily="34" charset="0"/>
                <a:cs typeface="Courier New" pitchFamily="49" charset="0"/>
              </a:rPr>
              <a:t>fnDisc.setAngle</a:t>
            </a:r>
            <a:r>
              <a:rPr lang="en-US" sz="1600" i="1" dirty="0" smtClean="0">
                <a:solidFill>
                  <a:srgbClr val="FFFF00"/>
                </a:solidFill>
                <a:latin typeface="Calibri" pitchFamily="34" charset="0"/>
                <a:cs typeface="Courier New" pitchFamily="49" charset="0"/>
              </a:rPr>
              <a:t>(</a:t>
            </a:r>
            <a:r>
              <a:rPr lang="en-US" sz="1600" i="1" dirty="0" err="1" smtClean="0">
                <a:solidFill>
                  <a:srgbClr val="FFFF00"/>
                </a:solidFill>
                <a:latin typeface="Calibri" pitchFamily="34" charset="0"/>
                <a:cs typeface="Courier New" pitchFamily="49" charset="0"/>
              </a:rPr>
              <a:t>startAngle</a:t>
            </a:r>
            <a:r>
              <a:rPr lang="en-US" sz="1600" i="1" dirty="0" smtClean="0">
                <a:solidFill>
                  <a:srgbClr val="FFFF00"/>
                </a:solidFill>
                <a:latin typeface="Calibri" pitchFamily="34" charset="0"/>
                <a:cs typeface="Courier New" pitchFamily="49" charset="0"/>
              </a:rPr>
              <a:t>)</a:t>
            </a:r>
          </a:p>
          <a:p>
            <a:r>
              <a:rPr lang="en-US" sz="1600" i="1" dirty="0" smtClean="0">
                <a:solidFill>
                  <a:srgbClr val="FFFF00"/>
                </a:solidFill>
                <a:latin typeface="Calibri" pitchFamily="34" charset="0"/>
                <a:cs typeface="Courier New" pitchFamily="49" charset="0"/>
              </a:rPr>
              <a:t>                  ... </a:t>
            </a:r>
          </a:p>
          <a:p>
            <a:endParaRPr lang="en-US" dirty="0"/>
          </a:p>
        </p:txBody>
      </p:sp>
      <p:sp>
        <p:nvSpPr>
          <p:cNvPr id="4" name="AutoShape 7"/>
          <p:cNvSpPr>
            <a:spLocks noChangeArrowheads="1"/>
          </p:cNvSpPr>
          <p:nvPr/>
        </p:nvSpPr>
        <p:spPr bwMode="auto">
          <a:xfrm>
            <a:off x="1524000" y="3200400"/>
            <a:ext cx="5105400" cy="330587"/>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4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Content Placeholder 2"/>
          <p:cNvSpPr>
            <a:spLocks noGrp="1"/>
          </p:cNvSpPr>
          <p:nvPr>
            <p:ph idx="1"/>
          </p:nvPr>
        </p:nvSpPr>
        <p:spPr/>
        <p:txBody>
          <a:bodyPr/>
          <a:lstStyle/>
          <a:p>
            <a:endParaRPr lang="en-US" dirty="0" smtClean="0"/>
          </a:p>
          <a:p>
            <a:endParaRPr lang="en-US" dirty="0" smtClean="0"/>
          </a:p>
          <a:p>
            <a:endParaRPr lang="en-US" dirty="0" smtClean="0"/>
          </a:p>
        </p:txBody>
      </p:sp>
      <p:sp>
        <p:nvSpPr>
          <p:cNvPr id="59396" name="Rectangle 4"/>
          <p:cNvSpPr>
            <a:spLocks noChangeArrowheads="1"/>
          </p:cNvSpPr>
          <p:nvPr/>
        </p:nvSpPr>
        <p:spPr bwMode="auto">
          <a:xfrm>
            <a:off x="990600" y="1676400"/>
            <a:ext cx="5029200" cy="533400"/>
          </a:xfrm>
          <a:prstGeom prst="rect">
            <a:avLst/>
          </a:prstGeom>
          <a:solidFill>
            <a:schemeClr val="accent1"/>
          </a:solidFill>
          <a:ln w="9525">
            <a:solidFill>
              <a:schemeClr val="tx1"/>
            </a:solidFill>
            <a:miter lim="800000"/>
            <a:headEnd/>
            <a:tailEnd/>
          </a:ln>
        </p:spPr>
        <p:txBody>
          <a:bodyPr wrap="none" anchorCtr="1"/>
          <a:lstStyle/>
          <a:p>
            <a:pPr algn="ctr"/>
            <a:r>
              <a:rPr lang="en-US">
                <a:solidFill>
                  <a:srgbClr val="000000"/>
                </a:solidFill>
              </a:rPr>
              <a:t>Container Manipulator</a:t>
            </a:r>
          </a:p>
        </p:txBody>
      </p:sp>
      <p:sp>
        <p:nvSpPr>
          <p:cNvPr id="59397" name="Rectangle 4"/>
          <p:cNvSpPr>
            <a:spLocks noChangeArrowheads="1"/>
          </p:cNvSpPr>
          <p:nvPr/>
        </p:nvSpPr>
        <p:spPr bwMode="auto">
          <a:xfrm>
            <a:off x="990600" y="2209800"/>
            <a:ext cx="5029200" cy="4246563"/>
          </a:xfrm>
          <a:prstGeom prst="rect">
            <a:avLst/>
          </a:prstGeom>
          <a:solidFill>
            <a:schemeClr val="accent1"/>
          </a:solidFill>
          <a:ln w="9525">
            <a:solidFill>
              <a:schemeClr val="tx1"/>
            </a:solidFill>
            <a:miter lim="800000"/>
            <a:headEnd/>
            <a:tailEnd/>
          </a:ln>
        </p:spPr>
        <p:txBody>
          <a:bodyPr wrap="none" anchorCtr="1"/>
          <a:lstStyle/>
          <a:p>
            <a:pPr algn="ctr"/>
            <a:endParaRPr lang="en-US">
              <a:solidFill>
                <a:srgbClr val="F8F8F8"/>
              </a:solidFill>
            </a:endParaRPr>
          </a:p>
        </p:txBody>
      </p:sp>
      <p:sp>
        <p:nvSpPr>
          <p:cNvPr id="9" name="Rectangle 8"/>
          <p:cNvSpPr/>
          <p:nvPr/>
        </p:nvSpPr>
        <p:spPr>
          <a:xfrm>
            <a:off x="1371600" y="2438400"/>
            <a:ext cx="1066800" cy="5334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0000"/>
                </a:solidFill>
              </a:rPr>
              <a:t>base </a:t>
            </a:r>
            <a:r>
              <a:rPr lang="en-US" sz="1600" dirty="0" err="1">
                <a:solidFill>
                  <a:srgbClr val="000000"/>
                </a:solidFill>
              </a:rPr>
              <a:t>manip</a:t>
            </a:r>
            <a:endParaRPr lang="en-US" sz="1600" dirty="0">
              <a:solidFill>
                <a:srgbClr val="000000"/>
              </a:solidFill>
            </a:endParaRPr>
          </a:p>
        </p:txBody>
      </p:sp>
      <p:sp>
        <p:nvSpPr>
          <p:cNvPr id="13" name="Rectangle 12"/>
          <p:cNvSpPr/>
          <p:nvPr/>
        </p:nvSpPr>
        <p:spPr>
          <a:xfrm>
            <a:off x="1371600" y="2971800"/>
            <a:ext cx="1066800" cy="1143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rgbClr val="FFFFFF"/>
              </a:solidFill>
            </a:endParaRPr>
          </a:p>
        </p:txBody>
      </p:sp>
      <p:sp>
        <p:nvSpPr>
          <p:cNvPr id="14" name="Rectangle 13"/>
          <p:cNvSpPr/>
          <p:nvPr/>
        </p:nvSpPr>
        <p:spPr>
          <a:xfrm>
            <a:off x="1371600" y="4419600"/>
            <a:ext cx="1066800" cy="5334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0000"/>
                </a:solidFill>
              </a:rPr>
              <a:t>base </a:t>
            </a:r>
            <a:r>
              <a:rPr lang="en-US" sz="1600" dirty="0" err="1">
                <a:solidFill>
                  <a:srgbClr val="000000"/>
                </a:solidFill>
              </a:rPr>
              <a:t>manip</a:t>
            </a:r>
            <a:endParaRPr lang="en-US" sz="1600" dirty="0">
              <a:solidFill>
                <a:srgbClr val="000000"/>
              </a:solidFill>
            </a:endParaRPr>
          </a:p>
        </p:txBody>
      </p:sp>
      <p:sp>
        <p:nvSpPr>
          <p:cNvPr id="15" name="Rectangle 14"/>
          <p:cNvSpPr/>
          <p:nvPr/>
        </p:nvSpPr>
        <p:spPr>
          <a:xfrm>
            <a:off x="1371600" y="4953000"/>
            <a:ext cx="1066800" cy="1143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rgbClr val="FFFFFF"/>
              </a:solidFill>
            </a:endParaRPr>
          </a:p>
        </p:txBody>
      </p:sp>
      <p:sp>
        <p:nvSpPr>
          <p:cNvPr id="16" name="Rectangle 15"/>
          <p:cNvSpPr/>
          <p:nvPr/>
        </p:nvSpPr>
        <p:spPr>
          <a:xfrm>
            <a:off x="2286000" y="3238500"/>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8" name="Rectangle 17"/>
          <p:cNvSpPr/>
          <p:nvPr/>
        </p:nvSpPr>
        <p:spPr>
          <a:xfrm>
            <a:off x="2286000" y="5318125"/>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0" name="Rectangle 19"/>
          <p:cNvSpPr/>
          <p:nvPr/>
        </p:nvSpPr>
        <p:spPr>
          <a:xfrm>
            <a:off x="2286000" y="3712576"/>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3" name="Rectangle 22"/>
          <p:cNvSpPr/>
          <p:nvPr/>
        </p:nvSpPr>
        <p:spPr>
          <a:xfrm>
            <a:off x="2895600" y="3086100"/>
            <a:ext cx="2895600" cy="3009900"/>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rgbClr val="FFFFFF"/>
              </a:solidFill>
            </a:endParaRPr>
          </a:p>
        </p:txBody>
      </p:sp>
      <p:sp>
        <p:nvSpPr>
          <p:cNvPr id="24" name="Rectangle 23"/>
          <p:cNvSpPr/>
          <p:nvPr/>
        </p:nvSpPr>
        <p:spPr>
          <a:xfrm>
            <a:off x="2895600" y="2514600"/>
            <a:ext cx="2895600" cy="571500"/>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0000"/>
                </a:solidFill>
              </a:rPr>
              <a:t>Converter</a:t>
            </a:r>
          </a:p>
        </p:txBody>
      </p:sp>
      <p:sp>
        <p:nvSpPr>
          <p:cNvPr id="59410" name="Oval 4"/>
          <p:cNvSpPr>
            <a:spLocks noChangeArrowheads="1"/>
          </p:cNvSpPr>
          <p:nvPr/>
        </p:nvSpPr>
        <p:spPr bwMode="auto">
          <a:xfrm>
            <a:off x="6858000" y="3657600"/>
            <a:ext cx="762000" cy="762000"/>
          </a:xfrm>
          <a:prstGeom prst="ellipse">
            <a:avLst/>
          </a:prstGeom>
          <a:solidFill>
            <a:srgbClr val="99CC00"/>
          </a:solidFill>
          <a:ln w="9525">
            <a:solidFill>
              <a:schemeClr val="tx1"/>
            </a:solidFill>
            <a:round/>
            <a:headEnd/>
            <a:tailEnd/>
          </a:ln>
        </p:spPr>
        <p:txBody>
          <a:bodyPr wrap="none" anchor="ctr"/>
          <a:lstStyle/>
          <a:p>
            <a:pPr algn="ctr"/>
            <a:r>
              <a:rPr lang="en-US">
                <a:solidFill>
                  <a:srgbClr val="000000"/>
                </a:solidFill>
              </a:rPr>
              <a:t>node</a:t>
            </a:r>
          </a:p>
        </p:txBody>
      </p:sp>
      <p:sp>
        <p:nvSpPr>
          <p:cNvPr id="29" name="Rectangle 28"/>
          <p:cNvSpPr/>
          <p:nvPr/>
        </p:nvSpPr>
        <p:spPr>
          <a:xfrm rot="14208163">
            <a:off x="6773863" y="4202112"/>
            <a:ext cx="147638" cy="214313"/>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0" name="Rectangle 29"/>
          <p:cNvSpPr/>
          <p:nvPr/>
        </p:nvSpPr>
        <p:spPr>
          <a:xfrm rot="11382698">
            <a:off x="7070725" y="4411663"/>
            <a:ext cx="149225" cy="2032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1" name="Rectangle 30"/>
          <p:cNvSpPr/>
          <p:nvPr/>
        </p:nvSpPr>
        <p:spPr>
          <a:xfrm rot="16494626">
            <a:off x="6686550" y="3922713"/>
            <a:ext cx="147638" cy="207962"/>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5" name="Rectangle 34"/>
          <p:cNvSpPr/>
          <p:nvPr/>
        </p:nvSpPr>
        <p:spPr>
          <a:xfrm>
            <a:off x="2895600" y="3598276"/>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43" name="Rectangle 42"/>
          <p:cNvSpPr/>
          <p:nvPr/>
        </p:nvSpPr>
        <p:spPr>
          <a:xfrm>
            <a:off x="5638800" y="3695700"/>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0" name="Rectangle 49"/>
          <p:cNvSpPr/>
          <p:nvPr/>
        </p:nvSpPr>
        <p:spPr>
          <a:xfrm>
            <a:off x="2800350" y="3086100"/>
            <a:ext cx="2000250" cy="22860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err="1">
                <a:solidFill>
                  <a:srgbClr val="000000"/>
                </a:solidFill>
              </a:rPr>
              <a:t>converterManipValue</a:t>
            </a:r>
            <a:r>
              <a:rPr lang="en-US" sz="1100" b="1" dirty="0">
                <a:solidFill>
                  <a:srgbClr val="000000"/>
                </a:solidFill>
              </a:rPr>
              <a:t> items</a:t>
            </a:r>
          </a:p>
        </p:txBody>
      </p:sp>
      <p:sp>
        <p:nvSpPr>
          <p:cNvPr id="52" name="Rectangle 51"/>
          <p:cNvSpPr/>
          <p:nvPr/>
        </p:nvSpPr>
        <p:spPr>
          <a:xfrm>
            <a:off x="2895600" y="4191000"/>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3" name="Rectangle 52"/>
          <p:cNvSpPr/>
          <p:nvPr/>
        </p:nvSpPr>
        <p:spPr>
          <a:xfrm>
            <a:off x="5638800" y="4419600"/>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9" name="Rectangle 58"/>
          <p:cNvSpPr/>
          <p:nvPr/>
        </p:nvSpPr>
        <p:spPr>
          <a:xfrm>
            <a:off x="5638800" y="5089525"/>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60" name="Rectangle 59"/>
          <p:cNvSpPr/>
          <p:nvPr/>
        </p:nvSpPr>
        <p:spPr>
          <a:xfrm>
            <a:off x="2895600" y="5203825"/>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67" name="Straight Connector 66"/>
          <p:cNvCxnSpPr>
            <a:stCxn id="16" idx="3"/>
            <a:endCxn id="35" idx="1"/>
          </p:cNvCxnSpPr>
          <p:nvPr/>
        </p:nvCxnSpPr>
        <p:spPr>
          <a:xfrm>
            <a:off x="2438400" y="3352800"/>
            <a:ext cx="457200" cy="35977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20" idx="3"/>
            <a:endCxn id="52" idx="1"/>
          </p:cNvCxnSpPr>
          <p:nvPr/>
        </p:nvCxnSpPr>
        <p:spPr>
          <a:xfrm>
            <a:off x="2438400" y="3826876"/>
            <a:ext cx="457200" cy="4784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8" idx="3"/>
            <a:endCxn id="60" idx="1"/>
          </p:cNvCxnSpPr>
          <p:nvPr/>
        </p:nvCxnSpPr>
        <p:spPr>
          <a:xfrm flipV="1">
            <a:off x="2438400" y="5318125"/>
            <a:ext cx="457200" cy="1143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43" idx="3"/>
          </p:cNvCxnSpPr>
          <p:nvPr/>
        </p:nvCxnSpPr>
        <p:spPr>
          <a:xfrm>
            <a:off x="5791200" y="3810000"/>
            <a:ext cx="858838" cy="2286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53" idx="3"/>
            <a:endCxn id="29" idx="0"/>
          </p:cNvCxnSpPr>
          <p:nvPr/>
        </p:nvCxnSpPr>
        <p:spPr>
          <a:xfrm flipV="1">
            <a:off x="5791200" y="4367939"/>
            <a:ext cx="966814" cy="165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9" idx="3"/>
            <a:endCxn id="30" idx="0"/>
          </p:cNvCxnSpPr>
          <p:nvPr/>
        </p:nvCxnSpPr>
        <p:spPr>
          <a:xfrm flipV="1">
            <a:off x="5791200" y="4613407"/>
            <a:ext cx="1336998" cy="590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0800000" flipV="1">
            <a:off x="3048000" y="3276600"/>
            <a:ext cx="304800" cy="26670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1095375" y="5745163"/>
            <a:ext cx="1695450" cy="22860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err="1">
                <a:solidFill>
                  <a:srgbClr val="000000"/>
                </a:solidFill>
              </a:rPr>
              <a:t>m</a:t>
            </a:r>
            <a:r>
              <a:rPr lang="en-US" sz="1100" b="1" dirty="0" err="1" smtClean="0">
                <a:solidFill>
                  <a:srgbClr val="000000"/>
                </a:solidFill>
              </a:rPr>
              <a:t>anipValue</a:t>
            </a:r>
            <a:r>
              <a:rPr lang="en-US" sz="1100" b="1" dirty="0" smtClean="0">
                <a:solidFill>
                  <a:srgbClr val="000000"/>
                </a:solidFill>
              </a:rPr>
              <a:t> </a:t>
            </a:r>
          </a:p>
          <a:p>
            <a:pPr algn="ctr">
              <a:defRPr/>
            </a:pPr>
            <a:r>
              <a:rPr lang="en-US" sz="1100" b="1" dirty="0" smtClean="0">
                <a:solidFill>
                  <a:srgbClr val="000000"/>
                </a:solidFill>
              </a:rPr>
              <a:t>items</a:t>
            </a:r>
            <a:endParaRPr lang="en-US" sz="1100" b="1" dirty="0">
              <a:solidFill>
                <a:srgbClr val="000000"/>
              </a:solidFill>
            </a:endParaRPr>
          </a:p>
        </p:txBody>
      </p:sp>
      <p:cxnSp>
        <p:nvCxnSpPr>
          <p:cNvPr id="97" name="Straight Connector 96"/>
          <p:cNvCxnSpPr/>
          <p:nvPr/>
        </p:nvCxnSpPr>
        <p:spPr>
          <a:xfrm flipV="1">
            <a:off x="1981200" y="5432425"/>
            <a:ext cx="304800" cy="24447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3733800" y="5630863"/>
            <a:ext cx="2133600" cy="22860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err="1">
                <a:solidFill>
                  <a:srgbClr val="000000"/>
                </a:solidFill>
              </a:rPr>
              <a:t>converterPlugValue</a:t>
            </a:r>
            <a:r>
              <a:rPr lang="en-US" sz="1100" b="1" dirty="0">
                <a:solidFill>
                  <a:srgbClr val="000000"/>
                </a:solidFill>
              </a:rPr>
              <a:t> items</a:t>
            </a:r>
          </a:p>
        </p:txBody>
      </p:sp>
      <p:cxnSp>
        <p:nvCxnSpPr>
          <p:cNvPr id="109" name="Straight Connector 108"/>
          <p:cNvCxnSpPr/>
          <p:nvPr/>
        </p:nvCxnSpPr>
        <p:spPr>
          <a:xfrm rot="5400000">
            <a:off x="5381625" y="5422900"/>
            <a:ext cx="304800" cy="9525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7512050" y="4768851"/>
            <a:ext cx="717550" cy="228600"/>
          </a:xfrm>
          <a:prstGeom prst="rect">
            <a:avLst/>
          </a:prstGeom>
          <a:solidFill>
            <a:schemeClr val="tx1"/>
          </a:solid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rgbClr val="FFFFFF"/>
                </a:solidFill>
              </a:rPr>
              <a:t>plug</a:t>
            </a:r>
          </a:p>
        </p:txBody>
      </p:sp>
      <p:cxnSp>
        <p:nvCxnSpPr>
          <p:cNvPr id="114" name="Straight Connector 113"/>
          <p:cNvCxnSpPr/>
          <p:nvPr/>
        </p:nvCxnSpPr>
        <p:spPr>
          <a:xfrm rot="10800000">
            <a:off x="7235825" y="4551363"/>
            <a:ext cx="469900" cy="217487"/>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35" idx="3"/>
            <a:endCxn id="43" idx="1"/>
          </p:cNvCxnSpPr>
          <p:nvPr/>
        </p:nvCxnSpPr>
        <p:spPr>
          <a:xfrm>
            <a:off x="3048000" y="3712576"/>
            <a:ext cx="2590800" cy="97424"/>
          </a:xfrm>
          <a:prstGeom prst="curvedConnector3">
            <a:avLst>
              <a:gd name="adj1" fmla="val 50000"/>
            </a:avLst>
          </a:prstGeom>
          <a:ln cap="flat">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80" name="Curved Connector 79"/>
          <p:cNvCxnSpPr>
            <a:stCxn id="60" idx="3"/>
            <a:endCxn id="59" idx="1"/>
          </p:cNvCxnSpPr>
          <p:nvPr/>
        </p:nvCxnSpPr>
        <p:spPr>
          <a:xfrm flipV="1">
            <a:off x="3048000" y="5203825"/>
            <a:ext cx="2590800" cy="114300"/>
          </a:xfrm>
          <a:prstGeom prst="curvedConnector3">
            <a:avLst>
              <a:gd name="adj1" fmla="val 50000"/>
            </a:avLst>
          </a:prstGeom>
          <a:ln cap="flat">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52" idx="3"/>
            <a:endCxn id="53" idx="1"/>
          </p:cNvCxnSpPr>
          <p:nvPr/>
        </p:nvCxnSpPr>
        <p:spPr>
          <a:xfrm>
            <a:off x="3048000" y="4305300"/>
            <a:ext cx="2590800" cy="228600"/>
          </a:xfrm>
          <a:prstGeom prst="curvedConnector3">
            <a:avLst>
              <a:gd name="adj1" fmla="val 50000"/>
            </a:avLst>
          </a:prstGeom>
          <a:ln cap="flat">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076700" y="3480940"/>
            <a:ext cx="533400" cy="707886"/>
          </a:xfrm>
          <a:prstGeom prst="rect">
            <a:avLst/>
          </a:prstGeom>
          <a:noFill/>
        </p:spPr>
        <p:txBody>
          <a:bodyPr wrap="square" rtlCol="0">
            <a:spAutoFit/>
          </a:bodyPr>
          <a:lstStyle/>
          <a:p>
            <a:r>
              <a:rPr lang="en-US" sz="4000" dirty="0" smtClean="0">
                <a:solidFill>
                  <a:srgbClr val="FF0000"/>
                </a:solidFill>
              </a:rPr>
              <a:t>?</a:t>
            </a:r>
            <a:endParaRPr lang="en-US" sz="4000" dirty="0">
              <a:solidFill>
                <a:srgbClr val="FF0000"/>
              </a:solidFill>
            </a:endParaRPr>
          </a:p>
        </p:txBody>
      </p:sp>
      <p:sp>
        <p:nvSpPr>
          <p:cNvPr id="91" name="TextBox 90"/>
          <p:cNvSpPr txBox="1"/>
          <p:nvPr/>
        </p:nvSpPr>
        <p:spPr>
          <a:xfrm>
            <a:off x="4076700" y="4065657"/>
            <a:ext cx="533400" cy="707886"/>
          </a:xfrm>
          <a:prstGeom prst="rect">
            <a:avLst/>
          </a:prstGeom>
          <a:noFill/>
        </p:spPr>
        <p:txBody>
          <a:bodyPr wrap="square" rtlCol="0">
            <a:spAutoFit/>
          </a:bodyPr>
          <a:lstStyle/>
          <a:p>
            <a:r>
              <a:rPr lang="en-US" sz="4000" dirty="0" smtClean="0">
                <a:solidFill>
                  <a:srgbClr val="FF0000"/>
                </a:solidFill>
              </a:rPr>
              <a:t>?</a:t>
            </a:r>
            <a:endParaRPr lang="en-US" sz="4000" dirty="0">
              <a:solidFill>
                <a:srgbClr val="FF0000"/>
              </a:solidFill>
            </a:endParaRPr>
          </a:p>
        </p:txBody>
      </p:sp>
      <p:sp>
        <p:nvSpPr>
          <p:cNvPr id="92" name="TextBox 91"/>
          <p:cNvSpPr txBox="1"/>
          <p:nvPr/>
        </p:nvSpPr>
        <p:spPr>
          <a:xfrm>
            <a:off x="4076700" y="4849882"/>
            <a:ext cx="533400" cy="707886"/>
          </a:xfrm>
          <a:prstGeom prst="rect">
            <a:avLst/>
          </a:prstGeom>
          <a:noFill/>
        </p:spPr>
        <p:txBody>
          <a:bodyPr wrap="square" rtlCol="0">
            <a:spAutoFit/>
          </a:bodyPr>
          <a:lstStyle/>
          <a:p>
            <a:r>
              <a:rPr lang="en-US" sz="4000" dirty="0" smtClean="0">
                <a:solidFill>
                  <a:srgbClr val="FF0000"/>
                </a:solidFill>
              </a:rPr>
              <a:t>?</a:t>
            </a:r>
            <a:endParaRPr lang="en-US" sz="4000" dirty="0">
              <a:solidFill>
                <a:srgbClr val="FF0000"/>
              </a:solidFill>
            </a:endParaRPr>
          </a:p>
        </p:txBody>
      </p:sp>
      <p:sp>
        <p:nvSpPr>
          <p:cNvPr id="49" name="Title 1"/>
          <p:cNvSpPr>
            <a:spLocks noGrp="1"/>
          </p:cNvSpPr>
          <p:nvPr>
            <p:ph type="title"/>
          </p:nvPr>
        </p:nvSpPr>
        <p:spPr>
          <a:xfrm>
            <a:off x="319088" y="136525"/>
            <a:ext cx="8215312" cy="1143000"/>
          </a:xfrm>
        </p:spPr>
        <p:txBody>
          <a:bodyPr/>
          <a:lstStyle/>
          <a:p>
            <a:r>
              <a:rPr lang="en-US" dirty="0" smtClean="0"/>
              <a:t>Communications between Manipulators and Nodes </a:t>
            </a:r>
          </a:p>
        </p:txBody>
      </p:sp>
      <p:sp>
        <p:nvSpPr>
          <p:cNvPr id="45" name="AutoShape 7"/>
          <p:cNvSpPr>
            <a:spLocks noChangeArrowheads="1"/>
          </p:cNvSpPr>
          <p:nvPr/>
        </p:nvSpPr>
        <p:spPr bwMode="auto">
          <a:xfrm>
            <a:off x="2895600" y="3022213"/>
            <a:ext cx="1905000" cy="330587"/>
          </a:xfrm>
          <a:prstGeom prst="roundRect">
            <a:avLst>
              <a:gd name="adj" fmla="val 16667"/>
            </a:avLst>
          </a:prstGeom>
          <a:noFill/>
          <a:ln w="28575">
            <a:solidFill>
              <a:srgbClr val="FF0000"/>
            </a:solidFill>
            <a:round/>
            <a:headEnd/>
            <a:tailEnd/>
          </a:ln>
          <a:effectLst/>
        </p:spPr>
        <p:txBody>
          <a:bodyPr wrap="square" lIns="82550" tIns="41275" rIns="82550" bIns="41275" anchor="ctr">
            <a:spAutoFit/>
          </a:bodyPr>
          <a:lstStyle/>
          <a:p>
            <a:endParaRPr lang="en-US" sz="1400" dirty="0" smtClean="0"/>
          </a:p>
        </p:txBody>
      </p:sp>
      <p:sp>
        <p:nvSpPr>
          <p:cNvPr id="46" name="AutoShape 7"/>
          <p:cNvSpPr>
            <a:spLocks noChangeArrowheads="1"/>
          </p:cNvSpPr>
          <p:nvPr/>
        </p:nvSpPr>
        <p:spPr bwMode="auto">
          <a:xfrm>
            <a:off x="3886200" y="5579869"/>
            <a:ext cx="1905000" cy="330587"/>
          </a:xfrm>
          <a:prstGeom prst="roundRect">
            <a:avLst>
              <a:gd name="adj" fmla="val 16667"/>
            </a:avLst>
          </a:prstGeom>
          <a:noFill/>
          <a:ln w="28575">
            <a:solidFill>
              <a:srgbClr val="FF0000"/>
            </a:solidFill>
            <a:round/>
            <a:headEnd/>
            <a:tailEnd/>
          </a:ln>
          <a:effectLst/>
        </p:spPr>
        <p:txBody>
          <a:bodyPr wrap="square" lIns="82550" tIns="41275" rIns="82550" bIns="41275" anchor="ctr">
            <a:spAutoFit/>
          </a:bodyPr>
          <a:lstStyle/>
          <a:p>
            <a:endParaRPr lang="en-US" sz="1400" dirty="0" smtClean="0"/>
          </a:p>
        </p:txBody>
      </p:sp>
      <p:sp>
        <p:nvSpPr>
          <p:cNvPr id="47" name="AutoShape 7"/>
          <p:cNvSpPr>
            <a:spLocks noChangeArrowheads="1"/>
          </p:cNvSpPr>
          <p:nvPr/>
        </p:nvSpPr>
        <p:spPr bwMode="auto">
          <a:xfrm>
            <a:off x="1447800" y="5694169"/>
            <a:ext cx="914400" cy="330587"/>
          </a:xfrm>
          <a:prstGeom prst="roundRect">
            <a:avLst>
              <a:gd name="adj" fmla="val 16667"/>
            </a:avLst>
          </a:prstGeom>
          <a:noFill/>
          <a:ln w="28575">
            <a:solidFill>
              <a:srgbClr val="FF0000"/>
            </a:solidFill>
            <a:round/>
            <a:headEnd/>
            <a:tailEnd/>
          </a:ln>
          <a:effectLst/>
        </p:spPr>
        <p:txBody>
          <a:bodyPr wrap="square" lIns="82550" tIns="41275" rIns="82550" bIns="41275" anchor="ctr">
            <a:spAutoFit/>
          </a:bodyPr>
          <a:lstStyle/>
          <a:p>
            <a:endParaRPr lang="en-US" sz="1400" dirty="0" smtClean="0"/>
          </a:p>
        </p:txBody>
      </p:sp>
      <p:sp>
        <p:nvSpPr>
          <p:cNvPr id="48" name="AutoShape 7"/>
          <p:cNvSpPr>
            <a:spLocks noChangeArrowheads="1"/>
          </p:cNvSpPr>
          <p:nvPr/>
        </p:nvSpPr>
        <p:spPr bwMode="auto">
          <a:xfrm>
            <a:off x="7620000" y="4758938"/>
            <a:ext cx="533400" cy="330587"/>
          </a:xfrm>
          <a:prstGeom prst="roundRect">
            <a:avLst>
              <a:gd name="adj" fmla="val 16667"/>
            </a:avLst>
          </a:prstGeom>
          <a:noFill/>
          <a:ln w="28575">
            <a:solidFill>
              <a:srgbClr val="FF0000"/>
            </a:solidFill>
            <a:round/>
            <a:headEnd/>
            <a:tailEnd/>
          </a:ln>
          <a:effectLst/>
        </p:spPr>
        <p:txBody>
          <a:bodyPr wrap="square" lIns="82550" tIns="41275" rIns="82550" bIns="41275" anchor="ctr">
            <a:spAutoFit/>
          </a:bodyPr>
          <a:lstStyle/>
          <a:p>
            <a:endParaRPr lang="en-US" sz="14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linds(horizontal)">
                                      <p:cBhvr>
                                        <p:cTn id="13" dur="500"/>
                                        <p:tgtEl>
                                          <p:spTgt spid="3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blinds(horizontal)">
                                      <p:cBhvr>
                                        <p:cTn id="16" dur="500"/>
                                        <p:tgtEl>
                                          <p:spTgt spid="5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blinds(horizontal)">
                                      <p:cBhvr>
                                        <p:cTn id="19" dur="500"/>
                                        <p:tgtEl>
                                          <p:spTgt spid="6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linds(horizontal)">
                                      <p:cBhvr>
                                        <p:cTn id="22" dur="500"/>
                                        <p:tgtEl>
                                          <p:spTgt spid="4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blinds(horizontal)">
                                      <p:cBhvr>
                                        <p:cTn id="25" dur="500"/>
                                        <p:tgtEl>
                                          <p:spTgt spid="5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blinds(horizontal)">
                                      <p:cBhvr>
                                        <p:cTn id="28" dur="500"/>
                                        <p:tgtEl>
                                          <p:spTgt spid="5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4"/>
                                        </p:tgtEl>
                                        <p:attrNameLst>
                                          <p:attrName>style.visibility</p:attrName>
                                        </p:attrNameLst>
                                      </p:cBhvr>
                                      <p:to>
                                        <p:strVal val="visible"/>
                                      </p:to>
                                    </p:set>
                                    <p:animEffect transition="in" filter="blinds(horizontal)">
                                      <p:cBhvr>
                                        <p:cTn id="33" dur="500"/>
                                        <p:tgtEl>
                                          <p:spTgt spid="11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3"/>
                                        </p:tgtEl>
                                        <p:attrNameLst>
                                          <p:attrName>style.visibility</p:attrName>
                                        </p:attrNameLst>
                                      </p:cBhvr>
                                      <p:to>
                                        <p:strVal val="visible"/>
                                      </p:to>
                                    </p:set>
                                    <p:animEffect transition="in" filter="blinds(horizontal)">
                                      <p:cBhvr>
                                        <p:cTn id="36" dur="500"/>
                                        <p:tgtEl>
                                          <p:spTgt spid="11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linds(horizontal)">
                                      <p:cBhvr>
                                        <p:cTn id="41" dur="500"/>
                                        <p:tgtEl>
                                          <p:spTgt spid="50"/>
                                        </p:tgtEl>
                                      </p:cBhvr>
                                    </p:animEffect>
                                  </p:childTnLst>
                                </p:cTn>
                              </p:par>
                              <p:par>
                                <p:cTn id="42" presetID="3" presetClass="entr" presetSubtype="10" fill="hold" nodeType="withEffect">
                                  <p:stCondLst>
                                    <p:cond delay="0"/>
                                  </p:stCondLst>
                                  <p:childTnLst>
                                    <p:set>
                                      <p:cBhvr>
                                        <p:cTn id="43" dur="1" fill="hold">
                                          <p:stCondLst>
                                            <p:cond delay="0"/>
                                          </p:stCondLst>
                                        </p:cTn>
                                        <p:tgtEl>
                                          <p:spTgt spid="87"/>
                                        </p:tgtEl>
                                        <p:attrNameLst>
                                          <p:attrName>style.visibility</p:attrName>
                                        </p:attrNameLst>
                                      </p:cBhvr>
                                      <p:to>
                                        <p:strVal val="visible"/>
                                      </p:to>
                                    </p:set>
                                    <p:animEffect transition="in" filter="blinds(horizontal)">
                                      <p:cBhvr>
                                        <p:cTn id="44" dur="500"/>
                                        <p:tgtEl>
                                          <p:spTgt spid="87"/>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blinds(horizontal)">
                                      <p:cBhvr>
                                        <p:cTn id="49" dur="500"/>
                                        <p:tgtEl>
                                          <p:spTgt spid="108"/>
                                        </p:tgtEl>
                                      </p:cBhvr>
                                    </p:animEffect>
                                  </p:childTnLst>
                                </p:cTn>
                              </p:par>
                              <p:par>
                                <p:cTn id="50" presetID="3" presetClass="entr" presetSubtype="10" fill="hold" nodeType="withEffect">
                                  <p:stCondLst>
                                    <p:cond delay="0"/>
                                  </p:stCondLst>
                                  <p:childTnLst>
                                    <p:set>
                                      <p:cBhvr>
                                        <p:cTn id="51" dur="1" fill="hold">
                                          <p:stCondLst>
                                            <p:cond delay="0"/>
                                          </p:stCondLst>
                                        </p:cTn>
                                        <p:tgtEl>
                                          <p:spTgt spid="109"/>
                                        </p:tgtEl>
                                        <p:attrNameLst>
                                          <p:attrName>style.visibility</p:attrName>
                                        </p:attrNameLst>
                                      </p:cBhvr>
                                      <p:to>
                                        <p:strVal val="visible"/>
                                      </p:to>
                                    </p:set>
                                    <p:animEffect transition="in" filter="blinds(horizontal)">
                                      <p:cBhvr>
                                        <p:cTn id="52" dur="500"/>
                                        <p:tgtEl>
                                          <p:spTgt spid="10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6"/>
                                        </p:tgtEl>
                                        <p:attrNameLst>
                                          <p:attrName>style.visibility</p:attrName>
                                        </p:attrNameLst>
                                      </p:cBhvr>
                                      <p:to>
                                        <p:strVal val="visible"/>
                                      </p:to>
                                    </p:set>
                                    <p:animEffect transition="in" filter="blinds(horizontal)">
                                      <p:cBhvr>
                                        <p:cTn id="57" dur="500"/>
                                        <p:tgtEl>
                                          <p:spTgt spid="96"/>
                                        </p:tgtEl>
                                      </p:cBhvr>
                                    </p:animEffect>
                                  </p:childTnLst>
                                </p:cTn>
                              </p:par>
                              <p:par>
                                <p:cTn id="58" presetID="3" presetClass="entr" presetSubtype="10" fill="hold" nodeType="withEffect">
                                  <p:stCondLst>
                                    <p:cond delay="0"/>
                                  </p:stCondLst>
                                  <p:childTnLst>
                                    <p:set>
                                      <p:cBhvr>
                                        <p:cTn id="59" dur="1" fill="hold">
                                          <p:stCondLst>
                                            <p:cond delay="0"/>
                                          </p:stCondLst>
                                        </p:cTn>
                                        <p:tgtEl>
                                          <p:spTgt spid="97"/>
                                        </p:tgtEl>
                                        <p:attrNameLst>
                                          <p:attrName>style.visibility</p:attrName>
                                        </p:attrNameLst>
                                      </p:cBhvr>
                                      <p:to>
                                        <p:strVal val="visible"/>
                                      </p:to>
                                    </p:set>
                                    <p:animEffect transition="in" filter="blinds(horizontal)">
                                      <p:cBhvr>
                                        <p:cTn id="60" dur="500"/>
                                        <p:tgtEl>
                                          <p:spTgt spid="97"/>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blinds(horizontal)">
                                      <p:cBhvr>
                                        <p:cTn id="65" dur="500"/>
                                        <p:tgtEl>
                                          <p:spTgt spid="69"/>
                                        </p:tgtEl>
                                      </p:cBhvr>
                                    </p:animEffect>
                                  </p:childTnLst>
                                </p:cTn>
                              </p:par>
                              <p:par>
                                <p:cTn id="66" presetID="3" presetClass="entr" presetSubtype="10" fill="hold"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blinds(horizontal)">
                                      <p:cBhvr>
                                        <p:cTn id="68" dur="500"/>
                                        <p:tgtEl>
                                          <p:spTgt spid="67"/>
                                        </p:tgtEl>
                                      </p:cBhvr>
                                    </p:animEffect>
                                  </p:childTnLst>
                                </p:cTn>
                              </p:par>
                              <p:par>
                                <p:cTn id="69" presetID="3" presetClass="entr" presetSubtype="10" fill="hold"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blinds(horizontal)">
                                      <p:cBhvr>
                                        <p:cTn id="71" dur="500"/>
                                        <p:tgtEl>
                                          <p:spTgt spid="71"/>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blinds(horizontal)">
                                      <p:cBhvr>
                                        <p:cTn id="74" dur="500"/>
                                        <p:tgtEl>
                                          <p:spTgt spid="45"/>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blinds(horizontal)">
                                      <p:cBhvr>
                                        <p:cTn id="77" dur="500"/>
                                        <p:tgtEl>
                                          <p:spTgt spid="4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blinds(horizontal)">
                                      <p:cBhvr>
                                        <p:cTn id="82" dur="500"/>
                                        <p:tgtEl>
                                          <p:spTgt spid="75"/>
                                        </p:tgtEl>
                                      </p:cBhvr>
                                    </p:animEffect>
                                  </p:childTnLst>
                                </p:cTn>
                              </p:par>
                              <p:par>
                                <p:cTn id="83" presetID="3" presetClass="entr" presetSubtype="1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animEffect transition="in" filter="blinds(horizontal)">
                                      <p:cBhvr>
                                        <p:cTn id="85" dur="500"/>
                                        <p:tgtEl>
                                          <p:spTgt spid="73"/>
                                        </p:tgtEl>
                                      </p:cBhvr>
                                    </p:animEffect>
                                  </p:childTnLst>
                                </p:cTn>
                              </p:par>
                              <p:par>
                                <p:cTn id="86" presetID="3" presetClass="entr" presetSubtype="10" fill="hold" nodeType="withEffect">
                                  <p:stCondLst>
                                    <p:cond delay="0"/>
                                  </p:stCondLst>
                                  <p:childTnLst>
                                    <p:set>
                                      <p:cBhvr>
                                        <p:cTn id="87" dur="1" fill="hold">
                                          <p:stCondLst>
                                            <p:cond delay="0"/>
                                          </p:stCondLst>
                                        </p:cTn>
                                        <p:tgtEl>
                                          <p:spTgt spid="78"/>
                                        </p:tgtEl>
                                        <p:attrNameLst>
                                          <p:attrName>style.visibility</p:attrName>
                                        </p:attrNameLst>
                                      </p:cBhvr>
                                      <p:to>
                                        <p:strVal val="visible"/>
                                      </p:to>
                                    </p:set>
                                    <p:animEffect transition="in" filter="blinds(horizontal)">
                                      <p:cBhvr>
                                        <p:cTn id="88" dur="500"/>
                                        <p:tgtEl>
                                          <p:spTgt spid="78"/>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blinds(horizontal)">
                                      <p:cBhvr>
                                        <p:cTn id="91" dur="500"/>
                                        <p:tgtEl>
                                          <p:spTgt spid="46"/>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blinds(horizontal)">
                                      <p:cBhvr>
                                        <p:cTn id="94" dur="500"/>
                                        <p:tgtEl>
                                          <p:spTgt spid="48"/>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90"/>
                                        </p:tgtEl>
                                        <p:attrNameLst>
                                          <p:attrName>style.visibility</p:attrName>
                                        </p:attrNameLst>
                                      </p:cBhvr>
                                      <p:to>
                                        <p:strVal val="visible"/>
                                      </p:to>
                                    </p:set>
                                    <p:animEffect transition="in" filter="blinds(horizontal)">
                                      <p:cBhvr>
                                        <p:cTn id="99" dur="500"/>
                                        <p:tgtEl>
                                          <p:spTgt spid="90"/>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91"/>
                                        </p:tgtEl>
                                        <p:attrNameLst>
                                          <p:attrName>style.visibility</p:attrName>
                                        </p:attrNameLst>
                                      </p:cBhvr>
                                      <p:to>
                                        <p:strVal val="visible"/>
                                      </p:to>
                                    </p:set>
                                    <p:animEffect transition="in" filter="blinds(horizontal)">
                                      <p:cBhvr>
                                        <p:cTn id="102" dur="500"/>
                                        <p:tgtEl>
                                          <p:spTgt spid="9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92"/>
                                        </p:tgtEl>
                                        <p:attrNameLst>
                                          <p:attrName>style.visibility</p:attrName>
                                        </p:attrNameLst>
                                      </p:cBhvr>
                                      <p:to>
                                        <p:strVal val="visible"/>
                                      </p:to>
                                    </p:set>
                                    <p:animEffect transition="in" filter="blinds(horizontal)">
                                      <p:cBhvr>
                                        <p:cTn id="105" dur="500"/>
                                        <p:tgtEl>
                                          <p:spTgt spid="92"/>
                                        </p:tgtEl>
                                      </p:cBhvr>
                                    </p:animEffect>
                                  </p:childTnLst>
                                </p:cTn>
                              </p:par>
                              <p:par>
                                <p:cTn id="106" presetID="3" presetClass="entr" presetSubtype="10" fill="hold" nodeType="withEffect">
                                  <p:stCondLst>
                                    <p:cond delay="0"/>
                                  </p:stCondLst>
                                  <p:childTnLst>
                                    <p:set>
                                      <p:cBhvr>
                                        <p:cTn id="107" dur="1" fill="hold">
                                          <p:stCondLst>
                                            <p:cond delay="0"/>
                                          </p:stCondLst>
                                        </p:cTn>
                                        <p:tgtEl>
                                          <p:spTgt spid="72"/>
                                        </p:tgtEl>
                                        <p:attrNameLst>
                                          <p:attrName>style.visibility</p:attrName>
                                        </p:attrNameLst>
                                      </p:cBhvr>
                                      <p:to>
                                        <p:strVal val="visible"/>
                                      </p:to>
                                    </p:set>
                                    <p:animEffect transition="in" filter="blinds(horizontal)">
                                      <p:cBhvr>
                                        <p:cTn id="108" dur="500"/>
                                        <p:tgtEl>
                                          <p:spTgt spid="72"/>
                                        </p:tgtEl>
                                      </p:cBhvr>
                                    </p:animEffect>
                                  </p:childTnLst>
                                </p:cTn>
                              </p:par>
                              <p:par>
                                <p:cTn id="109" presetID="3" presetClass="entr" presetSubtype="10" fill="hold" nodeType="withEffect">
                                  <p:stCondLst>
                                    <p:cond delay="0"/>
                                  </p:stCondLst>
                                  <p:childTnLst>
                                    <p:set>
                                      <p:cBhvr>
                                        <p:cTn id="110" dur="1" fill="hold">
                                          <p:stCondLst>
                                            <p:cond delay="0"/>
                                          </p:stCondLst>
                                        </p:cTn>
                                        <p:tgtEl>
                                          <p:spTgt spid="85"/>
                                        </p:tgtEl>
                                        <p:attrNameLst>
                                          <p:attrName>style.visibility</p:attrName>
                                        </p:attrNameLst>
                                      </p:cBhvr>
                                      <p:to>
                                        <p:strVal val="visible"/>
                                      </p:to>
                                    </p:set>
                                    <p:animEffect transition="in" filter="blinds(horizontal)">
                                      <p:cBhvr>
                                        <p:cTn id="111" dur="500"/>
                                        <p:tgtEl>
                                          <p:spTgt spid="85"/>
                                        </p:tgtEl>
                                      </p:cBhvr>
                                    </p:animEffect>
                                  </p:childTnLst>
                                </p:cTn>
                              </p:par>
                              <p:par>
                                <p:cTn id="112" presetID="3" presetClass="entr" presetSubtype="10" fill="hold" nodeType="withEffect">
                                  <p:stCondLst>
                                    <p:cond delay="0"/>
                                  </p:stCondLst>
                                  <p:childTnLst>
                                    <p:set>
                                      <p:cBhvr>
                                        <p:cTn id="113" dur="1" fill="hold">
                                          <p:stCondLst>
                                            <p:cond delay="0"/>
                                          </p:stCondLst>
                                        </p:cTn>
                                        <p:tgtEl>
                                          <p:spTgt spid="80"/>
                                        </p:tgtEl>
                                        <p:attrNameLst>
                                          <p:attrName>style.visibility</p:attrName>
                                        </p:attrNameLst>
                                      </p:cBhvr>
                                      <p:to>
                                        <p:strVal val="visible"/>
                                      </p:to>
                                    </p:set>
                                    <p:animEffect transition="in" filter="blinds(horizontal)">
                                      <p:cBhvr>
                                        <p:cTn id="11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5" grpId="0" animBg="1"/>
      <p:bldP spid="43" grpId="0" animBg="1"/>
      <p:bldP spid="52" grpId="0" animBg="1"/>
      <p:bldP spid="53" grpId="0" animBg="1"/>
      <p:bldP spid="59" grpId="0" animBg="1"/>
      <p:bldP spid="60" grpId="0" animBg="1"/>
      <p:bldP spid="96" grpId="0"/>
      <p:bldP spid="108" grpId="0"/>
      <p:bldP spid="113" grpId="0" animBg="1"/>
      <p:bldP spid="90" grpId="0"/>
      <p:bldP spid="91" grpId="0"/>
      <p:bldP spid="92" grpId="0"/>
      <p:bldP spid="45" grpId="0" animBg="1"/>
      <p:bldP spid="46" grpId="0" animBg="1"/>
      <p:bldP spid="47"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smtClean="0"/>
              <a:t>Communications between Manipulators and Nodes </a:t>
            </a:r>
          </a:p>
        </p:txBody>
      </p:sp>
      <p:sp>
        <p:nvSpPr>
          <p:cNvPr id="60419" name="Content Placeholder 2"/>
          <p:cNvSpPr>
            <a:spLocks noGrp="1"/>
          </p:cNvSpPr>
          <p:nvPr>
            <p:ph idx="1"/>
          </p:nvPr>
        </p:nvSpPr>
        <p:spPr>
          <a:xfrm>
            <a:off x="319088" y="1600200"/>
            <a:ext cx="8215312" cy="4935538"/>
          </a:xfrm>
        </p:spPr>
        <p:txBody>
          <a:bodyPr/>
          <a:lstStyle/>
          <a:p>
            <a:pPr>
              <a:buFontTx/>
              <a:buChar char="•"/>
            </a:pPr>
            <a:r>
              <a:rPr lang="en-US" sz="2800" dirty="0" smtClean="0"/>
              <a:t>Two types:</a:t>
            </a:r>
            <a:endParaRPr lang="en-US" sz="2400" dirty="0" smtClean="0"/>
          </a:p>
          <a:p>
            <a:pPr lvl="2">
              <a:buFont typeface="Arial" charset="0"/>
              <a:buChar char="•"/>
            </a:pPr>
            <a:r>
              <a:rPr lang="en-US" sz="2400" dirty="0" smtClean="0"/>
              <a:t>One-to-one association</a:t>
            </a:r>
          </a:p>
          <a:p>
            <a:pPr lvl="2">
              <a:buFont typeface="Arial" charset="0"/>
              <a:buChar char="•"/>
            </a:pPr>
            <a:endParaRPr lang="en-US" sz="2400" dirty="0" smtClean="0"/>
          </a:p>
          <a:p>
            <a:pPr lvl="2">
              <a:buFont typeface="Arial" charset="0"/>
              <a:buChar char="•"/>
            </a:pPr>
            <a:r>
              <a:rPr lang="en-US" sz="2400" dirty="0" smtClean="0"/>
              <a:t>Conversion functions</a:t>
            </a:r>
          </a:p>
          <a:p>
            <a:endParaRPr lang="en-US" sz="2800" dirty="0" smtClean="0"/>
          </a:p>
          <a:p>
            <a:pPr>
              <a:buFontTx/>
              <a:buChar char="•"/>
            </a:pPr>
            <a:r>
              <a:rPr lang="en-CA" sz="2800" dirty="0" err="1" smtClean="0"/>
              <a:t>MPxManipContainer.connectToDependNode</a:t>
            </a:r>
            <a:r>
              <a:rPr lang="en-CA" sz="2800" dirty="0" smtClean="0"/>
              <a:t>()</a:t>
            </a:r>
            <a:endParaRPr lang="en-US" sz="2800" dirty="0" smtClean="0"/>
          </a:p>
          <a:p>
            <a:pPr>
              <a:buFontTx/>
              <a:buChar char="•"/>
            </a:pPr>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17" dur="500"/>
                                        <p:tgtEl>
                                          <p:spTgt spid="604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22" dur="5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Content Placeholder 2"/>
          <p:cNvSpPr>
            <a:spLocks noGrp="1"/>
          </p:cNvSpPr>
          <p:nvPr>
            <p:ph idx="1"/>
          </p:nvPr>
        </p:nvSpPr>
        <p:spPr/>
        <p:txBody>
          <a:bodyPr/>
          <a:lstStyle/>
          <a:p>
            <a:endParaRPr lang="en-US" dirty="0" smtClean="0"/>
          </a:p>
          <a:p>
            <a:endParaRPr lang="en-US" dirty="0" smtClean="0"/>
          </a:p>
          <a:p>
            <a:endParaRPr lang="en-US" dirty="0" smtClean="0"/>
          </a:p>
        </p:txBody>
      </p:sp>
      <p:sp>
        <p:nvSpPr>
          <p:cNvPr id="59396" name="Rectangle 4"/>
          <p:cNvSpPr>
            <a:spLocks noChangeArrowheads="1"/>
          </p:cNvSpPr>
          <p:nvPr/>
        </p:nvSpPr>
        <p:spPr bwMode="auto">
          <a:xfrm>
            <a:off x="990600" y="1676400"/>
            <a:ext cx="5029200" cy="533400"/>
          </a:xfrm>
          <a:prstGeom prst="rect">
            <a:avLst/>
          </a:prstGeom>
          <a:solidFill>
            <a:schemeClr val="accent1"/>
          </a:solidFill>
          <a:ln w="9525">
            <a:solidFill>
              <a:schemeClr val="tx1"/>
            </a:solidFill>
            <a:miter lim="800000"/>
            <a:headEnd/>
            <a:tailEnd/>
          </a:ln>
        </p:spPr>
        <p:txBody>
          <a:bodyPr wrap="none" anchorCtr="1"/>
          <a:lstStyle/>
          <a:p>
            <a:pPr algn="ctr"/>
            <a:r>
              <a:rPr lang="en-US">
                <a:solidFill>
                  <a:srgbClr val="000000"/>
                </a:solidFill>
              </a:rPr>
              <a:t>Container Manipulator</a:t>
            </a:r>
          </a:p>
        </p:txBody>
      </p:sp>
      <p:sp>
        <p:nvSpPr>
          <p:cNvPr id="59397" name="Rectangle 4"/>
          <p:cNvSpPr>
            <a:spLocks noChangeArrowheads="1"/>
          </p:cNvSpPr>
          <p:nvPr/>
        </p:nvSpPr>
        <p:spPr bwMode="auto">
          <a:xfrm>
            <a:off x="990600" y="2209800"/>
            <a:ext cx="5029200" cy="4246563"/>
          </a:xfrm>
          <a:prstGeom prst="rect">
            <a:avLst/>
          </a:prstGeom>
          <a:solidFill>
            <a:schemeClr val="accent1"/>
          </a:solidFill>
          <a:ln w="9525">
            <a:solidFill>
              <a:schemeClr val="tx1"/>
            </a:solidFill>
            <a:miter lim="800000"/>
            <a:headEnd/>
            <a:tailEnd/>
          </a:ln>
        </p:spPr>
        <p:txBody>
          <a:bodyPr wrap="none" anchorCtr="1"/>
          <a:lstStyle/>
          <a:p>
            <a:pPr algn="ctr"/>
            <a:endParaRPr lang="en-US">
              <a:solidFill>
                <a:srgbClr val="F8F8F8"/>
              </a:solidFill>
            </a:endParaRPr>
          </a:p>
        </p:txBody>
      </p:sp>
      <p:sp>
        <p:nvSpPr>
          <p:cNvPr id="9" name="Rectangle 8"/>
          <p:cNvSpPr/>
          <p:nvPr/>
        </p:nvSpPr>
        <p:spPr>
          <a:xfrm>
            <a:off x="1371600" y="2438400"/>
            <a:ext cx="1066800" cy="5334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0000"/>
                </a:solidFill>
              </a:rPr>
              <a:t>base </a:t>
            </a:r>
            <a:r>
              <a:rPr lang="en-US" sz="1600" dirty="0" err="1">
                <a:solidFill>
                  <a:srgbClr val="000000"/>
                </a:solidFill>
              </a:rPr>
              <a:t>manip</a:t>
            </a:r>
            <a:endParaRPr lang="en-US" sz="1600" dirty="0">
              <a:solidFill>
                <a:srgbClr val="000000"/>
              </a:solidFill>
            </a:endParaRPr>
          </a:p>
        </p:txBody>
      </p:sp>
      <p:sp>
        <p:nvSpPr>
          <p:cNvPr id="13" name="Rectangle 12"/>
          <p:cNvSpPr/>
          <p:nvPr/>
        </p:nvSpPr>
        <p:spPr>
          <a:xfrm>
            <a:off x="1371600" y="2971800"/>
            <a:ext cx="1066800" cy="1143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rgbClr val="FFFFFF"/>
              </a:solidFill>
            </a:endParaRPr>
          </a:p>
        </p:txBody>
      </p:sp>
      <p:sp>
        <p:nvSpPr>
          <p:cNvPr id="14" name="Rectangle 13"/>
          <p:cNvSpPr/>
          <p:nvPr/>
        </p:nvSpPr>
        <p:spPr>
          <a:xfrm>
            <a:off x="1371600" y="4419600"/>
            <a:ext cx="1066800" cy="5334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0000"/>
                </a:solidFill>
              </a:rPr>
              <a:t>base </a:t>
            </a:r>
            <a:r>
              <a:rPr lang="en-US" sz="1600" dirty="0" err="1">
                <a:solidFill>
                  <a:srgbClr val="000000"/>
                </a:solidFill>
              </a:rPr>
              <a:t>manip</a:t>
            </a:r>
            <a:endParaRPr lang="en-US" sz="1600" dirty="0">
              <a:solidFill>
                <a:srgbClr val="000000"/>
              </a:solidFill>
            </a:endParaRPr>
          </a:p>
        </p:txBody>
      </p:sp>
      <p:sp>
        <p:nvSpPr>
          <p:cNvPr id="15" name="Rectangle 14"/>
          <p:cNvSpPr/>
          <p:nvPr/>
        </p:nvSpPr>
        <p:spPr>
          <a:xfrm>
            <a:off x="1371600" y="4953000"/>
            <a:ext cx="1066800" cy="1143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rgbClr val="FFFFFF"/>
              </a:solidFill>
            </a:endParaRPr>
          </a:p>
        </p:txBody>
      </p:sp>
      <p:sp>
        <p:nvSpPr>
          <p:cNvPr id="16" name="Rectangle 15"/>
          <p:cNvSpPr/>
          <p:nvPr/>
        </p:nvSpPr>
        <p:spPr>
          <a:xfrm>
            <a:off x="2286000" y="3238500"/>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8" name="Rectangle 17"/>
          <p:cNvSpPr/>
          <p:nvPr/>
        </p:nvSpPr>
        <p:spPr>
          <a:xfrm>
            <a:off x="2286000" y="5318125"/>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0" name="Rectangle 19"/>
          <p:cNvSpPr/>
          <p:nvPr/>
        </p:nvSpPr>
        <p:spPr>
          <a:xfrm>
            <a:off x="2286000" y="3712576"/>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3" name="Rectangle 22"/>
          <p:cNvSpPr/>
          <p:nvPr/>
        </p:nvSpPr>
        <p:spPr>
          <a:xfrm>
            <a:off x="2895600" y="3086100"/>
            <a:ext cx="2895600" cy="3009900"/>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rgbClr val="FFFFFF"/>
              </a:solidFill>
            </a:endParaRPr>
          </a:p>
        </p:txBody>
      </p:sp>
      <p:sp>
        <p:nvSpPr>
          <p:cNvPr id="24" name="Rectangle 23"/>
          <p:cNvSpPr/>
          <p:nvPr/>
        </p:nvSpPr>
        <p:spPr>
          <a:xfrm>
            <a:off x="2895600" y="2514600"/>
            <a:ext cx="2895600" cy="571500"/>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0000"/>
                </a:solidFill>
              </a:rPr>
              <a:t>Converter</a:t>
            </a:r>
          </a:p>
        </p:txBody>
      </p:sp>
      <p:sp>
        <p:nvSpPr>
          <p:cNvPr id="59410" name="Oval 4"/>
          <p:cNvSpPr>
            <a:spLocks noChangeArrowheads="1"/>
          </p:cNvSpPr>
          <p:nvPr/>
        </p:nvSpPr>
        <p:spPr bwMode="auto">
          <a:xfrm>
            <a:off x="6858000" y="3657600"/>
            <a:ext cx="762000" cy="762000"/>
          </a:xfrm>
          <a:prstGeom prst="ellipse">
            <a:avLst/>
          </a:prstGeom>
          <a:solidFill>
            <a:srgbClr val="99CC00"/>
          </a:solidFill>
          <a:ln w="9525">
            <a:solidFill>
              <a:schemeClr val="tx1"/>
            </a:solidFill>
            <a:round/>
            <a:headEnd/>
            <a:tailEnd/>
          </a:ln>
        </p:spPr>
        <p:txBody>
          <a:bodyPr wrap="none" anchor="ctr"/>
          <a:lstStyle/>
          <a:p>
            <a:pPr algn="ctr"/>
            <a:r>
              <a:rPr lang="en-US">
                <a:solidFill>
                  <a:srgbClr val="000000"/>
                </a:solidFill>
              </a:rPr>
              <a:t>node</a:t>
            </a:r>
          </a:p>
        </p:txBody>
      </p:sp>
      <p:sp>
        <p:nvSpPr>
          <p:cNvPr id="29" name="Rectangle 28"/>
          <p:cNvSpPr/>
          <p:nvPr/>
        </p:nvSpPr>
        <p:spPr>
          <a:xfrm rot="14208163">
            <a:off x="6773863" y="4202112"/>
            <a:ext cx="147638" cy="214313"/>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0" name="Rectangle 29"/>
          <p:cNvSpPr/>
          <p:nvPr/>
        </p:nvSpPr>
        <p:spPr>
          <a:xfrm rot="11382698">
            <a:off x="7070725" y="4411663"/>
            <a:ext cx="149225" cy="2032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1" name="Rectangle 30"/>
          <p:cNvSpPr/>
          <p:nvPr/>
        </p:nvSpPr>
        <p:spPr>
          <a:xfrm rot="16494626">
            <a:off x="6686550" y="3922713"/>
            <a:ext cx="147638" cy="207962"/>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5" name="Rectangle 34"/>
          <p:cNvSpPr/>
          <p:nvPr/>
        </p:nvSpPr>
        <p:spPr>
          <a:xfrm>
            <a:off x="2895600" y="3598276"/>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43" name="Rectangle 42"/>
          <p:cNvSpPr/>
          <p:nvPr/>
        </p:nvSpPr>
        <p:spPr>
          <a:xfrm>
            <a:off x="5638800" y="3695700"/>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0" name="Rectangle 49"/>
          <p:cNvSpPr/>
          <p:nvPr/>
        </p:nvSpPr>
        <p:spPr>
          <a:xfrm>
            <a:off x="2800350" y="3086100"/>
            <a:ext cx="2000250" cy="22860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err="1">
                <a:solidFill>
                  <a:srgbClr val="000000"/>
                </a:solidFill>
              </a:rPr>
              <a:t>converterManipValue</a:t>
            </a:r>
            <a:r>
              <a:rPr lang="en-US" sz="1100" b="1" dirty="0">
                <a:solidFill>
                  <a:srgbClr val="000000"/>
                </a:solidFill>
              </a:rPr>
              <a:t> items</a:t>
            </a:r>
          </a:p>
        </p:txBody>
      </p:sp>
      <p:sp>
        <p:nvSpPr>
          <p:cNvPr id="52" name="Rectangle 51"/>
          <p:cNvSpPr/>
          <p:nvPr/>
        </p:nvSpPr>
        <p:spPr>
          <a:xfrm>
            <a:off x="2895600" y="4191000"/>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3" name="Rectangle 52"/>
          <p:cNvSpPr/>
          <p:nvPr/>
        </p:nvSpPr>
        <p:spPr>
          <a:xfrm>
            <a:off x="5638800" y="4419600"/>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9" name="Rectangle 58"/>
          <p:cNvSpPr/>
          <p:nvPr/>
        </p:nvSpPr>
        <p:spPr>
          <a:xfrm>
            <a:off x="5638800" y="5089525"/>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60" name="Rectangle 59"/>
          <p:cNvSpPr/>
          <p:nvPr/>
        </p:nvSpPr>
        <p:spPr>
          <a:xfrm>
            <a:off x="2895600" y="5203825"/>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67" name="Straight Connector 66"/>
          <p:cNvCxnSpPr>
            <a:stCxn id="16" idx="3"/>
            <a:endCxn id="35" idx="1"/>
          </p:cNvCxnSpPr>
          <p:nvPr/>
        </p:nvCxnSpPr>
        <p:spPr>
          <a:xfrm>
            <a:off x="2438400" y="3352800"/>
            <a:ext cx="457200" cy="35977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20" idx="3"/>
            <a:endCxn id="52" idx="1"/>
          </p:cNvCxnSpPr>
          <p:nvPr/>
        </p:nvCxnSpPr>
        <p:spPr>
          <a:xfrm>
            <a:off x="2438400" y="3826876"/>
            <a:ext cx="457200" cy="4784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8" idx="3"/>
            <a:endCxn id="60" idx="1"/>
          </p:cNvCxnSpPr>
          <p:nvPr/>
        </p:nvCxnSpPr>
        <p:spPr>
          <a:xfrm flipV="1">
            <a:off x="2438400" y="5318125"/>
            <a:ext cx="457200" cy="1143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43" idx="3"/>
          </p:cNvCxnSpPr>
          <p:nvPr/>
        </p:nvCxnSpPr>
        <p:spPr>
          <a:xfrm>
            <a:off x="5791200" y="3810000"/>
            <a:ext cx="858838" cy="2286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53" idx="3"/>
            <a:endCxn id="29" idx="0"/>
          </p:cNvCxnSpPr>
          <p:nvPr/>
        </p:nvCxnSpPr>
        <p:spPr>
          <a:xfrm flipV="1">
            <a:off x="5791200" y="4367939"/>
            <a:ext cx="966814" cy="165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9" idx="3"/>
            <a:endCxn id="30" idx="0"/>
          </p:cNvCxnSpPr>
          <p:nvPr/>
        </p:nvCxnSpPr>
        <p:spPr>
          <a:xfrm flipV="1">
            <a:off x="5791200" y="4613407"/>
            <a:ext cx="1336998" cy="590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0800000" flipV="1">
            <a:off x="3048000" y="3276600"/>
            <a:ext cx="304800" cy="26670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1095375" y="5745163"/>
            <a:ext cx="1695450" cy="22860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err="1">
                <a:solidFill>
                  <a:srgbClr val="000000"/>
                </a:solidFill>
              </a:rPr>
              <a:t>m</a:t>
            </a:r>
            <a:r>
              <a:rPr lang="en-US" sz="1100" b="1" dirty="0" err="1" smtClean="0">
                <a:solidFill>
                  <a:srgbClr val="000000"/>
                </a:solidFill>
              </a:rPr>
              <a:t>anipValue</a:t>
            </a:r>
            <a:r>
              <a:rPr lang="en-US" sz="1100" b="1" dirty="0" smtClean="0">
                <a:solidFill>
                  <a:srgbClr val="000000"/>
                </a:solidFill>
              </a:rPr>
              <a:t> </a:t>
            </a:r>
          </a:p>
          <a:p>
            <a:pPr algn="ctr">
              <a:defRPr/>
            </a:pPr>
            <a:r>
              <a:rPr lang="en-US" sz="1100" b="1" dirty="0" smtClean="0">
                <a:solidFill>
                  <a:srgbClr val="000000"/>
                </a:solidFill>
              </a:rPr>
              <a:t>items</a:t>
            </a:r>
            <a:endParaRPr lang="en-US" sz="1100" b="1" dirty="0">
              <a:solidFill>
                <a:srgbClr val="000000"/>
              </a:solidFill>
            </a:endParaRPr>
          </a:p>
        </p:txBody>
      </p:sp>
      <p:cxnSp>
        <p:nvCxnSpPr>
          <p:cNvPr id="97" name="Straight Connector 96"/>
          <p:cNvCxnSpPr/>
          <p:nvPr/>
        </p:nvCxnSpPr>
        <p:spPr>
          <a:xfrm flipV="1">
            <a:off x="1981200" y="5432425"/>
            <a:ext cx="304800" cy="24447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3733800" y="5630863"/>
            <a:ext cx="2133600" cy="22860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err="1">
                <a:solidFill>
                  <a:srgbClr val="000000"/>
                </a:solidFill>
              </a:rPr>
              <a:t>converterPlugValue</a:t>
            </a:r>
            <a:r>
              <a:rPr lang="en-US" sz="1100" b="1" dirty="0">
                <a:solidFill>
                  <a:srgbClr val="000000"/>
                </a:solidFill>
              </a:rPr>
              <a:t> items</a:t>
            </a:r>
          </a:p>
        </p:txBody>
      </p:sp>
      <p:cxnSp>
        <p:nvCxnSpPr>
          <p:cNvPr id="109" name="Straight Connector 108"/>
          <p:cNvCxnSpPr/>
          <p:nvPr/>
        </p:nvCxnSpPr>
        <p:spPr>
          <a:xfrm rot="5400000">
            <a:off x="5381625" y="5422900"/>
            <a:ext cx="304800" cy="9525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7512050" y="4768851"/>
            <a:ext cx="717550" cy="228600"/>
          </a:xfrm>
          <a:prstGeom prst="rect">
            <a:avLst/>
          </a:prstGeom>
          <a:solidFill>
            <a:schemeClr val="tx1"/>
          </a:solid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rgbClr val="FFFFFF"/>
                </a:solidFill>
              </a:rPr>
              <a:t>plug</a:t>
            </a:r>
          </a:p>
        </p:txBody>
      </p:sp>
      <p:cxnSp>
        <p:nvCxnSpPr>
          <p:cNvPr id="114" name="Straight Connector 113"/>
          <p:cNvCxnSpPr/>
          <p:nvPr/>
        </p:nvCxnSpPr>
        <p:spPr>
          <a:xfrm rot="10800000">
            <a:off x="7235825" y="4551363"/>
            <a:ext cx="469900" cy="217487"/>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49" name="Title 1"/>
          <p:cNvSpPr>
            <a:spLocks noGrp="1"/>
          </p:cNvSpPr>
          <p:nvPr>
            <p:ph type="title"/>
          </p:nvPr>
        </p:nvSpPr>
        <p:spPr>
          <a:xfrm>
            <a:off x="319088" y="136525"/>
            <a:ext cx="8215312" cy="1143000"/>
          </a:xfrm>
        </p:spPr>
        <p:txBody>
          <a:bodyPr/>
          <a:lstStyle/>
          <a:p>
            <a:r>
              <a:rPr lang="en-US" dirty="0" smtClean="0"/>
              <a:t>Communications between Manipulators and Nodes </a:t>
            </a:r>
          </a:p>
        </p:txBody>
      </p:sp>
      <p:cxnSp>
        <p:nvCxnSpPr>
          <p:cNvPr id="45" name="Straight Connector 44"/>
          <p:cNvCxnSpPr>
            <a:stCxn id="47" idx="0"/>
            <a:endCxn id="46" idx="0"/>
          </p:cNvCxnSpPr>
          <p:nvPr/>
        </p:nvCxnSpPr>
        <p:spPr>
          <a:xfrm rot="16200000" flipH="1">
            <a:off x="4323262" y="3008813"/>
            <a:ext cx="21224" cy="165735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Line 18"/>
          <p:cNvSpPr>
            <a:spLocks noChangeShapeType="1"/>
          </p:cNvSpPr>
          <p:nvPr/>
        </p:nvSpPr>
        <p:spPr bwMode="auto">
          <a:xfrm flipV="1">
            <a:off x="5162550" y="3802381"/>
            <a:ext cx="476250" cy="45719"/>
          </a:xfrm>
          <a:prstGeom prst="line">
            <a:avLst/>
          </a:prstGeom>
          <a:noFill/>
          <a:ln w="9525">
            <a:solidFill>
              <a:schemeClr val="tx1"/>
            </a:solidFill>
            <a:round/>
            <a:headEnd type="none" w="med" len="lg"/>
            <a:tailEnd type="triangle" w="sm" len="lg"/>
          </a:ln>
        </p:spPr>
        <p:txBody>
          <a:bodyPr wrap="none" anchor="ctr"/>
          <a:lstStyle/>
          <a:p>
            <a:endParaRPr lang="en-US"/>
          </a:p>
        </p:txBody>
      </p:sp>
      <p:sp>
        <p:nvSpPr>
          <p:cNvPr id="47" name="Line 18"/>
          <p:cNvSpPr>
            <a:spLocks noChangeShapeType="1"/>
          </p:cNvSpPr>
          <p:nvPr/>
        </p:nvSpPr>
        <p:spPr bwMode="auto">
          <a:xfrm flipH="1" flipV="1">
            <a:off x="3047998" y="3695700"/>
            <a:ext cx="457201" cy="131176"/>
          </a:xfrm>
          <a:prstGeom prst="line">
            <a:avLst/>
          </a:prstGeom>
          <a:noFill/>
          <a:ln w="9525">
            <a:solidFill>
              <a:schemeClr val="tx1"/>
            </a:solidFill>
            <a:round/>
            <a:headEnd type="none" w="med" len="lg"/>
            <a:tailEnd type="triangle" w="sm" len="lg"/>
          </a:ln>
        </p:spPr>
        <p:txBody>
          <a:bodyPr wrap="none" anchor="ctr"/>
          <a:lstStyle/>
          <a:p>
            <a:endParaRPr lang="en-US"/>
          </a:p>
        </p:txBody>
      </p:sp>
      <p:sp>
        <p:nvSpPr>
          <p:cNvPr id="55" name="Rectangle 54"/>
          <p:cNvSpPr/>
          <p:nvPr/>
        </p:nvSpPr>
        <p:spPr>
          <a:xfrm>
            <a:off x="3505199" y="3543300"/>
            <a:ext cx="1524000" cy="22860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rgbClr val="000000"/>
                </a:solidFill>
              </a:rPr>
              <a:t>one-to-one association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linds(horizontal)">
                                      <p:cBhvr>
                                        <p:cTn id="10" dur="500"/>
                                        <p:tgtEl>
                                          <p:spTgt spid="4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blinds(horizontal)">
                                      <p:cBhvr>
                                        <p:cTn id="13" dur="500"/>
                                        <p:tgtEl>
                                          <p:spTgt spid="4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blinds(horizontal)">
                                      <p:cBhvr>
                                        <p:cTn id="1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ya2010.jpg"/>
          <p:cNvPicPr>
            <a:picLocks noChangeAspect="1"/>
          </p:cNvPicPr>
          <p:nvPr/>
        </p:nvPicPr>
        <p:blipFill>
          <a:blip r:embed="rId3" cstate="print"/>
          <a:stretch>
            <a:fillRect/>
          </a:stretch>
        </p:blipFill>
        <p:spPr>
          <a:xfrm>
            <a:off x="1524000" y="-381000"/>
            <a:ext cx="9119699" cy="6858000"/>
          </a:xfrm>
          <a:prstGeom prst="rect">
            <a:avLst/>
          </a:prstGeom>
        </p:spPr>
      </p:pic>
      <p:sp>
        <p:nvSpPr>
          <p:cNvPr id="5" name="Subtitle 2"/>
          <p:cNvSpPr txBox="1">
            <a:spLocks/>
          </p:cNvSpPr>
          <p:nvPr/>
        </p:nvSpPr>
        <p:spPr bwMode="auto">
          <a:xfrm>
            <a:off x="228600" y="4098926"/>
            <a:ext cx="90678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lvl="0" indent="-342900" eaLnBrk="0" hangingPunct="0">
              <a:spcBef>
                <a:spcPct val="15000"/>
              </a:spcBef>
              <a:spcAft>
                <a:spcPct val="15000"/>
              </a:spcAft>
              <a:defRPr/>
            </a:pPr>
            <a:r>
              <a:rPr lang="en-US" sz="4000" kern="0" dirty="0" smtClean="0">
                <a:solidFill>
                  <a:schemeClr val="bg1"/>
                </a:solidFill>
                <a:latin typeface="Calibri" pitchFamily="34" charset="0"/>
                <a:cs typeface="Calibri" pitchFamily="34" charset="0"/>
              </a:rPr>
              <a:t>Maya Manipulators</a:t>
            </a:r>
            <a:endParaRPr lang="en-US" sz="4000" kern="0" dirty="0">
              <a:solidFill>
                <a:schemeClr val="bg1"/>
              </a:solidFill>
              <a:latin typeface="Calibri" pitchFamily="34" charset="0"/>
              <a:cs typeface="Calibri" pitchFamily="34" charset="0"/>
            </a:endParaRPr>
          </a:p>
        </p:txBody>
      </p:sp>
      <p:sp>
        <p:nvSpPr>
          <p:cNvPr id="6" name="Subtitle 2"/>
          <p:cNvSpPr txBox="1">
            <a:spLocks/>
          </p:cNvSpPr>
          <p:nvPr/>
        </p:nvSpPr>
        <p:spPr>
          <a:xfrm>
            <a:off x="228600" y="5013327"/>
            <a:ext cx="7239000" cy="914400"/>
          </a:xfrm>
          <a:prstGeom prst="rect">
            <a:avLst/>
          </a:prstGeom>
        </p:spPr>
        <p:txBody>
          <a:bodyPr vert="horz" lIns="91440" tIns="45720" rIns="91440" bIns="45720" rtlCol="0">
            <a:normAutofit fontScale="25000" lnSpcReduction="20000"/>
          </a:bodyPr>
          <a:lstStyle/>
          <a:p>
            <a:pPr>
              <a:spcBef>
                <a:spcPct val="20000"/>
              </a:spcBef>
            </a:pPr>
            <a:r>
              <a:rPr lang="en-US" sz="8000" dirty="0">
                <a:solidFill>
                  <a:schemeClr val="bg1"/>
                </a:solidFill>
              </a:rPr>
              <a:t>Naiqi Weng</a:t>
            </a:r>
          </a:p>
          <a:p>
            <a:pPr>
              <a:spcBef>
                <a:spcPct val="20000"/>
              </a:spcBef>
            </a:pPr>
            <a:r>
              <a:rPr lang="en-US" sz="8000" dirty="0">
                <a:solidFill>
                  <a:schemeClr val="bg1"/>
                </a:solidFill>
              </a:rPr>
              <a:t>Developer Consultant, </a:t>
            </a:r>
          </a:p>
          <a:p>
            <a:pPr>
              <a:spcBef>
                <a:spcPct val="20000"/>
              </a:spcBef>
            </a:pPr>
            <a:r>
              <a:rPr lang="en-US" sz="8000" dirty="0">
                <a:solidFill>
                  <a:schemeClr val="bg1"/>
                </a:solidFill>
              </a:rPr>
              <a:t>Autodesk Developer Network (ADN)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99FF33"/>
              </a:solidFill>
              <a:effectLst/>
              <a:uLnTx/>
              <a:uFillTx/>
              <a:latin typeface="+mn-lt"/>
              <a:ea typeface="+mn-ea"/>
              <a:cs typeface="+mn-cs"/>
            </a:endParaRPr>
          </a:p>
        </p:txBody>
      </p:sp>
      <p:pic>
        <p:nvPicPr>
          <p:cNvPr id="7" name="Picture 13" descr="bar_only_black"/>
          <p:cNvPicPr>
            <a:picLocks noChangeAspect="1" noChangeArrowheads="1"/>
          </p:cNvPicPr>
          <p:nvPr/>
        </p:nvPicPr>
        <p:blipFill>
          <a:blip r:embed="rId4" cstate="print"/>
          <a:srcRect/>
          <a:stretch>
            <a:fillRect/>
          </a:stretch>
        </p:blipFill>
        <p:spPr bwMode="auto">
          <a:xfrm rot="5400000">
            <a:off x="9838531" y="2201070"/>
            <a:ext cx="593725" cy="6859588"/>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One-to-one Association</a:t>
            </a:r>
          </a:p>
        </p:txBody>
      </p:sp>
      <p:sp>
        <p:nvSpPr>
          <p:cNvPr id="14339" name="Content Placeholder 2"/>
          <p:cNvSpPr>
            <a:spLocks noGrp="1"/>
          </p:cNvSpPr>
          <p:nvPr>
            <p:ph idx="1"/>
          </p:nvPr>
        </p:nvSpPr>
        <p:spPr>
          <a:xfrm>
            <a:off x="319088" y="1066800"/>
            <a:ext cx="8215312" cy="5468938"/>
          </a:xfrm>
        </p:spPr>
        <p:txBody>
          <a:bodyPr/>
          <a:lstStyle/>
          <a:p>
            <a:endParaRPr lang="en-US" dirty="0" smtClean="0"/>
          </a:p>
          <a:p>
            <a:pPr>
              <a:buFont typeface="Arial" pitchFamily="34" charset="0"/>
              <a:buChar char="•"/>
            </a:pPr>
            <a:r>
              <a:rPr lang="en-US" dirty="0" smtClean="0"/>
              <a:t>One-to-one associations are established through methods on the manipulator classes derived from MFnManip3D</a:t>
            </a:r>
          </a:p>
          <a:p>
            <a:pPr>
              <a:buFont typeface="Arial" pitchFamily="34" charset="0"/>
              <a:buChar char="•"/>
            </a:pPr>
            <a:r>
              <a:rPr lang="en-US" dirty="0" smtClean="0"/>
              <a:t>Every standard manipulator has functions called “</a:t>
            </a:r>
            <a:r>
              <a:rPr lang="en-US" dirty="0" err="1" smtClean="0"/>
              <a:t>connectTo</a:t>
            </a:r>
            <a:r>
              <a:rPr lang="en-US" dirty="0" smtClean="0"/>
              <a:t>**Plug”</a:t>
            </a:r>
          </a:p>
          <a:p>
            <a:pPr>
              <a:buFontTx/>
              <a:buChar char="•"/>
            </a:pPr>
            <a:endParaRPr lang="en-US" sz="1400" dirty="0" smtClean="0"/>
          </a:p>
          <a:p>
            <a:pPr lvl="2">
              <a:buClr>
                <a:schemeClr val="accent1">
                  <a:lumMod val="50000"/>
                  <a:lumOff val="50000"/>
                </a:schemeClr>
              </a:buClr>
              <a:buFontTx/>
              <a:buChar char="•"/>
            </a:pPr>
            <a:r>
              <a:rPr lang="en-US" sz="1400" dirty="0" err="1" smtClean="0"/>
              <a:t>MFnFreePointTriadManip</a:t>
            </a:r>
            <a:r>
              <a:rPr lang="en-US" sz="1400" dirty="0" smtClean="0"/>
              <a:t>::</a:t>
            </a:r>
            <a:r>
              <a:rPr lang="en-US" sz="1400" dirty="0" err="1" smtClean="0"/>
              <a:t>connectToPointPlug</a:t>
            </a:r>
            <a:endParaRPr lang="en-US" sz="1400" dirty="0" smtClean="0"/>
          </a:p>
          <a:p>
            <a:pPr lvl="2">
              <a:buClr>
                <a:schemeClr val="accent1">
                  <a:lumMod val="50000"/>
                  <a:lumOff val="50000"/>
                </a:schemeClr>
              </a:buClr>
              <a:buFontTx/>
              <a:buChar char="•"/>
            </a:pPr>
            <a:r>
              <a:rPr lang="en-US" sz="1400" dirty="0" err="1" smtClean="0"/>
              <a:t>MFnDirectionManip</a:t>
            </a:r>
            <a:r>
              <a:rPr lang="en-US" sz="1400" dirty="0" smtClean="0"/>
              <a:t>::</a:t>
            </a:r>
            <a:r>
              <a:rPr lang="en-US" sz="1400" dirty="0" err="1" smtClean="0"/>
              <a:t>connectToDirectionPlug</a:t>
            </a:r>
            <a:endParaRPr lang="en-US" sz="1400" dirty="0" smtClean="0"/>
          </a:p>
          <a:p>
            <a:pPr lvl="2">
              <a:buClr>
                <a:schemeClr val="accent1">
                  <a:lumMod val="50000"/>
                  <a:lumOff val="50000"/>
                </a:schemeClr>
              </a:buClr>
              <a:buFontTx/>
              <a:buChar char="•"/>
            </a:pPr>
            <a:r>
              <a:rPr lang="en-US" sz="1400" dirty="0" err="1" smtClean="0"/>
              <a:t>MFnDistanceManip</a:t>
            </a:r>
            <a:r>
              <a:rPr lang="en-US" sz="1400" dirty="0" smtClean="0"/>
              <a:t>::</a:t>
            </a:r>
            <a:r>
              <a:rPr lang="en-US" sz="1400" dirty="0" err="1" smtClean="0"/>
              <a:t>connectToDistancePlug</a:t>
            </a:r>
            <a:endParaRPr lang="en-US" sz="1400" dirty="0" smtClean="0"/>
          </a:p>
          <a:p>
            <a:pPr lvl="2">
              <a:buClr>
                <a:schemeClr val="accent1">
                  <a:lumMod val="50000"/>
                  <a:lumOff val="50000"/>
                </a:schemeClr>
              </a:buClr>
              <a:buFontTx/>
              <a:buChar char="•"/>
            </a:pPr>
            <a:r>
              <a:rPr lang="en-US" sz="1400" dirty="0" err="1" smtClean="0"/>
              <a:t>MFnPointOnCurveManip</a:t>
            </a:r>
            <a:r>
              <a:rPr lang="en-US" sz="1400" dirty="0" smtClean="0"/>
              <a:t>::</a:t>
            </a:r>
            <a:r>
              <a:rPr lang="en-US" sz="1400" dirty="0" err="1" smtClean="0"/>
              <a:t>connectToCurvePlug</a:t>
            </a:r>
            <a:endParaRPr lang="en-US" sz="1400" dirty="0" smtClean="0"/>
          </a:p>
          <a:p>
            <a:pPr lvl="2">
              <a:buClr>
                <a:schemeClr val="accent1">
                  <a:lumMod val="50000"/>
                  <a:lumOff val="50000"/>
                </a:schemeClr>
              </a:buClr>
              <a:buFontTx/>
              <a:buChar char="•"/>
            </a:pPr>
            <a:r>
              <a:rPr lang="en-US" sz="1400" dirty="0" smtClean="0"/>
              <a:t>…</a:t>
            </a:r>
          </a:p>
          <a:p>
            <a:pPr lvl="2">
              <a:buClr>
                <a:schemeClr val="accent1">
                  <a:lumMod val="50000"/>
                  <a:lumOff val="50000"/>
                </a:schemeClr>
              </a:buClr>
              <a:buFontTx/>
              <a:buChar char="•"/>
            </a:pPr>
            <a:r>
              <a:rPr lang="en-US" sz="1400" dirty="0" smtClean="0"/>
              <a:t>….</a:t>
            </a:r>
          </a:p>
          <a:p>
            <a:pPr lvl="2">
              <a:buClr>
                <a:schemeClr val="accent1">
                  <a:lumMod val="50000"/>
                  <a:lumOff val="50000"/>
                </a:schemeClr>
              </a:buClr>
              <a:buFontTx/>
              <a:buChar char="•"/>
            </a:pPr>
            <a:r>
              <a:rPr lang="en-US" sz="1400" dirty="0" err="1" smtClean="0"/>
              <a:t>MFnScaleManip</a:t>
            </a:r>
            <a:r>
              <a:rPr lang="en-US" sz="1400" dirty="0" smtClean="0"/>
              <a:t>::</a:t>
            </a:r>
            <a:r>
              <a:rPr lang="en-US" sz="1400" dirty="0" err="1" smtClean="0"/>
              <a:t>connectToScaleCenterPlug</a:t>
            </a:r>
            <a:endParaRPr lang="en-US" sz="1400" dirty="0" smtClean="0"/>
          </a:p>
          <a:p>
            <a:pPr>
              <a:buFontTx/>
              <a:buChar char="•"/>
            </a:pPr>
            <a:endParaRPr lang="en-US" sz="14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7" dur="500"/>
                                        <p:tgtEl>
                                          <p:spTgt spid="143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2" dur="500"/>
                                        <p:tgtEl>
                                          <p:spTgt spid="143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17" dur="500"/>
                                        <p:tgtEl>
                                          <p:spTgt spid="14339">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20" dur="500"/>
                                        <p:tgtEl>
                                          <p:spTgt spid="14339">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23" dur="500"/>
                                        <p:tgtEl>
                                          <p:spTgt spid="14339">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4339">
                                            <p:txEl>
                                              <p:pRg st="7" end="7"/>
                                            </p:txEl>
                                          </p:spTgt>
                                        </p:tgtEl>
                                        <p:attrNameLst>
                                          <p:attrName>style.visibility</p:attrName>
                                        </p:attrNameLst>
                                      </p:cBhvr>
                                      <p:to>
                                        <p:strVal val="visible"/>
                                      </p:to>
                                    </p:set>
                                    <p:animEffect transition="in" filter="blinds(horizontal)">
                                      <p:cBhvr>
                                        <p:cTn id="26" dur="500"/>
                                        <p:tgtEl>
                                          <p:spTgt spid="14339">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4339">
                                            <p:txEl>
                                              <p:pRg st="8" end="8"/>
                                            </p:txEl>
                                          </p:spTgt>
                                        </p:tgtEl>
                                        <p:attrNameLst>
                                          <p:attrName>style.visibility</p:attrName>
                                        </p:attrNameLst>
                                      </p:cBhvr>
                                      <p:to>
                                        <p:strVal val="visible"/>
                                      </p:to>
                                    </p:set>
                                    <p:animEffect transition="in" filter="blinds(horizontal)">
                                      <p:cBhvr>
                                        <p:cTn id="29" dur="500"/>
                                        <p:tgtEl>
                                          <p:spTgt spid="14339">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4339">
                                            <p:txEl>
                                              <p:pRg st="9" end="9"/>
                                            </p:txEl>
                                          </p:spTgt>
                                        </p:tgtEl>
                                        <p:attrNameLst>
                                          <p:attrName>style.visibility</p:attrName>
                                        </p:attrNameLst>
                                      </p:cBhvr>
                                      <p:to>
                                        <p:strVal val="visible"/>
                                      </p:to>
                                    </p:set>
                                    <p:animEffect transition="in" filter="blinds(horizontal)">
                                      <p:cBhvr>
                                        <p:cTn id="32" dur="500"/>
                                        <p:tgtEl>
                                          <p:spTgt spid="14339">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4339">
                                            <p:txEl>
                                              <p:pRg st="10" end="10"/>
                                            </p:txEl>
                                          </p:spTgt>
                                        </p:tgtEl>
                                        <p:attrNameLst>
                                          <p:attrName>style.visibility</p:attrName>
                                        </p:attrNameLst>
                                      </p:cBhvr>
                                      <p:to>
                                        <p:strVal val="visible"/>
                                      </p:to>
                                    </p:set>
                                    <p:animEffect transition="in" filter="blinds(horizontal)">
                                      <p:cBhvr>
                                        <p:cTn id="35" dur="500"/>
                                        <p:tgtEl>
                                          <p:spTgt spid="143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arrowLocatorManip.py</a:t>
            </a:r>
            <a:endParaRPr lang="en-US" dirty="0"/>
          </a:p>
        </p:txBody>
      </p:sp>
      <p:sp>
        <p:nvSpPr>
          <p:cNvPr id="8" name="TextBox 7"/>
          <p:cNvSpPr txBox="1"/>
          <p:nvPr/>
        </p:nvSpPr>
        <p:spPr>
          <a:xfrm>
            <a:off x="152400" y="1365627"/>
            <a:ext cx="8763000" cy="3416320"/>
          </a:xfrm>
          <a:prstGeom prst="rect">
            <a:avLst/>
          </a:prstGeom>
          <a:noFill/>
        </p:spPr>
        <p:txBody>
          <a:bodyPr wrap="square" rtlCol="0">
            <a:spAutoFit/>
          </a:bodyPr>
          <a:lstStyle/>
          <a:p>
            <a:r>
              <a:rPr lang="en-US" dirty="0" smtClean="0">
                <a:solidFill>
                  <a:srgbClr val="FFFF00"/>
                </a:solidFill>
                <a:latin typeface="Calibri" pitchFamily="34" charset="0"/>
              </a:rPr>
              <a:t>def </a:t>
            </a:r>
            <a:r>
              <a:rPr lang="en-US" dirty="0" err="1" smtClean="0">
                <a:solidFill>
                  <a:srgbClr val="FFFF00"/>
                </a:solidFill>
                <a:latin typeface="Calibri" pitchFamily="34" charset="0"/>
              </a:rPr>
              <a:t>connectToDependNode</a:t>
            </a:r>
            <a:r>
              <a:rPr lang="en-US" dirty="0" smtClean="0">
                <a:solidFill>
                  <a:srgbClr val="FFFF00"/>
                </a:solidFill>
                <a:latin typeface="Calibri" pitchFamily="34" charset="0"/>
              </a:rPr>
              <a:t>(self, </a:t>
            </a:r>
            <a:r>
              <a:rPr lang="en-US" dirty="0" err="1" smtClean="0">
                <a:solidFill>
                  <a:srgbClr val="FFFF00"/>
                </a:solidFill>
                <a:latin typeface="Calibri" pitchFamily="34" charset="0"/>
              </a:rPr>
              <a:t>dependNode</a:t>
            </a:r>
            <a:r>
              <a:rPr lang="en-US" dirty="0" smtClean="0">
                <a:solidFill>
                  <a:srgbClr val="FFFF00"/>
                </a:solidFill>
                <a:latin typeface="Calibri" pitchFamily="34" charset="0"/>
              </a:rPr>
              <a:t>)</a:t>
            </a:r>
          </a:p>
          <a:p>
            <a:endParaRPr lang="en-US" dirty="0" smtClean="0">
              <a:solidFill>
                <a:srgbClr val="FFFF00"/>
              </a:solidFill>
              <a:latin typeface="Calibri" pitchFamily="34" charset="0"/>
            </a:endParaRPr>
          </a:p>
          <a:p>
            <a:r>
              <a:rPr lang="en-US" dirty="0" smtClean="0">
                <a:solidFill>
                  <a:srgbClr val="FFFF00"/>
                </a:solidFill>
                <a:latin typeface="Calibri" pitchFamily="34" charset="0"/>
              </a:rPr>
              <a:t>	#Connect the plug with </a:t>
            </a:r>
            <a:r>
              <a:rPr lang="en-US" dirty="0" err="1" smtClean="0">
                <a:solidFill>
                  <a:srgbClr val="FFFF00"/>
                </a:solidFill>
                <a:latin typeface="Calibri" pitchFamily="34" charset="0"/>
              </a:rPr>
              <a:t>manip</a:t>
            </a:r>
            <a:endParaRPr lang="en-US" dirty="0" smtClean="0">
              <a:solidFill>
                <a:srgbClr val="FFFF00"/>
              </a:solidFill>
              <a:latin typeface="Calibri" pitchFamily="34" charset="0"/>
            </a:endParaRPr>
          </a:p>
          <a:p>
            <a:r>
              <a:rPr lang="en-US" dirty="0" smtClean="0">
                <a:solidFill>
                  <a:srgbClr val="FFFF00"/>
                </a:solidFill>
                <a:latin typeface="Calibri" pitchFamily="34" charset="0"/>
              </a:rPr>
              <a:t>	</a:t>
            </a:r>
            <a:r>
              <a:rPr lang="en-US" dirty="0" err="1" smtClean="0">
                <a:solidFill>
                  <a:srgbClr val="FFFF00"/>
                </a:solidFill>
                <a:latin typeface="Calibri" pitchFamily="34" charset="0"/>
              </a:rPr>
              <a:t>fnDepNode</a:t>
            </a:r>
            <a:r>
              <a:rPr lang="en-US" dirty="0" smtClean="0">
                <a:solidFill>
                  <a:srgbClr val="FFFF00"/>
                </a:solidFill>
                <a:latin typeface="Calibri" pitchFamily="34" charset="0"/>
              </a:rPr>
              <a:t> = </a:t>
            </a:r>
            <a:r>
              <a:rPr lang="en-US" dirty="0" err="1" smtClean="0">
                <a:solidFill>
                  <a:srgbClr val="FFFF00"/>
                </a:solidFill>
                <a:latin typeface="Calibri" pitchFamily="34" charset="0"/>
              </a:rPr>
              <a:t>OpenMaya.MFnDependencyNode</a:t>
            </a:r>
            <a:r>
              <a:rPr lang="en-US" dirty="0" smtClean="0">
                <a:solidFill>
                  <a:srgbClr val="FFFF00"/>
                </a:solidFill>
                <a:latin typeface="Calibri" pitchFamily="34" charset="0"/>
              </a:rPr>
              <a:t> (</a:t>
            </a:r>
            <a:r>
              <a:rPr lang="en-US" dirty="0" err="1" smtClean="0">
                <a:solidFill>
                  <a:srgbClr val="FFFF00"/>
                </a:solidFill>
                <a:latin typeface="Calibri" pitchFamily="34" charset="0"/>
              </a:rPr>
              <a:t>dependNode</a:t>
            </a:r>
            <a:r>
              <a:rPr lang="en-US" dirty="0" smtClean="0">
                <a:solidFill>
                  <a:srgbClr val="FFFF00"/>
                </a:solidFill>
                <a:latin typeface="Calibri" pitchFamily="34" charset="0"/>
              </a:rPr>
              <a:t>)</a:t>
            </a:r>
          </a:p>
          <a:p>
            <a:r>
              <a:rPr lang="en-US" dirty="0" smtClean="0">
                <a:solidFill>
                  <a:srgbClr val="FFFF00"/>
                </a:solidFill>
                <a:latin typeface="Calibri" pitchFamily="34" charset="0"/>
              </a:rPr>
              <a:t>	</a:t>
            </a:r>
            <a:r>
              <a:rPr lang="en-US" dirty="0" err="1" smtClean="0">
                <a:solidFill>
                  <a:srgbClr val="FFFF00"/>
                </a:solidFill>
                <a:latin typeface="Calibri" pitchFamily="34" charset="0"/>
              </a:rPr>
              <a:t>rotationPlug</a:t>
            </a:r>
            <a:r>
              <a:rPr lang="en-US" dirty="0" smtClean="0">
                <a:solidFill>
                  <a:srgbClr val="FFFF00"/>
                </a:solidFill>
                <a:latin typeface="Calibri" pitchFamily="34" charset="0"/>
              </a:rPr>
              <a:t> = </a:t>
            </a:r>
            <a:r>
              <a:rPr lang="en-US" dirty="0" err="1" smtClean="0">
                <a:solidFill>
                  <a:srgbClr val="FFFF00"/>
                </a:solidFill>
                <a:latin typeface="Calibri" pitchFamily="34" charset="0"/>
              </a:rPr>
              <a:t>fnDepNode.findPlug</a:t>
            </a:r>
            <a:r>
              <a:rPr lang="en-US" dirty="0" smtClean="0">
                <a:solidFill>
                  <a:srgbClr val="FFFF00"/>
                </a:solidFill>
                <a:latin typeface="Calibri" pitchFamily="34" charset="0"/>
              </a:rPr>
              <a:t>("</a:t>
            </a:r>
            <a:r>
              <a:rPr lang="en-US" dirty="0" err="1" smtClean="0">
                <a:solidFill>
                  <a:srgbClr val="FFFF00"/>
                </a:solidFill>
                <a:latin typeface="Calibri" pitchFamily="34" charset="0"/>
              </a:rPr>
              <a:t>windDirection</a:t>
            </a:r>
            <a:r>
              <a:rPr lang="en-US" dirty="0" smtClean="0">
                <a:solidFill>
                  <a:srgbClr val="FFFF00"/>
                </a:solidFill>
                <a:latin typeface="Calibri" pitchFamily="34" charset="0"/>
              </a:rPr>
              <a:t>”)</a:t>
            </a:r>
          </a:p>
          <a:p>
            <a:endParaRPr lang="en-US" dirty="0" smtClean="0">
              <a:solidFill>
                <a:srgbClr val="FFFF00"/>
              </a:solidFill>
              <a:latin typeface="Calibri" pitchFamily="34" charset="0"/>
            </a:endParaRPr>
          </a:p>
          <a:p>
            <a:r>
              <a:rPr lang="en-US" dirty="0" smtClean="0">
                <a:solidFill>
                  <a:srgbClr val="FFFF00"/>
                </a:solidFill>
                <a:latin typeface="Calibri" pitchFamily="34" charset="0"/>
              </a:rPr>
              <a:t>	</a:t>
            </a:r>
            <a:r>
              <a:rPr lang="en-US" dirty="0" err="1" smtClean="0">
                <a:solidFill>
                  <a:srgbClr val="FFFF00"/>
                </a:solidFill>
                <a:latin typeface="Calibri" pitchFamily="34" charset="0"/>
              </a:rPr>
              <a:t>fnDisc</a:t>
            </a:r>
            <a:r>
              <a:rPr lang="en-US" dirty="0" smtClean="0">
                <a:solidFill>
                  <a:srgbClr val="FFFF00"/>
                </a:solidFill>
                <a:latin typeface="Calibri" pitchFamily="34" charset="0"/>
              </a:rPr>
              <a:t> = </a:t>
            </a:r>
            <a:r>
              <a:rPr lang="en-US" dirty="0" err="1" smtClean="0">
                <a:solidFill>
                  <a:srgbClr val="FFFF00"/>
                </a:solidFill>
                <a:latin typeface="Calibri" pitchFamily="34" charset="0"/>
              </a:rPr>
              <a:t>OpenMayaUI.MFnDiscManip</a:t>
            </a:r>
            <a:r>
              <a:rPr lang="en-US" dirty="0" smtClean="0">
                <a:solidFill>
                  <a:srgbClr val="FFFF00"/>
                </a:solidFill>
                <a:latin typeface="Calibri" pitchFamily="34" charset="0"/>
              </a:rPr>
              <a:t> (</a:t>
            </a:r>
            <a:r>
              <a:rPr lang="en-US" dirty="0" err="1" smtClean="0">
                <a:solidFill>
                  <a:srgbClr val="FFFF00"/>
                </a:solidFill>
                <a:latin typeface="Calibri" pitchFamily="34" charset="0"/>
              </a:rPr>
              <a:t>fDiscManip</a:t>
            </a:r>
            <a:r>
              <a:rPr lang="en-US" dirty="0" smtClean="0">
                <a:solidFill>
                  <a:srgbClr val="FFFF00"/>
                </a:solidFill>
                <a:latin typeface="Calibri" pitchFamily="34" charset="0"/>
              </a:rPr>
              <a:t>)</a:t>
            </a:r>
          </a:p>
          <a:p>
            <a:r>
              <a:rPr lang="en-US" dirty="0" smtClean="0">
                <a:solidFill>
                  <a:srgbClr val="FFFF00"/>
                </a:solidFill>
                <a:latin typeface="Calibri" pitchFamily="34" charset="0"/>
              </a:rPr>
              <a:t>	</a:t>
            </a:r>
            <a:r>
              <a:rPr lang="en-US" dirty="0" err="1" smtClean="0">
                <a:solidFill>
                  <a:srgbClr val="FFFF00"/>
                </a:solidFill>
                <a:latin typeface="Calibri" pitchFamily="34" charset="0"/>
              </a:rPr>
              <a:t>fnDisc.connectToAnglePlug</a:t>
            </a:r>
            <a:r>
              <a:rPr lang="en-US" dirty="0" smtClean="0">
                <a:solidFill>
                  <a:srgbClr val="FFFF00"/>
                </a:solidFill>
                <a:latin typeface="Calibri" pitchFamily="34" charset="0"/>
              </a:rPr>
              <a:t>(</a:t>
            </a:r>
            <a:r>
              <a:rPr lang="en-US" dirty="0" err="1" smtClean="0">
                <a:solidFill>
                  <a:srgbClr val="FFFF00"/>
                </a:solidFill>
                <a:latin typeface="Calibri" pitchFamily="34" charset="0"/>
              </a:rPr>
              <a:t>rotationPlug</a:t>
            </a:r>
            <a:r>
              <a:rPr lang="en-US" dirty="0" smtClean="0">
                <a:solidFill>
                  <a:srgbClr val="FFFF00"/>
                </a:solidFill>
                <a:latin typeface="Calibri" pitchFamily="34" charset="0"/>
              </a:rPr>
              <a:t>)</a:t>
            </a:r>
          </a:p>
          <a:p>
            <a:endParaRPr lang="en-US" dirty="0" smtClean="0">
              <a:solidFill>
                <a:srgbClr val="FFFF00"/>
              </a:solidFill>
              <a:latin typeface="Calibri" pitchFamily="34" charset="0"/>
            </a:endParaRPr>
          </a:p>
          <a:p>
            <a:r>
              <a:rPr lang="en-US" dirty="0" smtClean="0">
                <a:solidFill>
                  <a:srgbClr val="FFFF00"/>
                </a:solidFill>
                <a:latin typeface="Calibri" pitchFamily="34" charset="0"/>
              </a:rPr>
              <a:t>	</a:t>
            </a:r>
            <a:r>
              <a:rPr lang="en-US" dirty="0" err="1" smtClean="0">
                <a:solidFill>
                  <a:srgbClr val="FFFF00"/>
                </a:solidFill>
                <a:latin typeface="Calibri" pitchFamily="34" charset="0"/>
              </a:rPr>
              <a:t>OpenMayaMPx.MPxManipulatorNode.finishAddingManips</a:t>
            </a:r>
            <a:r>
              <a:rPr lang="en-US" dirty="0" smtClean="0">
                <a:solidFill>
                  <a:srgbClr val="FFFF00"/>
                </a:solidFill>
                <a:latin typeface="Calibri" pitchFamily="34" charset="0"/>
              </a:rPr>
              <a:t>(self)</a:t>
            </a:r>
          </a:p>
          <a:p>
            <a:r>
              <a:rPr lang="en-US" dirty="0" smtClean="0">
                <a:solidFill>
                  <a:srgbClr val="FFFF00"/>
                </a:solidFill>
                <a:latin typeface="Calibri" pitchFamily="34" charset="0"/>
              </a:rPr>
              <a:t>	</a:t>
            </a:r>
            <a:r>
              <a:rPr lang="en-US" dirty="0" err="1" smtClean="0">
                <a:solidFill>
                  <a:srgbClr val="FFFF00"/>
                </a:solidFill>
                <a:latin typeface="Calibri" pitchFamily="34" charset="0"/>
              </a:rPr>
              <a:t>OpenMayaMPx.MPxManipulatorNode.connectToDependNode</a:t>
            </a:r>
            <a:r>
              <a:rPr lang="en-US" dirty="0" smtClean="0">
                <a:solidFill>
                  <a:srgbClr val="FFFF00"/>
                </a:solidFill>
                <a:latin typeface="Calibri" pitchFamily="34" charset="0"/>
              </a:rPr>
              <a:t>(self, </a:t>
            </a:r>
            <a:r>
              <a:rPr lang="en-US" dirty="0" err="1" smtClean="0">
                <a:solidFill>
                  <a:srgbClr val="FFFF00"/>
                </a:solidFill>
                <a:latin typeface="Calibri" pitchFamily="34" charset="0"/>
              </a:rPr>
              <a:t>dependNode</a:t>
            </a:r>
            <a:r>
              <a:rPr lang="en-US" dirty="0" smtClean="0">
                <a:solidFill>
                  <a:srgbClr val="FFFF00"/>
                </a:solidFill>
                <a:latin typeface="Calibri" pitchFamily="34" charset="0"/>
              </a:rPr>
              <a:t>)</a:t>
            </a:r>
          </a:p>
          <a:p>
            <a:endParaRPr lang="en-US" dirty="0"/>
          </a:p>
        </p:txBody>
      </p:sp>
      <p:sp>
        <p:nvSpPr>
          <p:cNvPr id="4" name="AutoShape 7"/>
          <p:cNvSpPr>
            <a:spLocks noChangeArrowheads="1"/>
          </p:cNvSpPr>
          <p:nvPr/>
        </p:nvSpPr>
        <p:spPr bwMode="auto">
          <a:xfrm>
            <a:off x="3238500" y="1365627"/>
            <a:ext cx="1485900" cy="330587"/>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400" dirty="0" smtClean="0"/>
          </a:p>
        </p:txBody>
      </p:sp>
      <p:sp>
        <p:nvSpPr>
          <p:cNvPr id="7" name="AutoShape 7"/>
          <p:cNvSpPr>
            <a:spLocks noChangeArrowheads="1"/>
          </p:cNvSpPr>
          <p:nvPr/>
        </p:nvSpPr>
        <p:spPr bwMode="auto">
          <a:xfrm>
            <a:off x="990600" y="3352800"/>
            <a:ext cx="4267200" cy="330587"/>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400" dirty="0" smtClean="0"/>
          </a:p>
        </p:txBody>
      </p:sp>
      <p:sp>
        <p:nvSpPr>
          <p:cNvPr id="5" name="AutoShape 7"/>
          <p:cNvSpPr>
            <a:spLocks noChangeArrowheads="1"/>
          </p:cNvSpPr>
          <p:nvPr/>
        </p:nvSpPr>
        <p:spPr bwMode="auto">
          <a:xfrm>
            <a:off x="990600" y="3839919"/>
            <a:ext cx="6324600" cy="330587"/>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400" dirty="0" smtClean="0"/>
          </a:p>
        </p:txBody>
      </p:sp>
      <p:sp>
        <p:nvSpPr>
          <p:cNvPr id="6" name="AutoShape 7"/>
          <p:cNvSpPr>
            <a:spLocks noChangeArrowheads="1"/>
          </p:cNvSpPr>
          <p:nvPr/>
        </p:nvSpPr>
        <p:spPr bwMode="auto">
          <a:xfrm>
            <a:off x="990600" y="4170506"/>
            <a:ext cx="7924800" cy="330587"/>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4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arrowLocatorManip</a:t>
            </a:r>
            <a:endParaRPr lang="en-US" dirty="0"/>
          </a:p>
        </p:txBody>
      </p:sp>
      <p:sp>
        <p:nvSpPr>
          <p:cNvPr id="3" name="Content Placeholder 2"/>
          <p:cNvSpPr>
            <a:spLocks noGrp="1"/>
          </p:cNvSpPr>
          <p:nvPr>
            <p:ph idx="1"/>
          </p:nvPr>
        </p:nvSpPr>
        <p:spPr/>
        <p:txBody>
          <a:bodyPr/>
          <a:lstStyle/>
          <a:p>
            <a:pPr>
              <a:buNone/>
            </a:pPr>
            <a:r>
              <a:rPr lang="en-US" dirty="0" smtClean="0"/>
              <a:t>	In this project, you will need to create a manipulator on the </a:t>
            </a:r>
            <a:r>
              <a:rPr lang="en-US" dirty="0" err="1" smtClean="0"/>
              <a:t>arrowLocator</a:t>
            </a:r>
            <a:r>
              <a:rPr lang="en-US" dirty="0" smtClean="0"/>
              <a:t> and set up the one-to-one relationship between the manipulator item value and the plug value on your node.</a:t>
            </a:r>
            <a:endParaRPr lang="en-US" dirty="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Content Placeholder 2"/>
          <p:cNvSpPr>
            <a:spLocks noGrp="1"/>
          </p:cNvSpPr>
          <p:nvPr>
            <p:ph idx="1"/>
          </p:nvPr>
        </p:nvSpPr>
        <p:spPr/>
        <p:txBody>
          <a:bodyPr/>
          <a:lstStyle/>
          <a:p>
            <a:endParaRPr lang="en-US" dirty="0" smtClean="0"/>
          </a:p>
          <a:p>
            <a:endParaRPr lang="en-US" dirty="0" smtClean="0"/>
          </a:p>
          <a:p>
            <a:endParaRPr lang="en-US" dirty="0" smtClean="0"/>
          </a:p>
        </p:txBody>
      </p:sp>
      <p:sp>
        <p:nvSpPr>
          <p:cNvPr id="59396" name="Rectangle 4"/>
          <p:cNvSpPr>
            <a:spLocks noChangeArrowheads="1"/>
          </p:cNvSpPr>
          <p:nvPr/>
        </p:nvSpPr>
        <p:spPr bwMode="auto">
          <a:xfrm>
            <a:off x="990600" y="1676400"/>
            <a:ext cx="5029200" cy="533400"/>
          </a:xfrm>
          <a:prstGeom prst="rect">
            <a:avLst/>
          </a:prstGeom>
          <a:solidFill>
            <a:schemeClr val="accent1"/>
          </a:solidFill>
          <a:ln w="9525">
            <a:solidFill>
              <a:schemeClr val="tx1"/>
            </a:solidFill>
            <a:miter lim="800000"/>
            <a:headEnd/>
            <a:tailEnd/>
          </a:ln>
        </p:spPr>
        <p:txBody>
          <a:bodyPr wrap="none" anchorCtr="1"/>
          <a:lstStyle/>
          <a:p>
            <a:pPr algn="ctr"/>
            <a:r>
              <a:rPr lang="en-US">
                <a:solidFill>
                  <a:srgbClr val="000000"/>
                </a:solidFill>
              </a:rPr>
              <a:t>Container Manipulator</a:t>
            </a:r>
          </a:p>
        </p:txBody>
      </p:sp>
      <p:sp>
        <p:nvSpPr>
          <p:cNvPr id="59397" name="Rectangle 4"/>
          <p:cNvSpPr>
            <a:spLocks noChangeArrowheads="1"/>
          </p:cNvSpPr>
          <p:nvPr/>
        </p:nvSpPr>
        <p:spPr bwMode="auto">
          <a:xfrm>
            <a:off x="990600" y="2209800"/>
            <a:ext cx="5029200" cy="4246563"/>
          </a:xfrm>
          <a:prstGeom prst="rect">
            <a:avLst/>
          </a:prstGeom>
          <a:solidFill>
            <a:schemeClr val="accent1"/>
          </a:solidFill>
          <a:ln w="9525">
            <a:solidFill>
              <a:schemeClr val="tx1"/>
            </a:solidFill>
            <a:miter lim="800000"/>
            <a:headEnd/>
            <a:tailEnd/>
          </a:ln>
        </p:spPr>
        <p:txBody>
          <a:bodyPr wrap="none" anchorCtr="1"/>
          <a:lstStyle/>
          <a:p>
            <a:pPr algn="ctr"/>
            <a:endParaRPr lang="en-US">
              <a:solidFill>
                <a:srgbClr val="F8F8F8"/>
              </a:solidFill>
            </a:endParaRPr>
          </a:p>
        </p:txBody>
      </p:sp>
      <p:sp>
        <p:nvSpPr>
          <p:cNvPr id="9" name="Rectangle 8"/>
          <p:cNvSpPr/>
          <p:nvPr/>
        </p:nvSpPr>
        <p:spPr>
          <a:xfrm>
            <a:off x="1371600" y="2438400"/>
            <a:ext cx="1066800" cy="5334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0000"/>
                </a:solidFill>
              </a:rPr>
              <a:t>base </a:t>
            </a:r>
            <a:r>
              <a:rPr lang="en-US" sz="1600" dirty="0" err="1">
                <a:solidFill>
                  <a:srgbClr val="000000"/>
                </a:solidFill>
              </a:rPr>
              <a:t>manip</a:t>
            </a:r>
            <a:endParaRPr lang="en-US" sz="1600" dirty="0">
              <a:solidFill>
                <a:srgbClr val="000000"/>
              </a:solidFill>
            </a:endParaRPr>
          </a:p>
        </p:txBody>
      </p:sp>
      <p:sp>
        <p:nvSpPr>
          <p:cNvPr id="13" name="Rectangle 12"/>
          <p:cNvSpPr/>
          <p:nvPr/>
        </p:nvSpPr>
        <p:spPr>
          <a:xfrm>
            <a:off x="1371600" y="2971800"/>
            <a:ext cx="1066800" cy="1143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rgbClr val="FFFFFF"/>
              </a:solidFill>
            </a:endParaRPr>
          </a:p>
        </p:txBody>
      </p:sp>
      <p:sp>
        <p:nvSpPr>
          <p:cNvPr id="14" name="Rectangle 13"/>
          <p:cNvSpPr/>
          <p:nvPr/>
        </p:nvSpPr>
        <p:spPr>
          <a:xfrm>
            <a:off x="1371600" y="4419600"/>
            <a:ext cx="1066800" cy="5334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0000"/>
                </a:solidFill>
              </a:rPr>
              <a:t>base </a:t>
            </a:r>
            <a:r>
              <a:rPr lang="en-US" sz="1600" dirty="0" err="1">
                <a:solidFill>
                  <a:srgbClr val="000000"/>
                </a:solidFill>
              </a:rPr>
              <a:t>manip</a:t>
            </a:r>
            <a:endParaRPr lang="en-US" sz="1600" dirty="0">
              <a:solidFill>
                <a:srgbClr val="000000"/>
              </a:solidFill>
            </a:endParaRPr>
          </a:p>
        </p:txBody>
      </p:sp>
      <p:sp>
        <p:nvSpPr>
          <p:cNvPr id="15" name="Rectangle 14"/>
          <p:cNvSpPr/>
          <p:nvPr/>
        </p:nvSpPr>
        <p:spPr>
          <a:xfrm>
            <a:off x="1371600" y="4953000"/>
            <a:ext cx="1066800" cy="1143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rgbClr val="FFFFFF"/>
              </a:solidFill>
            </a:endParaRPr>
          </a:p>
        </p:txBody>
      </p:sp>
      <p:sp>
        <p:nvSpPr>
          <p:cNvPr id="16" name="Rectangle 15"/>
          <p:cNvSpPr/>
          <p:nvPr/>
        </p:nvSpPr>
        <p:spPr>
          <a:xfrm>
            <a:off x="2286000" y="3238500"/>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8" name="Rectangle 17"/>
          <p:cNvSpPr/>
          <p:nvPr/>
        </p:nvSpPr>
        <p:spPr>
          <a:xfrm>
            <a:off x="2286000" y="5318125"/>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0" name="Rectangle 19"/>
          <p:cNvSpPr/>
          <p:nvPr/>
        </p:nvSpPr>
        <p:spPr>
          <a:xfrm>
            <a:off x="2286000" y="3712576"/>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3" name="Rectangle 22"/>
          <p:cNvSpPr/>
          <p:nvPr/>
        </p:nvSpPr>
        <p:spPr>
          <a:xfrm>
            <a:off x="2895600" y="3086100"/>
            <a:ext cx="2895600" cy="3009900"/>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rgbClr val="FFFFFF"/>
              </a:solidFill>
            </a:endParaRPr>
          </a:p>
        </p:txBody>
      </p:sp>
      <p:sp>
        <p:nvSpPr>
          <p:cNvPr id="24" name="Rectangle 23"/>
          <p:cNvSpPr/>
          <p:nvPr/>
        </p:nvSpPr>
        <p:spPr>
          <a:xfrm>
            <a:off x="2895600" y="2514600"/>
            <a:ext cx="2895600" cy="571500"/>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0000"/>
                </a:solidFill>
              </a:rPr>
              <a:t>Converter</a:t>
            </a:r>
          </a:p>
        </p:txBody>
      </p:sp>
      <p:sp>
        <p:nvSpPr>
          <p:cNvPr id="59410" name="Oval 4"/>
          <p:cNvSpPr>
            <a:spLocks noChangeArrowheads="1"/>
          </p:cNvSpPr>
          <p:nvPr/>
        </p:nvSpPr>
        <p:spPr bwMode="auto">
          <a:xfrm>
            <a:off x="6858000" y="3657600"/>
            <a:ext cx="762000" cy="762000"/>
          </a:xfrm>
          <a:prstGeom prst="ellipse">
            <a:avLst/>
          </a:prstGeom>
          <a:solidFill>
            <a:srgbClr val="99CC00"/>
          </a:solidFill>
          <a:ln w="9525">
            <a:solidFill>
              <a:schemeClr val="tx1"/>
            </a:solidFill>
            <a:round/>
            <a:headEnd/>
            <a:tailEnd/>
          </a:ln>
        </p:spPr>
        <p:txBody>
          <a:bodyPr wrap="none" anchor="ctr"/>
          <a:lstStyle/>
          <a:p>
            <a:pPr algn="ctr"/>
            <a:r>
              <a:rPr lang="en-US">
                <a:solidFill>
                  <a:srgbClr val="000000"/>
                </a:solidFill>
              </a:rPr>
              <a:t>node</a:t>
            </a:r>
          </a:p>
        </p:txBody>
      </p:sp>
      <p:sp>
        <p:nvSpPr>
          <p:cNvPr id="29" name="Rectangle 28"/>
          <p:cNvSpPr/>
          <p:nvPr/>
        </p:nvSpPr>
        <p:spPr>
          <a:xfrm rot="14208163">
            <a:off x="6773863" y="4202112"/>
            <a:ext cx="147638" cy="214313"/>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0" name="Rectangle 29"/>
          <p:cNvSpPr/>
          <p:nvPr/>
        </p:nvSpPr>
        <p:spPr>
          <a:xfrm rot="11382698">
            <a:off x="7070725" y="4411663"/>
            <a:ext cx="149225" cy="2032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1" name="Rectangle 30"/>
          <p:cNvSpPr/>
          <p:nvPr/>
        </p:nvSpPr>
        <p:spPr>
          <a:xfrm rot="16494626">
            <a:off x="6686550" y="3922713"/>
            <a:ext cx="147638" cy="207962"/>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5" name="Rectangle 34"/>
          <p:cNvSpPr/>
          <p:nvPr/>
        </p:nvSpPr>
        <p:spPr>
          <a:xfrm>
            <a:off x="2895600" y="3598276"/>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43" name="Rectangle 42"/>
          <p:cNvSpPr/>
          <p:nvPr/>
        </p:nvSpPr>
        <p:spPr>
          <a:xfrm>
            <a:off x="5638800" y="3695700"/>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0" name="Rectangle 49"/>
          <p:cNvSpPr/>
          <p:nvPr/>
        </p:nvSpPr>
        <p:spPr>
          <a:xfrm>
            <a:off x="2800350" y="3086100"/>
            <a:ext cx="2000250" cy="22860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err="1">
                <a:solidFill>
                  <a:srgbClr val="000000"/>
                </a:solidFill>
              </a:rPr>
              <a:t>converterManipValue</a:t>
            </a:r>
            <a:r>
              <a:rPr lang="en-US" sz="1100" b="1" dirty="0">
                <a:solidFill>
                  <a:srgbClr val="000000"/>
                </a:solidFill>
              </a:rPr>
              <a:t> items</a:t>
            </a:r>
          </a:p>
        </p:txBody>
      </p:sp>
      <p:sp>
        <p:nvSpPr>
          <p:cNvPr id="52" name="Rectangle 51"/>
          <p:cNvSpPr/>
          <p:nvPr/>
        </p:nvSpPr>
        <p:spPr>
          <a:xfrm>
            <a:off x="2895600" y="4191000"/>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3" name="Rectangle 52"/>
          <p:cNvSpPr/>
          <p:nvPr/>
        </p:nvSpPr>
        <p:spPr>
          <a:xfrm>
            <a:off x="5638800" y="4419600"/>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9" name="Rectangle 58"/>
          <p:cNvSpPr/>
          <p:nvPr/>
        </p:nvSpPr>
        <p:spPr>
          <a:xfrm>
            <a:off x="5638800" y="5089525"/>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60" name="Rectangle 59"/>
          <p:cNvSpPr/>
          <p:nvPr/>
        </p:nvSpPr>
        <p:spPr>
          <a:xfrm>
            <a:off x="2895600" y="5203825"/>
            <a:ext cx="152400" cy="228600"/>
          </a:xfrm>
          <a:prstGeom prst="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67" name="Straight Connector 66"/>
          <p:cNvCxnSpPr>
            <a:stCxn id="16" idx="3"/>
            <a:endCxn id="35" idx="1"/>
          </p:cNvCxnSpPr>
          <p:nvPr/>
        </p:nvCxnSpPr>
        <p:spPr>
          <a:xfrm>
            <a:off x="2438400" y="3352800"/>
            <a:ext cx="457200" cy="35977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20" idx="3"/>
            <a:endCxn id="52" idx="1"/>
          </p:cNvCxnSpPr>
          <p:nvPr/>
        </p:nvCxnSpPr>
        <p:spPr>
          <a:xfrm>
            <a:off x="2438400" y="3826876"/>
            <a:ext cx="457200" cy="4784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8" idx="3"/>
            <a:endCxn id="60" idx="1"/>
          </p:cNvCxnSpPr>
          <p:nvPr/>
        </p:nvCxnSpPr>
        <p:spPr>
          <a:xfrm flipV="1">
            <a:off x="2438400" y="5318125"/>
            <a:ext cx="457200" cy="1143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43" idx="3"/>
          </p:cNvCxnSpPr>
          <p:nvPr/>
        </p:nvCxnSpPr>
        <p:spPr>
          <a:xfrm>
            <a:off x="5791200" y="3810000"/>
            <a:ext cx="858838" cy="2286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53" idx="3"/>
            <a:endCxn id="29" idx="0"/>
          </p:cNvCxnSpPr>
          <p:nvPr/>
        </p:nvCxnSpPr>
        <p:spPr>
          <a:xfrm flipV="1">
            <a:off x="5791200" y="4367939"/>
            <a:ext cx="966814" cy="165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9" idx="3"/>
            <a:endCxn id="30" idx="0"/>
          </p:cNvCxnSpPr>
          <p:nvPr/>
        </p:nvCxnSpPr>
        <p:spPr>
          <a:xfrm flipV="1">
            <a:off x="5791200" y="4613407"/>
            <a:ext cx="1336998" cy="590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0800000" flipV="1">
            <a:off x="3048000" y="3276600"/>
            <a:ext cx="304800" cy="26670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1095375" y="5745163"/>
            <a:ext cx="1695450" cy="22860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err="1">
                <a:solidFill>
                  <a:srgbClr val="000000"/>
                </a:solidFill>
              </a:rPr>
              <a:t>m</a:t>
            </a:r>
            <a:r>
              <a:rPr lang="en-US" sz="1100" b="1" dirty="0" err="1" smtClean="0">
                <a:solidFill>
                  <a:srgbClr val="000000"/>
                </a:solidFill>
              </a:rPr>
              <a:t>anipValue</a:t>
            </a:r>
            <a:r>
              <a:rPr lang="en-US" sz="1100" b="1" dirty="0" smtClean="0">
                <a:solidFill>
                  <a:srgbClr val="000000"/>
                </a:solidFill>
              </a:rPr>
              <a:t> </a:t>
            </a:r>
          </a:p>
          <a:p>
            <a:pPr algn="ctr">
              <a:defRPr/>
            </a:pPr>
            <a:r>
              <a:rPr lang="en-US" sz="1100" b="1" dirty="0" smtClean="0">
                <a:solidFill>
                  <a:srgbClr val="000000"/>
                </a:solidFill>
              </a:rPr>
              <a:t>items</a:t>
            </a:r>
            <a:endParaRPr lang="en-US" sz="1100" b="1" dirty="0">
              <a:solidFill>
                <a:srgbClr val="000000"/>
              </a:solidFill>
            </a:endParaRPr>
          </a:p>
        </p:txBody>
      </p:sp>
      <p:cxnSp>
        <p:nvCxnSpPr>
          <p:cNvPr id="97" name="Straight Connector 96"/>
          <p:cNvCxnSpPr/>
          <p:nvPr/>
        </p:nvCxnSpPr>
        <p:spPr>
          <a:xfrm flipV="1">
            <a:off x="1981200" y="5432425"/>
            <a:ext cx="304800" cy="24447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3733800" y="5630863"/>
            <a:ext cx="2133600" cy="22860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err="1">
                <a:solidFill>
                  <a:srgbClr val="000000"/>
                </a:solidFill>
              </a:rPr>
              <a:t>converterPlugValue</a:t>
            </a:r>
            <a:r>
              <a:rPr lang="en-US" sz="1100" b="1" dirty="0">
                <a:solidFill>
                  <a:srgbClr val="000000"/>
                </a:solidFill>
              </a:rPr>
              <a:t> items</a:t>
            </a:r>
          </a:p>
        </p:txBody>
      </p:sp>
      <p:cxnSp>
        <p:nvCxnSpPr>
          <p:cNvPr id="109" name="Straight Connector 108"/>
          <p:cNvCxnSpPr/>
          <p:nvPr/>
        </p:nvCxnSpPr>
        <p:spPr>
          <a:xfrm rot="5400000">
            <a:off x="5381625" y="5422900"/>
            <a:ext cx="304800" cy="9525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7512050" y="4768851"/>
            <a:ext cx="717550" cy="228600"/>
          </a:xfrm>
          <a:prstGeom prst="rect">
            <a:avLst/>
          </a:prstGeom>
          <a:solidFill>
            <a:schemeClr val="tx1"/>
          </a:solid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rgbClr val="FFFFFF"/>
                </a:solidFill>
              </a:rPr>
              <a:t>plug</a:t>
            </a:r>
          </a:p>
        </p:txBody>
      </p:sp>
      <p:cxnSp>
        <p:nvCxnSpPr>
          <p:cNvPr id="114" name="Straight Connector 113"/>
          <p:cNvCxnSpPr/>
          <p:nvPr/>
        </p:nvCxnSpPr>
        <p:spPr>
          <a:xfrm rot="10800000">
            <a:off x="7235825" y="4551363"/>
            <a:ext cx="469900" cy="217487"/>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49" name="Title 1"/>
          <p:cNvSpPr>
            <a:spLocks noGrp="1"/>
          </p:cNvSpPr>
          <p:nvPr>
            <p:ph type="title"/>
          </p:nvPr>
        </p:nvSpPr>
        <p:spPr>
          <a:xfrm>
            <a:off x="319088" y="136525"/>
            <a:ext cx="8215312" cy="1143000"/>
          </a:xfrm>
        </p:spPr>
        <p:txBody>
          <a:bodyPr/>
          <a:lstStyle/>
          <a:p>
            <a:r>
              <a:rPr lang="en-US" dirty="0" smtClean="0"/>
              <a:t>Communications between Manipulators and Nodes </a:t>
            </a:r>
          </a:p>
        </p:txBody>
      </p:sp>
      <p:cxnSp>
        <p:nvCxnSpPr>
          <p:cNvPr id="45" name="Straight Connector 44"/>
          <p:cNvCxnSpPr>
            <a:stCxn id="47" idx="0"/>
            <a:endCxn id="46" idx="0"/>
          </p:cNvCxnSpPr>
          <p:nvPr/>
        </p:nvCxnSpPr>
        <p:spPr>
          <a:xfrm rot="16200000" flipH="1">
            <a:off x="4323262" y="3008813"/>
            <a:ext cx="21224" cy="165735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Line 18"/>
          <p:cNvSpPr>
            <a:spLocks noChangeShapeType="1"/>
          </p:cNvSpPr>
          <p:nvPr/>
        </p:nvSpPr>
        <p:spPr bwMode="auto">
          <a:xfrm flipV="1">
            <a:off x="5162550" y="3802381"/>
            <a:ext cx="476250" cy="45719"/>
          </a:xfrm>
          <a:prstGeom prst="line">
            <a:avLst/>
          </a:prstGeom>
          <a:noFill/>
          <a:ln w="9525">
            <a:solidFill>
              <a:schemeClr val="tx1"/>
            </a:solidFill>
            <a:round/>
            <a:headEnd type="none" w="med" len="lg"/>
            <a:tailEnd type="triangle" w="sm" len="lg"/>
          </a:ln>
        </p:spPr>
        <p:txBody>
          <a:bodyPr wrap="none" anchor="ctr"/>
          <a:lstStyle/>
          <a:p>
            <a:endParaRPr lang="en-US"/>
          </a:p>
        </p:txBody>
      </p:sp>
      <p:sp>
        <p:nvSpPr>
          <p:cNvPr id="47" name="Line 18"/>
          <p:cNvSpPr>
            <a:spLocks noChangeShapeType="1"/>
          </p:cNvSpPr>
          <p:nvPr/>
        </p:nvSpPr>
        <p:spPr bwMode="auto">
          <a:xfrm flipH="1" flipV="1">
            <a:off x="3047998" y="3695700"/>
            <a:ext cx="457201" cy="131176"/>
          </a:xfrm>
          <a:prstGeom prst="line">
            <a:avLst/>
          </a:prstGeom>
          <a:noFill/>
          <a:ln w="9525">
            <a:solidFill>
              <a:schemeClr val="tx1"/>
            </a:solidFill>
            <a:round/>
            <a:headEnd type="none" w="med" len="lg"/>
            <a:tailEnd type="triangle" w="sm" len="lg"/>
          </a:ln>
        </p:spPr>
        <p:txBody>
          <a:bodyPr wrap="none" anchor="ctr"/>
          <a:lstStyle/>
          <a:p>
            <a:endParaRPr lang="en-US"/>
          </a:p>
        </p:txBody>
      </p:sp>
      <p:sp>
        <p:nvSpPr>
          <p:cNvPr id="55" name="Rectangle 54"/>
          <p:cNvSpPr/>
          <p:nvPr/>
        </p:nvSpPr>
        <p:spPr>
          <a:xfrm>
            <a:off x="3638550" y="3581400"/>
            <a:ext cx="1524000" cy="22860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rgbClr val="000000"/>
                </a:solidFill>
              </a:rPr>
              <a:t>one-to-one association</a:t>
            </a:r>
          </a:p>
        </p:txBody>
      </p:sp>
      <p:sp>
        <p:nvSpPr>
          <p:cNvPr id="56" name="Rectangle 55"/>
          <p:cNvSpPr/>
          <p:nvPr/>
        </p:nvSpPr>
        <p:spPr>
          <a:xfrm>
            <a:off x="3352800" y="4114800"/>
            <a:ext cx="1828800" cy="436563"/>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rgbClr val="000000"/>
                </a:solidFill>
              </a:rPr>
              <a:t>Conversion function (</a:t>
            </a:r>
            <a:r>
              <a:rPr lang="en-US" sz="1000" dirty="0" err="1">
                <a:solidFill>
                  <a:srgbClr val="000000"/>
                </a:solidFill>
              </a:rPr>
              <a:t>manipToPlug</a:t>
            </a:r>
            <a:r>
              <a:rPr lang="en-US" sz="1000" dirty="0">
                <a:solidFill>
                  <a:srgbClr val="000000"/>
                </a:solidFill>
              </a:rPr>
              <a:t>)</a:t>
            </a:r>
          </a:p>
        </p:txBody>
      </p:sp>
      <p:sp>
        <p:nvSpPr>
          <p:cNvPr id="57" name="Line 18"/>
          <p:cNvSpPr>
            <a:spLocks noChangeShapeType="1"/>
          </p:cNvSpPr>
          <p:nvPr/>
        </p:nvSpPr>
        <p:spPr bwMode="auto">
          <a:xfrm>
            <a:off x="3047998" y="4298950"/>
            <a:ext cx="304802" cy="90488"/>
          </a:xfrm>
          <a:prstGeom prst="line">
            <a:avLst/>
          </a:prstGeom>
          <a:noFill/>
          <a:ln w="9525">
            <a:solidFill>
              <a:schemeClr val="tx1"/>
            </a:solidFill>
            <a:round/>
            <a:headEnd type="none" w="med" len="lg"/>
            <a:tailEnd type="triangle" w="sm" len="lg"/>
          </a:ln>
        </p:spPr>
        <p:txBody>
          <a:bodyPr wrap="none" anchor="ctr"/>
          <a:lstStyle/>
          <a:p>
            <a:endParaRPr lang="en-US"/>
          </a:p>
        </p:txBody>
      </p:sp>
      <p:sp>
        <p:nvSpPr>
          <p:cNvPr id="58" name="Line 18"/>
          <p:cNvSpPr>
            <a:spLocks noChangeShapeType="1"/>
          </p:cNvSpPr>
          <p:nvPr/>
        </p:nvSpPr>
        <p:spPr bwMode="auto">
          <a:xfrm>
            <a:off x="5181600" y="4367939"/>
            <a:ext cx="457200" cy="183423"/>
          </a:xfrm>
          <a:prstGeom prst="line">
            <a:avLst/>
          </a:prstGeom>
          <a:noFill/>
          <a:ln w="9525">
            <a:solidFill>
              <a:schemeClr val="tx1"/>
            </a:solidFill>
            <a:round/>
            <a:headEnd type="none" w="med" len="lg"/>
            <a:tailEnd type="triangle" w="sm" len="lg"/>
          </a:ln>
        </p:spPr>
        <p:txBody>
          <a:bodyPr wrap="none" anchor="ctr"/>
          <a:lstStyle/>
          <a:p>
            <a:endParaRPr lang="en-US"/>
          </a:p>
        </p:txBody>
      </p:sp>
      <p:sp>
        <p:nvSpPr>
          <p:cNvPr id="61" name="Rectangle 60"/>
          <p:cNvSpPr/>
          <p:nvPr/>
        </p:nvSpPr>
        <p:spPr>
          <a:xfrm>
            <a:off x="3352800" y="5031582"/>
            <a:ext cx="1828800" cy="436562"/>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rgbClr val="000000"/>
                </a:solidFill>
              </a:rPr>
              <a:t>Conversion function (</a:t>
            </a:r>
            <a:r>
              <a:rPr lang="en-US" sz="1000" dirty="0" err="1">
                <a:solidFill>
                  <a:srgbClr val="000000"/>
                </a:solidFill>
              </a:rPr>
              <a:t>plugToManip</a:t>
            </a:r>
            <a:r>
              <a:rPr lang="en-US" sz="1000" dirty="0">
                <a:solidFill>
                  <a:srgbClr val="000000"/>
                </a:solidFill>
              </a:rPr>
              <a:t>)</a:t>
            </a:r>
          </a:p>
        </p:txBody>
      </p:sp>
      <p:sp>
        <p:nvSpPr>
          <p:cNvPr id="62" name="Line 18"/>
          <p:cNvSpPr>
            <a:spLocks noChangeShapeType="1"/>
          </p:cNvSpPr>
          <p:nvPr/>
        </p:nvSpPr>
        <p:spPr bwMode="auto">
          <a:xfrm flipH="1">
            <a:off x="5162550" y="5203825"/>
            <a:ext cx="476250" cy="46038"/>
          </a:xfrm>
          <a:prstGeom prst="line">
            <a:avLst/>
          </a:prstGeom>
          <a:noFill/>
          <a:ln w="9525">
            <a:solidFill>
              <a:schemeClr val="tx1"/>
            </a:solidFill>
            <a:round/>
            <a:headEnd type="none" w="med" len="lg"/>
            <a:tailEnd type="triangle" w="sm" len="lg"/>
          </a:ln>
        </p:spPr>
        <p:txBody>
          <a:bodyPr wrap="none" anchor="ctr"/>
          <a:lstStyle/>
          <a:p>
            <a:endParaRPr lang="en-US"/>
          </a:p>
        </p:txBody>
      </p:sp>
      <p:sp>
        <p:nvSpPr>
          <p:cNvPr id="63" name="Line 18"/>
          <p:cNvSpPr>
            <a:spLocks noChangeShapeType="1"/>
          </p:cNvSpPr>
          <p:nvPr/>
        </p:nvSpPr>
        <p:spPr bwMode="auto">
          <a:xfrm flipH="1">
            <a:off x="3047998" y="5249863"/>
            <a:ext cx="304802" cy="68262"/>
          </a:xfrm>
          <a:prstGeom prst="line">
            <a:avLst/>
          </a:prstGeom>
          <a:noFill/>
          <a:ln w="9525">
            <a:solidFill>
              <a:schemeClr val="tx1"/>
            </a:solidFill>
            <a:round/>
            <a:headEnd type="none" w="med" len="lg"/>
            <a:tailEnd type="triangle" w="sm" len="lg"/>
          </a:ln>
        </p:spPr>
        <p:txBody>
          <a:bodyPr wrap="none" anchor="ctr"/>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blinds(horizontal)">
                                      <p:cBhvr>
                                        <p:cTn id="10" dur="500"/>
                                        <p:tgtEl>
                                          <p:spTgt spid="5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blinds(horizontal)">
                                      <p:cBhvr>
                                        <p:cTn id="13" dur="500"/>
                                        <p:tgtEl>
                                          <p:spTgt spid="5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blinds(horizontal)">
                                      <p:cBhvr>
                                        <p:cTn id="18" dur="500"/>
                                        <p:tgtEl>
                                          <p:spTgt spid="6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blinds(horizontal)">
                                      <p:cBhvr>
                                        <p:cTn id="21" dur="500"/>
                                        <p:tgtEl>
                                          <p:spTgt spid="6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blinds(horizontal)">
                                      <p:cBhvr>
                                        <p:cTn id="2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61" grpId="0" animBg="1"/>
      <p:bldP spid="62" grpId="0" animBg="1"/>
      <p:bldP spid="6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Conversion Functions</a:t>
            </a:r>
          </a:p>
        </p:txBody>
      </p:sp>
      <p:sp>
        <p:nvSpPr>
          <p:cNvPr id="61443" name="Content Placeholder 2"/>
          <p:cNvSpPr>
            <a:spLocks noGrp="1"/>
          </p:cNvSpPr>
          <p:nvPr>
            <p:ph idx="1"/>
          </p:nvPr>
        </p:nvSpPr>
        <p:spPr/>
        <p:txBody>
          <a:bodyPr/>
          <a:lstStyle/>
          <a:p>
            <a:pPr>
              <a:buFontTx/>
              <a:buChar char="•"/>
            </a:pPr>
            <a:r>
              <a:rPr lang="en-US" dirty="0" smtClean="0"/>
              <a:t>Convert between manipulator values and plug values</a:t>
            </a:r>
          </a:p>
          <a:p>
            <a:pPr>
              <a:buFontTx/>
              <a:buChar char="•"/>
            </a:pPr>
            <a:r>
              <a:rPr lang="en-US" dirty="0" smtClean="0"/>
              <a:t>Implemented as callback methods</a:t>
            </a:r>
          </a:p>
          <a:p>
            <a:pPr>
              <a:buFontTx/>
              <a:buChar char="•"/>
            </a:pPr>
            <a:r>
              <a:rPr lang="en-US" dirty="0" smtClean="0"/>
              <a:t>Two kinds of conversion callbacks:</a:t>
            </a:r>
          </a:p>
          <a:p>
            <a:pPr lvl="2">
              <a:buFont typeface="Arial" charset="0"/>
              <a:buChar char="•"/>
            </a:pPr>
            <a:r>
              <a:rPr lang="en-US" dirty="0" err="1" smtClean="0"/>
              <a:t>manipToPlug</a:t>
            </a:r>
            <a:endParaRPr lang="en-US" dirty="0" smtClean="0"/>
          </a:p>
          <a:p>
            <a:pPr lvl="3">
              <a:buFont typeface="Arial" charset="0"/>
              <a:buChar char="•"/>
            </a:pPr>
            <a:r>
              <a:rPr lang="en-US" dirty="0" err="1" smtClean="0"/>
              <a:t>addManipToPlugConversion</a:t>
            </a:r>
            <a:r>
              <a:rPr lang="en-US" dirty="0" smtClean="0"/>
              <a:t> (</a:t>
            </a:r>
            <a:r>
              <a:rPr lang="en-US" dirty="0" err="1" smtClean="0"/>
              <a:t>MPlug</a:t>
            </a:r>
            <a:r>
              <a:rPr lang="en-US" dirty="0" smtClean="0"/>
              <a:t> &amp;plug)</a:t>
            </a:r>
          </a:p>
          <a:p>
            <a:pPr lvl="3">
              <a:buNone/>
            </a:pPr>
            <a:r>
              <a:rPr lang="en-CA" dirty="0" smtClean="0"/>
              <a:t>	</a:t>
            </a:r>
            <a:endParaRPr lang="en-US" sz="1400" dirty="0" smtClean="0"/>
          </a:p>
          <a:p>
            <a:pPr lvl="2">
              <a:buFont typeface="Arial" charset="0"/>
              <a:buChar char="•"/>
            </a:pPr>
            <a:r>
              <a:rPr lang="en-US" dirty="0" err="1" smtClean="0"/>
              <a:t>plugToManip</a:t>
            </a:r>
            <a:endParaRPr lang="en-US" dirty="0" smtClean="0"/>
          </a:p>
          <a:p>
            <a:pPr lvl="3">
              <a:buFont typeface="Arial" charset="0"/>
              <a:buChar char="•"/>
            </a:pPr>
            <a:r>
              <a:rPr lang="en-US" dirty="0" err="1" smtClean="0"/>
              <a:t>addPlugToManipConversion</a:t>
            </a:r>
            <a:r>
              <a:rPr lang="en-US" dirty="0" smtClean="0"/>
              <a:t> (unsigned </a:t>
            </a:r>
            <a:r>
              <a:rPr lang="en-US" dirty="0" err="1" smtClean="0"/>
              <a:t>int</a:t>
            </a:r>
            <a:r>
              <a:rPr lang="en-US" dirty="0" smtClean="0"/>
              <a:t> </a:t>
            </a:r>
            <a:r>
              <a:rPr lang="en-US" dirty="0" err="1" smtClean="0"/>
              <a:t>manipIndex</a:t>
            </a:r>
            <a:r>
              <a:rPr lang="en-US" dirty="0" smtClean="0"/>
              <a:t>)</a:t>
            </a:r>
          </a:p>
          <a:p>
            <a:pPr lvl="3">
              <a:buFont typeface="Arial" charset="0"/>
              <a:buChar char="•"/>
            </a:pPr>
            <a:endParaRPr lang="en-US" dirty="0" smtClean="0"/>
          </a:p>
          <a:p>
            <a:pPr lvl="2">
              <a:buFont typeface="Arial" charset="0"/>
              <a:buChar char="•"/>
            </a:pPr>
            <a:r>
              <a:rPr lang="en-US" dirty="0" smtClean="0"/>
              <a:t>The converter must be implemented in the </a:t>
            </a:r>
            <a:r>
              <a:rPr lang="en-US" dirty="0" err="1" smtClean="0"/>
              <a:t>manipToPlugConversion</a:t>
            </a:r>
            <a:r>
              <a:rPr lang="en-US" dirty="0" smtClean="0"/>
              <a:t>() and </a:t>
            </a:r>
            <a:r>
              <a:rPr lang="en-US" dirty="0" err="1" smtClean="0"/>
              <a:t>plugToManipConversion</a:t>
            </a:r>
            <a:r>
              <a:rPr lang="en-US" dirty="0" smtClean="0"/>
              <a:t> virtual method of these classes</a:t>
            </a:r>
          </a:p>
          <a:p>
            <a:pPr>
              <a:buFontTx/>
              <a:buChar char="•"/>
            </a:pPr>
            <a:r>
              <a:rPr lang="en-US" dirty="0" err="1" smtClean="0"/>
              <a:t>MManipData</a:t>
            </a:r>
            <a:endParaRPr lang="en-US" dirty="0" smtClean="0"/>
          </a:p>
          <a:p>
            <a:pPr lvl="3"/>
            <a:endParaRPr lang="en-US" dirty="0" smtClean="0"/>
          </a:p>
        </p:txBody>
      </p:sp>
      <p:sp>
        <p:nvSpPr>
          <p:cNvPr id="4" name="TextBox 3"/>
          <p:cNvSpPr txBox="1"/>
          <p:nvPr/>
        </p:nvSpPr>
        <p:spPr>
          <a:xfrm>
            <a:off x="1371600" y="3505200"/>
            <a:ext cx="2286000" cy="307777"/>
          </a:xfrm>
          <a:prstGeom prst="rect">
            <a:avLst/>
          </a:prstGeom>
          <a:noFill/>
        </p:spPr>
        <p:txBody>
          <a:bodyPr wrap="square" rtlCol="0">
            <a:spAutoFit/>
          </a:bodyPr>
          <a:lstStyle/>
          <a:p>
            <a:r>
              <a:rPr lang="en-CA" sz="1400" dirty="0" err="1" smtClean="0">
                <a:solidFill>
                  <a:srgbClr val="FFFF00"/>
                </a:solidFill>
              </a:rPr>
              <a:t>converterManipValues</a:t>
            </a:r>
            <a:endParaRPr lang="en-US" sz="1400" dirty="0">
              <a:solidFill>
                <a:srgbClr val="FFFF00"/>
              </a:solidFill>
            </a:endParaRPr>
          </a:p>
        </p:txBody>
      </p:sp>
      <p:sp>
        <p:nvSpPr>
          <p:cNvPr id="5" name="TextBox 4"/>
          <p:cNvSpPr txBox="1"/>
          <p:nvPr/>
        </p:nvSpPr>
        <p:spPr>
          <a:xfrm>
            <a:off x="1295400" y="4495800"/>
            <a:ext cx="2286000" cy="307777"/>
          </a:xfrm>
          <a:prstGeom prst="rect">
            <a:avLst/>
          </a:prstGeom>
          <a:noFill/>
        </p:spPr>
        <p:txBody>
          <a:bodyPr wrap="square" rtlCol="0">
            <a:spAutoFit/>
          </a:bodyPr>
          <a:lstStyle/>
          <a:p>
            <a:r>
              <a:rPr lang="en-CA" sz="1400" dirty="0" err="1" smtClean="0">
                <a:solidFill>
                  <a:srgbClr val="FFFF00"/>
                </a:solidFill>
              </a:rPr>
              <a:t>converterPlugValues</a:t>
            </a:r>
            <a:endParaRPr lang="en-US" sz="1400" dirty="0">
              <a:solidFill>
                <a:srgbClr val="FFFF00"/>
              </a:solidFill>
            </a:endParaRPr>
          </a:p>
        </p:txBody>
      </p:sp>
      <p:sp>
        <p:nvSpPr>
          <p:cNvPr id="6" name="TextBox 5"/>
          <p:cNvSpPr txBox="1"/>
          <p:nvPr/>
        </p:nvSpPr>
        <p:spPr>
          <a:xfrm>
            <a:off x="3810000" y="4495800"/>
            <a:ext cx="2286000" cy="307777"/>
          </a:xfrm>
          <a:prstGeom prst="rect">
            <a:avLst/>
          </a:prstGeom>
          <a:noFill/>
        </p:spPr>
        <p:txBody>
          <a:bodyPr wrap="square" rtlCol="0">
            <a:spAutoFit/>
          </a:bodyPr>
          <a:lstStyle/>
          <a:p>
            <a:r>
              <a:rPr lang="en-CA" sz="1400" dirty="0" err="1" smtClean="0">
                <a:solidFill>
                  <a:srgbClr val="FFFF00"/>
                </a:solidFill>
              </a:rPr>
              <a:t>converterManipValues</a:t>
            </a:r>
            <a:endParaRPr lang="en-US" sz="1400" dirty="0">
              <a:solidFill>
                <a:srgbClr val="FFFF00"/>
              </a:solidFill>
            </a:endParaRPr>
          </a:p>
        </p:txBody>
      </p:sp>
      <p:sp>
        <p:nvSpPr>
          <p:cNvPr id="8" name="TextBox 7"/>
          <p:cNvSpPr txBox="1"/>
          <p:nvPr/>
        </p:nvSpPr>
        <p:spPr>
          <a:xfrm>
            <a:off x="3657600" y="3505200"/>
            <a:ext cx="2286000" cy="307777"/>
          </a:xfrm>
          <a:prstGeom prst="rect">
            <a:avLst/>
          </a:prstGeom>
          <a:noFill/>
        </p:spPr>
        <p:txBody>
          <a:bodyPr wrap="square" rtlCol="0">
            <a:spAutoFit/>
          </a:bodyPr>
          <a:lstStyle/>
          <a:p>
            <a:r>
              <a:rPr lang="en-CA" sz="1400" dirty="0" err="1" smtClean="0">
                <a:solidFill>
                  <a:srgbClr val="FFFF00"/>
                </a:solidFill>
              </a:rPr>
              <a:t>converterPlugValues</a:t>
            </a:r>
            <a:endParaRPr lang="en-US" sz="1400" dirty="0">
              <a:solidFill>
                <a:srgbClr val="FFFF00"/>
              </a:solidFill>
            </a:endParaRPr>
          </a:p>
        </p:txBody>
      </p:sp>
      <p:cxnSp>
        <p:nvCxnSpPr>
          <p:cNvPr id="10" name="Straight Arrow Connector 9"/>
          <p:cNvCxnSpPr/>
          <p:nvPr/>
        </p:nvCxnSpPr>
        <p:spPr>
          <a:xfrm>
            <a:off x="3276600" y="3654624"/>
            <a:ext cx="381000" cy="1588"/>
          </a:xfrm>
          <a:prstGeom prst="straightConnector1">
            <a:avLst/>
          </a:prstGeom>
          <a:ln>
            <a:solidFill>
              <a:srgbClr val="FFFF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276600" y="4648200"/>
            <a:ext cx="381000" cy="1588"/>
          </a:xfrm>
          <a:prstGeom prst="straightConnector1">
            <a:avLst/>
          </a:prstGeom>
          <a:ln>
            <a:solidFill>
              <a:srgbClr val="FFFF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AutoShape 7"/>
          <p:cNvSpPr>
            <a:spLocks noChangeArrowheads="1"/>
          </p:cNvSpPr>
          <p:nvPr/>
        </p:nvSpPr>
        <p:spPr bwMode="auto">
          <a:xfrm>
            <a:off x="4495800" y="3124200"/>
            <a:ext cx="31242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15" name="AutoShape 7"/>
          <p:cNvSpPr>
            <a:spLocks noChangeArrowheads="1"/>
          </p:cNvSpPr>
          <p:nvPr/>
        </p:nvSpPr>
        <p:spPr bwMode="auto">
          <a:xfrm>
            <a:off x="4572000" y="4202563"/>
            <a:ext cx="30480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linds(horizontal)">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17" dur="500"/>
                                        <p:tgtEl>
                                          <p:spTgt spid="6144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1443">
                                            <p:txEl>
                                              <p:pRg st="3" end="3"/>
                                            </p:txEl>
                                          </p:spTgt>
                                        </p:tgtEl>
                                        <p:attrNameLst>
                                          <p:attrName>style.visibility</p:attrName>
                                        </p:attrNameLst>
                                      </p:cBhvr>
                                      <p:to>
                                        <p:strVal val="visible"/>
                                      </p:to>
                                    </p:set>
                                    <p:animEffect transition="in" filter="blinds(horizontal)">
                                      <p:cBhvr>
                                        <p:cTn id="20" dur="500"/>
                                        <p:tgtEl>
                                          <p:spTgt spid="6144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23" dur="500"/>
                                        <p:tgtEl>
                                          <p:spTgt spid="6144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linds(horizontal)">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61443">
                                            <p:txEl>
                                              <p:pRg st="6" end="6"/>
                                            </p:txEl>
                                          </p:spTgt>
                                        </p:tgtEl>
                                        <p:attrNameLst>
                                          <p:attrName>style.visibility</p:attrName>
                                        </p:attrNameLst>
                                      </p:cBhvr>
                                      <p:to>
                                        <p:strVal val="visible"/>
                                      </p:to>
                                    </p:set>
                                    <p:animEffect transition="in" filter="blinds(horizontal)">
                                      <p:cBhvr>
                                        <p:cTn id="46" dur="500"/>
                                        <p:tgtEl>
                                          <p:spTgt spid="61443">
                                            <p:txEl>
                                              <p:pRg st="6" end="6"/>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61443">
                                            <p:txEl>
                                              <p:pRg st="7" end="7"/>
                                            </p:txEl>
                                          </p:spTgt>
                                        </p:tgtEl>
                                        <p:attrNameLst>
                                          <p:attrName>style.visibility</p:attrName>
                                        </p:attrNameLst>
                                      </p:cBhvr>
                                      <p:to>
                                        <p:strVal val="visible"/>
                                      </p:to>
                                    </p:set>
                                    <p:animEffect transition="in" filter="blinds(horizontal)">
                                      <p:cBhvr>
                                        <p:cTn id="49" dur="500"/>
                                        <p:tgtEl>
                                          <p:spTgt spid="61443">
                                            <p:txEl>
                                              <p:pRg st="7" end="7"/>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61443">
                                            <p:txEl>
                                              <p:pRg st="9" end="9"/>
                                            </p:txEl>
                                          </p:spTgt>
                                        </p:tgtEl>
                                        <p:attrNameLst>
                                          <p:attrName>style.visibility</p:attrName>
                                        </p:attrNameLst>
                                      </p:cBhvr>
                                      <p:to>
                                        <p:strVal val="visible"/>
                                      </p:to>
                                    </p:set>
                                    <p:animEffect transition="in" filter="blinds(horizontal)">
                                      <p:cBhvr>
                                        <p:cTn id="52" dur="500"/>
                                        <p:tgtEl>
                                          <p:spTgt spid="6144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linds(horizontal)">
                                      <p:cBhvr>
                                        <p:cTn id="62" dur="500"/>
                                        <p:tgtEl>
                                          <p:spTgt spid="5"/>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blinds(horizontal)">
                                      <p:cBhvr>
                                        <p:cTn id="65" dur="500"/>
                                        <p:tgtEl>
                                          <p:spTgt spid="6"/>
                                        </p:tgtEl>
                                      </p:cBhvr>
                                    </p:animEffect>
                                  </p:childTnLst>
                                </p:cTn>
                              </p:par>
                              <p:par>
                                <p:cTn id="66" presetID="3" presetClass="entr" presetSubtype="10" fill="hold"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blinds(horizontal)">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61443">
                                            <p:txEl>
                                              <p:pRg st="10" end="10"/>
                                            </p:txEl>
                                          </p:spTgt>
                                        </p:tgtEl>
                                        <p:attrNameLst>
                                          <p:attrName>style.visibility</p:attrName>
                                        </p:attrNameLst>
                                      </p:cBhvr>
                                      <p:to>
                                        <p:strVal val="visible"/>
                                      </p:to>
                                    </p:set>
                                    <p:animEffect transition="in" filter="blinds(horizontal)">
                                      <p:cBhvr>
                                        <p:cTn id="73" dur="500"/>
                                        <p:tgtEl>
                                          <p:spTgt spid="614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Example:arrowLocatorManip.py</a:t>
            </a:r>
            <a:r>
              <a:rPr lang="en-US" dirty="0" smtClean="0"/>
              <a:t> </a:t>
            </a:r>
            <a:endParaRPr lang="en-US" dirty="0"/>
          </a:p>
        </p:txBody>
      </p:sp>
      <p:sp>
        <p:nvSpPr>
          <p:cNvPr id="6" name="TextBox 5"/>
          <p:cNvSpPr txBox="1"/>
          <p:nvPr/>
        </p:nvSpPr>
        <p:spPr>
          <a:xfrm>
            <a:off x="319088" y="1828800"/>
            <a:ext cx="9358312" cy="3077766"/>
          </a:xfrm>
          <a:prstGeom prst="rect">
            <a:avLst/>
          </a:prstGeom>
          <a:noFill/>
        </p:spPr>
        <p:txBody>
          <a:bodyPr wrap="square" rtlCol="0">
            <a:spAutoFit/>
          </a:bodyPr>
          <a:lstStyle/>
          <a:p>
            <a:r>
              <a:rPr lang="en-US" sz="1600" dirty="0" smtClean="0">
                <a:solidFill>
                  <a:srgbClr val="FFFF00"/>
                </a:solidFill>
                <a:latin typeface="Calibri" pitchFamily="34" charset="0"/>
              </a:rPr>
              <a:t>def </a:t>
            </a:r>
            <a:r>
              <a:rPr lang="en-US" sz="1600" dirty="0" err="1" smtClean="0">
                <a:solidFill>
                  <a:srgbClr val="FFFF00"/>
                </a:solidFill>
                <a:latin typeface="Calibri" pitchFamily="34" charset="0"/>
              </a:rPr>
              <a:t>connectToDependNode</a:t>
            </a:r>
            <a:r>
              <a:rPr lang="en-US" sz="1600" dirty="0" smtClean="0">
                <a:solidFill>
                  <a:srgbClr val="FFFF00"/>
                </a:solidFill>
                <a:latin typeface="Calibri" pitchFamily="34" charset="0"/>
              </a:rPr>
              <a:t>(self, </a:t>
            </a:r>
            <a:r>
              <a:rPr lang="en-US" sz="1600" dirty="0" err="1" smtClean="0">
                <a:solidFill>
                  <a:srgbClr val="FFFF00"/>
                </a:solidFill>
                <a:latin typeface="Calibri" pitchFamily="34" charset="0"/>
              </a:rPr>
              <a:t>dependNode</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fnDepNode</a:t>
            </a:r>
            <a:r>
              <a:rPr lang="en-US" sz="1600" dirty="0" smtClean="0">
                <a:solidFill>
                  <a:srgbClr val="FFFF00"/>
                </a:solidFill>
                <a:latin typeface="Calibri" pitchFamily="34" charset="0"/>
              </a:rPr>
              <a:t> = </a:t>
            </a:r>
            <a:r>
              <a:rPr lang="en-US" sz="1600" dirty="0" err="1" smtClean="0">
                <a:solidFill>
                  <a:srgbClr val="FFFF00"/>
                </a:solidFill>
                <a:latin typeface="Calibri" pitchFamily="34" charset="0"/>
              </a:rPr>
              <a:t>OpenMaya.MFnDependencyNode</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dependNode</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rotationPlug</a:t>
            </a:r>
            <a:r>
              <a:rPr lang="en-US" sz="1600" dirty="0" smtClean="0">
                <a:solidFill>
                  <a:srgbClr val="FFFF00"/>
                </a:solidFill>
                <a:latin typeface="Calibri" pitchFamily="34" charset="0"/>
              </a:rPr>
              <a:t> = </a:t>
            </a:r>
            <a:r>
              <a:rPr lang="en-US" sz="1600" dirty="0" err="1" smtClean="0">
                <a:solidFill>
                  <a:srgbClr val="FFFF00"/>
                </a:solidFill>
                <a:latin typeface="Calibri" pitchFamily="34" charset="0"/>
              </a:rPr>
              <a:t>fnDepNode.findPlug</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windDirection</a:t>
            </a:r>
            <a:r>
              <a:rPr lang="en-US" sz="1600" dirty="0" smtClean="0">
                <a:solidFill>
                  <a:srgbClr val="FFFF00"/>
                </a:solidFill>
                <a:latin typeface="Calibri" pitchFamily="34" charset="0"/>
              </a:rPr>
              <a:t>“, True)</a:t>
            </a:r>
          </a:p>
          <a:p>
            <a:endParaRPr lang="en-US" sz="1600" dirty="0" smtClean="0">
              <a:solidFill>
                <a:srgbClr val="FFFF00"/>
              </a:solidFill>
              <a:latin typeface="Calibri" pitchFamily="34" charset="0"/>
            </a:endParaRP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fnDisc</a:t>
            </a:r>
            <a:r>
              <a:rPr lang="en-US" sz="1600" dirty="0" smtClean="0">
                <a:solidFill>
                  <a:srgbClr val="FFFF00"/>
                </a:solidFill>
                <a:latin typeface="Calibri" pitchFamily="34" charset="0"/>
              </a:rPr>
              <a:t> = </a:t>
            </a:r>
            <a:r>
              <a:rPr lang="en-US" sz="1600" dirty="0" err="1" smtClean="0">
                <a:solidFill>
                  <a:srgbClr val="FFFF00"/>
                </a:solidFill>
                <a:latin typeface="Calibri" pitchFamily="34" charset="0"/>
              </a:rPr>
              <a:t>OpenMayaUI.MFnDiscManip</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fDiscManip</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fnDisc.connectToAnglePlug</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rotationPlug</a:t>
            </a:r>
            <a:r>
              <a:rPr lang="en-US" sz="1600" dirty="0" smtClean="0">
                <a:solidFill>
                  <a:srgbClr val="FFFF00"/>
                </a:solidFill>
                <a:latin typeface="Calibri" pitchFamily="34" charset="0"/>
              </a:rPr>
              <a:t>)</a:t>
            </a:r>
          </a:p>
          <a:p>
            <a:endParaRPr lang="en-US" sz="1600" dirty="0" smtClean="0">
              <a:solidFill>
                <a:srgbClr val="FFFF00"/>
              </a:solidFill>
              <a:latin typeface="Calibri" pitchFamily="34" charset="0"/>
            </a:endParaRP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centerPointIndex</a:t>
            </a:r>
            <a:r>
              <a:rPr lang="en-US" sz="1600" dirty="0" smtClean="0">
                <a:solidFill>
                  <a:srgbClr val="FFFF00"/>
                </a:solidFill>
                <a:latin typeface="Calibri" pitchFamily="34" charset="0"/>
              </a:rPr>
              <a:t> = </a:t>
            </a:r>
            <a:r>
              <a:rPr lang="en-US" sz="1600" dirty="0" err="1" smtClean="0">
                <a:solidFill>
                  <a:srgbClr val="FFFF00"/>
                </a:solidFill>
                <a:latin typeface="Calibri" pitchFamily="34" charset="0"/>
              </a:rPr>
              <a:t>fnDisc.centerIndex</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OpenMayaMPx.MPxManipulatorNode.addPlugToManipConversion</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centerPointIndex</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p>
          <a:p>
            <a:endParaRPr lang="en-US" dirty="0"/>
          </a:p>
        </p:txBody>
      </p:sp>
      <p:sp>
        <p:nvSpPr>
          <p:cNvPr id="4" name="AutoShape 7"/>
          <p:cNvSpPr>
            <a:spLocks noChangeArrowheads="1"/>
          </p:cNvSpPr>
          <p:nvPr/>
        </p:nvSpPr>
        <p:spPr bwMode="auto">
          <a:xfrm>
            <a:off x="6858000" y="4038599"/>
            <a:ext cx="1676400" cy="330587"/>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4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Example:arrowLocatorManip.py</a:t>
            </a:r>
            <a:endParaRPr lang="en-US" dirty="0"/>
          </a:p>
        </p:txBody>
      </p:sp>
      <p:sp>
        <p:nvSpPr>
          <p:cNvPr id="5" name="TextBox 4"/>
          <p:cNvSpPr txBox="1"/>
          <p:nvPr/>
        </p:nvSpPr>
        <p:spPr>
          <a:xfrm>
            <a:off x="152400" y="1279525"/>
            <a:ext cx="8991600" cy="5416868"/>
          </a:xfrm>
          <a:prstGeom prst="rect">
            <a:avLst/>
          </a:prstGeom>
          <a:noFill/>
        </p:spPr>
        <p:txBody>
          <a:bodyPr wrap="square" rtlCol="0">
            <a:spAutoFit/>
          </a:bodyPr>
          <a:lstStyle/>
          <a:p>
            <a:r>
              <a:rPr lang="en-US" sz="1600" i="1" dirty="0" smtClean="0">
                <a:solidFill>
                  <a:srgbClr val="FFFF00"/>
                </a:solidFill>
                <a:latin typeface="Calibri" pitchFamily="34" charset="0"/>
              </a:rPr>
              <a:t>def </a:t>
            </a:r>
            <a:r>
              <a:rPr lang="en-US" sz="1600" i="1" dirty="0" err="1" smtClean="0">
                <a:solidFill>
                  <a:srgbClr val="FFFF00"/>
                </a:solidFill>
                <a:latin typeface="Calibri" pitchFamily="34" charset="0"/>
              </a:rPr>
              <a:t>plugToManipConversion</a:t>
            </a:r>
            <a:r>
              <a:rPr lang="en-US" sz="1600" i="1" dirty="0" smtClean="0">
                <a:solidFill>
                  <a:srgbClr val="FFFF00"/>
                </a:solidFill>
                <a:latin typeface="Calibri" pitchFamily="34" charset="0"/>
              </a:rPr>
              <a:t>( self, </a:t>
            </a:r>
            <a:r>
              <a:rPr lang="en-US" sz="1600" i="1" dirty="0" err="1" smtClean="0">
                <a:solidFill>
                  <a:srgbClr val="FFFF00"/>
                </a:solidFill>
                <a:latin typeface="Calibri" pitchFamily="34" charset="0"/>
              </a:rPr>
              <a:t>manipIndex</a:t>
            </a:r>
            <a:r>
              <a:rPr lang="en-US" sz="1600" i="1" dirty="0" smtClean="0">
                <a:solidFill>
                  <a:srgbClr val="FFFF00"/>
                </a:solidFill>
                <a:latin typeface="Calibri" pitchFamily="34" charset="0"/>
              </a:rPr>
              <a:t> ):</a:t>
            </a:r>
          </a:p>
          <a:p>
            <a:r>
              <a:rPr lang="en-US" sz="1600" i="1" dirty="0" smtClean="0">
                <a:solidFill>
                  <a:srgbClr val="FFFF00"/>
                </a:solidFill>
                <a:latin typeface="Calibri" pitchFamily="34" charset="0"/>
              </a:rPr>
              <a:t>	try:</a:t>
            </a:r>
          </a:p>
          <a:p>
            <a:r>
              <a:rPr lang="en-US" sz="1600" i="1" dirty="0" smtClean="0">
                <a:solidFill>
                  <a:srgbClr val="FFFF00"/>
                </a:solidFill>
                <a:latin typeface="Calibri" pitchFamily="34" charset="0"/>
              </a:rPr>
              <a:t>		#Get parent transform node of the locator node</a:t>
            </a:r>
          </a:p>
          <a:p>
            <a:r>
              <a:rPr lang="en-US" sz="1600" i="1" dirty="0" smtClean="0">
                <a:solidFill>
                  <a:srgbClr val="FFFF00"/>
                </a:solidFill>
                <a:latin typeface="Calibri" pitchFamily="34" charset="0"/>
              </a:rPr>
              <a:t>		</a:t>
            </a:r>
            <a:r>
              <a:rPr lang="en-US" sz="1600" i="1" dirty="0" err="1" smtClean="0">
                <a:solidFill>
                  <a:srgbClr val="FFFF00"/>
                </a:solidFill>
                <a:latin typeface="Calibri" pitchFamily="34" charset="0"/>
              </a:rPr>
              <a:t>parentTransform</a:t>
            </a:r>
            <a:r>
              <a:rPr lang="en-US" sz="1600" i="1" dirty="0" smtClean="0">
                <a:solidFill>
                  <a:srgbClr val="FFFF00"/>
                </a:solidFill>
                <a:latin typeface="Calibri" pitchFamily="34" charset="0"/>
              </a:rPr>
              <a:t> = </a:t>
            </a:r>
            <a:r>
              <a:rPr lang="en-US" sz="1600" i="1" dirty="0" err="1" smtClean="0">
                <a:solidFill>
                  <a:srgbClr val="FFFF00"/>
                </a:solidFill>
                <a:latin typeface="Calibri" pitchFamily="34" charset="0"/>
              </a:rPr>
              <a:t>self.fNodePath.transform</a:t>
            </a:r>
            <a:r>
              <a:rPr lang="en-US" sz="1600" i="1" dirty="0" smtClean="0">
                <a:solidFill>
                  <a:srgbClr val="FFFF00"/>
                </a:solidFill>
                <a:latin typeface="Calibri" pitchFamily="34" charset="0"/>
              </a:rPr>
              <a:t>()</a:t>
            </a:r>
          </a:p>
          <a:p>
            <a:r>
              <a:rPr lang="en-US" sz="1600" i="1" dirty="0" smtClean="0">
                <a:solidFill>
                  <a:srgbClr val="FFFF00"/>
                </a:solidFill>
                <a:latin typeface="Calibri" pitchFamily="34" charset="0"/>
              </a:rPr>
              <a:t>		#Get the transform node DAG path</a:t>
            </a:r>
          </a:p>
          <a:p>
            <a:r>
              <a:rPr lang="en-US" sz="1600" i="1" dirty="0" smtClean="0">
                <a:solidFill>
                  <a:srgbClr val="FFFF00"/>
                </a:solidFill>
                <a:latin typeface="Calibri" pitchFamily="34" charset="0"/>
              </a:rPr>
              <a:t>		</a:t>
            </a:r>
            <a:r>
              <a:rPr lang="en-US" sz="1600" i="1" dirty="0" err="1" smtClean="0">
                <a:solidFill>
                  <a:srgbClr val="FFFF00"/>
                </a:solidFill>
                <a:latin typeface="Calibri" pitchFamily="34" charset="0"/>
              </a:rPr>
              <a:t>transformPath</a:t>
            </a:r>
            <a:r>
              <a:rPr lang="en-US" sz="1600" i="1" dirty="0" smtClean="0">
                <a:solidFill>
                  <a:srgbClr val="FFFF00"/>
                </a:solidFill>
                <a:latin typeface="Calibri" pitchFamily="34" charset="0"/>
              </a:rPr>
              <a:t> = </a:t>
            </a:r>
            <a:r>
              <a:rPr lang="en-US" sz="1600" i="1" dirty="0" err="1" smtClean="0">
                <a:solidFill>
                  <a:srgbClr val="FFFF00"/>
                </a:solidFill>
                <a:latin typeface="Calibri" pitchFamily="34" charset="0"/>
              </a:rPr>
              <a:t>OpenMaya.MDagPath</a:t>
            </a:r>
            <a:r>
              <a:rPr lang="en-US" sz="1600" i="1" dirty="0" smtClean="0">
                <a:solidFill>
                  <a:srgbClr val="FFFF00"/>
                </a:solidFill>
                <a:latin typeface="Calibri" pitchFamily="34" charset="0"/>
              </a:rPr>
              <a:t>()</a:t>
            </a:r>
          </a:p>
          <a:p>
            <a:r>
              <a:rPr lang="en-US" sz="1600" i="1" dirty="0" smtClean="0">
                <a:solidFill>
                  <a:srgbClr val="FFFF00"/>
                </a:solidFill>
                <a:latin typeface="Calibri" pitchFamily="34" charset="0"/>
              </a:rPr>
              <a:t>		</a:t>
            </a:r>
            <a:r>
              <a:rPr lang="en-US" sz="1600" i="1" dirty="0" err="1" smtClean="0">
                <a:solidFill>
                  <a:srgbClr val="FFFF00"/>
                </a:solidFill>
                <a:latin typeface="Calibri" pitchFamily="34" charset="0"/>
              </a:rPr>
              <a:t>OpenMaya.MDagPath.getAPathTo</a:t>
            </a:r>
            <a:r>
              <a:rPr lang="en-US" sz="1600" i="1" dirty="0" smtClean="0">
                <a:solidFill>
                  <a:srgbClr val="FFFF00"/>
                </a:solidFill>
                <a:latin typeface="Calibri" pitchFamily="34" charset="0"/>
              </a:rPr>
              <a:t>(</a:t>
            </a:r>
            <a:r>
              <a:rPr lang="en-US" sz="1600" i="1" dirty="0" err="1" smtClean="0">
                <a:solidFill>
                  <a:srgbClr val="FFFF00"/>
                </a:solidFill>
                <a:latin typeface="Calibri" pitchFamily="34" charset="0"/>
              </a:rPr>
              <a:t>parentTransform,transformPath</a:t>
            </a:r>
            <a:r>
              <a:rPr lang="en-US" sz="1600" i="1" dirty="0" smtClean="0">
                <a:solidFill>
                  <a:srgbClr val="FFFF00"/>
                </a:solidFill>
                <a:latin typeface="Calibri" pitchFamily="34" charset="0"/>
              </a:rPr>
              <a:t>)</a:t>
            </a:r>
          </a:p>
          <a:p>
            <a:r>
              <a:rPr lang="en-US" sz="1600" i="1" dirty="0" smtClean="0">
                <a:solidFill>
                  <a:srgbClr val="FFFF00"/>
                </a:solidFill>
                <a:latin typeface="Calibri" pitchFamily="34" charset="0"/>
              </a:rPr>
              <a:t>		#Retrieve world space translation</a:t>
            </a:r>
          </a:p>
          <a:p>
            <a:r>
              <a:rPr lang="en-US" sz="1600" i="1" dirty="0" smtClean="0">
                <a:solidFill>
                  <a:srgbClr val="FFFF00"/>
                </a:solidFill>
                <a:latin typeface="Calibri" pitchFamily="34" charset="0"/>
              </a:rPr>
              <a:t>		</a:t>
            </a:r>
            <a:r>
              <a:rPr lang="en-US" sz="1600" i="1" dirty="0" err="1" smtClean="0">
                <a:solidFill>
                  <a:srgbClr val="FFFF00"/>
                </a:solidFill>
                <a:latin typeface="Calibri" pitchFamily="34" charset="0"/>
              </a:rPr>
              <a:t>fnTrans</a:t>
            </a:r>
            <a:r>
              <a:rPr lang="en-US" sz="1600" i="1" dirty="0" smtClean="0">
                <a:solidFill>
                  <a:srgbClr val="FFFF00"/>
                </a:solidFill>
                <a:latin typeface="Calibri" pitchFamily="34" charset="0"/>
              </a:rPr>
              <a:t> = </a:t>
            </a:r>
            <a:r>
              <a:rPr lang="en-US" sz="1600" i="1" dirty="0" err="1" smtClean="0">
                <a:solidFill>
                  <a:srgbClr val="FFFF00"/>
                </a:solidFill>
                <a:latin typeface="Calibri" pitchFamily="34" charset="0"/>
              </a:rPr>
              <a:t>OpenMaya.MFnTransform</a:t>
            </a:r>
            <a:r>
              <a:rPr lang="en-US" sz="1600" i="1" dirty="0" smtClean="0">
                <a:solidFill>
                  <a:srgbClr val="FFFF00"/>
                </a:solidFill>
                <a:latin typeface="Calibri" pitchFamily="34" charset="0"/>
              </a:rPr>
              <a:t>(</a:t>
            </a:r>
            <a:r>
              <a:rPr lang="en-US" sz="1600" i="1" dirty="0" err="1" smtClean="0">
                <a:solidFill>
                  <a:srgbClr val="FFFF00"/>
                </a:solidFill>
                <a:latin typeface="Calibri" pitchFamily="34" charset="0"/>
              </a:rPr>
              <a:t>transformPath</a:t>
            </a:r>
            <a:r>
              <a:rPr lang="en-US" sz="1600" i="1" dirty="0" smtClean="0">
                <a:solidFill>
                  <a:srgbClr val="FFFF00"/>
                </a:solidFill>
                <a:latin typeface="Calibri" pitchFamily="34" charset="0"/>
              </a:rPr>
              <a:t>)</a:t>
            </a:r>
          </a:p>
          <a:p>
            <a:r>
              <a:rPr lang="en-US" sz="1600" i="1" dirty="0" smtClean="0">
                <a:solidFill>
                  <a:srgbClr val="FFFF00"/>
                </a:solidFill>
                <a:latin typeface="Calibri" pitchFamily="34" charset="0"/>
              </a:rPr>
              <a:t>		</a:t>
            </a:r>
          </a:p>
          <a:p>
            <a:r>
              <a:rPr lang="en-US" sz="1600" i="1" dirty="0" smtClean="0">
                <a:solidFill>
                  <a:srgbClr val="FFFF00"/>
                </a:solidFill>
                <a:latin typeface="Calibri" pitchFamily="34" charset="0"/>
              </a:rPr>
              <a:t>		translation = </a:t>
            </a:r>
            <a:r>
              <a:rPr lang="en-US" sz="1600" i="1" dirty="0" err="1" smtClean="0">
                <a:solidFill>
                  <a:srgbClr val="FFFF00"/>
                </a:solidFill>
                <a:latin typeface="Calibri" pitchFamily="34" charset="0"/>
              </a:rPr>
              <a:t>fnTrans.getTranslation</a:t>
            </a:r>
            <a:r>
              <a:rPr lang="en-US" sz="1600" i="1" dirty="0" smtClean="0">
                <a:solidFill>
                  <a:srgbClr val="FFFF00"/>
                </a:solidFill>
                <a:latin typeface="Calibri" pitchFamily="34" charset="0"/>
              </a:rPr>
              <a:t>(</a:t>
            </a:r>
            <a:r>
              <a:rPr lang="en-US" sz="1600" i="1" dirty="0" err="1" smtClean="0">
                <a:solidFill>
                  <a:srgbClr val="FFFF00"/>
                </a:solidFill>
                <a:latin typeface="Calibri" pitchFamily="34" charset="0"/>
              </a:rPr>
              <a:t>OpenMaya.MSpace.kWorld</a:t>
            </a:r>
            <a:r>
              <a:rPr lang="en-US" sz="1600" i="1" dirty="0" smtClean="0">
                <a:solidFill>
                  <a:srgbClr val="FFFF00"/>
                </a:solidFill>
                <a:latin typeface="Calibri" pitchFamily="34" charset="0"/>
              </a:rPr>
              <a:t>)</a:t>
            </a:r>
          </a:p>
          <a:p>
            <a:r>
              <a:rPr lang="en-US" sz="1600" i="1" dirty="0" smtClean="0">
                <a:solidFill>
                  <a:srgbClr val="FFFF00"/>
                </a:solidFill>
                <a:latin typeface="Calibri" pitchFamily="34" charset="0"/>
              </a:rPr>
              <a:t>		</a:t>
            </a:r>
            <a:r>
              <a:rPr lang="en-US" sz="1600" i="1" dirty="0" err="1" smtClean="0">
                <a:solidFill>
                  <a:srgbClr val="FFFF00"/>
                </a:solidFill>
                <a:latin typeface="Calibri" pitchFamily="34" charset="0"/>
              </a:rPr>
              <a:t>numData</a:t>
            </a:r>
            <a:r>
              <a:rPr lang="en-US" sz="1600" i="1" dirty="0" smtClean="0">
                <a:solidFill>
                  <a:srgbClr val="FFFF00"/>
                </a:solidFill>
                <a:latin typeface="Calibri" pitchFamily="34" charset="0"/>
              </a:rPr>
              <a:t> = </a:t>
            </a:r>
            <a:r>
              <a:rPr lang="en-US" sz="1600" i="1" dirty="0" err="1" smtClean="0">
                <a:solidFill>
                  <a:srgbClr val="FFFF00"/>
                </a:solidFill>
                <a:latin typeface="Calibri" pitchFamily="34" charset="0"/>
              </a:rPr>
              <a:t>OpenMaya.MFnNumericData</a:t>
            </a:r>
            <a:r>
              <a:rPr lang="en-US" sz="1600" i="1" dirty="0" smtClean="0">
                <a:solidFill>
                  <a:srgbClr val="FFFF00"/>
                </a:solidFill>
                <a:latin typeface="Calibri" pitchFamily="34" charset="0"/>
              </a:rPr>
              <a:t>()</a:t>
            </a:r>
          </a:p>
          <a:p>
            <a:r>
              <a:rPr lang="en-US" sz="1600" i="1" dirty="0" smtClean="0">
                <a:solidFill>
                  <a:srgbClr val="FFFF00"/>
                </a:solidFill>
                <a:latin typeface="Calibri" pitchFamily="34" charset="0"/>
              </a:rPr>
              <a:t>		</a:t>
            </a:r>
            <a:r>
              <a:rPr lang="en-US" sz="1600" i="1" dirty="0" err="1" smtClean="0">
                <a:solidFill>
                  <a:srgbClr val="FFFF00"/>
                </a:solidFill>
                <a:latin typeface="Calibri" pitchFamily="34" charset="0"/>
              </a:rPr>
              <a:t>numDataValue</a:t>
            </a:r>
            <a:r>
              <a:rPr lang="en-US" sz="1600" i="1" dirty="0" smtClean="0">
                <a:solidFill>
                  <a:srgbClr val="FFFF00"/>
                </a:solidFill>
                <a:latin typeface="Calibri" pitchFamily="34" charset="0"/>
              </a:rPr>
              <a:t> = </a:t>
            </a:r>
            <a:r>
              <a:rPr lang="en-US" sz="1600" i="1" dirty="0" err="1" smtClean="0">
                <a:solidFill>
                  <a:srgbClr val="FFFF00"/>
                </a:solidFill>
                <a:latin typeface="Calibri" pitchFamily="34" charset="0"/>
              </a:rPr>
              <a:t>numData.create</a:t>
            </a:r>
            <a:r>
              <a:rPr lang="en-US" sz="1600" i="1" dirty="0" smtClean="0">
                <a:solidFill>
                  <a:srgbClr val="FFFF00"/>
                </a:solidFill>
                <a:latin typeface="Calibri" pitchFamily="34" charset="0"/>
              </a:rPr>
              <a:t>(OpenMaya.MFnNumericData.k3Double)</a:t>
            </a:r>
          </a:p>
          <a:p>
            <a:r>
              <a:rPr lang="en-US" sz="1600" i="1" dirty="0" smtClean="0">
                <a:solidFill>
                  <a:srgbClr val="FFFF00"/>
                </a:solidFill>
                <a:latin typeface="Calibri" pitchFamily="34" charset="0"/>
              </a:rPr>
              <a:t>		numData.setData3Double(</a:t>
            </a:r>
            <a:r>
              <a:rPr lang="en-US" sz="1600" i="1" dirty="0" err="1" smtClean="0">
                <a:solidFill>
                  <a:srgbClr val="FFFF00"/>
                </a:solidFill>
                <a:latin typeface="Calibri" pitchFamily="34" charset="0"/>
              </a:rPr>
              <a:t>translation.x,translation.y,translation.z</a:t>
            </a:r>
            <a:r>
              <a:rPr lang="en-US" sz="1600" i="1" dirty="0" smtClean="0">
                <a:solidFill>
                  <a:srgbClr val="FFFF00"/>
                </a:solidFill>
                <a:latin typeface="Calibri" pitchFamily="34" charset="0"/>
              </a:rPr>
              <a:t>)</a:t>
            </a:r>
          </a:p>
          <a:p>
            <a:r>
              <a:rPr lang="en-US" sz="1600" i="1" dirty="0" smtClean="0">
                <a:solidFill>
                  <a:srgbClr val="FFFF00"/>
                </a:solidFill>
                <a:latin typeface="Calibri" pitchFamily="34" charset="0"/>
              </a:rPr>
              <a:t>		</a:t>
            </a:r>
            <a:r>
              <a:rPr lang="en-US" sz="1600" i="1" dirty="0" err="1" smtClean="0">
                <a:solidFill>
                  <a:srgbClr val="FFFF00"/>
                </a:solidFill>
                <a:latin typeface="Calibri" pitchFamily="34" charset="0"/>
              </a:rPr>
              <a:t>manipData</a:t>
            </a:r>
            <a:r>
              <a:rPr lang="en-US" sz="1600" i="1" dirty="0" smtClean="0">
                <a:solidFill>
                  <a:srgbClr val="FFFF00"/>
                </a:solidFill>
                <a:latin typeface="Calibri" pitchFamily="34" charset="0"/>
              </a:rPr>
              <a:t> = </a:t>
            </a:r>
            <a:r>
              <a:rPr lang="en-US" sz="1600" i="1" dirty="0" err="1" smtClean="0">
                <a:solidFill>
                  <a:srgbClr val="FFFF00"/>
                </a:solidFill>
                <a:latin typeface="Calibri" pitchFamily="34" charset="0"/>
              </a:rPr>
              <a:t>OpenMayaUI.MManipData</a:t>
            </a:r>
            <a:r>
              <a:rPr lang="en-US" sz="1600" i="1" dirty="0" smtClean="0">
                <a:solidFill>
                  <a:srgbClr val="FFFF00"/>
                </a:solidFill>
                <a:latin typeface="Calibri" pitchFamily="34" charset="0"/>
              </a:rPr>
              <a:t>(</a:t>
            </a:r>
            <a:r>
              <a:rPr lang="en-US" sz="1600" i="1" dirty="0" err="1" smtClean="0">
                <a:solidFill>
                  <a:srgbClr val="FFFF00"/>
                </a:solidFill>
                <a:latin typeface="Calibri" pitchFamily="34" charset="0"/>
              </a:rPr>
              <a:t>numDataValue</a:t>
            </a:r>
            <a:r>
              <a:rPr lang="en-US" sz="1600" i="1" dirty="0" smtClean="0">
                <a:solidFill>
                  <a:srgbClr val="FFFF00"/>
                </a:solidFill>
                <a:latin typeface="Calibri" pitchFamily="34" charset="0"/>
              </a:rPr>
              <a:t>)</a:t>
            </a:r>
          </a:p>
          <a:p>
            <a:r>
              <a:rPr lang="en-US" sz="1600" i="1" dirty="0" smtClean="0">
                <a:solidFill>
                  <a:srgbClr val="FFFF00"/>
                </a:solidFill>
                <a:latin typeface="Calibri" pitchFamily="34" charset="0"/>
              </a:rPr>
              <a:t>	except:</a:t>
            </a:r>
          </a:p>
          <a:p>
            <a:r>
              <a:rPr lang="en-US" sz="1600" i="1" dirty="0" smtClean="0">
                <a:solidFill>
                  <a:srgbClr val="FFFF00"/>
                </a:solidFill>
                <a:latin typeface="Calibri" pitchFamily="34" charset="0"/>
              </a:rPr>
              <a:t>		</a:t>
            </a:r>
            <a:r>
              <a:rPr lang="en-US" sz="1600" i="1" dirty="0" err="1" smtClean="0">
                <a:solidFill>
                  <a:srgbClr val="FFFF00"/>
                </a:solidFill>
                <a:latin typeface="Calibri" pitchFamily="34" charset="0"/>
              </a:rPr>
              <a:t>sys.stderr.write</a:t>
            </a:r>
            <a:r>
              <a:rPr lang="en-US" sz="1600" i="1" dirty="0" smtClean="0">
                <a:solidFill>
                  <a:srgbClr val="FFFF00"/>
                </a:solidFill>
                <a:latin typeface="Calibri" pitchFamily="34" charset="0"/>
              </a:rPr>
              <a:t>("ERROR: </a:t>
            </a:r>
            <a:r>
              <a:rPr lang="en-US" sz="1600" i="1" dirty="0" err="1" smtClean="0">
                <a:solidFill>
                  <a:srgbClr val="FFFF00"/>
                </a:solidFill>
                <a:latin typeface="Calibri" pitchFamily="34" charset="0"/>
              </a:rPr>
              <a:t>arrowManip.plugToManipConversion</a:t>
            </a:r>
            <a:r>
              <a:rPr lang="en-US" sz="1600" i="1" dirty="0" smtClean="0">
                <a:solidFill>
                  <a:srgbClr val="FFFF00"/>
                </a:solidFill>
                <a:latin typeface="Calibri" pitchFamily="34" charset="0"/>
              </a:rPr>
              <a:t>\n")</a:t>
            </a:r>
          </a:p>
          <a:p>
            <a:r>
              <a:rPr lang="en-US" sz="1600" i="1" dirty="0" smtClean="0">
                <a:solidFill>
                  <a:srgbClr val="FFFF00"/>
                </a:solidFill>
                <a:latin typeface="Calibri" pitchFamily="34" charset="0"/>
              </a:rPr>
              <a:t>		raise</a:t>
            </a:r>
          </a:p>
          <a:p>
            <a:r>
              <a:rPr lang="en-US" sz="1600" i="1" dirty="0" smtClean="0">
                <a:solidFill>
                  <a:srgbClr val="FFFF00"/>
                </a:solidFill>
                <a:latin typeface="Calibri" pitchFamily="34" charset="0"/>
              </a:rPr>
              <a:t>	return </a:t>
            </a:r>
            <a:r>
              <a:rPr lang="en-US" sz="1600" i="1" dirty="0" err="1" smtClean="0">
                <a:solidFill>
                  <a:srgbClr val="FFFF00"/>
                </a:solidFill>
                <a:latin typeface="Calibri" pitchFamily="34" charset="0"/>
              </a:rPr>
              <a:t>manipData</a:t>
            </a:r>
            <a:endParaRPr lang="en-US" sz="1600" i="1" dirty="0" smtClean="0">
              <a:solidFill>
                <a:srgbClr val="FFFF00"/>
              </a:solidFill>
              <a:latin typeface="Calibri" pitchFamily="34" charset="0"/>
            </a:endParaRPr>
          </a:p>
          <a:p>
            <a:endParaRPr lang="en-US" dirty="0" smtClean="0">
              <a:solidFill>
                <a:srgbClr val="FFFF00"/>
              </a:solidFill>
              <a:latin typeface="Calibri" pitchFamily="34" charset="0"/>
            </a:endParaRPr>
          </a:p>
          <a:p>
            <a:endParaRPr lang="en-US" dirty="0"/>
          </a:p>
        </p:txBody>
      </p:sp>
      <p:sp>
        <p:nvSpPr>
          <p:cNvPr id="4" name="AutoShape 7"/>
          <p:cNvSpPr>
            <a:spLocks noChangeArrowheads="1"/>
          </p:cNvSpPr>
          <p:nvPr/>
        </p:nvSpPr>
        <p:spPr bwMode="auto">
          <a:xfrm>
            <a:off x="2971800" y="1279525"/>
            <a:ext cx="1066800" cy="330587"/>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4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MPxManipContainer::</a:t>
            </a:r>
            <a:r>
              <a:rPr lang="en-CA" smtClean="0"/>
              <a:t>draw()</a:t>
            </a:r>
            <a:endParaRPr lang="en-US" smtClean="0"/>
          </a:p>
        </p:txBody>
      </p:sp>
      <p:sp>
        <p:nvSpPr>
          <p:cNvPr id="62467" name="Content Placeholder 2"/>
          <p:cNvSpPr>
            <a:spLocks noGrp="1"/>
          </p:cNvSpPr>
          <p:nvPr>
            <p:ph idx="1"/>
          </p:nvPr>
        </p:nvSpPr>
        <p:spPr/>
        <p:txBody>
          <a:bodyPr/>
          <a:lstStyle/>
          <a:p>
            <a:pPr>
              <a:buNone/>
            </a:pPr>
            <a:r>
              <a:rPr lang="en-US" sz="1600" dirty="0" smtClean="0">
                <a:solidFill>
                  <a:srgbClr val="FFFF00"/>
                </a:solidFill>
                <a:latin typeface="Calibri" pitchFamily="34" charset="0"/>
                <a:cs typeface="Courier New" pitchFamily="49" charset="0"/>
              </a:rPr>
              <a:t>def draw(self, view, path, style, status):</a:t>
            </a:r>
          </a:p>
          <a:p>
            <a:pPr>
              <a:buNone/>
            </a:pPr>
            <a:r>
              <a:rPr lang="en-US" sz="1600" dirty="0" smtClean="0">
                <a:solidFill>
                  <a:srgbClr val="FFFF00"/>
                </a:solidFill>
                <a:latin typeface="Calibri" pitchFamily="34" charset="0"/>
                <a:cs typeface="Courier New" pitchFamily="49" charset="0"/>
              </a:rPr>
              <a:t>	</a:t>
            </a:r>
            <a:r>
              <a:rPr lang="en-US" sz="1600" dirty="0" err="1" smtClean="0">
                <a:solidFill>
                  <a:srgbClr val="FFFF00"/>
                </a:solidFill>
                <a:latin typeface="Calibri" pitchFamily="34" charset="0"/>
                <a:cs typeface="Courier New" pitchFamily="49" charset="0"/>
              </a:rPr>
              <a:t>OpenMayaMPx.MPxManipContainer.draw</a:t>
            </a:r>
            <a:r>
              <a:rPr lang="en-US" sz="1600" dirty="0" smtClean="0">
                <a:solidFill>
                  <a:srgbClr val="FFFF00"/>
                </a:solidFill>
                <a:latin typeface="Calibri" pitchFamily="34" charset="0"/>
                <a:cs typeface="Courier New" pitchFamily="49" charset="0"/>
              </a:rPr>
              <a:t>(self, view, path, style, status)</a:t>
            </a:r>
          </a:p>
          <a:p>
            <a:pPr>
              <a:buNone/>
            </a:pPr>
            <a:r>
              <a:rPr lang="en-US" sz="1600" dirty="0" smtClean="0">
                <a:solidFill>
                  <a:srgbClr val="FFFF00"/>
                </a:solidFill>
                <a:latin typeface="Calibri" pitchFamily="34" charset="0"/>
                <a:cs typeface="Courier New" pitchFamily="49" charset="0"/>
              </a:rPr>
              <a:t>	</a:t>
            </a:r>
            <a:r>
              <a:rPr lang="en-US" sz="1600" dirty="0" err="1" smtClean="0">
                <a:solidFill>
                  <a:srgbClr val="FFFF00"/>
                </a:solidFill>
                <a:latin typeface="Calibri" pitchFamily="34" charset="0"/>
                <a:cs typeface="Courier New" pitchFamily="49" charset="0"/>
              </a:rPr>
              <a:t>view.beginGL</a:t>
            </a:r>
            <a:r>
              <a:rPr lang="en-US" sz="1600" dirty="0" smtClean="0">
                <a:solidFill>
                  <a:srgbClr val="FFFF00"/>
                </a:solidFill>
                <a:latin typeface="Calibri" pitchFamily="34" charset="0"/>
                <a:cs typeface="Courier New" pitchFamily="49" charset="0"/>
              </a:rPr>
              <a:t>()</a:t>
            </a:r>
          </a:p>
          <a:p>
            <a:pPr>
              <a:buNone/>
            </a:pPr>
            <a:r>
              <a:rPr lang="en-US" sz="1600" dirty="0" smtClean="0">
                <a:solidFill>
                  <a:srgbClr val="FFFF00"/>
                </a:solidFill>
                <a:latin typeface="Calibri" pitchFamily="34" charset="0"/>
                <a:cs typeface="Courier New" pitchFamily="49" charset="0"/>
              </a:rPr>
              <a:t>	</a:t>
            </a:r>
            <a:r>
              <a:rPr lang="en-US" sz="1600" dirty="0" err="1" smtClean="0">
                <a:solidFill>
                  <a:srgbClr val="FFFF00"/>
                </a:solidFill>
                <a:latin typeface="Calibri" pitchFamily="34" charset="0"/>
                <a:cs typeface="Courier New" pitchFamily="49" charset="0"/>
              </a:rPr>
              <a:t>textPos</a:t>
            </a:r>
            <a:r>
              <a:rPr lang="en-US" sz="1600" dirty="0" smtClean="0">
                <a:solidFill>
                  <a:srgbClr val="FFFF00"/>
                </a:solidFill>
                <a:latin typeface="Calibri" pitchFamily="34" charset="0"/>
                <a:cs typeface="Courier New" pitchFamily="49" charset="0"/>
              </a:rPr>
              <a:t> = </a:t>
            </a:r>
            <a:r>
              <a:rPr lang="en-US" sz="1600" dirty="0" err="1" smtClean="0">
                <a:solidFill>
                  <a:srgbClr val="FFFF00"/>
                </a:solidFill>
                <a:latin typeface="Calibri" pitchFamily="34" charset="0"/>
                <a:cs typeface="Courier New" pitchFamily="49" charset="0"/>
              </a:rPr>
              <a:t>OpenMaya.MPoint</a:t>
            </a:r>
            <a:r>
              <a:rPr lang="en-US" sz="1600" dirty="0" smtClean="0">
                <a:solidFill>
                  <a:srgbClr val="FFFF00"/>
                </a:solidFill>
                <a:latin typeface="Calibri" pitchFamily="34" charset="0"/>
                <a:cs typeface="Courier New" pitchFamily="49" charset="0"/>
              </a:rPr>
              <a:t> (0, 0, 0)</a:t>
            </a:r>
          </a:p>
          <a:p>
            <a:pPr>
              <a:buNone/>
            </a:pPr>
            <a:r>
              <a:rPr lang="en-US" sz="1600" dirty="0" smtClean="0">
                <a:solidFill>
                  <a:srgbClr val="FFFF00"/>
                </a:solidFill>
                <a:latin typeface="Calibri" pitchFamily="34" charset="0"/>
                <a:cs typeface="Courier New" pitchFamily="49" charset="0"/>
              </a:rPr>
              <a:t>	</a:t>
            </a:r>
            <a:r>
              <a:rPr lang="en-US" sz="1600" dirty="0" err="1" smtClean="0">
                <a:solidFill>
                  <a:srgbClr val="FFFF00"/>
                </a:solidFill>
                <a:latin typeface="Calibri" pitchFamily="34" charset="0"/>
                <a:cs typeface="Courier New" pitchFamily="49" charset="0"/>
              </a:rPr>
              <a:t>distanceText</a:t>
            </a:r>
            <a:r>
              <a:rPr lang="en-US" sz="1600" dirty="0" smtClean="0">
                <a:solidFill>
                  <a:srgbClr val="FFFF00"/>
                </a:solidFill>
                <a:latin typeface="Calibri" pitchFamily="34" charset="0"/>
                <a:cs typeface="Courier New" pitchFamily="49" charset="0"/>
              </a:rPr>
              <a:t> = "Stretch Me!"</a:t>
            </a:r>
          </a:p>
          <a:p>
            <a:pPr>
              <a:buNone/>
            </a:pPr>
            <a:r>
              <a:rPr lang="en-US" sz="1600" dirty="0" smtClean="0">
                <a:solidFill>
                  <a:srgbClr val="FFFF00"/>
                </a:solidFill>
                <a:latin typeface="Calibri" pitchFamily="34" charset="0"/>
                <a:cs typeface="Courier New" pitchFamily="49" charset="0"/>
              </a:rPr>
              <a:t>	</a:t>
            </a:r>
            <a:r>
              <a:rPr lang="en-US" sz="1600" dirty="0" err="1" smtClean="0">
                <a:solidFill>
                  <a:srgbClr val="FFFF00"/>
                </a:solidFill>
                <a:latin typeface="Calibri" pitchFamily="34" charset="0"/>
                <a:cs typeface="Courier New" pitchFamily="49" charset="0"/>
              </a:rPr>
              <a:t>view.drawText</a:t>
            </a:r>
            <a:r>
              <a:rPr lang="en-US" sz="1600" dirty="0" smtClean="0">
                <a:solidFill>
                  <a:srgbClr val="FFFF00"/>
                </a:solidFill>
                <a:latin typeface="Calibri" pitchFamily="34" charset="0"/>
                <a:cs typeface="Courier New" pitchFamily="49" charset="0"/>
              </a:rPr>
              <a:t>(</a:t>
            </a:r>
            <a:r>
              <a:rPr lang="en-US" sz="1600" dirty="0" err="1" smtClean="0">
                <a:solidFill>
                  <a:srgbClr val="FFFF00"/>
                </a:solidFill>
                <a:latin typeface="Calibri" pitchFamily="34" charset="0"/>
                <a:cs typeface="Courier New" pitchFamily="49" charset="0"/>
              </a:rPr>
              <a:t>distanceText</a:t>
            </a:r>
            <a:r>
              <a:rPr lang="en-US" sz="1600" dirty="0" smtClean="0">
                <a:solidFill>
                  <a:srgbClr val="FFFF00"/>
                </a:solidFill>
                <a:latin typeface="Calibri" pitchFamily="34" charset="0"/>
                <a:cs typeface="Courier New" pitchFamily="49" charset="0"/>
              </a:rPr>
              <a:t>, </a:t>
            </a:r>
            <a:r>
              <a:rPr lang="en-US" sz="1600" dirty="0" err="1" smtClean="0">
                <a:solidFill>
                  <a:srgbClr val="FFFF00"/>
                </a:solidFill>
                <a:latin typeface="Calibri" pitchFamily="34" charset="0"/>
                <a:cs typeface="Courier New" pitchFamily="49" charset="0"/>
              </a:rPr>
              <a:t>textPos</a:t>
            </a:r>
            <a:r>
              <a:rPr lang="en-US" sz="1600" dirty="0" smtClean="0">
                <a:solidFill>
                  <a:srgbClr val="FFFF00"/>
                </a:solidFill>
                <a:latin typeface="Calibri" pitchFamily="34" charset="0"/>
                <a:cs typeface="Courier New" pitchFamily="49" charset="0"/>
              </a:rPr>
              <a:t>, OpenMayaUI.M3dView.kLeft)</a:t>
            </a:r>
          </a:p>
          <a:p>
            <a:pPr>
              <a:buNone/>
            </a:pPr>
            <a:r>
              <a:rPr lang="en-US" sz="1600" dirty="0" smtClean="0">
                <a:solidFill>
                  <a:srgbClr val="FFFF00"/>
                </a:solidFill>
                <a:latin typeface="Calibri" pitchFamily="34" charset="0"/>
                <a:cs typeface="Courier New" pitchFamily="49" charset="0"/>
              </a:rPr>
              <a:t>	</a:t>
            </a:r>
            <a:r>
              <a:rPr lang="en-US" sz="1600" dirty="0" err="1" smtClean="0">
                <a:solidFill>
                  <a:srgbClr val="FFFF00"/>
                </a:solidFill>
                <a:latin typeface="Calibri" pitchFamily="34" charset="0"/>
                <a:cs typeface="Courier New" pitchFamily="49" charset="0"/>
              </a:rPr>
              <a:t>view.endGL</a:t>
            </a:r>
            <a:r>
              <a:rPr lang="en-US" sz="1600" dirty="0" smtClean="0">
                <a:solidFill>
                  <a:srgbClr val="FFFF00"/>
                </a:solidFill>
                <a:latin typeface="Calibri" pitchFamily="34" charset="0"/>
                <a:cs typeface="Courier New" pitchFamily="49" charset="0"/>
              </a:rPr>
              <a:t>()</a:t>
            </a:r>
          </a:p>
          <a:p>
            <a:endParaRPr lang="en-US" sz="1600" dirty="0" smtClean="0">
              <a:solidFill>
                <a:srgbClr val="FFFF00"/>
              </a:solidFill>
              <a:latin typeface="Calibri" pitchFamily="34" charset="0"/>
              <a:cs typeface="Courier New" pitchFamily="49" charset="0"/>
            </a:endParaRPr>
          </a:p>
        </p:txBody>
      </p:sp>
      <p:sp>
        <p:nvSpPr>
          <p:cNvPr id="4" name="AutoShape 7"/>
          <p:cNvSpPr>
            <a:spLocks noChangeArrowheads="1"/>
          </p:cNvSpPr>
          <p:nvPr/>
        </p:nvSpPr>
        <p:spPr bwMode="auto">
          <a:xfrm>
            <a:off x="533400" y="1667556"/>
            <a:ext cx="64008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Invoke manipulators</a:t>
            </a:r>
          </a:p>
        </p:txBody>
      </p:sp>
      <p:sp>
        <p:nvSpPr>
          <p:cNvPr id="64515" name="Content Placeholder 2"/>
          <p:cNvSpPr>
            <a:spLocks noGrp="1"/>
          </p:cNvSpPr>
          <p:nvPr>
            <p:ph idx="1"/>
          </p:nvPr>
        </p:nvSpPr>
        <p:spPr/>
        <p:txBody>
          <a:bodyPr/>
          <a:lstStyle/>
          <a:p>
            <a:pPr>
              <a:buFontTx/>
              <a:buChar char="•"/>
            </a:pPr>
            <a:endParaRPr lang="en-US" dirty="0" smtClean="0"/>
          </a:p>
          <a:p>
            <a:pPr>
              <a:buFontTx/>
              <a:buChar char="•"/>
            </a:pPr>
            <a:r>
              <a:rPr lang="en-US" dirty="0" smtClean="0"/>
              <a:t>Show Manipulator tool</a:t>
            </a:r>
          </a:p>
          <a:p>
            <a:pPr lvl="2">
              <a:buFontTx/>
              <a:buChar char="•"/>
            </a:pPr>
            <a:r>
              <a:rPr lang="en-US" dirty="0" smtClean="0"/>
              <a:t>Manipulator named after node type name</a:t>
            </a:r>
          </a:p>
          <a:p>
            <a:pPr lvl="1">
              <a:buFont typeface="Wingdings" pitchFamily="2" charset="2"/>
              <a:buNone/>
            </a:pPr>
            <a:r>
              <a:rPr lang="en-US" dirty="0" smtClean="0"/>
              <a:t>		</a:t>
            </a:r>
            <a:r>
              <a:rPr lang="en-US" dirty="0" err="1" smtClean="0"/>
              <a:t>arrowLocator</a:t>
            </a:r>
            <a:r>
              <a:rPr lang="en-US" dirty="0" smtClean="0"/>
              <a:t> </a:t>
            </a:r>
            <a:r>
              <a:rPr lang="en-US" dirty="0" smtClean="0">
                <a:sym typeface="Wingdings" pitchFamily="2" charset="2"/>
              </a:rPr>
              <a:t> </a:t>
            </a:r>
            <a:r>
              <a:rPr lang="en-US" dirty="0" err="1" smtClean="0">
                <a:sym typeface="Wingdings" pitchFamily="2" charset="2"/>
              </a:rPr>
              <a:t>arrowLocatorManip</a:t>
            </a:r>
            <a:endParaRPr lang="en-US" dirty="0" smtClean="0">
              <a:sym typeface="Wingdings" pitchFamily="2" charset="2"/>
            </a:endParaRPr>
          </a:p>
          <a:p>
            <a:pPr lvl="2">
              <a:buFontTx/>
              <a:buChar char="•"/>
            </a:pPr>
            <a:r>
              <a:rPr lang="en-US" dirty="0" smtClean="0">
                <a:sym typeface="Wingdings" pitchFamily="2" charset="2"/>
              </a:rPr>
              <a:t>In custom node’s initialize(), call 	</a:t>
            </a:r>
            <a:r>
              <a:rPr lang="en-US" dirty="0" err="1" smtClean="0"/>
              <a:t>MPxManipContainer</a:t>
            </a:r>
            <a:r>
              <a:rPr lang="en-US" dirty="0" smtClean="0"/>
              <a:t>::</a:t>
            </a:r>
            <a:r>
              <a:rPr lang="en-US" dirty="0" err="1" smtClean="0"/>
              <a:t>addToManipConnectTable</a:t>
            </a:r>
            <a:r>
              <a:rPr lang="en-US" dirty="0" smtClean="0"/>
              <a:t>(</a:t>
            </a:r>
            <a:r>
              <a:rPr lang="en-US" dirty="0" err="1" smtClean="0"/>
              <a:t>MTypeId</a:t>
            </a:r>
            <a:r>
              <a:rPr lang="en-US" dirty="0" smtClean="0"/>
              <a:t> &amp;id)</a:t>
            </a:r>
          </a:p>
          <a:p>
            <a:endParaRPr lang="en-US" dirty="0" smtClean="0"/>
          </a:p>
          <a:p>
            <a:pPr>
              <a:buFontTx/>
              <a:buChar char="•"/>
            </a:pPr>
            <a:r>
              <a:rPr lang="en-US" dirty="0" smtClean="0"/>
              <a:t>Custom Context</a:t>
            </a:r>
          </a:p>
          <a:p>
            <a:endParaRPr lang="en-US" dirty="0" smtClean="0"/>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Manipulators and Contexts</a:t>
            </a:r>
          </a:p>
        </p:txBody>
      </p:sp>
      <p:sp>
        <p:nvSpPr>
          <p:cNvPr id="23555" name="Content Placeholder 2"/>
          <p:cNvSpPr>
            <a:spLocks noGrp="1"/>
          </p:cNvSpPr>
          <p:nvPr>
            <p:ph idx="1"/>
          </p:nvPr>
        </p:nvSpPr>
        <p:spPr/>
        <p:txBody>
          <a:bodyPr/>
          <a:lstStyle/>
          <a:p>
            <a:endParaRPr lang="en-US" dirty="0" smtClean="0"/>
          </a:p>
          <a:p>
            <a:r>
              <a:rPr lang="en-US" sz="2000" dirty="0" err="1" smtClean="0"/>
              <a:t>MPxManipContainer</a:t>
            </a:r>
            <a:r>
              <a:rPr lang="en-US" sz="2000" dirty="0" smtClean="0"/>
              <a:t>::</a:t>
            </a:r>
            <a:r>
              <a:rPr lang="en-US" sz="2000" dirty="0" err="1" smtClean="0"/>
              <a:t>newManipulator</a:t>
            </a:r>
            <a:r>
              <a:rPr lang="en-US" sz="2000" dirty="0" smtClean="0"/>
              <a:t> ( const </a:t>
            </a:r>
            <a:r>
              <a:rPr lang="en-US" sz="2000" dirty="0" err="1" smtClean="0"/>
              <a:t>MString</a:t>
            </a:r>
            <a:r>
              <a:rPr lang="en-US" sz="2000" dirty="0" smtClean="0"/>
              <a:t> &amp;  </a:t>
            </a:r>
            <a:r>
              <a:rPr lang="en-US" sz="2000" dirty="0" err="1" smtClean="0"/>
              <a:t>manipName</a:t>
            </a:r>
            <a:r>
              <a:rPr lang="en-US" sz="2000" dirty="0" smtClean="0"/>
              <a:t>, </a:t>
            </a:r>
            <a:r>
              <a:rPr lang="en-US" sz="2000" dirty="0" err="1" smtClean="0"/>
              <a:t>MObject</a:t>
            </a:r>
            <a:r>
              <a:rPr lang="en-US" sz="2000" dirty="0" smtClean="0"/>
              <a:t> &amp;  </a:t>
            </a:r>
            <a:r>
              <a:rPr lang="en-US" sz="2000" dirty="0" err="1" smtClean="0"/>
              <a:t>manipObject</a:t>
            </a:r>
            <a:r>
              <a:rPr lang="en-US" sz="2000" dirty="0" smtClean="0"/>
              <a:t>, </a:t>
            </a:r>
            <a:r>
              <a:rPr lang="en-US" sz="2000" dirty="0" err="1" smtClean="0"/>
              <a:t>MStatus</a:t>
            </a:r>
            <a:r>
              <a:rPr lang="en-US" sz="2000" dirty="0" smtClean="0"/>
              <a:t> *  </a:t>
            </a:r>
            <a:r>
              <a:rPr lang="en-US" sz="2000" dirty="0" err="1" smtClean="0"/>
              <a:t>ReturnStatus</a:t>
            </a:r>
            <a:r>
              <a:rPr lang="en-US" sz="2000" dirty="0" smtClean="0"/>
              <a:t> = NULL   )</a:t>
            </a:r>
          </a:p>
          <a:p>
            <a:endParaRPr lang="en-US" sz="2000" dirty="0" smtClean="0"/>
          </a:p>
          <a:p>
            <a:endParaRPr lang="en-US" sz="2000" dirty="0" smtClean="0"/>
          </a:p>
          <a:p>
            <a:r>
              <a:rPr lang="en-US" sz="2000" dirty="0" err="1" smtClean="0"/>
              <a:t>MPxContext</a:t>
            </a:r>
            <a:r>
              <a:rPr lang="en-US" sz="2000" dirty="0" smtClean="0"/>
              <a:t>::</a:t>
            </a:r>
            <a:r>
              <a:rPr lang="en-US" sz="2000" dirty="0" err="1" smtClean="0"/>
              <a:t>addManipulator</a:t>
            </a:r>
            <a:r>
              <a:rPr lang="en-US" sz="2000" dirty="0" smtClean="0"/>
              <a:t>(const </a:t>
            </a:r>
            <a:r>
              <a:rPr lang="en-US" sz="2000" dirty="0" err="1" smtClean="0"/>
              <a:t>MObject</a:t>
            </a:r>
            <a:r>
              <a:rPr lang="en-US" sz="2000" dirty="0" smtClean="0"/>
              <a:t> &amp;manipulator)</a:t>
            </a:r>
          </a:p>
          <a:p>
            <a:r>
              <a:rPr lang="en-US" sz="2000" dirty="0" err="1" smtClean="0"/>
              <a:t>MPxContext</a:t>
            </a:r>
            <a:r>
              <a:rPr lang="en-US" sz="2000" dirty="0" smtClean="0"/>
              <a:t>::</a:t>
            </a:r>
            <a:r>
              <a:rPr lang="en-US" sz="2000" dirty="0" err="1" smtClean="0"/>
              <a:t>deleteManipulators</a:t>
            </a:r>
            <a:r>
              <a:rPr lang="en-US" sz="2000" dirty="0" smtClean="0"/>
              <a:t>()</a:t>
            </a:r>
          </a:p>
          <a:p>
            <a:endParaRPr lang="en-US" sz="2000" dirty="0" smtClean="0"/>
          </a:p>
          <a:p>
            <a:r>
              <a:rPr lang="en-US" sz="2000" dirty="0" err="1" smtClean="0"/>
              <a:t>MPxContext</a:t>
            </a:r>
            <a:r>
              <a:rPr lang="en-US" sz="2000" dirty="0" smtClean="0"/>
              <a:t>::</a:t>
            </a:r>
            <a:r>
              <a:rPr lang="en-US" sz="2000" dirty="0" err="1" smtClean="0"/>
              <a:t>toolOnSetup</a:t>
            </a:r>
            <a:r>
              <a:rPr lang="en-US" sz="2000" dirty="0" smtClean="0"/>
              <a:t>()</a:t>
            </a:r>
          </a:p>
          <a:p>
            <a:r>
              <a:rPr lang="en-US" sz="2000" dirty="0" err="1" smtClean="0"/>
              <a:t>MPxContext</a:t>
            </a:r>
            <a:r>
              <a:rPr lang="en-US" sz="2000" dirty="0" smtClean="0"/>
              <a:t>::</a:t>
            </a:r>
            <a:r>
              <a:rPr lang="en-US" sz="2000" dirty="0" err="1" smtClean="0"/>
              <a:t>toolOffCleanup</a:t>
            </a:r>
            <a:r>
              <a:rPr lang="en-US" sz="2000" dirty="0" smtClean="0"/>
              <a:t>()</a:t>
            </a:r>
          </a:p>
          <a:p>
            <a:endParaRPr lang="en-US" sz="2000" dirty="0" smtClean="0"/>
          </a:p>
        </p:txBody>
      </p:sp>
      <p:sp>
        <p:nvSpPr>
          <p:cNvPr id="4" name="Down Arrow 3"/>
          <p:cNvSpPr/>
          <p:nvPr/>
        </p:nvSpPr>
        <p:spPr bwMode="auto">
          <a:xfrm rot="17356212">
            <a:off x="4240574" y="2090992"/>
            <a:ext cx="81114" cy="1833771"/>
          </a:xfrm>
          <a:prstGeom prst="downArrow">
            <a:avLst>
              <a:gd name="adj1" fmla="val 29676"/>
              <a:gd name="adj2" fmla="val 73712"/>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sng" strike="noStrike" kern="1200" cap="none" spc="0" normalizeH="0" baseline="0" noProof="0" dirty="0" smtClean="0">
              <a:ln>
                <a:noFill/>
              </a:ln>
              <a:solidFill>
                <a:srgbClr val="FFFF00"/>
              </a:solidFill>
              <a:effectLst/>
              <a:uLnTx/>
              <a:uFillTx/>
              <a:latin typeface="Arial" charset="0"/>
              <a:ea typeface="+mn-ea"/>
              <a:cs typeface="Arial" charset="0"/>
            </a:endParaRPr>
          </a:p>
        </p:txBody>
      </p:sp>
      <p:sp>
        <p:nvSpPr>
          <p:cNvPr id="5" name="AutoShape 7"/>
          <p:cNvSpPr>
            <a:spLocks noChangeArrowheads="1"/>
          </p:cNvSpPr>
          <p:nvPr/>
        </p:nvSpPr>
        <p:spPr bwMode="auto">
          <a:xfrm>
            <a:off x="609600" y="2192109"/>
            <a:ext cx="28194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6" name="AutoShape 7"/>
          <p:cNvSpPr>
            <a:spLocks noChangeArrowheads="1"/>
          </p:cNvSpPr>
          <p:nvPr/>
        </p:nvSpPr>
        <p:spPr bwMode="auto">
          <a:xfrm>
            <a:off x="3962400" y="3348756"/>
            <a:ext cx="34290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Agenda</a:t>
            </a:r>
          </a:p>
        </p:txBody>
      </p:sp>
      <p:sp>
        <p:nvSpPr>
          <p:cNvPr id="5123" name="Content Placeholder 2"/>
          <p:cNvSpPr>
            <a:spLocks noGrp="1"/>
          </p:cNvSpPr>
          <p:nvPr>
            <p:ph idx="1"/>
          </p:nvPr>
        </p:nvSpPr>
        <p:spPr/>
        <p:txBody>
          <a:bodyPr/>
          <a:lstStyle/>
          <a:p>
            <a:pPr>
              <a:buClr>
                <a:schemeClr val="bg1"/>
              </a:buClr>
              <a:buFont typeface="Arial" pitchFamily="34" charset="0"/>
              <a:buChar char="•"/>
            </a:pPr>
            <a:r>
              <a:rPr lang="en-US" dirty="0" smtClean="0"/>
              <a:t>Base Manipulators</a:t>
            </a:r>
          </a:p>
          <a:p>
            <a:pPr>
              <a:buClr>
                <a:schemeClr val="bg1"/>
              </a:buClr>
              <a:buFont typeface="Arial" pitchFamily="34" charset="0"/>
              <a:buChar char="•"/>
            </a:pPr>
            <a:endParaRPr lang="en-US" dirty="0" smtClean="0"/>
          </a:p>
          <a:p>
            <a:pPr>
              <a:buClr>
                <a:schemeClr val="bg1"/>
              </a:buClr>
              <a:buFont typeface="Arial" pitchFamily="34" charset="0"/>
              <a:buChar char="•"/>
            </a:pPr>
            <a:r>
              <a:rPr lang="en-US" dirty="0" smtClean="0"/>
              <a:t>Custom Manipulators</a:t>
            </a:r>
          </a:p>
          <a:p>
            <a:pPr>
              <a:buClr>
                <a:schemeClr val="bg1"/>
              </a:buClr>
              <a:buFont typeface="Arial" pitchFamily="34" charset="0"/>
              <a:buChar char="•"/>
            </a:pPr>
            <a:endParaRPr lang="en-US" dirty="0" smtClean="0"/>
          </a:p>
          <a:p>
            <a:pPr>
              <a:buClr>
                <a:schemeClr val="bg1"/>
              </a:buClr>
              <a:buFont typeface="Arial" pitchFamily="34" charset="0"/>
              <a:buChar char="•"/>
            </a:pPr>
            <a:r>
              <a:rPr lang="en-US" dirty="0" smtClean="0"/>
              <a:t>Limitations and new class </a:t>
            </a:r>
            <a:r>
              <a:rPr lang="en-US" smtClean="0"/>
              <a:t>MPxManipulatorNode</a:t>
            </a:r>
            <a:endParaRPr lang="en-US" dirty="0" smtClean="0"/>
          </a:p>
          <a:p>
            <a:pPr>
              <a:buClr>
                <a:schemeClr val="bg1"/>
              </a:buClr>
              <a:buFont typeface="Arial" pitchFamily="34" charset="0"/>
              <a:buChar char="•"/>
            </a:pPr>
            <a:endParaRPr lang="en-US" dirty="0" smtClean="0"/>
          </a:p>
          <a:p>
            <a:pPr>
              <a:buClr>
                <a:schemeClr val="bg1"/>
              </a:buClr>
              <a:buSzPct val="100000"/>
              <a:buNone/>
              <a:defRPr/>
            </a:pPr>
            <a:endParaRPr lang="en-US" dirty="0" smtClean="0"/>
          </a:p>
          <a:p>
            <a:pPr>
              <a:buClr>
                <a:schemeClr val="accent1">
                  <a:lumMod val="50000"/>
                  <a:lumOff val="50000"/>
                </a:schemeClr>
              </a:buClr>
              <a:buSzPct val="80000"/>
              <a:buFontTx/>
              <a:buNone/>
              <a:defRPr/>
            </a:pPr>
            <a:endParaRPr lang="en-US" dirty="0" smtClean="0"/>
          </a:p>
        </p:txBody>
      </p:sp>
      <p:grpSp>
        <p:nvGrpSpPr>
          <p:cNvPr id="5" name="Group 4"/>
          <p:cNvGrpSpPr/>
          <p:nvPr/>
        </p:nvGrpSpPr>
        <p:grpSpPr>
          <a:xfrm>
            <a:off x="566738" y="5102446"/>
            <a:ext cx="8915400" cy="1201738"/>
            <a:chOff x="914400" y="5257800"/>
            <a:chExt cx="8229600" cy="1038255"/>
          </a:xfrm>
        </p:grpSpPr>
        <p:sp>
          <p:nvSpPr>
            <p:cNvPr id="6" name="TextBox 5"/>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7" name="Group 20"/>
            <p:cNvGrpSpPr/>
            <p:nvPr/>
          </p:nvGrpSpPr>
          <p:grpSpPr>
            <a:xfrm>
              <a:off x="992038" y="5257800"/>
              <a:ext cx="7313762" cy="838201"/>
              <a:chOff x="992038" y="5257800"/>
              <a:chExt cx="7313762" cy="838201"/>
            </a:xfrm>
          </p:grpSpPr>
          <p:pic>
            <p:nvPicPr>
              <p:cNvPr id="8" name="Picture 7"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9" name="Picture 8"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0" name="Picture 9"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1" name="Picture 10"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2" name="Picture 11"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moveManip.py (devkit)</a:t>
            </a:r>
            <a:endParaRPr lang="en-US" dirty="0"/>
          </a:p>
        </p:txBody>
      </p:sp>
      <p:sp>
        <p:nvSpPr>
          <p:cNvPr id="3" name="Content Placeholder 2"/>
          <p:cNvSpPr>
            <a:spLocks noGrp="1"/>
          </p:cNvSpPr>
          <p:nvPr>
            <p:ph idx="1"/>
          </p:nvPr>
        </p:nvSpPr>
        <p:spPr>
          <a:xfrm>
            <a:off x="533400" y="1524000"/>
            <a:ext cx="8458200" cy="3841750"/>
          </a:xfrm>
        </p:spPr>
        <p:txBody>
          <a:bodyPr/>
          <a:lstStyle/>
          <a:p>
            <a:pPr>
              <a:buNone/>
            </a:pPr>
            <a:r>
              <a:rPr lang="en-US" sz="1600" dirty="0" smtClean="0">
                <a:solidFill>
                  <a:srgbClr val="FFFF00"/>
                </a:solidFill>
                <a:latin typeface="Calibri" pitchFamily="34" charset="0"/>
              </a:rPr>
              <a:t>	</a:t>
            </a:r>
          </a:p>
          <a:p>
            <a:pPr>
              <a:buNone/>
            </a:pPr>
            <a:r>
              <a:rPr lang="en-US" sz="1600" dirty="0" smtClean="0">
                <a:solidFill>
                  <a:srgbClr val="FFFF00"/>
                </a:solidFill>
                <a:latin typeface="Calibri" pitchFamily="34" charset="0"/>
              </a:rPr>
              <a:t>	def </a:t>
            </a:r>
            <a:r>
              <a:rPr lang="en-US" sz="1600" dirty="0" err="1" smtClean="0">
                <a:solidFill>
                  <a:srgbClr val="FFFF00"/>
                </a:solidFill>
                <a:latin typeface="Calibri" pitchFamily="34" charset="0"/>
              </a:rPr>
              <a:t>toolOnSetup</a:t>
            </a:r>
            <a:r>
              <a:rPr lang="en-US" sz="1600" dirty="0" smtClean="0">
                <a:solidFill>
                  <a:srgbClr val="FFFF00"/>
                </a:solidFill>
                <a:latin typeface="Calibri" pitchFamily="34" charset="0"/>
              </a:rPr>
              <a:t>(self, event):</a:t>
            </a:r>
          </a:p>
          <a:p>
            <a:pPr>
              <a:buNone/>
            </a:pPr>
            <a:r>
              <a:rPr lang="en-US" sz="1600" dirty="0" smtClean="0">
                <a:solidFill>
                  <a:srgbClr val="FFFF00"/>
                </a:solidFill>
                <a:latin typeface="Calibri" pitchFamily="34" charset="0"/>
              </a:rPr>
              <a:t>		….</a:t>
            </a:r>
          </a:p>
          <a:p>
            <a:pPr>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updateManipulators</a:t>
            </a:r>
            <a:r>
              <a:rPr lang="en-US" sz="1600" dirty="0" smtClean="0">
                <a:solidFill>
                  <a:srgbClr val="FFFF00"/>
                </a:solidFill>
                <a:latin typeface="Calibri" pitchFamily="34" charset="0"/>
              </a:rPr>
              <a:t>(self)</a:t>
            </a:r>
          </a:p>
          <a:p>
            <a:pPr>
              <a:buNone/>
            </a:pPr>
            <a:r>
              <a:rPr lang="en-US" sz="1600" dirty="0" smtClean="0">
                <a:solidFill>
                  <a:srgbClr val="FFFF00"/>
                </a:solidFill>
                <a:latin typeface="Calibri" pitchFamily="34" charset="0"/>
              </a:rPr>
              <a:t>		global id1</a:t>
            </a:r>
          </a:p>
          <a:p>
            <a:pPr>
              <a:buNone/>
            </a:pPr>
            <a:r>
              <a:rPr lang="en-US" sz="1600" dirty="0" smtClean="0">
                <a:solidFill>
                  <a:srgbClr val="FFFF00"/>
                </a:solidFill>
                <a:latin typeface="Calibri" pitchFamily="34" charset="0"/>
              </a:rPr>
              <a:t>		id1 = </a:t>
            </a:r>
            <a:r>
              <a:rPr lang="en-US" sz="1600" dirty="0" err="1" smtClean="0">
                <a:solidFill>
                  <a:srgbClr val="FFFF00"/>
                </a:solidFill>
                <a:latin typeface="Calibri" pitchFamily="34" charset="0"/>
              </a:rPr>
              <a:t>OpenMaya.MModelMessage.addCallback</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OpenMaya.MModelMessage.kActiveListModified</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updateManipulators</a:t>
            </a:r>
            <a:r>
              <a:rPr lang="en-US" sz="1600" dirty="0" smtClean="0">
                <a:solidFill>
                  <a:srgbClr val="FFFF00"/>
                </a:solidFill>
                <a:latin typeface="Calibri" pitchFamily="34" charset="0"/>
              </a:rPr>
              <a:t>,  self)</a:t>
            </a:r>
          </a:p>
          <a:p>
            <a:pPr>
              <a:buNone/>
            </a:pPr>
            <a:r>
              <a:rPr lang="en-US" sz="1600" dirty="0" smtClean="0">
                <a:solidFill>
                  <a:srgbClr val="FFFF00"/>
                </a:solidFill>
                <a:latin typeface="Calibri" pitchFamily="34" charset="0"/>
              </a:rPr>
              <a:t>		….</a:t>
            </a:r>
          </a:p>
          <a:p>
            <a:endParaRPr lang="en-US" sz="1600" dirty="0" smtClean="0">
              <a:solidFill>
                <a:srgbClr val="FFFF00"/>
              </a:solidFill>
              <a:latin typeface="Calibri" pitchFamily="34" charset="0"/>
            </a:endParaRPr>
          </a:p>
          <a:p>
            <a:pPr>
              <a:buNone/>
            </a:pPr>
            <a:r>
              <a:rPr lang="en-US" sz="1600" dirty="0" smtClean="0">
                <a:solidFill>
                  <a:srgbClr val="FFFF00"/>
                </a:solidFill>
                <a:latin typeface="Calibri" pitchFamily="34" charset="0"/>
              </a:rPr>
              <a:t>	def </a:t>
            </a:r>
            <a:r>
              <a:rPr lang="en-US" sz="1600" dirty="0" err="1" smtClean="0">
                <a:solidFill>
                  <a:srgbClr val="FFFF00"/>
                </a:solidFill>
                <a:latin typeface="Calibri" pitchFamily="34" charset="0"/>
              </a:rPr>
              <a:t>toolOffCleanup</a:t>
            </a:r>
            <a:r>
              <a:rPr lang="en-US" sz="1600" dirty="0" smtClean="0">
                <a:solidFill>
                  <a:srgbClr val="FFFF00"/>
                </a:solidFill>
                <a:latin typeface="Calibri" pitchFamily="34" charset="0"/>
              </a:rPr>
              <a:t>(self):</a:t>
            </a:r>
          </a:p>
          <a:p>
            <a:pPr>
              <a:buNone/>
            </a:pPr>
            <a:r>
              <a:rPr lang="en-US" sz="1600" dirty="0" smtClean="0">
                <a:solidFill>
                  <a:srgbClr val="FFFF00"/>
                </a:solidFill>
                <a:latin typeface="Calibri" pitchFamily="34" charset="0"/>
              </a:rPr>
              <a:t>	 	...</a:t>
            </a:r>
          </a:p>
          <a:p>
            <a:pPr>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OpenMaya.MModelMessage.removeCallback</a:t>
            </a:r>
            <a:r>
              <a:rPr lang="en-US" sz="1600" dirty="0" smtClean="0">
                <a:solidFill>
                  <a:srgbClr val="FFFF00"/>
                </a:solidFill>
                <a:latin typeface="Calibri" pitchFamily="34" charset="0"/>
              </a:rPr>
              <a:t>(id1)</a:t>
            </a:r>
          </a:p>
          <a:p>
            <a:pPr>
              <a:buNone/>
            </a:pPr>
            <a:r>
              <a:rPr lang="en-US" sz="1600" dirty="0" smtClean="0">
                <a:solidFill>
                  <a:srgbClr val="FFFF00"/>
                </a:solidFill>
                <a:latin typeface="Calibri" pitchFamily="34" charset="0"/>
              </a:rPr>
              <a:t>	 	...</a:t>
            </a:r>
          </a:p>
          <a:p>
            <a:endParaRPr lang="en-US" sz="1400" dirty="0" smtClean="0">
              <a:solidFill>
                <a:srgbClr val="FFFF00"/>
              </a:solidFill>
              <a:latin typeface="Calibri" pitchFamily="34" charset="0"/>
            </a:endParaRPr>
          </a:p>
          <a:p>
            <a:pPr>
              <a:buNone/>
            </a:pPr>
            <a:r>
              <a:rPr lang="en-US" sz="1400" dirty="0" smtClean="0">
                <a:solidFill>
                  <a:srgbClr val="FFFF00"/>
                </a:solidFill>
                <a:latin typeface="Calibri" pitchFamily="34" charset="0"/>
              </a:rPr>
              <a:t> </a:t>
            </a:r>
          </a:p>
          <a:p>
            <a:pPr>
              <a:buNone/>
            </a:pPr>
            <a:r>
              <a:rPr lang="en-US" sz="1400" dirty="0" smtClean="0">
                <a:solidFill>
                  <a:srgbClr val="FFFF00"/>
                </a:solidFill>
                <a:latin typeface="Calibri" pitchFamily="34" charset="0"/>
              </a:rPr>
              <a:t> </a:t>
            </a:r>
          </a:p>
          <a:p>
            <a:pPr>
              <a:buNone/>
            </a:pPr>
            <a:endParaRPr lang="en-US" sz="1400" dirty="0" smtClean="0">
              <a:solidFill>
                <a:srgbClr val="FFFF00"/>
              </a:solidFill>
              <a:latin typeface="Calibri" pitchFamily="34" charset="0"/>
            </a:endParaRPr>
          </a:p>
        </p:txBody>
      </p:sp>
      <p:sp>
        <p:nvSpPr>
          <p:cNvPr id="4" name="AutoShape 7"/>
          <p:cNvSpPr>
            <a:spLocks noChangeArrowheads="1"/>
          </p:cNvSpPr>
          <p:nvPr/>
        </p:nvSpPr>
        <p:spPr bwMode="auto">
          <a:xfrm>
            <a:off x="1295400" y="2406167"/>
            <a:ext cx="2286000" cy="330587"/>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400" dirty="0" smtClean="0"/>
          </a:p>
        </p:txBody>
      </p:sp>
      <p:sp>
        <p:nvSpPr>
          <p:cNvPr id="5" name="AutoShape 7"/>
          <p:cNvSpPr>
            <a:spLocks noChangeArrowheads="1"/>
          </p:cNvSpPr>
          <p:nvPr/>
        </p:nvSpPr>
        <p:spPr bwMode="auto">
          <a:xfrm>
            <a:off x="762000" y="3581400"/>
            <a:ext cx="1905000" cy="330587"/>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4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moveManip.py (devkit)</a:t>
            </a:r>
            <a:endParaRPr lang="en-US" dirty="0"/>
          </a:p>
        </p:txBody>
      </p:sp>
      <p:sp>
        <p:nvSpPr>
          <p:cNvPr id="3" name="Content Placeholder 2"/>
          <p:cNvSpPr>
            <a:spLocks noGrp="1"/>
          </p:cNvSpPr>
          <p:nvPr>
            <p:ph idx="1"/>
          </p:nvPr>
        </p:nvSpPr>
        <p:spPr>
          <a:xfrm>
            <a:off x="319088" y="1381512"/>
            <a:ext cx="7848600" cy="4146550"/>
          </a:xfrm>
        </p:spPr>
        <p:txBody>
          <a:bodyPr/>
          <a:lstStyle/>
          <a:p>
            <a:pPr>
              <a:buNone/>
            </a:pPr>
            <a:r>
              <a:rPr lang="en-US" sz="1400" dirty="0" smtClean="0">
                <a:solidFill>
                  <a:srgbClr val="FFFF00"/>
                </a:solidFill>
                <a:latin typeface="Calibri" pitchFamily="34" charset="0"/>
              </a:rPr>
              <a:t>	def </a:t>
            </a:r>
            <a:r>
              <a:rPr lang="en-US" sz="1400" dirty="0" err="1" smtClean="0">
                <a:solidFill>
                  <a:srgbClr val="FFFF00"/>
                </a:solidFill>
                <a:latin typeface="Calibri" pitchFamily="34" charset="0"/>
              </a:rPr>
              <a:t>updateManipulators</a:t>
            </a:r>
            <a:r>
              <a:rPr lang="en-US" sz="1400" dirty="0" smtClean="0">
                <a:solidFill>
                  <a:srgbClr val="FFFF00"/>
                </a:solidFill>
                <a:latin typeface="Calibri" pitchFamily="34" charset="0"/>
              </a:rPr>
              <a:t>(</a:t>
            </a:r>
            <a:r>
              <a:rPr lang="en-US" sz="1400" dirty="0" err="1" smtClean="0">
                <a:solidFill>
                  <a:srgbClr val="FFFF00"/>
                </a:solidFill>
                <a:latin typeface="Calibri" pitchFamily="34" charset="0"/>
              </a:rPr>
              <a:t>clientData</a:t>
            </a:r>
            <a:r>
              <a:rPr lang="en-US" sz="1400" dirty="0" smtClean="0">
                <a:solidFill>
                  <a:srgbClr val="FFFF00"/>
                </a:solidFill>
                <a:latin typeface="Calibri" pitchFamily="34" charset="0"/>
              </a:rPr>
              <a:t>)</a:t>
            </a:r>
          </a:p>
          <a:p>
            <a:pPr>
              <a:buNone/>
            </a:pPr>
            <a:r>
              <a:rPr lang="en-US" sz="1400" dirty="0" smtClean="0">
                <a:solidFill>
                  <a:srgbClr val="FFFF00"/>
                </a:solidFill>
                <a:latin typeface="Calibri" pitchFamily="34" charset="0"/>
              </a:rPr>
              <a:t>		...</a:t>
            </a:r>
          </a:p>
          <a:p>
            <a:pPr>
              <a:buNone/>
            </a:pPr>
            <a:r>
              <a:rPr lang="en-US" sz="1400" dirty="0" smtClean="0">
                <a:solidFill>
                  <a:srgbClr val="FFFF00"/>
                </a:solidFill>
                <a:latin typeface="Calibri" pitchFamily="34" charset="0"/>
              </a:rPr>
              <a:t>		context = </a:t>
            </a:r>
            <a:r>
              <a:rPr lang="en-US" sz="1400" dirty="0" err="1" smtClean="0">
                <a:solidFill>
                  <a:srgbClr val="FFFF00"/>
                </a:solidFill>
                <a:latin typeface="Calibri" pitchFamily="34" charset="0"/>
              </a:rPr>
              <a:t>clientData</a:t>
            </a:r>
            <a:r>
              <a:rPr lang="en-US" sz="1400" dirty="0" smtClean="0">
                <a:solidFill>
                  <a:srgbClr val="FFFF00"/>
                </a:solidFill>
                <a:latin typeface="Calibri" pitchFamily="34" charset="0"/>
              </a:rPr>
              <a:t>		</a:t>
            </a:r>
          </a:p>
          <a:p>
            <a:pPr>
              <a:buNone/>
            </a:pP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context.deleteManipulators</a:t>
            </a:r>
            <a:r>
              <a:rPr lang="en-US" sz="1400" dirty="0" smtClean="0">
                <a:solidFill>
                  <a:srgbClr val="FFFF00"/>
                </a:solidFill>
                <a:latin typeface="Calibri" pitchFamily="34" charset="0"/>
              </a:rPr>
              <a:t>()	 </a:t>
            </a:r>
          </a:p>
          <a:p>
            <a:pPr>
              <a:buNone/>
            </a:pPr>
            <a:r>
              <a:rPr lang="en-US" sz="1400" dirty="0" smtClean="0">
                <a:solidFill>
                  <a:srgbClr val="FFFF00"/>
                </a:solidFill>
                <a:latin typeface="Calibri" pitchFamily="34" charset="0"/>
              </a:rPr>
              <a:t>		...</a:t>
            </a:r>
          </a:p>
          <a:p>
            <a:pPr>
              <a:buNone/>
            </a:pPr>
            <a:r>
              <a:rPr lang="en-US" sz="1400" dirty="0" smtClean="0">
                <a:solidFill>
                  <a:srgbClr val="FFFF00"/>
                </a:solidFill>
                <a:latin typeface="Calibri" pitchFamily="34" charset="0"/>
              </a:rPr>
              <a:t>		 # for each object selected</a:t>
            </a:r>
          </a:p>
          <a:p>
            <a:pPr>
              <a:buNone/>
            </a:pP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manipName</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moveManip</a:t>
            </a:r>
            <a:r>
              <a:rPr lang="en-US" sz="1400" dirty="0" smtClean="0">
                <a:solidFill>
                  <a:srgbClr val="FFFF00"/>
                </a:solidFill>
                <a:latin typeface="Calibri" pitchFamily="34" charset="0"/>
              </a:rPr>
              <a:t>"</a:t>
            </a:r>
          </a:p>
          <a:p>
            <a:pPr>
              <a:buNone/>
            </a:pP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manipObject</a:t>
            </a:r>
            <a:r>
              <a:rPr lang="en-US" sz="1400" dirty="0" smtClean="0">
                <a:solidFill>
                  <a:srgbClr val="FFFF00"/>
                </a:solidFill>
                <a:latin typeface="Calibri" pitchFamily="34" charset="0"/>
              </a:rPr>
              <a:t> = </a:t>
            </a:r>
            <a:r>
              <a:rPr lang="en-US" sz="1400" dirty="0" err="1" smtClean="0">
                <a:solidFill>
                  <a:srgbClr val="FFFF00"/>
                </a:solidFill>
                <a:latin typeface="Calibri" pitchFamily="34" charset="0"/>
              </a:rPr>
              <a:t>OpenMaya.MObject</a:t>
            </a:r>
            <a:r>
              <a:rPr lang="en-US" sz="1400" dirty="0" smtClean="0">
                <a:solidFill>
                  <a:srgbClr val="FFFF00"/>
                </a:solidFill>
                <a:latin typeface="Calibri" pitchFamily="34" charset="0"/>
              </a:rPr>
              <a:t>()</a:t>
            </a:r>
          </a:p>
          <a:p>
            <a:pPr>
              <a:buNone/>
            </a:pPr>
            <a:r>
              <a:rPr lang="en-US" sz="1400" dirty="0" smtClean="0">
                <a:solidFill>
                  <a:srgbClr val="FFFF00"/>
                </a:solidFill>
                <a:latin typeface="Calibri" pitchFamily="34" charset="0"/>
              </a:rPr>
              <a:t>		 manipulator = </a:t>
            </a:r>
            <a:r>
              <a:rPr lang="en-US" sz="1400" dirty="0" err="1" smtClean="0">
                <a:solidFill>
                  <a:srgbClr val="FFFF00"/>
                </a:solidFill>
                <a:latin typeface="Calibri" pitchFamily="34" charset="0"/>
              </a:rPr>
              <a:t>OpenMayaMPx.MPxManipContainer.newManipulator</a:t>
            </a:r>
            <a:r>
              <a:rPr lang="en-US" sz="1400" dirty="0" smtClean="0">
                <a:solidFill>
                  <a:srgbClr val="FFFF00"/>
                </a:solidFill>
                <a:latin typeface="Calibri" pitchFamily="34" charset="0"/>
              </a:rPr>
              <a:t>(</a:t>
            </a:r>
            <a:r>
              <a:rPr lang="en-US" sz="1400" dirty="0" err="1" smtClean="0">
                <a:solidFill>
                  <a:srgbClr val="FFFF00"/>
                </a:solidFill>
                <a:latin typeface="Calibri" pitchFamily="34" charset="0"/>
              </a:rPr>
              <a:t>manipName,manipObject</a:t>
            </a:r>
            <a:r>
              <a:rPr lang="en-US" sz="1400" dirty="0" smtClean="0">
                <a:solidFill>
                  <a:srgbClr val="FFFF00"/>
                </a:solidFill>
                <a:latin typeface="Calibri" pitchFamily="34" charset="0"/>
              </a:rPr>
              <a:t>)</a:t>
            </a:r>
          </a:p>
          <a:p>
            <a:pPr>
              <a:buNone/>
            </a:pPr>
            <a:r>
              <a:rPr lang="en-US" sz="1400" dirty="0" smtClean="0">
                <a:solidFill>
                  <a:srgbClr val="FFFF00"/>
                </a:solidFill>
                <a:latin typeface="Calibri" pitchFamily="34" charset="0"/>
              </a:rPr>
              <a:t>		 ...</a:t>
            </a:r>
          </a:p>
          <a:p>
            <a:pPr>
              <a:buNone/>
            </a:pPr>
            <a:r>
              <a:rPr lang="en-US" sz="1400" dirty="0" smtClean="0">
                <a:solidFill>
                  <a:srgbClr val="FFFF00"/>
                </a:solidFill>
                <a:latin typeface="Calibri" pitchFamily="34" charset="0"/>
              </a:rPr>
              <a:t>		 if manipulator is not None:</a:t>
            </a:r>
          </a:p>
          <a:p>
            <a:pPr>
              <a:buNone/>
            </a:pP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context.addManipulator</a:t>
            </a:r>
            <a:r>
              <a:rPr lang="en-US" sz="1400" dirty="0" smtClean="0">
                <a:solidFill>
                  <a:srgbClr val="FFFF00"/>
                </a:solidFill>
                <a:latin typeface="Calibri" pitchFamily="34" charset="0"/>
              </a:rPr>
              <a:t>(</a:t>
            </a:r>
            <a:r>
              <a:rPr lang="en-US" sz="1400" dirty="0" err="1" smtClean="0">
                <a:solidFill>
                  <a:srgbClr val="FFFF00"/>
                </a:solidFill>
                <a:latin typeface="Calibri" pitchFamily="34" charset="0"/>
              </a:rPr>
              <a:t>manipObject</a:t>
            </a:r>
            <a:r>
              <a:rPr lang="en-US" sz="1400" dirty="0" smtClean="0">
                <a:solidFill>
                  <a:srgbClr val="FFFF00"/>
                </a:solidFill>
                <a:latin typeface="Calibri" pitchFamily="34" charset="0"/>
              </a:rPr>
              <a:t>)</a:t>
            </a:r>
          </a:p>
          <a:p>
            <a:pPr>
              <a:buNone/>
            </a:pP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manipulator.connectToDependNode</a:t>
            </a:r>
            <a:r>
              <a:rPr lang="en-US" sz="1400" dirty="0" smtClean="0">
                <a:solidFill>
                  <a:srgbClr val="FFFF00"/>
                </a:solidFill>
                <a:latin typeface="Calibri" pitchFamily="34" charset="0"/>
              </a:rPr>
              <a:t>(</a:t>
            </a:r>
            <a:r>
              <a:rPr lang="en-US" sz="1400" dirty="0" err="1" smtClean="0">
                <a:solidFill>
                  <a:srgbClr val="FFFF00"/>
                </a:solidFill>
                <a:latin typeface="Calibri" pitchFamily="34" charset="0"/>
              </a:rPr>
              <a:t>dependNode</a:t>
            </a:r>
            <a:r>
              <a:rPr lang="en-US" sz="1400" dirty="0" smtClean="0">
                <a:solidFill>
                  <a:srgbClr val="FFFF00"/>
                </a:solidFill>
                <a:latin typeface="Calibri" pitchFamily="34" charset="0"/>
              </a:rPr>
              <a:t>)</a:t>
            </a:r>
          </a:p>
          <a:p>
            <a:pPr>
              <a:buNone/>
            </a:pPr>
            <a:r>
              <a:rPr lang="en-US" sz="1400" dirty="0" smtClean="0">
                <a:solidFill>
                  <a:srgbClr val="FFFF00"/>
                </a:solidFill>
                <a:latin typeface="Calibri" pitchFamily="34" charset="0"/>
              </a:rPr>
              <a:t>		 ...</a:t>
            </a:r>
          </a:p>
          <a:p>
            <a:endParaRPr lang="en-US" sz="1400" dirty="0">
              <a:solidFill>
                <a:srgbClr val="FFFF00"/>
              </a:solidFill>
              <a:latin typeface="Calibri" pitchFamily="34" charset="0"/>
            </a:endParaRPr>
          </a:p>
        </p:txBody>
      </p:sp>
      <p:sp>
        <p:nvSpPr>
          <p:cNvPr id="4" name="AutoShape 7"/>
          <p:cNvSpPr>
            <a:spLocks noChangeArrowheads="1"/>
          </p:cNvSpPr>
          <p:nvPr/>
        </p:nvSpPr>
        <p:spPr bwMode="auto">
          <a:xfrm>
            <a:off x="609600" y="3861571"/>
            <a:ext cx="6324600" cy="330587"/>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400" dirty="0" smtClean="0"/>
          </a:p>
        </p:txBody>
      </p:sp>
      <p:sp>
        <p:nvSpPr>
          <p:cNvPr id="5" name="AutoShape 7"/>
          <p:cNvSpPr>
            <a:spLocks noChangeArrowheads="1"/>
          </p:cNvSpPr>
          <p:nvPr/>
        </p:nvSpPr>
        <p:spPr bwMode="auto">
          <a:xfrm>
            <a:off x="2057400" y="4622413"/>
            <a:ext cx="3276600" cy="330587"/>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4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Limitation</a:t>
            </a:r>
            <a:endParaRPr lang="en-US" dirty="0"/>
          </a:p>
        </p:txBody>
      </p:sp>
      <p:sp>
        <p:nvSpPr>
          <p:cNvPr id="4" name="Footer Placeholder 3"/>
          <p:cNvSpPr txBox="1">
            <a:spLocks/>
          </p:cNvSpPr>
          <p:nvPr/>
        </p:nvSpPr>
        <p:spPr>
          <a:xfrm>
            <a:off x="319088" y="6535738"/>
            <a:ext cx="4113212" cy="23177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smtClean="0">
                <a:ln>
                  <a:noFill/>
                </a:ln>
                <a:solidFill>
                  <a:schemeClr val="tx1"/>
                </a:solidFill>
                <a:effectLst/>
                <a:uLnTx/>
                <a:uFillTx/>
                <a:latin typeface="Arial" charset="0"/>
                <a:ea typeface="+mn-ea"/>
                <a:cs typeface="+mn-cs"/>
              </a:rPr>
              <a:t>Autodesk Media &amp; Entertainment</a:t>
            </a:r>
            <a:endParaRPr kumimoji="0" lang="en-US" sz="1800" b="0" i="0" u="none" strike="noStrike" kern="1200" cap="none" spc="0" normalizeH="0" baseline="0" noProof="0">
              <a:ln>
                <a:noFill/>
              </a:ln>
              <a:solidFill>
                <a:schemeClr val="tx1"/>
              </a:solidFill>
              <a:effectLst/>
              <a:uLnTx/>
              <a:uFillTx/>
              <a:latin typeface="Arial" charset="0"/>
              <a:ea typeface="+mn-ea"/>
              <a:cs typeface="+mn-cs"/>
            </a:endParaRPr>
          </a:p>
        </p:txBody>
      </p:sp>
      <p:sp>
        <p:nvSpPr>
          <p:cNvPr id="5" name="Rectangle 2"/>
          <p:cNvSpPr txBox="1">
            <a:spLocks noChangeArrowheads="1"/>
          </p:cNvSpPr>
          <p:nvPr/>
        </p:nvSpPr>
        <p:spPr bwMode="auto">
          <a:xfrm>
            <a:off x="319088" y="136525"/>
            <a:ext cx="7681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4689"/>
              </a:solidFill>
              <a:effectLst/>
              <a:uLnTx/>
              <a:uFillTx/>
              <a:latin typeface="+mj-lt"/>
              <a:ea typeface="+mj-ea"/>
              <a:cs typeface="+mj-cs"/>
            </a:endParaRPr>
          </a:p>
        </p:txBody>
      </p:sp>
      <p:sp>
        <p:nvSpPr>
          <p:cNvPr id="6" name="Rectangle 3"/>
          <p:cNvSpPr txBox="1">
            <a:spLocks noChangeArrowheads="1"/>
          </p:cNvSpPr>
          <p:nvPr/>
        </p:nvSpPr>
        <p:spPr bwMode="auto">
          <a:xfrm>
            <a:off x="319088" y="1416050"/>
            <a:ext cx="7681912" cy="49847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7663" marR="0" lvl="1" indent="-233363" algn="l" defTabSz="914400" rtl="0" eaLnBrk="0" fontAlgn="base" latinLnBrk="0" hangingPunct="0">
              <a:lnSpc>
                <a:spcPct val="100000"/>
              </a:lnSpc>
              <a:spcBef>
                <a:spcPct val="15000"/>
              </a:spcBef>
              <a:spcAft>
                <a:spcPct val="15000"/>
              </a:spcAft>
              <a:buClr>
                <a:srgbClr val="00AADD"/>
              </a:buClr>
              <a:buSzPct val="80000"/>
              <a:tabLst/>
              <a:defRPr/>
            </a:pPr>
            <a:r>
              <a:rPr kumimoji="0" lang="en-US" sz="2000" b="0" i="0" u="none" strike="noStrike" kern="0" cap="none" spc="0" normalizeH="0" baseline="0" noProof="0" dirty="0" smtClean="0">
                <a:ln>
                  <a:noFill/>
                </a:ln>
                <a:solidFill>
                  <a:schemeClr val="bg1"/>
                </a:solidFill>
                <a:effectLst/>
                <a:uLnTx/>
                <a:uFillTx/>
                <a:latin typeface="+mn-lt"/>
              </a:rPr>
              <a:t>Cannot create a custom manipulator that:</a:t>
            </a:r>
          </a:p>
          <a:p>
            <a:pPr marL="685800" lvl="2" indent="-228600" eaLnBrk="0" hangingPunct="0">
              <a:spcBef>
                <a:spcPct val="15000"/>
              </a:spcBef>
              <a:spcAft>
                <a:spcPct val="15000"/>
              </a:spcAft>
              <a:buClr>
                <a:srgbClr val="00AADD"/>
              </a:buClr>
              <a:buSzPct val="100000"/>
              <a:buFont typeface="Arial" pitchFamily="34" charset="0"/>
              <a:buChar char="•"/>
              <a:defRPr/>
            </a:pPr>
            <a:r>
              <a:rPr lang="en-US" sz="2000" kern="0" dirty="0" smtClean="0">
                <a:solidFill>
                  <a:schemeClr val="bg1"/>
                </a:solidFill>
              </a:rPr>
              <a:t>Plug-in draws itself</a:t>
            </a:r>
          </a:p>
          <a:p>
            <a:pPr marL="685800" lvl="2" indent="-228600" eaLnBrk="0" hangingPunct="0">
              <a:spcBef>
                <a:spcPct val="15000"/>
              </a:spcBef>
              <a:spcAft>
                <a:spcPct val="15000"/>
              </a:spcAft>
              <a:buClr>
                <a:srgbClr val="00AADD"/>
              </a:buClr>
              <a:buSzPct val="100000"/>
              <a:buFont typeface="Arial" pitchFamily="34" charset="0"/>
              <a:buChar char="•"/>
              <a:defRPr/>
            </a:pPr>
            <a:r>
              <a:rPr lang="en-US" sz="2000" kern="0" dirty="0" smtClean="0">
                <a:solidFill>
                  <a:schemeClr val="bg1"/>
                </a:solidFill>
              </a:rPr>
              <a:t>Maya performs selection on manipulator components</a:t>
            </a:r>
          </a:p>
          <a:p>
            <a:pPr marL="347663" marR="0" lvl="1" indent="-233363" algn="l" defTabSz="914400" rtl="0" eaLnBrk="0" fontAlgn="base" latinLnBrk="0" hangingPunct="0">
              <a:lnSpc>
                <a:spcPct val="100000"/>
              </a:lnSpc>
              <a:spcBef>
                <a:spcPct val="15000"/>
              </a:spcBef>
              <a:spcAft>
                <a:spcPct val="15000"/>
              </a:spcAft>
              <a:buClr>
                <a:srgbClr val="00AADD"/>
              </a:buClr>
              <a:buSzPct val="80000"/>
              <a:tabLst/>
              <a:defRPr/>
            </a:pPr>
            <a:endParaRPr kumimoji="0" lang="en-US" sz="2000" b="0" i="0" u="none" strike="noStrike" kern="0" cap="none" spc="0" normalizeH="0" baseline="0" noProof="0" dirty="0" smtClean="0">
              <a:ln>
                <a:noFill/>
              </a:ln>
              <a:solidFill>
                <a:schemeClr val="bg1"/>
              </a:solidFill>
              <a:effectLst/>
              <a:uLnTx/>
              <a:uFillTx/>
              <a:latin typeface="+mn-lt"/>
            </a:endParaRPr>
          </a:p>
          <a:p>
            <a:pPr marL="347663" lvl="1" indent="-233363" eaLnBrk="0" hangingPunct="0">
              <a:spcBef>
                <a:spcPct val="15000"/>
              </a:spcBef>
              <a:spcAft>
                <a:spcPct val="15000"/>
              </a:spcAft>
              <a:buClr>
                <a:srgbClr val="00AADD"/>
              </a:buClr>
              <a:buSzPct val="80000"/>
              <a:defRPr/>
            </a:pPr>
            <a:endParaRPr lang="en-US" sz="2000" kern="0" dirty="0" smtClean="0">
              <a:solidFill>
                <a:schemeClr val="bg1"/>
              </a:solidFill>
            </a:endParaRPr>
          </a:p>
          <a:p>
            <a:pPr marL="347663" lvl="1" indent="-233363" eaLnBrk="0" hangingPunct="0">
              <a:spcBef>
                <a:spcPct val="15000"/>
              </a:spcBef>
              <a:spcAft>
                <a:spcPct val="15000"/>
              </a:spcAft>
              <a:buClr>
                <a:srgbClr val="00AADD"/>
              </a:buClr>
              <a:buSzPct val="80000"/>
              <a:defRPr/>
            </a:pPr>
            <a:r>
              <a:rPr lang="en-US" sz="2000" kern="0" dirty="0" err="1" smtClean="0">
                <a:solidFill>
                  <a:schemeClr val="bg1"/>
                </a:solidFill>
              </a:rPr>
              <a:t>MPxManipulatorNode</a:t>
            </a:r>
            <a:r>
              <a:rPr lang="en-US" sz="2000" kern="0" dirty="0" smtClean="0">
                <a:solidFill>
                  <a:schemeClr val="bg1"/>
                </a:solidFill>
              </a:rPr>
              <a:t>: </a:t>
            </a:r>
            <a:r>
              <a:rPr lang="en-US" sz="2000" kern="0" dirty="0" err="1" smtClean="0">
                <a:solidFill>
                  <a:schemeClr val="bg1"/>
                </a:solidFill>
              </a:rPr>
              <a:t>openGL</a:t>
            </a:r>
            <a:r>
              <a:rPr lang="en-US" sz="2000" kern="0" dirty="0" smtClean="0">
                <a:solidFill>
                  <a:schemeClr val="bg1"/>
                </a:solidFill>
              </a:rPr>
              <a:t> draw and selection</a:t>
            </a:r>
          </a:p>
          <a:p>
            <a:pPr marL="347663" marR="0" lvl="1" indent="-233363" algn="l" defTabSz="914400" rtl="0" eaLnBrk="0" fontAlgn="base" latinLnBrk="0" hangingPunct="0">
              <a:lnSpc>
                <a:spcPct val="100000"/>
              </a:lnSpc>
              <a:spcBef>
                <a:spcPct val="15000"/>
              </a:spcBef>
              <a:spcAft>
                <a:spcPct val="15000"/>
              </a:spcAft>
              <a:buClr>
                <a:srgbClr val="00AADD"/>
              </a:buClr>
              <a:buSzPct val="80000"/>
              <a:tabLst/>
              <a:defRPr/>
            </a:pPr>
            <a:endParaRPr kumimoji="0" lang="en-US" sz="2000" b="0" i="0" u="none" strike="noStrike" kern="0" cap="none" spc="0" normalizeH="0" baseline="0" noProof="0" dirty="0" smtClean="0">
              <a:ln>
                <a:noFill/>
              </a:ln>
              <a:solidFill>
                <a:schemeClr val="bg1"/>
              </a:solidFill>
              <a:effectLst/>
              <a:uLnTx/>
              <a:uFillTx/>
              <a:latin typeface="+mn-lt"/>
            </a:endParaRPr>
          </a:p>
        </p:txBody>
      </p:sp>
      <p:pic>
        <p:nvPicPr>
          <p:cNvPr id="7" name="Picture 4" descr="mne_bottom_bar"/>
          <p:cNvPicPr>
            <a:picLocks noChangeAspect="1" noChangeArrowheads="1"/>
          </p:cNvPicPr>
          <p:nvPr/>
        </p:nvPicPr>
        <p:blipFill>
          <a:blip r:embed="rId3" cstate="print"/>
          <a:srcRect/>
          <a:stretch>
            <a:fillRect/>
          </a:stretch>
        </p:blipFill>
        <p:spPr bwMode="auto">
          <a:xfrm>
            <a:off x="319088" y="5351463"/>
            <a:ext cx="7981950" cy="1046162"/>
          </a:xfrm>
          <a:prstGeom prst="rect">
            <a:avLst/>
          </a:prstGeom>
          <a:noFill/>
          <a:ln w="3175">
            <a:solidFill>
              <a:srgbClr val="DDDDDD"/>
            </a:solid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565150" y="2855913"/>
            <a:ext cx="8083550" cy="995362"/>
          </a:xfrm>
        </p:spPr>
        <p:txBody>
          <a:bodyPr/>
          <a:lstStyle/>
          <a:p>
            <a:pPr algn="ctr" eaLnBrk="1" hangingPunct="1"/>
            <a:r>
              <a:rPr lang="en-US" sz="9700" dirty="0" smtClean="0"/>
              <a:t>Q &amp; A</a:t>
            </a:r>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bwMode="auto">
          <a:xfrm>
            <a:off x="565150" y="2855913"/>
            <a:ext cx="8083550" cy="9953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5000"/>
              </a:lnSpc>
              <a:spcBef>
                <a:spcPct val="0"/>
              </a:spcBef>
              <a:spcAft>
                <a:spcPct val="0"/>
              </a:spcAft>
              <a:buClrTx/>
              <a:buSzTx/>
              <a:buFontTx/>
              <a:buNone/>
              <a:tabLst/>
              <a:defRPr/>
            </a:pPr>
            <a:r>
              <a:rPr kumimoji="0" lang="en-US" sz="9700" b="0" i="0" u="none" strike="noStrike" kern="0" cap="none" spc="0" normalizeH="0" baseline="0" noProof="0" dirty="0" smtClean="0">
                <a:ln>
                  <a:noFill/>
                </a:ln>
                <a:solidFill>
                  <a:schemeClr val="bg1"/>
                </a:solidFill>
                <a:effectLst/>
                <a:uLnTx/>
                <a:uFillTx/>
                <a:latin typeface="+mj-lt"/>
                <a:ea typeface="+mj-ea"/>
                <a:cs typeface="+mj-cs"/>
              </a:rPr>
              <a:t>Autodesk</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Maya Manipulators</a:t>
            </a:r>
          </a:p>
        </p:txBody>
      </p:sp>
      <p:sp>
        <p:nvSpPr>
          <p:cNvPr id="46083" name="Content Placeholder 2"/>
          <p:cNvSpPr>
            <a:spLocks noGrp="1"/>
          </p:cNvSpPr>
          <p:nvPr>
            <p:ph idx="1"/>
          </p:nvPr>
        </p:nvSpPr>
        <p:spPr/>
        <p:txBody>
          <a:bodyPr/>
          <a:lstStyle/>
          <a:p>
            <a:pPr>
              <a:buFontTx/>
              <a:buChar char="•"/>
            </a:pPr>
            <a:r>
              <a:rPr lang="en-US" sz="2800" dirty="0" smtClean="0"/>
              <a:t>What is a manipulator?</a:t>
            </a:r>
          </a:p>
          <a:p>
            <a:pPr>
              <a:buFontTx/>
              <a:buChar char="•"/>
            </a:pPr>
            <a:endParaRPr lang="en-US" sz="2800" dirty="0" smtClean="0"/>
          </a:p>
          <a:p>
            <a:pPr lvl="2">
              <a:buSzPct val="100000"/>
              <a:buFont typeface="Arial" pitchFamily="34" charset="0"/>
              <a:buChar char="•"/>
            </a:pPr>
            <a:r>
              <a:rPr lang="en-US" dirty="0" smtClean="0"/>
              <a:t>A node that draws itself using 3D graphical elements that respond to user events. An intuitive way to change a node’s attribute.</a:t>
            </a:r>
          </a:p>
          <a:p>
            <a:pPr lvl="1">
              <a:buFont typeface="Arial" charset="0"/>
              <a:buChar char="•"/>
            </a:pPr>
            <a:endParaRPr lang="en-US" dirty="0" smtClean="0"/>
          </a:p>
          <a:p>
            <a:pPr>
              <a:buFontTx/>
              <a:buChar char="•"/>
            </a:pPr>
            <a:r>
              <a:rPr lang="en-US" sz="2800" dirty="0" smtClean="0"/>
              <a:t>Examples: </a:t>
            </a:r>
            <a:r>
              <a:rPr lang="en-US" sz="2800" dirty="0" err="1" smtClean="0"/>
              <a:t>swissArmyManip</a:t>
            </a:r>
            <a:endParaRPr lang="en-US" sz="2800" dirty="0" smtClean="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Base Manipulators &amp; API class:</a:t>
            </a:r>
          </a:p>
        </p:txBody>
      </p:sp>
      <p:sp>
        <p:nvSpPr>
          <p:cNvPr id="47107" name="Content Placeholder 2"/>
          <p:cNvSpPr>
            <a:spLocks noGrp="1"/>
          </p:cNvSpPr>
          <p:nvPr>
            <p:ph idx="1"/>
          </p:nvPr>
        </p:nvSpPr>
        <p:spPr/>
        <p:txBody>
          <a:bodyPr/>
          <a:lstStyle/>
          <a:p>
            <a:pPr marL="0" indent="0" eaLnBrk="1" hangingPunct="1"/>
            <a:r>
              <a:rPr lang="en-US" sz="2000" dirty="0" smtClean="0"/>
              <a:t>Maya Standard Manipulators: MFnManip3D</a:t>
            </a:r>
          </a:p>
          <a:p>
            <a:pPr marL="0" indent="0" eaLnBrk="1" hangingPunct="1"/>
            <a:endParaRPr lang="en-US" sz="2000" dirty="0" smtClean="0"/>
          </a:p>
          <a:p>
            <a:pPr marL="347663" lvl="2" indent="0" eaLnBrk="1" hangingPunct="1">
              <a:buClr>
                <a:schemeClr val="accent1">
                  <a:lumMod val="50000"/>
                  <a:lumOff val="50000"/>
                </a:schemeClr>
              </a:buClr>
              <a:buSzPct val="100000"/>
              <a:buFontTx/>
              <a:buChar char="•"/>
            </a:pPr>
            <a:r>
              <a:rPr lang="en-US" sz="1600" dirty="0" smtClean="0"/>
              <a:t>  </a:t>
            </a:r>
            <a:r>
              <a:rPr lang="en-US" sz="1600" dirty="0" err="1" smtClean="0"/>
              <a:t>FreePointTriadManip</a:t>
            </a:r>
            <a:r>
              <a:rPr lang="en-US" sz="1600" dirty="0" smtClean="0"/>
              <a:t>: </a:t>
            </a:r>
            <a:r>
              <a:rPr lang="en-US" sz="1600" dirty="0" err="1" smtClean="0"/>
              <a:t>MFnFreePointTriadManip</a:t>
            </a:r>
            <a:endParaRPr lang="en-US" sz="1600" dirty="0" smtClean="0"/>
          </a:p>
          <a:p>
            <a:pPr marL="347663" lvl="2" indent="0" eaLnBrk="1" hangingPunct="1">
              <a:buClr>
                <a:schemeClr val="accent1">
                  <a:lumMod val="50000"/>
                  <a:lumOff val="50000"/>
                </a:schemeClr>
              </a:buClr>
              <a:buSzPct val="100000"/>
              <a:buFontTx/>
              <a:buChar char="•"/>
            </a:pPr>
            <a:r>
              <a:rPr lang="en-US" sz="1600" dirty="0" smtClean="0"/>
              <a:t>  </a:t>
            </a:r>
            <a:r>
              <a:rPr lang="en-US" sz="1600" dirty="0" err="1" smtClean="0"/>
              <a:t>RotateManip</a:t>
            </a:r>
            <a:r>
              <a:rPr lang="en-US" sz="1600" dirty="0" smtClean="0"/>
              <a:t>: </a:t>
            </a:r>
            <a:r>
              <a:rPr lang="en-US" sz="1600" dirty="0" err="1" smtClean="0"/>
              <a:t>MFnRotateManip</a:t>
            </a:r>
            <a:r>
              <a:rPr lang="en-US" sz="1600" dirty="0" smtClean="0"/>
              <a:t> </a:t>
            </a:r>
          </a:p>
          <a:p>
            <a:pPr marL="347663" lvl="2" indent="0" eaLnBrk="1" hangingPunct="1">
              <a:buClr>
                <a:schemeClr val="accent1">
                  <a:lumMod val="50000"/>
                  <a:lumOff val="50000"/>
                </a:schemeClr>
              </a:buClr>
              <a:buSzPct val="100000"/>
              <a:buFontTx/>
              <a:buChar char="•"/>
            </a:pPr>
            <a:r>
              <a:rPr lang="en-US" sz="1600" dirty="0" smtClean="0"/>
              <a:t>  </a:t>
            </a:r>
            <a:r>
              <a:rPr lang="en-US" sz="1600" dirty="0" err="1" smtClean="0"/>
              <a:t>ScaleManip</a:t>
            </a:r>
            <a:r>
              <a:rPr lang="en-US" sz="1600" dirty="0" smtClean="0"/>
              <a:t>: </a:t>
            </a:r>
            <a:r>
              <a:rPr lang="en-US" sz="1600" dirty="0" err="1" smtClean="0"/>
              <a:t>MFnScaleManip</a:t>
            </a:r>
            <a:r>
              <a:rPr lang="en-US" sz="1600" dirty="0" smtClean="0"/>
              <a:t> </a:t>
            </a:r>
          </a:p>
          <a:p>
            <a:pPr marL="347663" lvl="2" indent="0" eaLnBrk="1" hangingPunct="1">
              <a:buClr>
                <a:schemeClr val="accent1">
                  <a:lumMod val="50000"/>
                  <a:lumOff val="50000"/>
                </a:schemeClr>
              </a:buClr>
              <a:buSzPct val="100000"/>
              <a:buFontTx/>
              <a:buChar char="•"/>
            </a:pPr>
            <a:r>
              <a:rPr lang="en-US" sz="1600" dirty="0" smtClean="0"/>
              <a:t>  </a:t>
            </a:r>
            <a:r>
              <a:rPr lang="en-US" sz="1600" dirty="0" err="1" smtClean="0"/>
              <a:t>DirectionManip</a:t>
            </a:r>
            <a:r>
              <a:rPr lang="en-US" sz="1600" dirty="0" smtClean="0"/>
              <a:t>: </a:t>
            </a:r>
            <a:r>
              <a:rPr lang="en-US" sz="1600" dirty="0" err="1" smtClean="0"/>
              <a:t>MFnDirectionManip</a:t>
            </a:r>
            <a:r>
              <a:rPr lang="en-US" sz="1600" dirty="0" smtClean="0"/>
              <a:t> </a:t>
            </a:r>
          </a:p>
          <a:p>
            <a:pPr marL="347663" lvl="2" indent="0" eaLnBrk="1" hangingPunct="1">
              <a:buClr>
                <a:schemeClr val="accent1">
                  <a:lumMod val="50000"/>
                  <a:lumOff val="50000"/>
                </a:schemeClr>
              </a:buClr>
              <a:buSzPct val="100000"/>
              <a:buFontTx/>
              <a:buChar char="•"/>
            </a:pPr>
            <a:r>
              <a:rPr lang="en-US" sz="1600" dirty="0" smtClean="0"/>
              <a:t>  </a:t>
            </a:r>
            <a:r>
              <a:rPr lang="en-US" sz="1600" dirty="0" err="1" smtClean="0"/>
              <a:t>DistanceManip</a:t>
            </a:r>
            <a:r>
              <a:rPr lang="en-US" sz="1600" dirty="0" smtClean="0"/>
              <a:t>: </a:t>
            </a:r>
            <a:r>
              <a:rPr lang="en-US" sz="1600" dirty="0" err="1" smtClean="0"/>
              <a:t>MFnDistanceManip</a:t>
            </a:r>
            <a:r>
              <a:rPr lang="en-US" sz="1600" dirty="0" smtClean="0"/>
              <a:t> </a:t>
            </a:r>
          </a:p>
          <a:p>
            <a:pPr marL="347663" lvl="2" indent="0" eaLnBrk="1" hangingPunct="1">
              <a:buClr>
                <a:schemeClr val="accent1">
                  <a:lumMod val="50000"/>
                  <a:lumOff val="50000"/>
                </a:schemeClr>
              </a:buClr>
              <a:buSzPct val="100000"/>
              <a:buFontTx/>
              <a:buChar char="•"/>
            </a:pPr>
            <a:r>
              <a:rPr lang="en-US" sz="1600" dirty="0" smtClean="0"/>
              <a:t>  </a:t>
            </a:r>
            <a:r>
              <a:rPr lang="en-US" sz="1600" dirty="0" err="1" smtClean="0"/>
              <a:t>DiscManip</a:t>
            </a:r>
            <a:r>
              <a:rPr lang="en-US" sz="1600" dirty="0" smtClean="0"/>
              <a:t>: </a:t>
            </a:r>
            <a:r>
              <a:rPr lang="en-US" sz="1600" dirty="0" err="1" smtClean="0"/>
              <a:t>MFnDiscManip</a:t>
            </a:r>
            <a:endParaRPr lang="en-US" sz="1600" dirty="0" smtClean="0"/>
          </a:p>
          <a:p>
            <a:pPr marL="347663" lvl="2" indent="0" eaLnBrk="1" hangingPunct="1">
              <a:buClr>
                <a:schemeClr val="accent1">
                  <a:lumMod val="50000"/>
                  <a:lumOff val="50000"/>
                </a:schemeClr>
              </a:buClr>
              <a:buSzPct val="100000"/>
              <a:buFontTx/>
              <a:buChar char="•"/>
            </a:pPr>
            <a:r>
              <a:rPr lang="en-US" sz="1600" dirty="0" smtClean="0"/>
              <a:t>  </a:t>
            </a:r>
            <a:r>
              <a:rPr lang="en-US" sz="1600" dirty="0" err="1" smtClean="0"/>
              <a:t>PointOnCurveManip</a:t>
            </a:r>
            <a:r>
              <a:rPr lang="en-US" sz="1600" dirty="0" smtClean="0"/>
              <a:t>: </a:t>
            </a:r>
            <a:r>
              <a:rPr lang="en-US" sz="1600" dirty="0" err="1" smtClean="0"/>
              <a:t>MFnPointOnCurveManip</a:t>
            </a:r>
            <a:r>
              <a:rPr lang="en-US" sz="1600" dirty="0" smtClean="0"/>
              <a:t> </a:t>
            </a:r>
          </a:p>
          <a:p>
            <a:pPr marL="347663" lvl="2" indent="0" eaLnBrk="1" hangingPunct="1">
              <a:buClr>
                <a:schemeClr val="accent1">
                  <a:lumMod val="50000"/>
                  <a:lumOff val="50000"/>
                </a:schemeClr>
              </a:buClr>
              <a:buSzPct val="100000"/>
              <a:buFontTx/>
              <a:buChar char="•"/>
            </a:pPr>
            <a:r>
              <a:rPr lang="en-US" sz="1600" dirty="0" smtClean="0"/>
              <a:t>  </a:t>
            </a:r>
            <a:r>
              <a:rPr lang="en-US" sz="1600" dirty="0" err="1" smtClean="0"/>
              <a:t>PointOnSurfaceManip</a:t>
            </a:r>
            <a:r>
              <a:rPr lang="en-US" sz="1600" dirty="0" smtClean="0"/>
              <a:t>: </a:t>
            </a:r>
            <a:r>
              <a:rPr lang="en-US" sz="1600" dirty="0" err="1" smtClean="0"/>
              <a:t>MFnPointOnSurfaceManip</a:t>
            </a:r>
            <a:r>
              <a:rPr lang="en-US" sz="1600" dirty="0" smtClean="0"/>
              <a:t>  </a:t>
            </a:r>
          </a:p>
          <a:p>
            <a:pPr marL="347663" lvl="2" indent="0" eaLnBrk="1" hangingPunct="1">
              <a:buClr>
                <a:schemeClr val="accent1">
                  <a:lumMod val="50000"/>
                  <a:lumOff val="50000"/>
                </a:schemeClr>
              </a:buClr>
              <a:buSzPct val="100000"/>
              <a:buFontTx/>
              <a:buChar char="•"/>
            </a:pPr>
            <a:r>
              <a:rPr lang="en-US" sz="1600" dirty="0" smtClean="0"/>
              <a:t>  </a:t>
            </a:r>
            <a:r>
              <a:rPr lang="en-US" sz="1600" dirty="0" err="1" smtClean="0"/>
              <a:t>CircleSweepManip</a:t>
            </a:r>
            <a:r>
              <a:rPr lang="en-US" sz="1600" dirty="0" smtClean="0"/>
              <a:t>: </a:t>
            </a:r>
            <a:r>
              <a:rPr lang="en-US" sz="1600" dirty="0" err="1" smtClean="0"/>
              <a:t>MFnCircleSweepManip</a:t>
            </a:r>
            <a:r>
              <a:rPr lang="en-US" sz="1600" dirty="0" smtClean="0"/>
              <a:t> </a:t>
            </a:r>
          </a:p>
          <a:p>
            <a:pPr marL="347663" lvl="2" indent="0" eaLnBrk="1" hangingPunct="1">
              <a:buClr>
                <a:schemeClr val="accent1">
                  <a:lumMod val="50000"/>
                  <a:lumOff val="50000"/>
                </a:schemeClr>
              </a:buClr>
              <a:buSzPct val="100000"/>
              <a:buFontTx/>
              <a:buChar char="•"/>
            </a:pPr>
            <a:r>
              <a:rPr lang="en-US" sz="1600" dirty="0" smtClean="0"/>
              <a:t>  </a:t>
            </a:r>
            <a:r>
              <a:rPr lang="en-US" sz="1600" dirty="0" err="1" smtClean="0"/>
              <a:t>ToggleManip</a:t>
            </a:r>
            <a:r>
              <a:rPr lang="en-US" sz="1600" dirty="0" smtClean="0"/>
              <a:t>: </a:t>
            </a:r>
            <a:r>
              <a:rPr lang="en-US" sz="1600" dirty="0" err="1" smtClean="0"/>
              <a:t>MFnToggleManip</a:t>
            </a:r>
            <a:r>
              <a:rPr lang="en-US" sz="1600" dirty="0" smtClean="0"/>
              <a:t> </a:t>
            </a:r>
          </a:p>
          <a:p>
            <a:pPr marL="347663" lvl="2" indent="0" eaLnBrk="1" hangingPunct="1">
              <a:buClr>
                <a:schemeClr val="accent1">
                  <a:lumMod val="50000"/>
                  <a:lumOff val="50000"/>
                </a:schemeClr>
              </a:buClr>
              <a:buSzPct val="100000"/>
              <a:buFontTx/>
              <a:buChar char="•"/>
            </a:pPr>
            <a:r>
              <a:rPr lang="en-US" sz="1600" dirty="0" smtClean="0"/>
              <a:t>  </a:t>
            </a:r>
            <a:r>
              <a:rPr lang="en-US" sz="1600" dirty="0" err="1" smtClean="0"/>
              <a:t>StateManip</a:t>
            </a:r>
            <a:r>
              <a:rPr lang="en-US" sz="1600" dirty="0" smtClean="0"/>
              <a:t>: </a:t>
            </a:r>
            <a:r>
              <a:rPr lang="en-US" sz="1600" dirty="0" err="1" smtClean="0"/>
              <a:t>MFnStateManip</a:t>
            </a:r>
            <a:r>
              <a:rPr lang="en-US" sz="1600" dirty="0" smtClean="0"/>
              <a:t> </a:t>
            </a:r>
          </a:p>
          <a:p>
            <a:pPr marL="347663" lvl="2" indent="0" eaLnBrk="1" hangingPunct="1">
              <a:buClr>
                <a:schemeClr val="accent1">
                  <a:lumMod val="50000"/>
                  <a:lumOff val="50000"/>
                </a:schemeClr>
              </a:buClr>
              <a:buSzPct val="100000"/>
              <a:buFontTx/>
              <a:buChar char="•"/>
            </a:pPr>
            <a:r>
              <a:rPr lang="en-US" sz="1600" dirty="0" smtClean="0"/>
              <a:t>  </a:t>
            </a:r>
            <a:r>
              <a:rPr lang="en-US" sz="1600" dirty="0" err="1" smtClean="0"/>
              <a:t>CurveSegmentManip</a:t>
            </a:r>
            <a:r>
              <a:rPr lang="en-US" sz="1600" dirty="0" smtClean="0"/>
              <a:t>: </a:t>
            </a:r>
            <a:r>
              <a:rPr lang="en-US" sz="1600" dirty="0" err="1" smtClean="0"/>
              <a:t>MFnCurveSegmentManip</a:t>
            </a:r>
            <a:r>
              <a:rPr lang="en-US" sz="1600" dirty="0" smtClean="0"/>
              <a:t>  </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err="1" smtClean="0"/>
              <a:t>FreePointTriadManip</a:t>
            </a:r>
            <a:endParaRPr lang="en-US" dirty="0" smtClean="0"/>
          </a:p>
        </p:txBody>
      </p:sp>
      <p:pic>
        <p:nvPicPr>
          <p:cNvPr id="48131" name="Content Placeholder 5" descr="moveManip.JPG"/>
          <p:cNvPicPr>
            <a:picLocks noGrp="1" noChangeAspect="1"/>
          </p:cNvPicPr>
          <p:nvPr>
            <p:ph idx="1"/>
          </p:nvPr>
        </p:nvPicPr>
        <p:blipFill>
          <a:blip r:embed="rId3" cstate="print"/>
          <a:srcRect/>
          <a:stretch>
            <a:fillRect/>
          </a:stretch>
        </p:blipFill>
        <p:spPr>
          <a:xfrm>
            <a:off x="2967038" y="3008313"/>
            <a:ext cx="2919412" cy="1935162"/>
          </a:xfrm>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RotateManip</a:t>
            </a:r>
          </a:p>
        </p:txBody>
      </p:sp>
      <p:pic>
        <p:nvPicPr>
          <p:cNvPr id="49155" name="Content Placeholder 3" descr="rotateManip.JPG"/>
          <p:cNvPicPr>
            <a:picLocks noGrp="1" noChangeAspect="1"/>
          </p:cNvPicPr>
          <p:nvPr>
            <p:ph idx="1"/>
          </p:nvPr>
        </p:nvPicPr>
        <p:blipFill>
          <a:blip r:embed="rId3" cstate="print"/>
          <a:srcRect/>
          <a:stretch>
            <a:fillRect/>
          </a:stretch>
        </p:blipFill>
        <p:spPr>
          <a:xfrm>
            <a:off x="2903538" y="2913063"/>
            <a:ext cx="3048000" cy="2125662"/>
          </a:xfrm>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ScaleManip</a:t>
            </a:r>
          </a:p>
        </p:txBody>
      </p:sp>
      <p:pic>
        <p:nvPicPr>
          <p:cNvPr id="50179" name="Content Placeholder 3" descr="scaleManip.JPG"/>
          <p:cNvPicPr>
            <a:picLocks noGrp="1" noChangeAspect="1"/>
          </p:cNvPicPr>
          <p:nvPr>
            <p:ph idx="1"/>
          </p:nvPr>
        </p:nvPicPr>
        <p:blipFill>
          <a:blip r:embed="rId3" cstate="print"/>
          <a:srcRect/>
          <a:stretch>
            <a:fillRect/>
          </a:stretch>
        </p:blipFill>
        <p:spPr>
          <a:xfrm>
            <a:off x="3214688" y="3171825"/>
            <a:ext cx="2424112" cy="1608138"/>
          </a:xfrm>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DirectionManip</a:t>
            </a:r>
          </a:p>
        </p:txBody>
      </p:sp>
      <p:pic>
        <p:nvPicPr>
          <p:cNvPr id="51203" name="Content Placeholder 3" descr="spotLight.JPG"/>
          <p:cNvPicPr>
            <a:picLocks noGrp="1" noChangeAspect="1"/>
          </p:cNvPicPr>
          <p:nvPr>
            <p:ph idx="1"/>
          </p:nvPr>
        </p:nvPicPr>
        <p:blipFill>
          <a:blip r:embed="rId3" cstate="print"/>
          <a:srcRect/>
          <a:stretch>
            <a:fillRect/>
          </a:stretch>
        </p:blipFill>
        <p:spPr>
          <a:xfrm>
            <a:off x="3005138" y="3163888"/>
            <a:ext cx="2843212" cy="1624012"/>
          </a:xfrm>
        </p:spPr>
      </p:pic>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1_blank">
  <a:themeElements>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CCCCCC"/>
        </a:lt2>
        <a:accent1>
          <a:srgbClr val="00AADD"/>
        </a:accent1>
        <a:accent2>
          <a:srgbClr val="EE5500"/>
        </a:accent2>
        <a:accent3>
          <a:srgbClr val="FFFFFF"/>
        </a:accent3>
        <a:accent4>
          <a:srgbClr val="000000"/>
        </a:accent4>
        <a:accent5>
          <a:srgbClr val="AAD2EB"/>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MacHD:Applications:Microsoft Office 2004:Templates:Presentations:Designs:Blank Presentation</Template>
  <TotalTime>8786</TotalTime>
  <Words>1651</Words>
  <Application>Microsoft Office PowerPoint</Application>
  <PresentationFormat>On-screen Show (4:3)</PresentationFormat>
  <Paragraphs>422</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1_blank</vt:lpstr>
      <vt:lpstr>Slide 1</vt:lpstr>
      <vt:lpstr>Slide 2</vt:lpstr>
      <vt:lpstr>Agenda</vt:lpstr>
      <vt:lpstr>Maya Manipulators</vt:lpstr>
      <vt:lpstr>Base Manipulators &amp; API class:</vt:lpstr>
      <vt:lpstr>FreePointTriadManip</vt:lpstr>
      <vt:lpstr>RotateManip</vt:lpstr>
      <vt:lpstr>ScaleManip</vt:lpstr>
      <vt:lpstr>DirectionManip</vt:lpstr>
      <vt:lpstr>DistanceManip</vt:lpstr>
      <vt:lpstr>DiscManip</vt:lpstr>
      <vt:lpstr>Custom Manipulator</vt:lpstr>
      <vt:lpstr>MPxManipContainer</vt:lpstr>
      <vt:lpstr>Example: arrowLocatorManip.py</vt:lpstr>
      <vt:lpstr>MPxManipContainer</vt:lpstr>
      <vt:lpstr>Add Base Manipulators</vt:lpstr>
      <vt:lpstr>Communications between Manipulators and Nodes </vt:lpstr>
      <vt:lpstr>Communications between Manipulators and Nodes </vt:lpstr>
      <vt:lpstr>Communications between Manipulators and Nodes </vt:lpstr>
      <vt:lpstr>One-to-one Association</vt:lpstr>
      <vt:lpstr>Example: arrowLocatorManip.py</vt:lpstr>
      <vt:lpstr>Example: arrowLocatorManip</vt:lpstr>
      <vt:lpstr>Communications between Manipulators and Nodes </vt:lpstr>
      <vt:lpstr>Conversion Functions</vt:lpstr>
      <vt:lpstr>Example:arrowLocatorManip.py </vt:lpstr>
      <vt:lpstr>Example:arrowLocatorManip.py</vt:lpstr>
      <vt:lpstr>MPxManipContainer::draw()</vt:lpstr>
      <vt:lpstr>Invoke manipulators</vt:lpstr>
      <vt:lpstr>Manipulators and Contexts</vt:lpstr>
      <vt:lpstr>Example: moveManip.py (devkit)</vt:lpstr>
      <vt:lpstr>Example: moveManip.py (devkit)</vt:lpstr>
      <vt:lpstr>Major Limitation</vt:lpstr>
      <vt:lpstr>Q &amp; A</vt:lpstr>
      <vt:lpstr>Slide 34</vt:lpstr>
    </vt:vector>
  </TitlesOfParts>
  <Manager/>
  <Company>Autodesk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Entertainment Title Slide Maya Logo Image</dc:title>
  <dc:creator>Naiqi Weng</dc:creator>
  <cp:lastModifiedBy>wengn</cp:lastModifiedBy>
  <cp:revision>1609</cp:revision>
  <cp:lastPrinted>2006-08-09T23:46:43Z</cp:lastPrinted>
  <dcterms:created xsi:type="dcterms:W3CDTF">2005-11-04T16:28:13Z</dcterms:created>
  <dcterms:modified xsi:type="dcterms:W3CDTF">2011-09-14T18:49:14Z</dcterms:modified>
</cp:coreProperties>
</file>