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39"/>
  </p:notesMasterIdLst>
  <p:handoutMasterIdLst>
    <p:handoutMasterId r:id="rId40"/>
  </p:handoutMasterIdLst>
  <p:sldIdLst>
    <p:sldId id="503" r:id="rId2"/>
    <p:sldId id="504" r:id="rId3"/>
    <p:sldId id="363" r:id="rId4"/>
    <p:sldId id="572" r:id="rId5"/>
    <p:sldId id="573" r:id="rId6"/>
    <p:sldId id="574" r:id="rId7"/>
    <p:sldId id="575" r:id="rId8"/>
    <p:sldId id="576" r:id="rId9"/>
    <p:sldId id="577" r:id="rId10"/>
    <p:sldId id="578" r:id="rId11"/>
    <p:sldId id="579" r:id="rId12"/>
    <p:sldId id="580" r:id="rId13"/>
    <p:sldId id="581" r:id="rId14"/>
    <p:sldId id="582" r:id="rId15"/>
    <p:sldId id="583" r:id="rId16"/>
    <p:sldId id="584" r:id="rId17"/>
    <p:sldId id="587" r:id="rId18"/>
    <p:sldId id="585" r:id="rId19"/>
    <p:sldId id="588" r:id="rId20"/>
    <p:sldId id="589" r:id="rId21"/>
    <p:sldId id="590" r:id="rId22"/>
    <p:sldId id="591" r:id="rId23"/>
    <p:sldId id="592" r:id="rId24"/>
    <p:sldId id="593" r:id="rId25"/>
    <p:sldId id="595" r:id="rId26"/>
    <p:sldId id="596" r:id="rId27"/>
    <p:sldId id="597" r:id="rId28"/>
    <p:sldId id="598" r:id="rId29"/>
    <p:sldId id="599" r:id="rId30"/>
    <p:sldId id="600" r:id="rId31"/>
    <p:sldId id="601" r:id="rId32"/>
    <p:sldId id="602" r:id="rId33"/>
    <p:sldId id="603" r:id="rId34"/>
    <p:sldId id="604" r:id="rId35"/>
    <p:sldId id="605" r:id="rId36"/>
    <p:sldId id="528" r:id="rId37"/>
    <p:sldId id="529" r:id="rId38"/>
  </p:sldIdLst>
  <p:sldSz cx="9144000" cy="6858000" type="screen4x3"/>
  <p:notesSz cx="6934200" cy="92202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8EA"/>
    <a:srgbClr val="003264"/>
    <a:srgbClr val="99CC00"/>
    <a:srgbClr val="00CC00"/>
    <a:srgbClr val="FF9900"/>
    <a:srgbClr val="FFB000"/>
    <a:srgbClr val="DDDDDD"/>
    <a:srgbClr val="969696"/>
    <a:srgbClr val="B2B2B2"/>
    <a:srgbClr val="00AADD"/>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98" autoAdjust="0"/>
    <p:restoredTop sz="74740" autoAdjust="0"/>
  </p:normalViewPr>
  <p:slideViewPr>
    <p:cSldViewPr snapToObjects="1">
      <p:cViewPr>
        <p:scale>
          <a:sx n="70" d="100"/>
          <a:sy n="70" d="100"/>
        </p:scale>
        <p:origin x="-1891" y="-21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77" d="100"/>
          <a:sy n="77" d="100"/>
        </p:scale>
        <p:origin x="-2885" y="-96"/>
      </p:cViewPr>
      <p:guideLst>
        <p:guide orient="horz" pos="2904"/>
        <p:guide pos="218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5218"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925">
              <a:defRPr sz="1200"/>
            </a:lvl1pPr>
          </a:lstStyle>
          <a:p>
            <a:pPr>
              <a:defRPr/>
            </a:pPr>
            <a:endParaRPr lang="en-US"/>
          </a:p>
        </p:txBody>
      </p:sp>
      <p:sp>
        <p:nvSpPr>
          <p:cNvPr id="265219" name="Rectangle 3"/>
          <p:cNvSpPr>
            <a:spLocks noGrp="1" noChangeArrowheads="1"/>
          </p:cNvSpPr>
          <p:nvPr>
            <p:ph type="dt" sz="quarter" idx="1"/>
          </p:nvPr>
        </p:nvSpPr>
        <p:spPr bwMode="auto">
          <a:xfrm>
            <a:off x="3927475"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925">
              <a:defRPr sz="1200"/>
            </a:lvl1pPr>
          </a:lstStyle>
          <a:p>
            <a:pPr>
              <a:defRPr/>
            </a:pPr>
            <a:endParaRPr lang="en-US"/>
          </a:p>
        </p:txBody>
      </p:sp>
      <p:sp>
        <p:nvSpPr>
          <p:cNvPr id="265220" name="Rectangle 4"/>
          <p:cNvSpPr>
            <a:spLocks noGrp="1" noChangeArrowheads="1"/>
          </p:cNvSpPr>
          <p:nvPr>
            <p:ph type="ftr" sz="quarter" idx="2"/>
          </p:nvPr>
        </p:nvSpPr>
        <p:spPr bwMode="auto">
          <a:xfrm>
            <a:off x="0" y="8758238"/>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925">
              <a:defRPr sz="1200"/>
            </a:lvl1pPr>
          </a:lstStyle>
          <a:p>
            <a:pPr>
              <a:defRPr/>
            </a:pPr>
            <a:endParaRPr lang="en-US"/>
          </a:p>
        </p:txBody>
      </p:sp>
      <p:sp>
        <p:nvSpPr>
          <p:cNvPr id="265221" name="Rectangle 5"/>
          <p:cNvSpPr>
            <a:spLocks noGrp="1" noChangeArrowheads="1"/>
          </p:cNvSpPr>
          <p:nvPr>
            <p:ph type="sldNum" sz="quarter" idx="3"/>
          </p:nvPr>
        </p:nvSpPr>
        <p:spPr bwMode="auto">
          <a:xfrm>
            <a:off x="3927475" y="8758238"/>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925">
              <a:defRPr sz="1200"/>
            </a:lvl1pPr>
          </a:lstStyle>
          <a:p>
            <a:pPr>
              <a:defRPr/>
            </a:pPr>
            <a:fld id="{C2604EE7-9949-4A2F-BE49-DE4D51F83B86}"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925">
              <a:defRPr sz="1200"/>
            </a:lvl1pPr>
          </a:lstStyle>
          <a:p>
            <a:pPr>
              <a:defRPr/>
            </a:pPr>
            <a:endParaRPr lang="en-US"/>
          </a:p>
        </p:txBody>
      </p:sp>
      <p:sp>
        <p:nvSpPr>
          <p:cNvPr id="227331" name="Rectangle 3"/>
          <p:cNvSpPr>
            <a:spLocks noGrp="1" noChangeArrowheads="1"/>
          </p:cNvSpPr>
          <p:nvPr>
            <p:ph type="dt" idx="1"/>
          </p:nvPr>
        </p:nvSpPr>
        <p:spPr bwMode="auto">
          <a:xfrm>
            <a:off x="3929063" y="0"/>
            <a:ext cx="3005137"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925">
              <a:defRPr sz="1200"/>
            </a:lvl1pPr>
          </a:lstStyle>
          <a:p>
            <a:pPr>
              <a:defRPr/>
            </a:pPr>
            <a:endParaRPr lang="en-US"/>
          </a:p>
        </p:txBody>
      </p:sp>
      <p:sp>
        <p:nvSpPr>
          <p:cNvPr id="55300" name="Rectangle 4"/>
          <p:cNvSpPr>
            <a:spLocks noGrp="1" noRot="1" noChangeAspect="1" noChangeArrowheads="1" noTextEdit="1"/>
          </p:cNvSpPr>
          <p:nvPr>
            <p:ph type="sldImg" idx="2"/>
          </p:nvPr>
        </p:nvSpPr>
        <p:spPr bwMode="auto">
          <a:xfrm>
            <a:off x="1562100" y="692150"/>
            <a:ext cx="3905250" cy="2698750"/>
          </a:xfrm>
          <a:prstGeom prst="rect">
            <a:avLst/>
          </a:prstGeom>
          <a:noFill/>
          <a:ln w="9525">
            <a:solidFill>
              <a:srgbClr val="000000"/>
            </a:solidFill>
            <a:miter lim="800000"/>
            <a:headEnd/>
            <a:tailEnd/>
          </a:ln>
        </p:spPr>
      </p:sp>
      <p:sp>
        <p:nvSpPr>
          <p:cNvPr id="227333" name="Rectangle 5"/>
          <p:cNvSpPr>
            <a:spLocks noGrp="1" noChangeArrowheads="1"/>
          </p:cNvSpPr>
          <p:nvPr>
            <p:ph type="body" sz="quarter" idx="3"/>
          </p:nvPr>
        </p:nvSpPr>
        <p:spPr bwMode="auto">
          <a:xfrm>
            <a:off x="923925" y="3619500"/>
            <a:ext cx="5362575" cy="490855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7334" name="Rectangle 6"/>
          <p:cNvSpPr>
            <a:spLocks noGrp="1" noChangeArrowheads="1"/>
          </p:cNvSpPr>
          <p:nvPr>
            <p:ph type="ftr" sz="quarter" idx="4"/>
          </p:nvPr>
        </p:nvSpPr>
        <p:spPr bwMode="auto">
          <a:xfrm>
            <a:off x="0" y="8759825"/>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925">
              <a:defRPr sz="1200"/>
            </a:lvl1pPr>
          </a:lstStyle>
          <a:p>
            <a:pPr>
              <a:defRPr/>
            </a:pPr>
            <a:endParaRPr lang="en-US"/>
          </a:p>
        </p:txBody>
      </p:sp>
      <p:sp>
        <p:nvSpPr>
          <p:cNvPr id="227335" name="Rectangle 7"/>
          <p:cNvSpPr>
            <a:spLocks noGrp="1" noChangeArrowheads="1"/>
          </p:cNvSpPr>
          <p:nvPr>
            <p:ph type="sldNum" sz="quarter" idx="5"/>
          </p:nvPr>
        </p:nvSpPr>
        <p:spPr bwMode="auto">
          <a:xfrm>
            <a:off x="3929063" y="8759825"/>
            <a:ext cx="3005137"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925">
              <a:defRPr sz="1200"/>
            </a:lvl1pPr>
          </a:lstStyle>
          <a:p>
            <a:pPr>
              <a:defRPr/>
            </a:pPr>
            <a:fld id="{91EF49F5-CA31-4C2F-BE2F-DF909B55C6E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smtClean="0">
              <a:latin typeface="Arial" charset="0"/>
            </a:endParaRPr>
          </a:p>
          <a:p>
            <a:endParaRPr lang="en-US" dirty="0" smtClean="0">
              <a:latin typeface="Arial" charset="0"/>
            </a:endParaRPr>
          </a:p>
        </p:txBody>
      </p:sp>
      <p:sp>
        <p:nvSpPr>
          <p:cNvPr id="4" name="Slide Number Placeholder 3"/>
          <p:cNvSpPr>
            <a:spLocks noGrp="1"/>
          </p:cNvSpPr>
          <p:nvPr>
            <p:ph type="sldNum" sz="quarter" idx="10"/>
          </p:nvPr>
        </p:nvSpPr>
        <p:spPr/>
        <p:txBody>
          <a:bodyPr/>
          <a:lstStyle/>
          <a:p>
            <a:fld id="{0C38AF66-B8DE-4C00-B587-5365520A97B1}"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764908-0B36-43AF-94B3-E6D381781089}"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5764908-0B36-43AF-94B3-E6D381781089}"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764908-0B36-43AF-94B3-E6D381781089}"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764908-0B36-43AF-94B3-E6D381781089}"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764908-0B36-43AF-94B3-E6D381781089}"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764908-0B36-43AF-94B3-E6D381781089}"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764908-0B36-43AF-94B3-E6D381781089}"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5764908-0B36-43AF-94B3-E6D381781089}"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764908-0B36-43AF-94B3-E6D381781089}"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764908-0B36-43AF-94B3-E6D381781089}"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defTabSz="923087">
              <a:defRPr/>
            </a:pPr>
            <a:endParaRPr lang="en-US" dirty="0" smtClean="0"/>
          </a:p>
          <a:p>
            <a:pPr defTabSz="923087">
              <a:defRPr/>
            </a:pPr>
            <a:r>
              <a:rPr lang="en-US" dirty="0" smtClean="0"/>
              <a:t>Because the calling sequences of so many methods in the new API differ from those in the C++ API, it is no longer possible to get by without Python-specific API documentation, so the new API will have its own class documentation describing its methods and attributes. However, for overall descriptions of the classes and how they fit together users must continue to refer to the C++ documentation. </a:t>
            </a:r>
          </a:p>
          <a:p>
            <a:endParaRPr lang="en-US" dirty="0" smtClean="0"/>
          </a:p>
          <a:p>
            <a:endParaRPr lang="en-US" dirty="0" smtClean="0"/>
          </a:p>
          <a:p>
            <a:r>
              <a:rPr lang="en-US" dirty="0" smtClean="0"/>
              <a:t>Currently</a:t>
            </a:r>
            <a:r>
              <a:rPr lang="en-US" baseline="0" dirty="0" smtClean="0"/>
              <a:t> this feature is still in development, </a:t>
            </a:r>
            <a:r>
              <a:rPr lang="en-US" dirty="0" smtClean="0"/>
              <a:t>we've still got a lot of work ahead of us and it's going to take a couple of releases of Maya before it's all complete.  but we wanted to show</a:t>
            </a:r>
            <a:r>
              <a:rPr lang="en-US" baseline="0" dirty="0" smtClean="0"/>
              <a:t> you </a:t>
            </a:r>
            <a:r>
              <a:rPr lang="en-US" dirty="0" smtClean="0"/>
              <a:t>what we have right</a:t>
            </a:r>
            <a:r>
              <a:rPr lang="en-US" baseline="0" dirty="0" smtClean="0"/>
              <a:t> now </a:t>
            </a:r>
            <a:r>
              <a:rPr lang="en-US" dirty="0" smtClean="0"/>
              <a:t>so that you can get an idea of the direction in which we're headed.</a:t>
            </a:r>
            <a:r>
              <a:rPr lang="en-US" baseline="0" dirty="0" smtClean="0"/>
              <a:t> Also you are </a:t>
            </a:r>
            <a:r>
              <a:rPr lang="en-US" baseline="0" dirty="0" err="1" smtClean="0"/>
              <a:t>definintely</a:t>
            </a:r>
            <a:r>
              <a:rPr lang="en-US" baseline="0" dirty="0" smtClean="0"/>
              <a:t> welcome to </a:t>
            </a:r>
            <a:r>
              <a:rPr lang="en-US" dirty="0" smtClean="0"/>
              <a:t>provide feedback</a:t>
            </a:r>
            <a:r>
              <a:rPr lang="en-US" baseline="0" dirty="0" smtClean="0"/>
              <a:t> to </a:t>
            </a:r>
            <a:r>
              <a:rPr lang="en-US" baseline="0" dirty="0" err="1" smtClean="0"/>
              <a:t>us.s</a:t>
            </a:r>
            <a:endParaRPr lang="en-US"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eaLnBrk="1" hangingPunct="1"/>
            <a:endParaRPr lang="en-US" dirty="0" smtClean="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30</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31</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33</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34</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37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smtClean="0">
              <a:latin typeface="Arial"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Python language comes with built-in threading support. This functionality is available within Maya, but there are some significant constraints that Python developers need to be aware of.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smtClean="0">
              <a:latin typeface="Arial" charset="0"/>
            </a:endParaRPr>
          </a:p>
        </p:txBody>
      </p:sp>
      <p:sp>
        <p:nvSpPr>
          <p:cNvPr id="4" name="Slide Number Placeholder 3"/>
          <p:cNvSpPr>
            <a:spLocks noGrp="1"/>
          </p:cNvSpPr>
          <p:nvPr>
            <p:ph type="sldNum" sz="quarter" idx="10"/>
          </p:nvPr>
        </p:nvSpPr>
        <p:spPr/>
        <p:txBody>
          <a:bodyPr/>
          <a:lstStyle/>
          <a:p>
            <a:fld id="{0C38AF66-B8DE-4C00-B587-5365520A97B1}"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5</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r>
              <a:rPr lang="en-US" dirty="0" smtClean="0"/>
              <a:t>The </a:t>
            </a:r>
            <a:r>
              <a:rPr lang="en-US" dirty="0" err="1" smtClean="0"/>
              <a:t>maya.utils.executeInMainThreadWithResult</a:t>
            </a:r>
            <a:r>
              <a:rPr lang="en-US" dirty="0" smtClean="0"/>
              <a:t>() function takes either a string containing Python code or a Python callable object such as a function. In the latter case, </a:t>
            </a:r>
            <a:r>
              <a:rPr lang="en-US" dirty="0" err="1" smtClean="0"/>
              <a:t>executeInMainThreadWithResult</a:t>
            </a:r>
            <a:r>
              <a:rPr lang="en-US" dirty="0" smtClean="0"/>
              <a:t>() also accepts both regular and keyword arguments that are passed on to the callable object when it is run. </a:t>
            </a:r>
          </a:p>
          <a:p>
            <a:r>
              <a:rPr lang="en-US" dirty="0" smtClean="0"/>
              <a:t>The script or callable object is executed in the main thread during the next idle event. The thread calling </a:t>
            </a:r>
            <a:r>
              <a:rPr lang="en-US" dirty="0" err="1" smtClean="0"/>
              <a:t>executeInMainThreadWithResult</a:t>
            </a:r>
            <a:r>
              <a:rPr lang="en-US" dirty="0" smtClean="0"/>
              <a:t>() blocks until the main thread becomes idle and runs the code. Once the main thread is done executing the code, </a:t>
            </a:r>
            <a:r>
              <a:rPr lang="en-US" dirty="0" err="1" smtClean="0"/>
              <a:t>executeInMainThreadWithResult</a:t>
            </a:r>
            <a:r>
              <a:rPr lang="en-US" dirty="0" smtClean="0"/>
              <a:t>() returns the result. If </a:t>
            </a:r>
            <a:r>
              <a:rPr lang="en-US" dirty="0" err="1" smtClean="0"/>
              <a:t>executeInMainThreadWithResult</a:t>
            </a:r>
            <a:r>
              <a:rPr lang="en-US" dirty="0" smtClean="0"/>
              <a:t>() is called from the main thread, then it simply runs the code immediately and returns the result. </a:t>
            </a:r>
          </a:p>
          <a:p>
            <a:endParaRPr lang="en-US" dirty="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fld id="{0C38AF66-B8DE-4C00-B587-5365520A97B1}" type="slidenum">
              <a:rPr lang="en-US" smtClean="0"/>
              <a:pPr/>
              <a:t>9</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319088" y="6573838"/>
            <a:ext cx="2209800" cy="228600"/>
          </a:xfrm>
          <a:prstGeom prst="rect">
            <a:avLst/>
          </a:prstGeom>
          <a:noFill/>
          <a:ln w="9525">
            <a:noFill/>
            <a:miter lim="800000"/>
            <a:headEnd/>
            <a:tailEnd/>
          </a:ln>
          <a:effectLst/>
        </p:spPr>
        <p:txBody>
          <a:bodyPr lIns="0" tIns="0" rIns="0" bIns="0" anchor="ctr"/>
          <a:lstStyle/>
          <a:p>
            <a:pPr eaLnBrk="0" hangingPunct="0">
              <a:defRPr/>
            </a:pPr>
            <a:r>
              <a:rPr lang="en-US" sz="800" dirty="0">
                <a:solidFill>
                  <a:srgbClr val="595959"/>
                </a:solidFill>
              </a:rPr>
              <a:t>© </a:t>
            </a:r>
            <a:r>
              <a:rPr lang="en-US" sz="800" dirty="0" smtClean="0">
                <a:solidFill>
                  <a:srgbClr val="595959"/>
                </a:solidFill>
              </a:rPr>
              <a:t>2011 </a:t>
            </a:r>
            <a:r>
              <a:rPr lang="en-US" sz="800" dirty="0">
                <a:solidFill>
                  <a:srgbClr val="595959"/>
                </a:solidFill>
              </a:rPr>
              <a:t>Autodesk </a:t>
            </a:r>
          </a:p>
        </p:txBody>
      </p:sp>
      <p:sp>
        <p:nvSpPr>
          <p:cNvPr id="5" name="Rectangle 6"/>
          <p:cNvSpPr>
            <a:spLocks noChangeArrowheads="1"/>
          </p:cNvSpPr>
          <p:nvPr userDrawn="1"/>
        </p:nvSpPr>
        <p:spPr bwMode="auto">
          <a:xfrm>
            <a:off x="4572000" y="6573838"/>
            <a:ext cx="304800" cy="228600"/>
          </a:xfrm>
          <a:prstGeom prst="rect">
            <a:avLst/>
          </a:prstGeom>
          <a:noFill/>
          <a:ln w="9525">
            <a:noFill/>
            <a:miter lim="800000"/>
            <a:headEnd/>
            <a:tailEnd/>
          </a:ln>
          <a:effectLst/>
        </p:spPr>
        <p:txBody>
          <a:bodyPr lIns="0" tIns="0" rIns="0" bIns="0" anchor="ctr"/>
          <a:lstStyle/>
          <a:p>
            <a:pPr eaLnBrk="0" hangingPunct="0">
              <a:defRPr/>
            </a:pPr>
            <a:fld id="{26A20D8A-2D3F-451B-BE0E-77FD72D5B47A}" type="slidenum">
              <a:rPr lang="en-US" sz="800">
                <a:solidFill>
                  <a:srgbClr val="595959"/>
                </a:solidFill>
              </a:rPr>
              <a:pPr eaLnBrk="0" hangingPunct="0">
                <a:defRPr/>
              </a:pPr>
              <a:t>‹#›</a:t>
            </a:fld>
            <a:endParaRPr lang="en-US" sz="800">
              <a:solidFill>
                <a:srgbClr val="595959"/>
              </a:solidFill>
            </a:endParaRPr>
          </a:p>
        </p:txBody>
      </p:sp>
      <p:pic>
        <p:nvPicPr>
          <p:cNvPr id="6" name="Picture 9" descr="seg_black"/>
          <p:cNvPicPr>
            <a:picLocks noChangeAspect="1" noChangeArrowheads="1"/>
          </p:cNvPicPr>
          <p:nvPr userDrawn="1"/>
        </p:nvPicPr>
        <p:blipFill>
          <a:blip r:embed="rId2" cstate="print"/>
          <a:srcRect/>
          <a:stretch>
            <a:fillRect/>
          </a:stretch>
        </p:blipFill>
        <p:spPr bwMode="auto">
          <a:xfrm>
            <a:off x="5943600" y="0"/>
            <a:ext cx="3200400" cy="6859588"/>
          </a:xfrm>
          <a:prstGeom prst="rect">
            <a:avLst/>
          </a:prstGeom>
          <a:noFill/>
          <a:ln w="9525">
            <a:noFill/>
            <a:miter lim="800000"/>
            <a:headEnd/>
            <a:tailEnd/>
          </a:ln>
        </p:spPr>
      </p:pic>
      <p:sp>
        <p:nvSpPr>
          <p:cNvPr id="621571" name="Rectangle 3"/>
          <p:cNvSpPr>
            <a:spLocks noGrp="1" noChangeArrowheads="1"/>
          </p:cNvSpPr>
          <p:nvPr>
            <p:ph type="ctrTitle"/>
          </p:nvPr>
        </p:nvSpPr>
        <p:spPr>
          <a:xfrm>
            <a:off x="319088" y="3016250"/>
            <a:ext cx="4862512" cy="1327150"/>
          </a:xfrm>
        </p:spPr>
        <p:txBody>
          <a:bodyPr anchor="t"/>
          <a:lstStyle>
            <a:lvl1pPr>
              <a:defRPr/>
            </a:lvl1pPr>
          </a:lstStyle>
          <a:p>
            <a:r>
              <a:rPr lang="en-US"/>
              <a:t>Click to edit Master title style</a:t>
            </a:r>
          </a:p>
        </p:txBody>
      </p:sp>
      <p:sp>
        <p:nvSpPr>
          <p:cNvPr id="621572" name="Rectangle 4"/>
          <p:cNvSpPr>
            <a:spLocks noGrp="1" noChangeArrowheads="1"/>
          </p:cNvSpPr>
          <p:nvPr>
            <p:ph type="subTitle" sz="quarter" idx="1"/>
          </p:nvPr>
        </p:nvSpPr>
        <p:spPr>
          <a:xfrm>
            <a:off x="319088" y="4495800"/>
            <a:ext cx="4862512" cy="838200"/>
          </a:xfrm>
        </p:spPr>
        <p:txBody>
          <a:bodyPr/>
          <a:lstStyle>
            <a:lvl1pPr>
              <a:lnSpc>
                <a:spcPct val="85000"/>
              </a:lnSpc>
              <a:defRPr>
                <a:solidFill>
                  <a:srgbClr val="00AADD"/>
                </a:solidFill>
              </a:defRPr>
            </a:lvl1pPr>
          </a:lstStyle>
          <a:p>
            <a:r>
              <a:rPr lang="en-US"/>
              <a:t>Click to edit Master subtitle style</a:t>
            </a: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1763" y="136525"/>
            <a:ext cx="2052637" cy="6399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9088" y="136525"/>
            <a:ext cx="6010275" cy="6399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19088" y="1416050"/>
            <a:ext cx="4030662"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02150" y="1416050"/>
            <a:ext cx="4032250"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620547" name="Text Box 3"/>
          <p:cNvSpPr txBox="1">
            <a:spLocks noChangeArrowheads="1"/>
          </p:cNvSpPr>
          <p:nvPr/>
        </p:nvSpPr>
        <p:spPr bwMode="auto">
          <a:xfrm>
            <a:off x="319088" y="6573838"/>
            <a:ext cx="2209800" cy="228600"/>
          </a:xfrm>
          <a:prstGeom prst="rect">
            <a:avLst/>
          </a:prstGeom>
          <a:noFill/>
          <a:ln w="9525">
            <a:noFill/>
            <a:miter lim="800000"/>
            <a:headEnd/>
            <a:tailEnd/>
          </a:ln>
          <a:effectLst/>
        </p:spPr>
        <p:txBody>
          <a:bodyPr lIns="0" tIns="0" rIns="0" bIns="0" anchor="ctr"/>
          <a:lstStyle/>
          <a:p>
            <a:pPr eaLnBrk="0" hangingPunct="0">
              <a:defRPr/>
            </a:pPr>
            <a:r>
              <a:rPr lang="en-US" sz="800" dirty="0">
                <a:solidFill>
                  <a:srgbClr val="595959"/>
                </a:solidFill>
              </a:rPr>
              <a:t>© </a:t>
            </a:r>
            <a:r>
              <a:rPr lang="en-US" sz="800" dirty="0" smtClean="0">
                <a:solidFill>
                  <a:srgbClr val="595959"/>
                </a:solidFill>
              </a:rPr>
              <a:t>2011</a:t>
            </a:r>
            <a:r>
              <a:rPr lang="en-US" sz="800" baseline="0" dirty="0" smtClean="0">
                <a:solidFill>
                  <a:srgbClr val="595959"/>
                </a:solidFill>
              </a:rPr>
              <a:t> </a:t>
            </a:r>
            <a:r>
              <a:rPr lang="en-US" sz="800" dirty="0" smtClean="0">
                <a:solidFill>
                  <a:srgbClr val="595959"/>
                </a:solidFill>
              </a:rPr>
              <a:t>Autodesk </a:t>
            </a:r>
            <a:endParaRPr lang="en-US" sz="800" dirty="0">
              <a:solidFill>
                <a:srgbClr val="595959"/>
              </a:solidFill>
            </a:endParaRPr>
          </a:p>
        </p:txBody>
      </p:sp>
      <p:sp>
        <p:nvSpPr>
          <p:cNvPr id="1027" name="Rectangle 4"/>
          <p:cNvSpPr>
            <a:spLocks noGrp="1" noChangeArrowheads="1"/>
          </p:cNvSpPr>
          <p:nvPr>
            <p:ph type="body" idx="1"/>
          </p:nvPr>
        </p:nvSpPr>
        <p:spPr bwMode="auto">
          <a:xfrm>
            <a:off x="319088" y="1416050"/>
            <a:ext cx="8215312" cy="51196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20549" name="Rectangle 5"/>
          <p:cNvSpPr>
            <a:spLocks noChangeArrowheads="1"/>
          </p:cNvSpPr>
          <p:nvPr/>
        </p:nvSpPr>
        <p:spPr bwMode="auto">
          <a:xfrm>
            <a:off x="4572000" y="6573838"/>
            <a:ext cx="304800" cy="228600"/>
          </a:xfrm>
          <a:prstGeom prst="rect">
            <a:avLst/>
          </a:prstGeom>
          <a:noFill/>
          <a:ln w="9525">
            <a:noFill/>
            <a:miter lim="800000"/>
            <a:headEnd/>
            <a:tailEnd/>
          </a:ln>
          <a:effectLst/>
        </p:spPr>
        <p:txBody>
          <a:bodyPr lIns="0" tIns="0" rIns="0" bIns="0" anchor="ctr"/>
          <a:lstStyle/>
          <a:p>
            <a:pPr eaLnBrk="0" hangingPunct="0">
              <a:defRPr/>
            </a:pPr>
            <a:fld id="{371E3146-B35A-41C1-9310-5D758C8BD67F}" type="slidenum">
              <a:rPr lang="en-US" sz="800">
                <a:solidFill>
                  <a:srgbClr val="595959"/>
                </a:solidFill>
              </a:rPr>
              <a:pPr eaLnBrk="0" hangingPunct="0">
                <a:defRPr/>
              </a:pPr>
              <a:t>‹#›</a:t>
            </a:fld>
            <a:endParaRPr lang="en-US" sz="800">
              <a:solidFill>
                <a:srgbClr val="595959"/>
              </a:solidFill>
            </a:endParaRPr>
          </a:p>
        </p:txBody>
      </p:sp>
      <p:sp>
        <p:nvSpPr>
          <p:cNvPr id="1029" name="Rectangle 11"/>
          <p:cNvSpPr>
            <a:spLocks noGrp="1" noChangeArrowheads="1"/>
          </p:cNvSpPr>
          <p:nvPr>
            <p:ph type="title"/>
          </p:nvPr>
        </p:nvSpPr>
        <p:spPr bwMode="auto">
          <a:xfrm>
            <a:off x="319088" y="136525"/>
            <a:ext cx="8215312" cy="1143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717"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spd="med">
    <p:fade/>
  </p:transition>
  <p:txStyles>
    <p:titleStyle>
      <a:lvl1pPr algn="l" rtl="0" eaLnBrk="0" fontAlgn="base" hangingPunct="0">
        <a:lnSpc>
          <a:spcPct val="95000"/>
        </a:lnSpc>
        <a:spcBef>
          <a:spcPct val="0"/>
        </a:spcBef>
        <a:spcAft>
          <a:spcPct val="0"/>
        </a:spcAft>
        <a:defRPr sz="4000">
          <a:solidFill>
            <a:schemeClr val="bg1"/>
          </a:solidFill>
          <a:latin typeface="+mj-lt"/>
          <a:ea typeface="+mj-ea"/>
          <a:cs typeface="+mj-cs"/>
        </a:defRPr>
      </a:lvl1pPr>
      <a:lvl2pPr algn="l" rtl="0" eaLnBrk="0" fontAlgn="base" hangingPunct="0">
        <a:lnSpc>
          <a:spcPct val="95000"/>
        </a:lnSpc>
        <a:spcBef>
          <a:spcPct val="0"/>
        </a:spcBef>
        <a:spcAft>
          <a:spcPct val="0"/>
        </a:spcAft>
        <a:defRPr sz="4000">
          <a:solidFill>
            <a:schemeClr val="bg1"/>
          </a:solidFill>
          <a:latin typeface="Arial" pitchFamily="34" charset="0"/>
        </a:defRPr>
      </a:lvl2pPr>
      <a:lvl3pPr algn="l" rtl="0" eaLnBrk="0" fontAlgn="base" hangingPunct="0">
        <a:lnSpc>
          <a:spcPct val="95000"/>
        </a:lnSpc>
        <a:spcBef>
          <a:spcPct val="0"/>
        </a:spcBef>
        <a:spcAft>
          <a:spcPct val="0"/>
        </a:spcAft>
        <a:defRPr sz="4000">
          <a:solidFill>
            <a:schemeClr val="bg1"/>
          </a:solidFill>
          <a:latin typeface="Arial" pitchFamily="34" charset="0"/>
        </a:defRPr>
      </a:lvl3pPr>
      <a:lvl4pPr algn="l" rtl="0" eaLnBrk="0" fontAlgn="base" hangingPunct="0">
        <a:lnSpc>
          <a:spcPct val="95000"/>
        </a:lnSpc>
        <a:spcBef>
          <a:spcPct val="0"/>
        </a:spcBef>
        <a:spcAft>
          <a:spcPct val="0"/>
        </a:spcAft>
        <a:defRPr sz="4000">
          <a:solidFill>
            <a:schemeClr val="bg1"/>
          </a:solidFill>
          <a:latin typeface="Arial" pitchFamily="34" charset="0"/>
        </a:defRPr>
      </a:lvl4pPr>
      <a:lvl5pPr algn="l" rtl="0" eaLnBrk="0" fontAlgn="base" hangingPunct="0">
        <a:lnSpc>
          <a:spcPct val="95000"/>
        </a:lnSpc>
        <a:spcBef>
          <a:spcPct val="0"/>
        </a:spcBef>
        <a:spcAft>
          <a:spcPct val="0"/>
        </a:spcAft>
        <a:defRPr sz="4000">
          <a:solidFill>
            <a:schemeClr val="bg1"/>
          </a:solidFill>
          <a:latin typeface="Arial" pitchFamily="34" charset="0"/>
        </a:defRPr>
      </a:lvl5pPr>
      <a:lvl6pPr marL="457200" algn="l" rtl="0" fontAlgn="base">
        <a:lnSpc>
          <a:spcPct val="95000"/>
        </a:lnSpc>
        <a:spcBef>
          <a:spcPct val="0"/>
        </a:spcBef>
        <a:spcAft>
          <a:spcPct val="0"/>
        </a:spcAft>
        <a:defRPr sz="4000">
          <a:solidFill>
            <a:schemeClr val="bg1"/>
          </a:solidFill>
          <a:latin typeface="Arial" pitchFamily="34" charset="0"/>
        </a:defRPr>
      </a:lvl6pPr>
      <a:lvl7pPr marL="914400" algn="l" rtl="0" fontAlgn="base">
        <a:lnSpc>
          <a:spcPct val="95000"/>
        </a:lnSpc>
        <a:spcBef>
          <a:spcPct val="0"/>
        </a:spcBef>
        <a:spcAft>
          <a:spcPct val="0"/>
        </a:spcAft>
        <a:defRPr sz="4000">
          <a:solidFill>
            <a:schemeClr val="bg1"/>
          </a:solidFill>
          <a:latin typeface="Arial" pitchFamily="34" charset="0"/>
        </a:defRPr>
      </a:lvl7pPr>
      <a:lvl8pPr marL="1371600" algn="l" rtl="0" fontAlgn="base">
        <a:lnSpc>
          <a:spcPct val="95000"/>
        </a:lnSpc>
        <a:spcBef>
          <a:spcPct val="0"/>
        </a:spcBef>
        <a:spcAft>
          <a:spcPct val="0"/>
        </a:spcAft>
        <a:defRPr sz="4000">
          <a:solidFill>
            <a:schemeClr val="bg1"/>
          </a:solidFill>
          <a:latin typeface="Arial" pitchFamily="34" charset="0"/>
        </a:defRPr>
      </a:lvl8pPr>
      <a:lvl9pPr marL="1828800" algn="l" rtl="0" fontAlgn="base">
        <a:lnSpc>
          <a:spcPct val="95000"/>
        </a:lnSpc>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15000"/>
        </a:spcBef>
        <a:spcAft>
          <a:spcPct val="15000"/>
        </a:spcAft>
        <a:buChar char="•"/>
        <a:defRPr sz="2400">
          <a:solidFill>
            <a:schemeClr val="bg1"/>
          </a:solidFill>
          <a:latin typeface="+mn-lt"/>
          <a:ea typeface="+mn-ea"/>
          <a:cs typeface="+mn-cs"/>
        </a:defRPr>
      </a:lvl1pPr>
      <a:lvl2pPr marL="347663" indent="-233363" algn="l" rtl="0" eaLnBrk="0" fontAlgn="base" hangingPunct="0">
        <a:spcBef>
          <a:spcPct val="15000"/>
        </a:spcBef>
        <a:spcAft>
          <a:spcPct val="15000"/>
        </a:spcAft>
        <a:buClr>
          <a:srgbClr val="00AADD"/>
        </a:buClr>
        <a:buSzPct val="80000"/>
        <a:buFont typeface="Wingdings" pitchFamily="2" charset="2"/>
        <a:buChar char="§"/>
        <a:defRPr sz="2000">
          <a:solidFill>
            <a:schemeClr val="bg1"/>
          </a:solidFill>
          <a:latin typeface="+mn-lt"/>
        </a:defRPr>
      </a:lvl2pPr>
      <a:lvl3pPr marL="690563" indent="-228600" algn="l" rtl="0" eaLnBrk="0" fontAlgn="base" hangingPunct="0">
        <a:spcBef>
          <a:spcPct val="15000"/>
        </a:spcBef>
        <a:spcAft>
          <a:spcPct val="15000"/>
        </a:spcAft>
        <a:buClr>
          <a:srgbClr val="00AADD"/>
        </a:buClr>
        <a:buSzPct val="80000"/>
        <a:buFont typeface="Wingdings" pitchFamily="2" charset="2"/>
        <a:buChar char="§"/>
        <a:defRPr sz="2000">
          <a:solidFill>
            <a:schemeClr val="bg1"/>
          </a:solidFill>
          <a:latin typeface="+mn-lt"/>
        </a:defRPr>
      </a:lvl3pPr>
      <a:lvl4pPr marL="977900" indent="-173038" algn="l" rtl="0" eaLnBrk="0" fontAlgn="base" hangingPunct="0">
        <a:spcBef>
          <a:spcPct val="0"/>
        </a:spcBef>
        <a:spcAft>
          <a:spcPct val="5000"/>
        </a:spcAft>
        <a:buClr>
          <a:schemeClr val="bg1"/>
        </a:buClr>
        <a:buSzPct val="80000"/>
        <a:buFont typeface="Wingdings" pitchFamily="2" charset="2"/>
        <a:buChar char="–"/>
        <a:defRPr sz="2000">
          <a:solidFill>
            <a:schemeClr val="bg1"/>
          </a:solidFill>
          <a:latin typeface="+mn-lt"/>
        </a:defRPr>
      </a:lvl4pPr>
      <a:lvl5pPr marL="1714500" indent="-228600" algn="l" rtl="0" eaLnBrk="0" fontAlgn="base" hangingPunct="0">
        <a:spcBef>
          <a:spcPct val="10000"/>
        </a:spcBef>
        <a:spcAft>
          <a:spcPct val="10000"/>
        </a:spcAft>
        <a:buClr>
          <a:schemeClr val="bg1"/>
        </a:buClr>
        <a:buSzPct val="80000"/>
        <a:buFont typeface="Wingdings" pitchFamily="2" charset="2"/>
        <a:buChar char="»"/>
        <a:defRPr sz="2000">
          <a:solidFill>
            <a:schemeClr val="bg1"/>
          </a:solidFill>
          <a:latin typeface="+mn-lt"/>
        </a:defRPr>
      </a:lvl5pPr>
      <a:lvl6pPr marL="21717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6pPr>
      <a:lvl7pPr marL="26289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7pPr>
      <a:lvl8pPr marL="30861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8pPr>
      <a:lvl9pPr marL="35433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3" descr="MayaImage.png"/>
          <p:cNvPicPr>
            <a:picLocks noChangeAspect="1"/>
          </p:cNvPicPr>
          <p:nvPr/>
        </p:nvPicPr>
        <p:blipFill>
          <a:blip r:embed="rId3" cstate="print"/>
          <a:stretch>
            <a:fillRect/>
          </a:stretch>
        </p:blipFill>
        <p:spPr>
          <a:xfrm>
            <a:off x="3195497" y="990600"/>
            <a:ext cx="7641907" cy="5208722"/>
          </a:xfrm>
          <a:prstGeom prst="rect">
            <a:avLst/>
          </a:prstGeom>
        </p:spPr>
      </p:pic>
      <p:sp>
        <p:nvSpPr>
          <p:cNvPr id="5" name="Subtitle 2"/>
          <p:cNvSpPr txBox="1">
            <a:spLocks/>
          </p:cNvSpPr>
          <p:nvPr/>
        </p:nvSpPr>
        <p:spPr>
          <a:xfrm>
            <a:off x="152400" y="2667000"/>
            <a:ext cx="6400800" cy="11430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4000" b="1" i="0" u="none" strike="noStrike" kern="1200" cap="none" spc="0" normalizeH="0" baseline="0" noProof="0" dirty="0" smtClean="0">
                <a:ln>
                  <a:noFill/>
                </a:ln>
                <a:solidFill>
                  <a:srgbClr val="99FF33"/>
                </a:solidFill>
                <a:effectLst/>
                <a:uLnTx/>
                <a:uFillTx/>
                <a:latin typeface="+mn-lt"/>
                <a:ea typeface="+mn-ea"/>
                <a:cs typeface="+mn-cs"/>
              </a:rPr>
              <a:t>Maya API Training</a:t>
            </a:r>
            <a:r>
              <a:rPr kumimoji="0" lang="en-US" sz="4000" b="1" i="0" u="none" strike="noStrike" kern="1200" cap="none" spc="0" normalizeH="0" noProof="0" dirty="0" smtClean="0">
                <a:ln>
                  <a:noFill/>
                </a:ln>
                <a:solidFill>
                  <a:srgbClr val="99FF33"/>
                </a:solidFill>
                <a:effectLst/>
                <a:uLnTx/>
                <a:uFillTx/>
                <a:latin typeface="+mn-lt"/>
                <a:ea typeface="+mn-ea"/>
                <a:cs typeface="+mn-cs"/>
              </a:rPr>
              <a:t> </a:t>
            </a:r>
            <a:endParaRPr kumimoji="0" lang="en-US" sz="4000" b="1" i="0" u="none" strike="noStrike" kern="1200" cap="none" spc="0" normalizeH="0" baseline="0" noProof="0" dirty="0" smtClean="0">
              <a:ln>
                <a:noFill/>
              </a:ln>
              <a:solidFill>
                <a:srgbClr val="99FF33"/>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Subtitle 2"/>
          <p:cNvSpPr txBox="1">
            <a:spLocks/>
          </p:cNvSpPr>
          <p:nvPr/>
        </p:nvSpPr>
        <p:spPr>
          <a:xfrm>
            <a:off x="152400" y="3810000"/>
            <a:ext cx="6400800" cy="1219200"/>
          </a:xfrm>
          <a:prstGeom prst="rect">
            <a:avLst/>
          </a:prstGeom>
        </p:spPr>
        <p:txBody>
          <a:bodyPr vert="horz" lIns="91440" tIns="45720" rIns="91440" bIns="45720" rtlCol="0">
            <a:normAutofit/>
          </a:bodyPr>
          <a:lstStyle/>
          <a:p>
            <a:pPr>
              <a:spcBef>
                <a:spcPct val="20000"/>
              </a:spcBef>
            </a:pPr>
            <a:r>
              <a:rPr lang="en-US" b="1" i="1" dirty="0">
                <a:solidFill>
                  <a:srgbClr val="99FF33"/>
                </a:solidFill>
              </a:rPr>
              <a:t>Naiqi Weng</a:t>
            </a:r>
          </a:p>
          <a:p>
            <a:pPr>
              <a:spcBef>
                <a:spcPct val="20000"/>
              </a:spcBef>
            </a:pPr>
            <a:r>
              <a:rPr lang="en-US" b="1" i="1" dirty="0">
                <a:solidFill>
                  <a:srgbClr val="99FF33"/>
                </a:solidFill>
              </a:rPr>
              <a:t>Developer Consultant, </a:t>
            </a:r>
          </a:p>
          <a:p>
            <a:pPr>
              <a:spcBef>
                <a:spcPct val="20000"/>
              </a:spcBef>
            </a:pPr>
            <a:r>
              <a:rPr lang="en-US" b="1" i="1" dirty="0">
                <a:solidFill>
                  <a:srgbClr val="99FF33"/>
                </a:solidFill>
              </a:rPr>
              <a:t>Autodesk Developer Network (ADN)</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rgbClr val="99FF33"/>
              </a:solidFill>
              <a:effectLst/>
              <a:uLnTx/>
              <a:uFillTx/>
              <a:latin typeface="+mn-lt"/>
              <a:ea typeface="+mn-ea"/>
              <a:cs typeface="+mn-cs"/>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Maya into external interpreter</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Maya modules can be used within an external Python interpreter as long as:</a:t>
            </a:r>
          </a:p>
          <a:p>
            <a:pPr marL="911225" lvl="1">
              <a:buClr>
                <a:schemeClr val="bg1"/>
              </a:buClr>
              <a:buSzPct val="100000"/>
              <a:buFont typeface="Arial" pitchFamily="34" charset="0"/>
              <a:buChar char="•"/>
            </a:pPr>
            <a:r>
              <a:rPr lang="en-US" dirty="0" smtClean="0"/>
              <a:t>Python version numbers match well enough</a:t>
            </a:r>
          </a:p>
          <a:p>
            <a:pPr marL="911225" lvl="1">
              <a:buClr>
                <a:schemeClr val="bg1"/>
              </a:buClr>
              <a:buSzPct val="100000"/>
              <a:buFont typeface="Arial" pitchFamily="34" charset="0"/>
              <a:buChar char="•"/>
            </a:pPr>
            <a:r>
              <a:rPr lang="en-US" dirty="0" smtClean="0"/>
              <a:t>environment is correct</a:t>
            </a:r>
          </a:p>
          <a:p>
            <a:pPr>
              <a:buFont typeface="Arial" pitchFamily="34" charset="0"/>
              <a:buChar char="•"/>
            </a:pPr>
            <a:r>
              <a:rPr lang="en-US" dirty="0" smtClean="0"/>
              <a:t>Maya ships with a “python” command in the bin directory of the distribution</a:t>
            </a:r>
          </a:p>
          <a:p>
            <a:pPr>
              <a:buFont typeface="Arial" pitchFamily="34" charset="0"/>
              <a:buChar char="•"/>
            </a:pPr>
            <a:r>
              <a:rPr lang="en-US" dirty="0" smtClean="0"/>
              <a:t>Included “python” command sets up correct environment and runs Maya’s version of Python</a:t>
            </a:r>
            <a:endParaRPr lang="en-US" dirty="0"/>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Initialization	</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Using Maya in a standalone Python interpreter is similar to writing a library mode app using the API</a:t>
            </a:r>
          </a:p>
          <a:p>
            <a:pPr>
              <a:buFont typeface="Arial" pitchFamily="34" charset="0"/>
              <a:buChar char="•"/>
            </a:pPr>
            <a:r>
              <a:rPr lang="en-US" dirty="0" smtClean="0"/>
              <a:t>Maya must be initialized before Maya’s Python APIs are used</a:t>
            </a:r>
          </a:p>
          <a:p>
            <a:pPr>
              <a:buFont typeface="Arial" pitchFamily="34" charset="0"/>
              <a:buChar char="•"/>
            </a:pPr>
            <a:r>
              <a:rPr lang="en-US" dirty="0" smtClean="0"/>
              <a:t>Initialization is done as follows</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None/>
            </a:pPr>
            <a:endParaRPr lang="en-US" dirty="0" smtClean="0"/>
          </a:p>
          <a:p>
            <a:pPr>
              <a:buFont typeface="Arial" pitchFamily="34" charset="0"/>
              <a:buChar char="•"/>
            </a:pPr>
            <a:r>
              <a:rPr lang="en-US" dirty="0" smtClean="0"/>
              <a:t>Initialization takes a while to run</a:t>
            </a:r>
            <a:endParaRPr lang="en-US" dirty="0"/>
          </a:p>
        </p:txBody>
      </p:sp>
      <p:sp>
        <p:nvSpPr>
          <p:cNvPr id="4" name="Rounded Rectangle 3"/>
          <p:cNvSpPr/>
          <p:nvPr/>
        </p:nvSpPr>
        <p:spPr>
          <a:xfrm>
            <a:off x="609600" y="3733800"/>
            <a:ext cx="7543800" cy="1447800"/>
          </a:xfrm>
          <a:prstGeom prst="roundRect">
            <a:avLst/>
          </a:prstGeom>
          <a:noFill/>
        </p:spPr>
        <p:style>
          <a:lnRef idx="0">
            <a:schemeClr val="accent1"/>
          </a:lnRef>
          <a:fillRef idx="3">
            <a:schemeClr val="accent1"/>
          </a:fillRef>
          <a:effectRef idx="3">
            <a:schemeClr val="accent1"/>
          </a:effectRef>
          <a:fontRef idx="minor">
            <a:schemeClr val="lt1"/>
          </a:fontRef>
        </p:style>
        <p:txBody>
          <a:bodyPr rtlCol="0" anchor="ctr"/>
          <a:lstStyle/>
          <a:p>
            <a:r>
              <a:rPr lang="en-US" i="1" dirty="0" smtClean="0">
                <a:solidFill>
                  <a:srgbClr val="FFFF00"/>
                </a:solidFill>
              </a:rPr>
              <a:t>import </a:t>
            </a:r>
            <a:r>
              <a:rPr lang="en-US" i="1" dirty="0" err="1" smtClean="0">
                <a:solidFill>
                  <a:srgbClr val="FFFF00"/>
                </a:solidFill>
              </a:rPr>
              <a:t>maya.standalone</a:t>
            </a:r>
            <a:endParaRPr lang="en-US" i="1" dirty="0" smtClean="0">
              <a:solidFill>
                <a:srgbClr val="FFFF00"/>
              </a:solidFill>
            </a:endParaRPr>
          </a:p>
          <a:p>
            <a:r>
              <a:rPr lang="en-US" i="1" dirty="0" err="1" smtClean="0">
                <a:solidFill>
                  <a:srgbClr val="FFFF00"/>
                </a:solidFill>
              </a:rPr>
              <a:t>maya.standalone.initialize</a:t>
            </a:r>
            <a:r>
              <a:rPr lang="en-US" i="1" dirty="0" smtClean="0">
                <a:solidFill>
                  <a:srgbClr val="FFFF00"/>
                </a:solidFill>
              </a:rPr>
              <a:t>( name=’python’ )</a:t>
            </a:r>
            <a:endParaRPr lang="en-US" i="1" dirty="0">
              <a:solidFill>
                <a:srgbClr val="FFFF00"/>
              </a:solidFill>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smtClean="0"/>
          </a:p>
          <a:p>
            <a:pPr marL="228600" lvl="5" algn="ctr"/>
            <a:r>
              <a:rPr lang="en-US" sz="2800" b="1" dirty="0" smtClean="0"/>
              <a:t>Python &amp; MEL Scripting</a:t>
            </a:r>
          </a:p>
          <a:p>
            <a:pPr marL="228600" lvl="5" algn="ctr"/>
            <a:endParaRPr lang="en-US" sz="2800" dirty="0"/>
          </a:p>
        </p:txBody>
      </p:sp>
      <p:grpSp>
        <p:nvGrpSpPr>
          <p:cNvPr id="5" name="Group 4"/>
          <p:cNvGrpSpPr/>
          <p:nvPr/>
        </p:nvGrpSpPr>
        <p:grpSpPr>
          <a:xfrm>
            <a:off x="566738" y="5102446"/>
            <a:ext cx="8915400" cy="1201738"/>
            <a:chOff x="914400" y="5257800"/>
            <a:chExt cx="8229600" cy="1038255"/>
          </a:xfrm>
        </p:grpSpPr>
        <p:sp>
          <p:nvSpPr>
            <p:cNvPr id="6" name="TextBox 5"/>
            <p:cNvSpPr txBox="1"/>
            <p:nvPr/>
          </p:nvSpPr>
          <p:spPr>
            <a:xfrm>
              <a:off x="914400" y="6096000"/>
              <a:ext cx="8229600" cy="200055"/>
            </a:xfrm>
            <a:prstGeom prst="rect">
              <a:avLst/>
            </a:prstGeom>
            <a:noFill/>
          </p:spPr>
          <p:txBody>
            <a:bodyPr wrap="square" rtlCol="0">
              <a:spAutoFit/>
            </a:bodyPr>
            <a:lstStyle/>
            <a:p>
              <a:r>
                <a:rPr lang="en-US" sz="700" dirty="0" smtClean="0">
                  <a:solidFill>
                    <a:schemeClr val="bg1"/>
                  </a:solidFill>
                </a:rPr>
                <a:t>Image courtesy of Johan </a:t>
              </a:r>
              <a:r>
                <a:rPr lang="en-US" sz="700" dirty="0" err="1" smtClean="0">
                  <a:solidFill>
                    <a:schemeClr val="bg1"/>
                  </a:solidFill>
                </a:rPr>
                <a:t>Vikström</a:t>
              </a:r>
              <a:r>
                <a:rPr lang="en-US" sz="700" dirty="0" smtClean="0">
                  <a:solidFill>
                    <a:schemeClr val="bg1"/>
                  </a:solidFill>
                </a:rPr>
                <a:t>, </a:t>
              </a:r>
              <a:r>
                <a:rPr lang="en-US" sz="700" dirty="0" err="1" smtClean="0">
                  <a:solidFill>
                    <a:schemeClr val="bg1"/>
                  </a:solidFill>
                </a:rPr>
                <a:t>Shilo</a:t>
              </a:r>
              <a:r>
                <a:rPr lang="en-US" sz="700" dirty="0" smtClean="0">
                  <a:solidFill>
                    <a:schemeClr val="bg1"/>
                  </a:solidFill>
                </a:rPr>
                <a:t>, </a:t>
              </a:r>
              <a:r>
                <a:rPr lang="en-US" sz="700" dirty="0" err="1" smtClean="0">
                  <a:solidFill>
                    <a:schemeClr val="bg1"/>
                  </a:solidFill>
                </a:rPr>
                <a:t>Ool</a:t>
              </a:r>
              <a:r>
                <a:rPr lang="en-US" sz="700" dirty="0" smtClean="0">
                  <a:solidFill>
                    <a:schemeClr val="bg1"/>
                  </a:solidFill>
                </a:rPr>
                <a:t> Digital, </a:t>
              </a:r>
              <a:r>
                <a:rPr lang="en-US" sz="700" dirty="0" err="1" smtClean="0">
                  <a:solidFill>
                    <a:schemeClr val="bg1"/>
                  </a:solidFill>
                </a:rPr>
                <a:t>Mikros</a:t>
              </a:r>
              <a:r>
                <a:rPr lang="en-US" sz="700" dirty="0" smtClean="0">
                  <a:solidFill>
                    <a:schemeClr val="bg1"/>
                  </a:solidFill>
                </a:rPr>
                <a:t> Image</a:t>
              </a:r>
            </a:p>
          </p:txBody>
        </p:sp>
        <p:grpSp>
          <p:nvGrpSpPr>
            <p:cNvPr id="7" name="Group 20"/>
            <p:cNvGrpSpPr/>
            <p:nvPr/>
          </p:nvGrpSpPr>
          <p:grpSpPr>
            <a:xfrm>
              <a:off x="992038" y="5257800"/>
              <a:ext cx="7313762" cy="838201"/>
              <a:chOff x="992038" y="5257800"/>
              <a:chExt cx="7313762" cy="838201"/>
            </a:xfrm>
          </p:grpSpPr>
          <p:pic>
            <p:nvPicPr>
              <p:cNvPr id="8" name="Picture 7" descr="Mikros.JPG"/>
              <p:cNvPicPr>
                <a:picLocks noChangeAspect="1"/>
              </p:cNvPicPr>
              <p:nvPr/>
            </p:nvPicPr>
            <p:blipFill>
              <a:blip r:embed="rId3" cstate="print"/>
              <a:stretch>
                <a:fillRect/>
              </a:stretch>
            </p:blipFill>
            <p:spPr>
              <a:xfrm>
                <a:off x="6781800" y="5257800"/>
                <a:ext cx="1524000" cy="838200"/>
              </a:xfrm>
              <a:prstGeom prst="rect">
                <a:avLst/>
              </a:prstGeom>
            </p:spPr>
          </p:pic>
          <p:pic>
            <p:nvPicPr>
              <p:cNvPr id="9" name="Picture 8" descr="Image courtesy of Johan Vikström.jpg"/>
              <p:cNvPicPr>
                <a:picLocks noChangeAspect="1"/>
              </p:cNvPicPr>
              <p:nvPr/>
            </p:nvPicPr>
            <p:blipFill>
              <a:blip r:embed="rId4" cstate="print"/>
              <a:stretch>
                <a:fillRect/>
              </a:stretch>
            </p:blipFill>
            <p:spPr>
              <a:xfrm>
                <a:off x="992038" y="5257800"/>
                <a:ext cx="1319842" cy="838200"/>
              </a:xfrm>
              <a:prstGeom prst="rect">
                <a:avLst/>
              </a:prstGeom>
            </p:spPr>
          </p:pic>
          <p:pic>
            <p:nvPicPr>
              <p:cNvPr id="10" name="Picture 9" descr="Image courtesy of Shilo.jpg"/>
              <p:cNvPicPr>
                <a:picLocks noChangeAspect="1"/>
              </p:cNvPicPr>
              <p:nvPr/>
            </p:nvPicPr>
            <p:blipFill>
              <a:blip r:embed="rId5" cstate="print"/>
              <a:stretch>
                <a:fillRect/>
              </a:stretch>
            </p:blipFill>
            <p:spPr>
              <a:xfrm>
                <a:off x="2311879" y="5257800"/>
                <a:ext cx="1516145" cy="838200"/>
              </a:xfrm>
              <a:prstGeom prst="rect">
                <a:avLst/>
              </a:prstGeom>
            </p:spPr>
          </p:pic>
          <p:pic>
            <p:nvPicPr>
              <p:cNvPr id="11" name="Picture 10" descr="Image courtesy of Ool Digital.jpg"/>
              <p:cNvPicPr>
                <a:picLocks noChangeAspect="1"/>
              </p:cNvPicPr>
              <p:nvPr/>
            </p:nvPicPr>
            <p:blipFill>
              <a:blip r:embed="rId6" cstate="print"/>
              <a:stretch>
                <a:fillRect/>
              </a:stretch>
            </p:blipFill>
            <p:spPr>
              <a:xfrm>
                <a:off x="5257800" y="5257800"/>
                <a:ext cx="1552755" cy="838200"/>
              </a:xfrm>
              <a:prstGeom prst="rect">
                <a:avLst/>
              </a:prstGeom>
            </p:spPr>
          </p:pic>
          <p:pic>
            <p:nvPicPr>
              <p:cNvPr id="12" name="Picture 11" descr="test.JPG"/>
              <p:cNvPicPr>
                <a:picLocks noChangeAspect="1"/>
              </p:cNvPicPr>
              <p:nvPr/>
            </p:nvPicPr>
            <p:blipFill>
              <a:blip r:embed="rId7" cstate="print"/>
              <a:stretch>
                <a:fillRect/>
              </a:stretch>
            </p:blipFill>
            <p:spPr>
              <a:xfrm>
                <a:off x="3810000" y="5257800"/>
                <a:ext cx="1447800" cy="838201"/>
              </a:xfrm>
              <a:prstGeom prst="rect">
                <a:avLst/>
              </a:prstGeom>
            </p:spPr>
          </p:pic>
        </p:grpSp>
      </p:gr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Maya Python Scripts</a:t>
            </a:r>
            <a:endParaRPr lang="en-US" dirty="0"/>
          </a:p>
        </p:txBody>
      </p:sp>
      <p:sp>
        <p:nvSpPr>
          <p:cNvPr id="3" name="Content Placeholder 2"/>
          <p:cNvSpPr>
            <a:spLocks noGrp="1"/>
          </p:cNvSpPr>
          <p:nvPr>
            <p:ph idx="1"/>
          </p:nvPr>
        </p:nvSpPr>
        <p:spPr/>
        <p:txBody>
          <a:bodyPr/>
          <a:lstStyle/>
          <a:p>
            <a:pPr>
              <a:buFontTx/>
              <a:buChar char="•"/>
            </a:pPr>
            <a:r>
              <a:rPr lang="en-US" dirty="0" smtClean="0">
                <a:solidFill>
                  <a:srgbClr val="FFFFFF"/>
                </a:solidFill>
              </a:rPr>
              <a:t>  All </a:t>
            </a:r>
            <a:r>
              <a:rPr lang="en-US" dirty="0">
                <a:solidFill>
                  <a:srgbClr val="FFFFFF"/>
                </a:solidFill>
              </a:rPr>
              <a:t>"Maya Commands" (previously called "MEL Commands") now accessible from Python </a:t>
            </a:r>
          </a:p>
          <a:p>
            <a:pPr>
              <a:buFontTx/>
              <a:buChar char="•"/>
            </a:pPr>
            <a:endParaRPr lang="en-US" dirty="0">
              <a:solidFill>
                <a:srgbClr val="FFFFFF"/>
              </a:solidFill>
            </a:endParaRPr>
          </a:p>
          <a:p>
            <a:pPr>
              <a:buFontTx/>
              <a:buChar char="•"/>
            </a:pPr>
            <a:r>
              <a:rPr lang="en-US" dirty="0" smtClean="0">
                <a:solidFill>
                  <a:srgbClr val="FFFFFF"/>
                </a:solidFill>
              </a:rPr>
              <a:t>  Exposed </a:t>
            </a:r>
            <a:r>
              <a:rPr lang="en-US" dirty="0">
                <a:solidFill>
                  <a:srgbClr val="FFFFFF"/>
                </a:solidFill>
              </a:rPr>
              <a:t>through the </a:t>
            </a:r>
            <a:r>
              <a:rPr lang="en-US" dirty="0" err="1">
                <a:solidFill>
                  <a:srgbClr val="FFFFFF"/>
                </a:solidFill>
              </a:rPr>
              <a:t>maya.cmds</a:t>
            </a:r>
            <a:r>
              <a:rPr lang="en-US" dirty="0">
                <a:solidFill>
                  <a:srgbClr val="FFFFFF"/>
                </a:solidFill>
              </a:rPr>
              <a:t> module:</a:t>
            </a:r>
          </a:p>
          <a:p>
            <a:pPr>
              <a:buNone/>
            </a:pPr>
            <a:r>
              <a:rPr lang="en-US" sz="1400" b="1" dirty="0">
                <a:solidFill>
                  <a:srgbClr val="FFFFFF"/>
                </a:solidFill>
                <a:latin typeface="Calibri" pitchFamily="34" charset="0"/>
              </a:rPr>
              <a:t> </a:t>
            </a:r>
            <a:r>
              <a:rPr lang="en-US" sz="1400" b="1" dirty="0" smtClean="0">
                <a:solidFill>
                  <a:srgbClr val="FFFFFF"/>
                </a:solidFill>
                <a:latin typeface="Calibri" pitchFamily="34" charset="0"/>
              </a:rPr>
              <a:t> </a:t>
            </a:r>
          </a:p>
          <a:p>
            <a:pPr marL="917575">
              <a:buNone/>
            </a:pPr>
            <a:r>
              <a:rPr lang="en-US" sz="2000" dirty="0" smtClean="0">
                <a:solidFill>
                  <a:srgbClr val="FFFFFF"/>
                </a:solidFill>
                <a:cs typeface="Arial" charset="0"/>
              </a:rPr>
              <a:t>     MEL: </a:t>
            </a:r>
          </a:p>
          <a:p>
            <a:pPr marL="917575">
              <a:buNone/>
            </a:pPr>
            <a:r>
              <a:rPr lang="en-US" sz="1400" b="1" dirty="0" smtClean="0">
                <a:solidFill>
                  <a:srgbClr val="FFFFFF"/>
                </a:solidFill>
                <a:latin typeface="Calibri" pitchFamily="34" charset="0"/>
                <a:cs typeface="Arial" charset="0"/>
              </a:rPr>
              <a:t>	</a:t>
            </a:r>
            <a:r>
              <a:rPr lang="en-US" sz="1400" dirty="0" smtClean="0">
                <a:solidFill>
                  <a:srgbClr val="FFFF00"/>
                </a:solidFill>
                <a:latin typeface="Calibri" pitchFamily="34" charset="0"/>
                <a:cs typeface="Arial" charset="0"/>
              </a:rPr>
              <a:t>select pCube1;</a:t>
            </a:r>
          </a:p>
          <a:p>
            <a:pPr marL="917575">
              <a:buNone/>
            </a:pPr>
            <a:r>
              <a:rPr lang="en-US" sz="1400" dirty="0" smtClean="0">
                <a:solidFill>
                  <a:srgbClr val="FFFF00"/>
                </a:solidFill>
                <a:latin typeface="Calibri" pitchFamily="34" charset="0"/>
                <a:cs typeface="Arial" charset="0"/>
              </a:rPr>
              <a:t>	</a:t>
            </a:r>
            <a:r>
              <a:rPr lang="en-US" sz="1400" dirty="0" err="1" smtClean="0">
                <a:solidFill>
                  <a:srgbClr val="FFFF00"/>
                </a:solidFill>
                <a:latin typeface="Calibri" pitchFamily="34" charset="0"/>
                <a:cs typeface="Arial" charset="0"/>
              </a:rPr>
              <a:t>ls</a:t>
            </a:r>
            <a:r>
              <a:rPr lang="en-US" sz="1400" dirty="0" smtClean="0">
                <a:solidFill>
                  <a:srgbClr val="FFFF00"/>
                </a:solidFill>
                <a:latin typeface="Calibri" pitchFamily="34" charset="0"/>
                <a:cs typeface="Arial" charset="0"/>
              </a:rPr>
              <a:t> –</a:t>
            </a:r>
            <a:r>
              <a:rPr lang="en-US" sz="1400" dirty="0" err="1" smtClean="0">
                <a:solidFill>
                  <a:srgbClr val="FFFF00"/>
                </a:solidFill>
                <a:latin typeface="Calibri" pitchFamily="34" charset="0"/>
                <a:cs typeface="Arial" charset="0"/>
              </a:rPr>
              <a:t>sl</a:t>
            </a:r>
            <a:r>
              <a:rPr lang="en-US" sz="1400" dirty="0" smtClean="0">
                <a:solidFill>
                  <a:srgbClr val="FFFF00"/>
                </a:solidFill>
                <a:latin typeface="Calibri" pitchFamily="34" charset="0"/>
                <a:cs typeface="Arial" charset="0"/>
              </a:rPr>
              <a:t>;</a:t>
            </a:r>
          </a:p>
          <a:p>
            <a:endParaRPr lang="en-US" sz="1400" b="1" dirty="0" smtClean="0">
              <a:solidFill>
                <a:srgbClr val="FFFFFF"/>
              </a:solidFill>
              <a:latin typeface="Calibri" pitchFamily="34" charset="0"/>
              <a:cs typeface="Arial" charset="0"/>
            </a:endParaRPr>
          </a:p>
          <a:p>
            <a:pPr marL="917575">
              <a:buNone/>
              <a:tabLst>
                <a:tab pos="690563" algn="l"/>
              </a:tabLst>
            </a:pPr>
            <a:r>
              <a:rPr lang="en-US" sz="2000" dirty="0" smtClean="0">
                <a:solidFill>
                  <a:srgbClr val="FFFFFF"/>
                </a:solidFill>
                <a:cs typeface="Arial" charset="0"/>
              </a:rPr>
              <a:t>     Python:     </a:t>
            </a:r>
          </a:p>
          <a:p>
            <a:pPr>
              <a:buNone/>
            </a:pPr>
            <a:r>
              <a:rPr lang="en-US" sz="1400" dirty="0" smtClean="0">
                <a:solidFill>
                  <a:srgbClr val="FFFFFF"/>
                </a:solidFill>
                <a:latin typeface="Calibri" pitchFamily="34" charset="0"/>
                <a:cs typeface="Arial" charset="0"/>
              </a:rPr>
              <a:t>         	</a:t>
            </a:r>
            <a:r>
              <a:rPr lang="en-US" sz="1400" dirty="0" smtClean="0">
                <a:solidFill>
                  <a:srgbClr val="FFFF00"/>
                </a:solidFill>
                <a:latin typeface="Calibri" pitchFamily="34" charset="0"/>
                <a:cs typeface="Arial" charset="0"/>
              </a:rPr>
              <a:t>import </a:t>
            </a:r>
            <a:r>
              <a:rPr lang="en-US" sz="1400" dirty="0" err="1" smtClean="0">
                <a:solidFill>
                  <a:srgbClr val="FFFF00"/>
                </a:solidFill>
                <a:latin typeface="Calibri" pitchFamily="34" charset="0"/>
                <a:cs typeface="Arial" charset="0"/>
              </a:rPr>
              <a:t>maya.cmds</a:t>
            </a:r>
            <a:endParaRPr lang="en-US" sz="1400" dirty="0" smtClean="0">
              <a:solidFill>
                <a:srgbClr val="FFFF00"/>
              </a:solidFill>
              <a:latin typeface="Calibri" pitchFamily="34" charset="0"/>
              <a:cs typeface="Arial" charset="0"/>
            </a:endParaRPr>
          </a:p>
          <a:p>
            <a:pPr lvl="1">
              <a:buNone/>
            </a:pPr>
            <a:r>
              <a:rPr lang="en-US" sz="1400" dirty="0" smtClean="0">
                <a:solidFill>
                  <a:srgbClr val="FFFF00"/>
                </a:solidFill>
                <a:latin typeface="Calibri" pitchFamily="34" charset="0"/>
                <a:cs typeface="Arial" charset="0"/>
              </a:rPr>
              <a:t>		</a:t>
            </a:r>
            <a:r>
              <a:rPr lang="en-US" sz="1400" dirty="0" err="1" smtClean="0">
                <a:solidFill>
                  <a:srgbClr val="FFFF00"/>
                </a:solidFill>
                <a:latin typeface="Calibri" pitchFamily="34" charset="0"/>
                <a:cs typeface="Arial" charset="0"/>
              </a:rPr>
              <a:t>maya.cmds.select</a:t>
            </a:r>
            <a:r>
              <a:rPr lang="en-US" sz="1400" dirty="0" smtClean="0">
                <a:solidFill>
                  <a:srgbClr val="FFFF00"/>
                </a:solidFill>
                <a:latin typeface="Calibri" pitchFamily="34" charset="0"/>
                <a:cs typeface="Arial" charset="0"/>
              </a:rPr>
              <a:t>( “pCube1“ )</a:t>
            </a:r>
          </a:p>
          <a:p>
            <a:pPr lvl="1">
              <a:buNone/>
            </a:pPr>
            <a:r>
              <a:rPr lang="en-US" sz="1400" dirty="0" smtClean="0">
                <a:solidFill>
                  <a:srgbClr val="FFFF00"/>
                </a:solidFill>
                <a:latin typeface="Calibri" pitchFamily="34" charset="0"/>
                <a:cs typeface="Arial" charset="0"/>
              </a:rPr>
              <a:t>		maya.cmds.ls( </a:t>
            </a:r>
            <a:r>
              <a:rPr lang="en-US" sz="1400" dirty="0" err="1" smtClean="0">
                <a:solidFill>
                  <a:srgbClr val="FFFF00"/>
                </a:solidFill>
                <a:latin typeface="Calibri" pitchFamily="34" charset="0"/>
                <a:cs typeface="Arial" charset="0"/>
              </a:rPr>
              <a:t>sl</a:t>
            </a:r>
            <a:r>
              <a:rPr lang="en-US" sz="1400" dirty="0" smtClean="0">
                <a:solidFill>
                  <a:srgbClr val="FFFF00"/>
                </a:solidFill>
                <a:latin typeface="Calibri" pitchFamily="34" charset="0"/>
                <a:cs typeface="Arial" charset="0"/>
              </a:rPr>
              <a:t>=True )</a:t>
            </a:r>
          </a:p>
          <a:p>
            <a:endParaRPr lang="en-US" dirty="0"/>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Scripting</a:t>
            </a:r>
            <a:endParaRPr lang="en-US" dirty="0"/>
          </a:p>
        </p:txBody>
      </p:sp>
      <p:sp>
        <p:nvSpPr>
          <p:cNvPr id="3" name="Content Placeholder 2"/>
          <p:cNvSpPr>
            <a:spLocks noGrp="1"/>
          </p:cNvSpPr>
          <p:nvPr>
            <p:ph idx="1"/>
          </p:nvPr>
        </p:nvSpPr>
        <p:spPr/>
        <p:txBody>
          <a:bodyPr/>
          <a:lstStyle/>
          <a:p>
            <a:pPr>
              <a:buClr>
                <a:schemeClr val="bg1"/>
              </a:buClr>
            </a:pPr>
            <a:r>
              <a:rPr lang="en-US" dirty="0" smtClean="0"/>
              <a:t>Use a good text editor and don’t mix tabs and spaces</a:t>
            </a:r>
          </a:p>
          <a:p>
            <a:pPr marL="915988" lvl="1">
              <a:buClr>
                <a:schemeClr val="bg1"/>
              </a:buClr>
            </a:pPr>
            <a:r>
              <a:rPr lang="en-US" dirty="0" smtClean="0"/>
              <a:t>Tabs are 8 spaces by default</a:t>
            </a:r>
          </a:p>
          <a:p>
            <a:pPr>
              <a:buClr>
                <a:schemeClr val="bg1"/>
              </a:buClr>
            </a:pPr>
            <a:r>
              <a:rPr lang="en-US" dirty="0" smtClean="0"/>
              <a:t>You must explicitly import all external code</a:t>
            </a:r>
          </a:p>
          <a:p>
            <a:pPr>
              <a:buClr>
                <a:schemeClr val="bg1"/>
              </a:buClr>
            </a:pPr>
            <a:r>
              <a:rPr lang="en-US" dirty="0" smtClean="0"/>
              <a:t>All Maya object names must be quoted</a:t>
            </a:r>
          </a:p>
          <a:p>
            <a:pPr>
              <a:buClr>
                <a:schemeClr val="bg1"/>
              </a:buClr>
            </a:pPr>
            <a:r>
              <a:rPr lang="en-US" dirty="0" smtClean="0"/>
              <a:t>Booleans in Python are “True” and “False” capitalized</a:t>
            </a:r>
          </a:p>
          <a:p>
            <a:pPr>
              <a:buClr>
                <a:schemeClr val="bg1"/>
              </a:buClr>
            </a:pPr>
            <a:r>
              <a:rPr lang="en-US" dirty="0" smtClean="0"/>
              <a:t>Importing a module again does not reload it</a:t>
            </a:r>
          </a:p>
          <a:p>
            <a:pPr marL="915988" lvl="1">
              <a:buClr>
                <a:schemeClr val="bg1"/>
              </a:buClr>
            </a:pPr>
            <a:r>
              <a:rPr lang="en-US" dirty="0" smtClean="0"/>
              <a:t>Use reload command instead (i.e. reload(</a:t>
            </a:r>
            <a:r>
              <a:rPr lang="en-US" dirty="0" err="1" smtClean="0"/>
              <a:t>myModule</a:t>
            </a:r>
            <a:r>
              <a:rPr lang="en-US" dirty="0" smtClean="0"/>
              <a:t>))</a:t>
            </a:r>
          </a:p>
          <a:p>
            <a:pPr>
              <a:buClr>
                <a:schemeClr val="bg1"/>
              </a:buClr>
            </a:pPr>
            <a:r>
              <a:rPr lang="en-US" dirty="0" smtClean="0"/>
              <a:t>Use PYTHONPATH instead of MAYA_SCRIPT_PATH</a:t>
            </a:r>
            <a:endParaRPr lang="en-US" dirty="0"/>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Python/MEL communication</a:t>
            </a:r>
            <a:endParaRPr lang="en-US" dirty="0"/>
          </a:p>
        </p:txBody>
      </p:sp>
      <p:sp>
        <p:nvSpPr>
          <p:cNvPr id="4" name="Rounded Rectangle 3"/>
          <p:cNvSpPr/>
          <p:nvPr/>
        </p:nvSpPr>
        <p:spPr>
          <a:xfrm>
            <a:off x="1295400" y="3048000"/>
            <a:ext cx="2133600" cy="129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sz="2400" dirty="0" smtClean="0"/>
              <a:t>Python script</a:t>
            </a:r>
          </a:p>
          <a:p>
            <a:pPr algn="ctr"/>
            <a:endParaRPr lang="en-US" dirty="0"/>
          </a:p>
        </p:txBody>
      </p:sp>
      <p:sp>
        <p:nvSpPr>
          <p:cNvPr id="5" name="Rounded Rectangle 4"/>
          <p:cNvSpPr/>
          <p:nvPr/>
        </p:nvSpPr>
        <p:spPr>
          <a:xfrm>
            <a:off x="5181600" y="3048000"/>
            <a:ext cx="2133600" cy="129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sz="2400" dirty="0" smtClean="0"/>
              <a:t>MEL script</a:t>
            </a:r>
          </a:p>
          <a:p>
            <a:pPr algn="ctr"/>
            <a:endParaRPr lang="en-US" dirty="0"/>
          </a:p>
        </p:txBody>
      </p:sp>
      <p:sp>
        <p:nvSpPr>
          <p:cNvPr id="6" name="Line 17"/>
          <p:cNvSpPr>
            <a:spLocks noChangeShapeType="1"/>
          </p:cNvSpPr>
          <p:nvPr/>
        </p:nvSpPr>
        <p:spPr bwMode="auto">
          <a:xfrm>
            <a:off x="3429000" y="3429001"/>
            <a:ext cx="1752600" cy="0"/>
          </a:xfrm>
          <a:prstGeom prst="line">
            <a:avLst/>
          </a:prstGeom>
          <a:noFill/>
          <a:ln w="28575">
            <a:solidFill>
              <a:srgbClr val="EE5500"/>
            </a:solidFill>
            <a:round/>
            <a:headEnd/>
            <a:tailEnd type="triangle" w="lg" len="lg"/>
          </a:ln>
        </p:spPr>
        <p:txBody>
          <a:bodyPr wrap="none" anchor="ctr"/>
          <a:lstStyle/>
          <a:p>
            <a:pPr>
              <a:defRPr/>
            </a:pPr>
            <a:endParaRPr lang="en-US" u="none">
              <a:solidFill>
                <a:srgbClr val="000000"/>
              </a:solidFill>
              <a:cs typeface="+mn-cs"/>
            </a:endParaRPr>
          </a:p>
        </p:txBody>
      </p:sp>
      <p:sp>
        <p:nvSpPr>
          <p:cNvPr id="7" name="Line 17"/>
          <p:cNvSpPr>
            <a:spLocks noChangeShapeType="1"/>
          </p:cNvSpPr>
          <p:nvPr/>
        </p:nvSpPr>
        <p:spPr bwMode="auto">
          <a:xfrm flipH="1">
            <a:off x="3429000" y="3962400"/>
            <a:ext cx="1752600" cy="0"/>
          </a:xfrm>
          <a:prstGeom prst="line">
            <a:avLst/>
          </a:prstGeom>
          <a:noFill/>
          <a:ln w="28575">
            <a:solidFill>
              <a:srgbClr val="EE5500"/>
            </a:solidFill>
            <a:round/>
            <a:headEnd/>
            <a:tailEnd type="triangle" w="lg" len="lg"/>
          </a:ln>
        </p:spPr>
        <p:txBody>
          <a:bodyPr wrap="none" anchor="ctr"/>
          <a:lstStyle/>
          <a:p>
            <a:pPr>
              <a:defRPr/>
            </a:pPr>
            <a:endParaRPr lang="en-US" u="none">
              <a:solidFill>
                <a:srgbClr val="000000"/>
              </a:solidFill>
              <a:cs typeface="+mn-cs"/>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Invoke Python from MEL</a:t>
            </a:r>
            <a:endParaRPr lang="en-US" dirty="0"/>
          </a:p>
        </p:txBody>
      </p:sp>
      <p:sp>
        <p:nvSpPr>
          <p:cNvPr id="3" name="Content Placeholder 2"/>
          <p:cNvSpPr>
            <a:spLocks noGrp="1"/>
          </p:cNvSpPr>
          <p:nvPr>
            <p:ph idx="1"/>
          </p:nvPr>
        </p:nvSpPr>
        <p:spPr/>
        <p:txBody>
          <a:bodyPr/>
          <a:lstStyle/>
          <a:p>
            <a:r>
              <a:rPr lang="en-US" sz="2800" dirty="0" smtClean="0"/>
              <a:t>MEL has a “python” command</a:t>
            </a:r>
          </a:p>
          <a:p>
            <a:r>
              <a:rPr lang="en-US" sz="2800" dirty="0" smtClean="0"/>
              <a:t>Takes a string containing Python code</a:t>
            </a:r>
          </a:p>
          <a:p>
            <a:r>
              <a:rPr lang="en-US" sz="2800" dirty="0" smtClean="0"/>
              <a:t>Returns the result of the computation</a:t>
            </a:r>
          </a:p>
          <a:p>
            <a:pPr marL="915988" lvl="1"/>
            <a:r>
              <a:rPr lang="en-US" dirty="0" smtClean="0"/>
              <a:t>Basic Python types are converted into matching MEL type (</a:t>
            </a:r>
            <a:r>
              <a:rPr lang="en-US" dirty="0" err="1" smtClean="0"/>
              <a:t>e.g.strings</a:t>
            </a:r>
            <a:r>
              <a:rPr lang="en-US" dirty="0" smtClean="0"/>
              <a:t>, </a:t>
            </a:r>
            <a:r>
              <a:rPr lang="en-US" dirty="0" err="1" smtClean="0"/>
              <a:t>ints</a:t>
            </a:r>
            <a:r>
              <a:rPr lang="en-US" dirty="0" smtClean="0"/>
              <a:t>, lists of </a:t>
            </a:r>
            <a:r>
              <a:rPr lang="en-US" dirty="0" err="1" smtClean="0"/>
              <a:t>ints</a:t>
            </a:r>
            <a:r>
              <a:rPr lang="en-US" dirty="0" smtClean="0"/>
              <a:t>, etc.)</a:t>
            </a:r>
          </a:p>
          <a:p>
            <a:pPr marL="915988" lvl="1"/>
            <a:r>
              <a:rPr lang="en-US" dirty="0" smtClean="0"/>
              <a:t>All other types are converted into their string representation</a:t>
            </a:r>
          </a:p>
          <a:p>
            <a:pPr marL="915988" lvl="1"/>
            <a:endParaRPr lang="en-US" dirty="0" smtClean="0"/>
          </a:p>
        </p:txBody>
      </p:sp>
      <p:sp>
        <p:nvSpPr>
          <p:cNvPr id="4" name="Rounded Rectangle 3"/>
          <p:cNvSpPr/>
          <p:nvPr/>
        </p:nvSpPr>
        <p:spPr>
          <a:xfrm>
            <a:off x="-457200" y="4572000"/>
            <a:ext cx="5014912" cy="1295400"/>
          </a:xfrm>
          <a:prstGeom prst="roundRect">
            <a:avLst/>
          </a:prstGeom>
          <a:noFill/>
        </p:spPr>
        <p:style>
          <a:lnRef idx="0">
            <a:schemeClr val="accent1"/>
          </a:lnRef>
          <a:fillRef idx="3">
            <a:schemeClr val="accent1"/>
          </a:fillRef>
          <a:effectRef idx="3">
            <a:schemeClr val="accent1"/>
          </a:effectRef>
          <a:fontRef idx="minor">
            <a:schemeClr val="lt1"/>
          </a:fontRef>
        </p:style>
        <p:txBody>
          <a:bodyPr rtlCol="0" anchor="ctr"/>
          <a:lstStyle/>
          <a:p>
            <a:pPr lvl="2" eaLnBrk="0" hangingPunct="0">
              <a:buNone/>
              <a:defRPr/>
            </a:pPr>
            <a:r>
              <a:rPr lang="en-US" i="1" dirty="0" smtClean="0">
                <a:solidFill>
                  <a:srgbClr val="FFFF00"/>
                </a:solidFill>
                <a:cs typeface="Arial" pitchFamily="34" charset="0"/>
              </a:rPr>
              <a:t>string $</a:t>
            </a:r>
            <a:r>
              <a:rPr lang="en-US" i="1" dirty="0" err="1" smtClean="0">
                <a:solidFill>
                  <a:srgbClr val="FFFF00"/>
                </a:solidFill>
                <a:cs typeface="Arial" pitchFamily="34" charset="0"/>
              </a:rPr>
              <a:t>foo</a:t>
            </a:r>
            <a:r>
              <a:rPr lang="en-US" i="1" dirty="0" smtClean="0">
                <a:solidFill>
                  <a:srgbClr val="FFFF00"/>
                </a:solidFill>
                <a:cs typeface="Arial" pitchFamily="34" charset="0"/>
              </a:rPr>
              <a:t>[] = python( "['</a:t>
            </a:r>
            <a:r>
              <a:rPr lang="en-US" i="1" dirty="0" err="1" smtClean="0">
                <a:solidFill>
                  <a:srgbClr val="FFFF00"/>
                </a:solidFill>
                <a:cs typeface="Arial" pitchFamily="34" charset="0"/>
              </a:rPr>
              <a:t>a','b','c</a:t>
            </a:r>
            <a:r>
              <a:rPr lang="en-US" i="1" dirty="0" smtClean="0">
                <a:solidFill>
                  <a:srgbClr val="FFFF00"/>
                </a:solidFill>
                <a:cs typeface="Arial" pitchFamily="34" charset="0"/>
              </a:rPr>
              <a:t>']" );</a:t>
            </a:r>
          </a:p>
          <a:p>
            <a:pPr lvl="2" eaLnBrk="0" hangingPunct="0">
              <a:buNone/>
              <a:defRPr/>
            </a:pPr>
            <a:r>
              <a:rPr lang="en-US" i="1" dirty="0" smtClean="0">
                <a:solidFill>
                  <a:srgbClr val="FFFF00"/>
                </a:solidFill>
                <a:cs typeface="Arial" pitchFamily="34" charset="0"/>
              </a:rPr>
              <a:t>size($</a:t>
            </a:r>
            <a:r>
              <a:rPr lang="en-US" i="1" dirty="0" err="1" smtClean="0">
                <a:solidFill>
                  <a:srgbClr val="FFFF00"/>
                </a:solidFill>
                <a:cs typeface="Arial" pitchFamily="34" charset="0"/>
              </a:rPr>
              <a:t>foo</a:t>
            </a:r>
            <a:r>
              <a:rPr lang="en-US" i="1" dirty="0" smtClean="0">
                <a:solidFill>
                  <a:srgbClr val="FFFF00"/>
                </a:solidFill>
                <a:cs typeface="Arial" pitchFamily="34" charset="0"/>
              </a:rPr>
              <a:t>);</a:t>
            </a:r>
          </a:p>
          <a:p>
            <a:pPr lvl="2" eaLnBrk="0" hangingPunct="0">
              <a:buNone/>
              <a:defRPr/>
            </a:pPr>
            <a:r>
              <a:rPr lang="en-US" i="1" dirty="0" smtClean="0">
                <a:solidFill>
                  <a:srgbClr val="FFFF00"/>
                </a:solidFill>
                <a:cs typeface="Arial" pitchFamily="34" charset="0"/>
              </a:rPr>
              <a:t> // Result: 3 //</a:t>
            </a:r>
          </a:p>
          <a:p>
            <a:endParaRPr lang="en-US" i="1" dirty="0" smtClean="0">
              <a:solidFill>
                <a:srgbClr val="FFFF00"/>
              </a:solidFill>
            </a:endParaRPr>
          </a:p>
          <a:p>
            <a:pPr algn="ctr"/>
            <a:endParaRPr lang="en-US" dirty="0"/>
          </a:p>
        </p:txBody>
      </p:sp>
      <p:sp>
        <p:nvSpPr>
          <p:cNvPr id="5" name="Rounded Rectangle 4"/>
          <p:cNvSpPr/>
          <p:nvPr/>
        </p:nvSpPr>
        <p:spPr>
          <a:xfrm>
            <a:off x="4419600" y="4419600"/>
            <a:ext cx="5105400" cy="1295400"/>
          </a:xfrm>
          <a:prstGeom prst="roundRect">
            <a:avLst/>
          </a:prstGeom>
          <a:noFill/>
        </p:spPr>
        <p:style>
          <a:lnRef idx="0">
            <a:schemeClr val="accent1"/>
          </a:lnRef>
          <a:fillRef idx="3">
            <a:schemeClr val="accent1"/>
          </a:fillRef>
          <a:effectRef idx="3">
            <a:schemeClr val="accent1"/>
          </a:effectRef>
          <a:fontRef idx="minor">
            <a:schemeClr val="lt1"/>
          </a:fontRef>
        </p:style>
        <p:txBody>
          <a:bodyPr rtlCol="0" anchor="ctr"/>
          <a:lstStyle/>
          <a:p>
            <a:r>
              <a:rPr lang="en-US" i="1" dirty="0" smtClean="0">
                <a:solidFill>
                  <a:srgbClr val="FFFF00"/>
                </a:solidFill>
              </a:rPr>
              <a:t>$result = python( “</a:t>
            </a:r>
            <a:r>
              <a:rPr lang="en-US" i="1" dirty="0" err="1" smtClean="0">
                <a:solidFill>
                  <a:srgbClr val="FFFF00"/>
                </a:solidFill>
              </a:rPr>
              <a:t>myModule.myMelProc</a:t>
            </a:r>
            <a:r>
              <a:rPr lang="en-US" i="1" dirty="0" smtClean="0">
                <a:solidFill>
                  <a:srgbClr val="FFFF00"/>
                </a:solidFill>
              </a:rPr>
              <a:t>()” )</a:t>
            </a:r>
            <a:endParaRPr lang="en-US" sz="2400" i="1" dirty="0" smtClean="0">
              <a:solidFill>
                <a:srgbClr val="FFFF00"/>
              </a:solidFill>
            </a:endParaRPr>
          </a:p>
          <a:p>
            <a:pPr algn="ctr"/>
            <a:endParaRPr lang="en-US" dirty="0"/>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Python/MEL communication </a:t>
            </a:r>
            <a:endParaRPr lang="en-US" dirty="0"/>
          </a:p>
        </p:txBody>
      </p:sp>
      <p:sp>
        <p:nvSpPr>
          <p:cNvPr id="3" name="Content Placeholder 2"/>
          <p:cNvSpPr>
            <a:spLocks noGrp="1"/>
          </p:cNvSpPr>
          <p:nvPr>
            <p:ph idx="1"/>
          </p:nvPr>
        </p:nvSpPr>
        <p:spPr/>
        <p:txBody>
          <a:bodyPr/>
          <a:lstStyle/>
          <a:p>
            <a:r>
              <a:rPr lang="en-US" dirty="0" smtClean="0"/>
              <a:t>Accessing Python information from MEL</a:t>
            </a:r>
          </a:p>
          <a:p>
            <a:pPr marL="917575">
              <a:buFontTx/>
              <a:buNone/>
            </a:pPr>
            <a:r>
              <a:rPr lang="en-US" dirty="0" smtClean="0"/>
              <a:t>    Python:</a:t>
            </a:r>
          </a:p>
          <a:p>
            <a:pPr marL="917575" lvl="1" indent="-342900">
              <a:buNone/>
            </a:pPr>
            <a:r>
              <a:rPr lang="en-US" sz="1400" b="1" dirty="0" smtClean="0">
                <a:solidFill>
                  <a:srgbClr val="FFFF00"/>
                </a:solidFill>
                <a:latin typeface="Calibri" pitchFamily="34" charset="0"/>
              </a:rPr>
              <a:t>	</a:t>
            </a:r>
            <a:r>
              <a:rPr lang="en-US" sz="1600" b="1" dirty="0" smtClean="0">
                <a:solidFill>
                  <a:srgbClr val="FFFF00"/>
                </a:solidFill>
                <a:latin typeface="Calibri" pitchFamily="34" charset="0"/>
              </a:rPr>
              <a:t>class </a:t>
            </a:r>
            <a:r>
              <a:rPr lang="en-US" sz="1600" b="1" dirty="0" err="1" smtClean="0">
                <a:solidFill>
                  <a:srgbClr val="FFFF00"/>
                </a:solidFill>
                <a:latin typeface="Calibri" pitchFamily="34" charset="0"/>
              </a:rPr>
              <a:t>MyFile</a:t>
            </a:r>
            <a:r>
              <a:rPr lang="en-US" sz="1600" b="1" dirty="0" smtClean="0">
                <a:solidFill>
                  <a:srgbClr val="FFFF00"/>
                </a:solidFill>
                <a:latin typeface="Calibri" pitchFamily="34" charset="0"/>
              </a:rPr>
              <a:t>:</a:t>
            </a:r>
          </a:p>
          <a:p>
            <a:pPr marL="917575" lvl="1" indent="-342900">
              <a:buNone/>
            </a:pPr>
            <a:r>
              <a:rPr lang="en-US" sz="1600" b="1" dirty="0" smtClean="0">
                <a:solidFill>
                  <a:srgbClr val="FFFF00"/>
                </a:solidFill>
                <a:latin typeface="Calibri" pitchFamily="34" charset="0"/>
              </a:rPr>
              <a:t>		_f = "mytestfile.txt"</a:t>
            </a:r>
          </a:p>
          <a:p>
            <a:pPr marL="917575" lvl="1" indent="-342900">
              <a:buNone/>
            </a:pPr>
            <a:endParaRPr lang="en-US" sz="1600" b="1" dirty="0" smtClean="0">
              <a:solidFill>
                <a:srgbClr val="FFFF00"/>
              </a:solidFill>
              <a:latin typeface="Calibri" pitchFamily="34" charset="0"/>
            </a:endParaRPr>
          </a:p>
          <a:p>
            <a:pPr marL="917575" lvl="1" indent="-342900">
              <a:buNone/>
            </a:pPr>
            <a:r>
              <a:rPr lang="en-US" sz="1600" b="1" dirty="0" smtClean="0">
                <a:solidFill>
                  <a:srgbClr val="FFFF00"/>
                </a:solidFill>
                <a:latin typeface="Calibri" pitchFamily="34" charset="0"/>
              </a:rPr>
              <a:t>	mf = </a:t>
            </a:r>
            <a:r>
              <a:rPr lang="en-US" sz="1600" b="1" dirty="0" err="1" smtClean="0">
                <a:solidFill>
                  <a:srgbClr val="FFFF00"/>
                </a:solidFill>
                <a:latin typeface="Calibri" pitchFamily="34" charset="0"/>
              </a:rPr>
              <a:t>MyFile</a:t>
            </a:r>
            <a:r>
              <a:rPr lang="en-US" sz="1600" b="1" dirty="0" smtClean="0">
                <a:solidFill>
                  <a:srgbClr val="FFFF00"/>
                </a:solidFill>
                <a:latin typeface="Calibri" pitchFamily="34" charset="0"/>
              </a:rPr>
              <a:t>()</a:t>
            </a:r>
          </a:p>
          <a:p>
            <a:pPr marL="917575">
              <a:buFontTx/>
              <a:buNone/>
            </a:pPr>
            <a:endParaRPr lang="en-US" b="1" dirty="0" smtClean="0"/>
          </a:p>
          <a:p>
            <a:pPr marL="917575">
              <a:buFontTx/>
              <a:buNone/>
            </a:pPr>
            <a:r>
              <a:rPr lang="en-US" dirty="0" smtClean="0"/>
              <a:t>    MEL:</a:t>
            </a:r>
          </a:p>
          <a:p>
            <a:pPr marL="917575" lvl="1" indent="-342900">
              <a:buNone/>
            </a:pPr>
            <a:r>
              <a:rPr lang="en-US" sz="1600" b="1" dirty="0" smtClean="0">
                <a:solidFill>
                  <a:srgbClr val="FFFF00"/>
                </a:solidFill>
                <a:latin typeface="Calibri" pitchFamily="34" charset="0"/>
              </a:rPr>
              <a:t>	string $f = python("</a:t>
            </a:r>
            <a:r>
              <a:rPr lang="en-US" sz="1600" b="1" dirty="0" err="1" smtClean="0">
                <a:solidFill>
                  <a:srgbClr val="FFFF00"/>
                </a:solidFill>
                <a:latin typeface="Calibri" pitchFamily="34" charset="0"/>
              </a:rPr>
              <a:t>mf._f</a:t>
            </a:r>
            <a:r>
              <a:rPr lang="en-US" sz="1600" b="1" dirty="0" smtClean="0">
                <a:solidFill>
                  <a:srgbClr val="FFFF00"/>
                </a:solidFill>
                <a:latin typeface="Calibri" pitchFamily="34" charset="0"/>
              </a:rPr>
              <a:t>");</a:t>
            </a:r>
          </a:p>
          <a:p>
            <a:pPr marL="917575" lvl="1" indent="-342900">
              <a:buNone/>
            </a:pPr>
            <a:r>
              <a:rPr lang="en-US" sz="1600" b="1" dirty="0" smtClean="0">
                <a:solidFill>
                  <a:srgbClr val="FFFF00"/>
                </a:solidFill>
                <a:latin typeface="Calibri" pitchFamily="34" charset="0"/>
              </a:rPr>
              <a:t>	print $f;</a:t>
            </a:r>
          </a:p>
          <a:p>
            <a:endParaRPr lang="en-US" dirty="0"/>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Invoke MEL from Python</a:t>
            </a:r>
            <a:endParaRPr lang="en-US" dirty="0"/>
          </a:p>
        </p:txBody>
      </p:sp>
      <p:sp>
        <p:nvSpPr>
          <p:cNvPr id="3" name="Content Placeholder 2"/>
          <p:cNvSpPr>
            <a:spLocks noGrp="1"/>
          </p:cNvSpPr>
          <p:nvPr>
            <p:ph idx="1"/>
          </p:nvPr>
        </p:nvSpPr>
        <p:spPr/>
        <p:txBody>
          <a:bodyPr/>
          <a:lstStyle/>
          <a:p>
            <a:r>
              <a:rPr lang="en-US" sz="2800" dirty="0" smtClean="0"/>
              <a:t>Python has </a:t>
            </a:r>
            <a:r>
              <a:rPr lang="en-US" sz="2800" dirty="0" err="1" smtClean="0"/>
              <a:t>maya.mel.eval</a:t>
            </a:r>
            <a:r>
              <a:rPr lang="en-US" sz="2800" dirty="0" smtClean="0"/>
              <a:t>() function</a:t>
            </a:r>
          </a:p>
          <a:p>
            <a:r>
              <a:rPr lang="en-US" sz="2800" dirty="0" smtClean="0"/>
              <a:t>Takes a string containing MEL code</a:t>
            </a:r>
          </a:p>
          <a:p>
            <a:r>
              <a:rPr lang="en-US" sz="2800" dirty="0" smtClean="0"/>
              <a:t>All MEL return values are converted into a logical Python value</a:t>
            </a:r>
          </a:p>
        </p:txBody>
      </p:sp>
      <p:sp>
        <p:nvSpPr>
          <p:cNvPr id="4" name="Rounded Rectangle 3"/>
          <p:cNvSpPr/>
          <p:nvPr/>
        </p:nvSpPr>
        <p:spPr>
          <a:xfrm>
            <a:off x="4572000" y="4495800"/>
            <a:ext cx="4343400" cy="990600"/>
          </a:xfrm>
          <a:prstGeom prst="roundRect">
            <a:avLst/>
          </a:prstGeom>
          <a:noFill/>
        </p:spPr>
        <p:style>
          <a:lnRef idx="0">
            <a:schemeClr val="accent1"/>
          </a:lnRef>
          <a:fillRef idx="3">
            <a:schemeClr val="accent1"/>
          </a:fillRef>
          <a:effectRef idx="3">
            <a:schemeClr val="accent1"/>
          </a:effectRef>
          <a:fontRef idx="minor">
            <a:schemeClr val="lt1"/>
          </a:fontRef>
        </p:style>
        <p:txBody>
          <a:bodyPr rtlCol="0" anchor="ctr"/>
          <a:lstStyle/>
          <a:p>
            <a:r>
              <a:rPr lang="en-US" i="1" dirty="0" smtClean="0">
                <a:solidFill>
                  <a:srgbClr val="FFFF00"/>
                </a:solidFill>
              </a:rPr>
              <a:t>import maya.mel</a:t>
            </a:r>
          </a:p>
          <a:p>
            <a:r>
              <a:rPr lang="en-US" i="1" dirty="0" smtClean="0">
                <a:solidFill>
                  <a:srgbClr val="FFFF00"/>
                </a:solidFill>
              </a:rPr>
              <a:t>result = </a:t>
            </a:r>
            <a:r>
              <a:rPr lang="en-US" i="1" dirty="0" err="1" smtClean="0">
                <a:solidFill>
                  <a:srgbClr val="FFFF00"/>
                </a:solidFill>
              </a:rPr>
              <a:t>maya.mel.eval</a:t>
            </a:r>
            <a:r>
              <a:rPr lang="en-US" i="1" dirty="0" smtClean="0">
                <a:solidFill>
                  <a:srgbClr val="FFFF00"/>
                </a:solidFill>
              </a:rPr>
              <a:t>( “</a:t>
            </a:r>
            <a:r>
              <a:rPr lang="en-US" i="1" dirty="0" err="1" smtClean="0">
                <a:solidFill>
                  <a:srgbClr val="FFFF00"/>
                </a:solidFill>
              </a:rPr>
              <a:t>myMelProc</a:t>
            </a:r>
            <a:r>
              <a:rPr lang="en-US" i="1" dirty="0" smtClean="0">
                <a:solidFill>
                  <a:srgbClr val="FFFF00"/>
                </a:solidFill>
              </a:rPr>
              <a:t>()” )</a:t>
            </a:r>
          </a:p>
          <a:p>
            <a:endParaRPr lang="en-US" sz="1400" i="1" dirty="0" smtClean="0">
              <a:solidFill>
                <a:srgbClr val="FFFF00"/>
              </a:solidFill>
            </a:endParaRPr>
          </a:p>
          <a:p>
            <a:endParaRPr lang="en-US" sz="1400" i="1" dirty="0">
              <a:solidFill>
                <a:srgbClr val="FFFF00"/>
              </a:solidFill>
            </a:endParaRPr>
          </a:p>
        </p:txBody>
      </p:sp>
      <p:sp>
        <p:nvSpPr>
          <p:cNvPr id="5" name="Rounded Rectangle 4"/>
          <p:cNvSpPr/>
          <p:nvPr/>
        </p:nvSpPr>
        <p:spPr>
          <a:xfrm>
            <a:off x="533400" y="4229100"/>
            <a:ext cx="3657600" cy="990600"/>
          </a:xfrm>
          <a:prstGeom prst="roundRect">
            <a:avLst/>
          </a:prstGeom>
          <a:noFill/>
        </p:spPr>
        <p:style>
          <a:lnRef idx="0">
            <a:schemeClr val="accent1"/>
          </a:lnRef>
          <a:fillRef idx="3">
            <a:schemeClr val="accent1"/>
          </a:fillRef>
          <a:effectRef idx="3">
            <a:schemeClr val="accent1"/>
          </a:effectRef>
          <a:fontRef idx="minor">
            <a:schemeClr val="lt1"/>
          </a:fontRef>
        </p:style>
        <p:txBody>
          <a:bodyPr rtlCol="0" anchor="ctr"/>
          <a:lstStyle/>
          <a:p>
            <a:endParaRPr lang="en-US" i="1" dirty="0" smtClean="0">
              <a:solidFill>
                <a:srgbClr val="FFFF00"/>
              </a:solidFill>
            </a:endParaRPr>
          </a:p>
          <a:p>
            <a:endParaRPr lang="en-US" sz="1400" i="1" dirty="0" smtClean="0">
              <a:solidFill>
                <a:srgbClr val="FFFF00"/>
              </a:solidFill>
            </a:endParaRPr>
          </a:p>
          <a:p>
            <a:pPr marL="342900" indent="-342900" eaLnBrk="0" hangingPunct="0">
              <a:buNone/>
              <a:defRPr/>
            </a:pPr>
            <a:r>
              <a:rPr lang="en-US" i="1" dirty="0" smtClean="0">
                <a:solidFill>
                  <a:srgbClr val="FFFF00"/>
                </a:solidFill>
              </a:rPr>
              <a:t>import maya.mel</a:t>
            </a:r>
          </a:p>
          <a:p>
            <a:pPr marL="342900" indent="-342900" eaLnBrk="0" hangingPunct="0">
              <a:buNone/>
              <a:defRPr/>
            </a:pPr>
            <a:r>
              <a:rPr lang="en-US" i="1" dirty="0" err="1" smtClean="0">
                <a:solidFill>
                  <a:srgbClr val="FFFF00"/>
                </a:solidFill>
              </a:rPr>
              <a:t>maya.mel.eval</a:t>
            </a:r>
            <a:r>
              <a:rPr lang="en-US" i="1" dirty="0" smtClean="0">
                <a:solidFill>
                  <a:srgbClr val="FFFF00"/>
                </a:solidFill>
              </a:rPr>
              <a:t>( "</a:t>
            </a:r>
            <a:r>
              <a:rPr lang="en-US" i="1" dirty="0" err="1" smtClean="0">
                <a:solidFill>
                  <a:srgbClr val="FFFF00"/>
                </a:solidFill>
              </a:rPr>
              <a:t>ls</a:t>
            </a:r>
            <a:r>
              <a:rPr lang="en-US" i="1" dirty="0" smtClean="0">
                <a:solidFill>
                  <a:srgbClr val="FFFF00"/>
                </a:solidFill>
              </a:rPr>
              <a:t> -</a:t>
            </a:r>
            <a:r>
              <a:rPr lang="en-US" i="1" dirty="0" err="1" smtClean="0">
                <a:solidFill>
                  <a:srgbClr val="FFFF00"/>
                </a:solidFill>
              </a:rPr>
              <a:t>sl</a:t>
            </a:r>
            <a:r>
              <a:rPr lang="en-US" i="1" dirty="0" smtClean="0">
                <a:solidFill>
                  <a:srgbClr val="FFFF00"/>
                </a:solidFill>
              </a:rPr>
              <a:t>" )</a:t>
            </a:r>
          </a:p>
          <a:p>
            <a:pPr marL="342900" indent="-342900" eaLnBrk="0" hangingPunct="0">
              <a:buNone/>
              <a:defRPr/>
            </a:pPr>
            <a:r>
              <a:rPr lang="en-US" i="1" dirty="0" smtClean="0">
                <a:solidFill>
                  <a:srgbClr val="FFFF00"/>
                </a:solidFill>
              </a:rPr>
              <a:t># Result: ['pSphere1'] #</a:t>
            </a:r>
            <a:endParaRPr lang="en-US" i="1" dirty="0" smtClean="0">
              <a:solidFill>
                <a:srgbClr val="FFFF00"/>
              </a:solidFill>
              <a:cs typeface="Arial" pitchFamily="34" charset="0"/>
            </a:endParaRPr>
          </a:p>
          <a:p>
            <a:endParaRPr lang="en-US" sz="1400" i="1" dirty="0">
              <a:solidFill>
                <a:srgbClr val="FFFF00"/>
              </a:solidFill>
            </a:endParaRPr>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pPr algn="ctr">
              <a:buNone/>
            </a:pPr>
            <a:endParaRPr lang="en-US" dirty="0" smtClean="0"/>
          </a:p>
          <a:p>
            <a:pPr algn="ctr">
              <a:buNone/>
            </a:pPr>
            <a:r>
              <a:rPr lang="en-US" sz="2800" b="1" dirty="0" smtClean="0"/>
              <a:t>Differences between C++ and Python API</a:t>
            </a:r>
            <a:endParaRPr lang="en-US" sz="2800" b="1" dirty="0"/>
          </a:p>
        </p:txBody>
      </p:sp>
      <p:grpSp>
        <p:nvGrpSpPr>
          <p:cNvPr id="5" name="Group 4"/>
          <p:cNvGrpSpPr/>
          <p:nvPr/>
        </p:nvGrpSpPr>
        <p:grpSpPr>
          <a:xfrm>
            <a:off x="566738" y="5102446"/>
            <a:ext cx="8915400" cy="1201738"/>
            <a:chOff x="914400" y="5257800"/>
            <a:chExt cx="8229600" cy="1038255"/>
          </a:xfrm>
        </p:grpSpPr>
        <p:sp>
          <p:nvSpPr>
            <p:cNvPr id="6" name="TextBox 5"/>
            <p:cNvSpPr txBox="1"/>
            <p:nvPr/>
          </p:nvSpPr>
          <p:spPr>
            <a:xfrm>
              <a:off x="914400" y="6096000"/>
              <a:ext cx="8229600" cy="200055"/>
            </a:xfrm>
            <a:prstGeom prst="rect">
              <a:avLst/>
            </a:prstGeom>
            <a:noFill/>
          </p:spPr>
          <p:txBody>
            <a:bodyPr wrap="square" rtlCol="0">
              <a:spAutoFit/>
            </a:bodyPr>
            <a:lstStyle/>
            <a:p>
              <a:r>
                <a:rPr lang="en-US" sz="700" dirty="0" smtClean="0">
                  <a:solidFill>
                    <a:schemeClr val="bg1"/>
                  </a:solidFill>
                </a:rPr>
                <a:t>Image courtesy of Johan </a:t>
              </a:r>
              <a:r>
                <a:rPr lang="en-US" sz="700" dirty="0" err="1" smtClean="0">
                  <a:solidFill>
                    <a:schemeClr val="bg1"/>
                  </a:solidFill>
                </a:rPr>
                <a:t>Vikström</a:t>
              </a:r>
              <a:r>
                <a:rPr lang="en-US" sz="700" dirty="0" smtClean="0">
                  <a:solidFill>
                    <a:schemeClr val="bg1"/>
                  </a:solidFill>
                </a:rPr>
                <a:t>, </a:t>
              </a:r>
              <a:r>
                <a:rPr lang="en-US" sz="700" dirty="0" err="1" smtClean="0">
                  <a:solidFill>
                    <a:schemeClr val="bg1"/>
                  </a:solidFill>
                </a:rPr>
                <a:t>Shilo</a:t>
              </a:r>
              <a:r>
                <a:rPr lang="en-US" sz="700" dirty="0" smtClean="0">
                  <a:solidFill>
                    <a:schemeClr val="bg1"/>
                  </a:solidFill>
                </a:rPr>
                <a:t>, </a:t>
              </a:r>
              <a:r>
                <a:rPr lang="en-US" sz="700" dirty="0" err="1" smtClean="0">
                  <a:solidFill>
                    <a:schemeClr val="bg1"/>
                  </a:solidFill>
                </a:rPr>
                <a:t>Ool</a:t>
              </a:r>
              <a:r>
                <a:rPr lang="en-US" sz="700" dirty="0" smtClean="0">
                  <a:solidFill>
                    <a:schemeClr val="bg1"/>
                  </a:solidFill>
                </a:rPr>
                <a:t> Digital, </a:t>
              </a:r>
              <a:r>
                <a:rPr lang="en-US" sz="700" dirty="0" err="1" smtClean="0">
                  <a:solidFill>
                    <a:schemeClr val="bg1"/>
                  </a:solidFill>
                </a:rPr>
                <a:t>Mikros</a:t>
              </a:r>
              <a:r>
                <a:rPr lang="en-US" sz="700" dirty="0" smtClean="0">
                  <a:solidFill>
                    <a:schemeClr val="bg1"/>
                  </a:solidFill>
                </a:rPr>
                <a:t> Image</a:t>
              </a:r>
            </a:p>
          </p:txBody>
        </p:sp>
        <p:grpSp>
          <p:nvGrpSpPr>
            <p:cNvPr id="7" name="Group 20"/>
            <p:cNvGrpSpPr/>
            <p:nvPr/>
          </p:nvGrpSpPr>
          <p:grpSpPr>
            <a:xfrm>
              <a:off x="992038" y="5257800"/>
              <a:ext cx="7313762" cy="838201"/>
              <a:chOff x="992038" y="5257800"/>
              <a:chExt cx="7313762" cy="838201"/>
            </a:xfrm>
          </p:grpSpPr>
          <p:pic>
            <p:nvPicPr>
              <p:cNvPr id="8" name="Picture 7" descr="Mikros.JPG"/>
              <p:cNvPicPr>
                <a:picLocks noChangeAspect="1"/>
              </p:cNvPicPr>
              <p:nvPr/>
            </p:nvPicPr>
            <p:blipFill>
              <a:blip r:embed="rId3" cstate="print"/>
              <a:stretch>
                <a:fillRect/>
              </a:stretch>
            </p:blipFill>
            <p:spPr>
              <a:xfrm>
                <a:off x="6781800" y="5257800"/>
                <a:ext cx="1524000" cy="838200"/>
              </a:xfrm>
              <a:prstGeom prst="rect">
                <a:avLst/>
              </a:prstGeom>
            </p:spPr>
          </p:pic>
          <p:pic>
            <p:nvPicPr>
              <p:cNvPr id="9" name="Picture 8" descr="Image courtesy of Johan Vikström.jpg"/>
              <p:cNvPicPr>
                <a:picLocks noChangeAspect="1"/>
              </p:cNvPicPr>
              <p:nvPr/>
            </p:nvPicPr>
            <p:blipFill>
              <a:blip r:embed="rId4" cstate="print"/>
              <a:stretch>
                <a:fillRect/>
              </a:stretch>
            </p:blipFill>
            <p:spPr>
              <a:xfrm>
                <a:off x="992038" y="5257800"/>
                <a:ext cx="1319842" cy="838200"/>
              </a:xfrm>
              <a:prstGeom prst="rect">
                <a:avLst/>
              </a:prstGeom>
            </p:spPr>
          </p:pic>
          <p:pic>
            <p:nvPicPr>
              <p:cNvPr id="10" name="Picture 9" descr="Image courtesy of Shilo.jpg"/>
              <p:cNvPicPr>
                <a:picLocks noChangeAspect="1"/>
              </p:cNvPicPr>
              <p:nvPr/>
            </p:nvPicPr>
            <p:blipFill>
              <a:blip r:embed="rId5" cstate="print"/>
              <a:stretch>
                <a:fillRect/>
              </a:stretch>
            </p:blipFill>
            <p:spPr>
              <a:xfrm>
                <a:off x="2311879" y="5257800"/>
                <a:ext cx="1516145" cy="838200"/>
              </a:xfrm>
              <a:prstGeom prst="rect">
                <a:avLst/>
              </a:prstGeom>
            </p:spPr>
          </p:pic>
          <p:pic>
            <p:nvPicPr>
              <p:cNvPr id="11" name="Picture 10" descr="Image courtesy of Ool Digital.jpg"/>
              <p:cNvPicPr>
                <a:picLocks noChangeAspect="1"/>
              </p:cNvPicPr>
              <p:nvPr/>
            </p:nvPicPr>
            <p:blipFill>
              <a:blip r:embed="rId6" cstate="print"/>
              <a:stretch>
                <a:fillRect/>
              </a:stretch>
            </p:blipFill>
            <p:spPr>
              <a:xfrm>
                <a:off x="5257800" y="5257800"/>
                <a:ext cx="1552755" cy="838200"/>
              </a:xfrm>
              <a:prstGeom prst="rect">
                <a:avLst/>
              </a:prstGeom>
            </p:spPr>
          </p:pic>
          <p:pic>
            <p:nvPicPr>
              <p:cNvPr id="12" name="Picture 11" descr="test.JPG"/>
              <p:cNvPicPr>
                <a:picLocks noChangeAspect="1"/>
              </p:cNvPicPr>
              <p:nvPr/>
            </p:nvPicPr>
            <p:blipFill>
              <a:blip r:embed="rId7" cstate="print"/>
              <a:stretch>
                <a:fillRect/>
              </a:stretch>
            </p:blipFill>
            <p:spPr>
              <a:xfrm>
                <a:off x="3810000" y="5257800"/>
                <a:ext cx="1447800" cy="838201"/>
              </a:xfrm>
              <a:prstGeom prst="rect">
                <a:avLst/>
              </a:prstGeom>
            </p:spPr>
          </p:pic>
        </p:grpSp>
      </p:gr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ya2010.jpg"/>
          <p:cNvPicPr>
            <a:picLocks noChangeAspect="1"/>
          </p:cNvPicPr>
          <p:nvPr/>
        </p:nvPicPr>
        <p:blipFill>
          <a:blip r:embed="rId3" cstate="print"/>
          <a:stretch>
            <a:fillRect/>
          </a:stretch>
        </p:blipFill>
        <p:spPr>
          <a:xfrm>
            <a:off x="1524000" y="-381000"/>
            <a:ext cx="9119699" cy="6858000"/>
          </a:xfrm>
          <a:prstGeom prst="rect">
            <a:avLst/>
          </a:prstGeom>
        </p:spPr>
      </p:pic>
      <p:sp>
        <p:nvSpPr>
          <p:cNvPr id="5" name="Subtitle 2"/>
          <p:cNvSpPr txBox="1">
            <a:spLocks/>
          </p:cNvSpPr>
          <p:nvPr/>
        </p:nvSpPr>
        <p:spPr bwMode="auto">
          <a:xfrm>
            <a:off x="228600" y="4098926"/>
            <a:ext cx="90678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42900" lvl="0" indent="-342900" eaLnBrk="0" hangingPunct="0">
              <a:spcBef>
                <a:spcPct val="15000"/>
              </a:spcBef>
              <a:spcAft>
                <a:spcPct val="15000"/>
              </a:spcAft>
              <a:defRPr/>
            </a:pPr>
            <a:r>
              <a:rPr lang="en-US" sz="4000" kern="0" dirty="0" smtClean="0">
                <a:solidFill>
                  <a:schemeClr val="bg1"/>
                </a:solidFill>
                <a:latin typeface="Calibri" pitchFamily="34" charset="0"/>
                <a:cs typeface="Calibri" pitchFamily="34" charset="0"/>
              </a:rPr>
              <a:t>Maya Python Programming – Tips &amp; Tricks</a:t>
            </a:r>
            <a:endParaRPr lang="en-US" sz="4000" kern="0" dirty="0">
              <a:solidFill>
                <a:schemeClr val="bg1"/>
              </a:solidFill>
              <a:latin typeface="Calibri" pitchFamily="34" charset="0"/>
              <a:cs typeface="Calibri" pitchFamily="34" charset="0"/>
            </a:endParaRPr>
          </a:p>
        </p:txBody>
      </p:sp>
      <p:sp>
        <p:nvSpPr>
          <p:cNvPr id="6" name="Subtitle 2"/>
          <p:cNvSpPr txBox="1">
            <a:spLocks/>
          </p:cNvSpPr>
          <p:nvPr/>
        </p:nvSpPr>
        <p:spPr>
          <a:xfrm>
            <a:off x="228600" y="5013327"/>
            <a:ext cx="7239000" cy="914400"/>
          </a:xfrm>
          <a:prstGeom prst="rect">
            <a:avLst/>
          </a:prstGeom>
        </p:spPr>
        <p:txBody>
          <a:bodyPr vert="horz" lIns="91440" tIns="45720" rIns="91440" bIns="45720" rtlCol="0">
            <a:normAutofit fontScale="25000" lnSpcReduction="20000"/>
          </a:bodyPr>
          <a:lstStyle/>
          <a:p>
            <a:pPr>
              <a:spcBef>
                <a:spcPct val="20000"/>
              </a:spcBef>
            </a:pPr>
            <a:r>
              <a:rPr lang="en-US" sz="8000" dirty="0">
                <a:solidFill>
                  <a:schemeClr val="bg1"/>
                </a:solidFill>
              </a:rPr>
              <a:t>Naiqi Weng</a:t>
            </a:r>
          </a:p>
          <a:p>
            <a:pPr>
              <a:spcBef>
                <a:spcPct val="20000"/>
              </a:spcBef>
            </a:pPr>
            <a:r>
              <a:rPr lang="en-US" sz="8000" dirty="0">
                <a:solidFill>
                  <a:schemeClr val="bg1"/>
                </a:solidFill>
              </a:rPr>
              <a:t>Developer Consultant, </a:t>
            </a:r>
          </a:p>
          <a:p>
            <a:pPr>
              <a:spcBef>
                <a:spcPct val="20000"/>
              </a:spcBef>
            </a:pPr>
            <a:r>
              <a:rPr lang="en-US" sz="8000" dirty="0">
                <a:solidFill>
                  <a:schemeClr val="bg1"/>
                </a:solidFill>
              </a:rPr>
              <a:t>Autodesk Developer Network (ADN)</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rgbClr val="99FF33"/>
              </a:solidFill>
              <a:effectLst/>
              <a:uLnTx/>
              <a:uFillTx/>
              <a:latin typeface="+mn-lt"/>
              <a:ea typeface="+mn-ea"/>
              <a:cs typeface="+mn-cs"/>
            </a:endParaRPr>
          </a:p>
        </p:txBody>
      </p:sp>
      <p:pic>
        <p:nvPicPr>
          <p:cNvPr id="7" name="Picture 13" descr="bar_only_black"/>
          <p:cNvPicPr>
            <a:picLocks noChangeAspect="1" noChangeArrowheads="1"/>
          </p:cNvPicPr>
          <p:nvPr/>
        </p:nvPicPr>
        <p:blipFill>
          <a:blip r:embed="rId4" cstate="print"/>
          <a:srcRect/>
          <a:stretch>
            <a:fillRect/>
          </a:stretch>
        </p:blipFill>
        <p:spPr bwMode="auto">
          <a:xfrm rot="5400000">
            <a:off x="9838531" y="2201070"/>
            <a:ext cx="593725" cy="6859588"/>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API vs. C++ API</a:t>
            </a:r>
            <a:endParaRPr lang="en-US" dirty="0"/>
          </a:p>
        </p:txBody>
      </p:sp>
      <p:sp>
        <p:nvSpPr>
          <p:cNvPr id="3" name="Content Placeholder 2"/>
          <p:cNvSpPr>
            <a:spLocks noGrp="1"/>
          </p:cNvSpPr>
          <p:nvPr>
            <p:ph idx="1"/>
          </p:nvPr>
        </p:nvSpPr>
        <p:spPr/>
        <p:txBody>
          <a:bodyPr/>
          <a:lstStyle/>
          <a:p>
            <a:pPr marL="342900" lvl="0" indent="-342900" eaLnBrk="0" hangingPunct="0">
              <a:buFontTx/>
              <a:buChar char="•"/>
            </a:pPr>
            <a:r>
              <a:rPr lang="en-US" dirty="0">
                <a:solidFill>
                  <a:srgbClr val="FFFFFF"/>
                </a:solidFill>
              </a:rPr>
              <a:t>No </a:t>
            </a:r>
            <a:r>
              <a:rPr lang="en-US" dirty="0" err="1">
                <a:solidFill>
                  <a:srgbClr val="FFFFFF"/>
                </a:solidFill>
              </a:rPr>
              <a:t>MStatus</a:t>
            </a:r>
            <a:r>
              <a:rPr lang="en-US" dirty="0">
                <a:solidFill>
                  <a:srgbClr val="FFFFFF"/>
                </a:solidFill>
              </a:rPr>
              <a:t> class - use exceptions instead</a:t>
            </a:r>
          </a:p>
          <a:p>
            <a:pPr marL="342900" lvl="0" indent="-342900" eaLnBrk="0" hangingPunct="0">
              <a:buNone/>
            </a:pPr>
            <a:r>
              <a:rPr lang="en-US" sz="1800" b="1" dirty="0">
                <a:solidFill>
                  <a:srgbClr val="FFFFFF"/>
                </a:solidFill>
                <a:latin typeface="Courier New" pitchFamily="49" charset="0"/>
              </a:rPr>
              <a:t>	</a:t>
            </a:r>
          </a:p>
          <a:p>
            <a:pPr marL="342900" lvl="0" indent="-342900" eaLnBrk="0" hangingPunct="0">
              <a:buNone/>
            </a:pPr>
            <a:r>
              <a:rPr lang="en-US" sz="1800" b="1" i="1" dirty="0">
                <a:solidFill>
                  <a:srgbClr val="FFFFFF"/>
                </a:solidFill>
                <a:latin typeface="Courier New" pitchFamily="49" charset="0"/>
              </a:rPr>
              <a:t>	</a:t>
            </a:r>
            <a:r>
              <a:rPr lang="en-US" sz="2000" i="1" dirty="0" smtClean="0">
                <a:solidFill>
                  <a:srgbClr val="FFFF00"/>
                </a:solidFill>
                <a:latin typeface="Calibri" pitchFamily="34" charset="0"/>
              </a:rPr>
              <a:t>try</a:t>
            </a:r>
            <a:r>
              <a:rPr lang="en-US" sz="2000" i="1" dirty="0">
                <a:solidFill>
                  <a:srgbClr val="FFFF00"/>
                </a:solidFill>
                <a:latin typeface="Calibri" pitchFamily="34" charset="0"/>
              </a:rPr>
              <a:t>:</a:t>
            </a:r>
          </a:p>
          <a:p>
            <a:pPr lvl="2" eaLnBrk="0" hangingPunct="0">
              <a:buNone/>
            </a:pPr>
            <a:r>
              <a:rPr lang="en-US" i="1" dirty="0">
                <a:solidFill>
                  <a:srgbClr val="FFFF00"/>
                </a:solidFill>
                <a:latin typeface="Calibri" pitchFamily="34" charset="0"/>
              </a:rPr>
              <a:t>    </a:t>
            </a:r>
            <a:r>
              <a:rPr lang="en-US" i="1" dirty="0" err="1">
                <a:solidFill>
                  <a:srgbClr val="FFFF00"/>
                </a:solidFill>
                <a:latin typeface="Calibri" pitchFamily="34" charset="0"/>
              </a:rPr>
              <a:t>fnPlugin.registerCommand</a:t>
            </a:r>
            <a:r>
              <a:rPr lang="en-US" i="1" dirty="0">
                <a:solidFill>
                  <a:srgbClr val="FFFF00"/>
                </a:solidFill>
                <a:latin typeface="Calibri" pitchFamily="34" charset="0"/>
              </a:rPr>
              <a:t>( “</a:t>
            </a:r>
            <a:r>
              <a:rPr lang="en-US" i="1" dirty="0" err="1">
                <a:solidFill>
                  <a:srgbClr val="FFFF00"/>
                </a:solidFill>
                <a:latin typeface="Calibri" pitchFamily="34" charset="0"/>
              </a:rPr>
              <a:t>spLs</a:t>
            </a:r>
            <a:r>
              <a:rPr lang="en-US" i="1" dirty="0">
                <a:solidFill>
                  <a:srgbClr val="FFFF00"/>
                </a:solidFill>
                <a:latin typeface="Calibri" pitchFamily="34" charset="0"/>
              </a:rPr>
              <a:t>", </a:t>
            </a:r>
            <a:r>
              <a:rPr lang="en-US" i="1" dirty="0" err="1">
                <a:solidFill>
                  <a:srgbClr val="FFFF00"/>
                </a:solidFill>
                <a:latin typeface="Calibri" pitchFamily="34" charset="0"/>
              </a:rPr>
              <a:t>cmdCreator</a:t>
            </a:r>
            <a:r>
              <a:rPr lang="en-US" i="1" dirty="0">
                <a:solidFill>
                  <a:srgbClr val="FFFF00"/>
                </a:solidFill>
                <a:latin typeface="Calibri" pitchFamily="34" charset="0"/>
              </a:rPr>
              <a:t> </a:t>
            </a:r>
            <a:r>
              <a:rPr lang="en-US" i="1" dirty="0" smtClean="0">
                <a:solidFill>
                  <a:srgbClr val="FFFF00"/>
                </a:solidFill>
                <a:latin typeface="Calibri" pitchFamily="34" charset="0"/>
              </a:rPr>
              <a:t>)</a:t>
            </a:r>
          </a:p>
          <a:p>
            <a:pPr marL="338138" lvl="2" indent="-1588" eaLnBrk="0" hangingPunct="0">
              <a:buNone/>
            </a:pPr>
            <a:r>
              <a:rPr lang="en-US" i="1" dirty="0" smtClean="0">
                <a:solidFill>
                  <a:srgbClr val="FFFF00"/>
                </a:solidFill>
                <a:latin typeface="Calibri" pitchFamily="34" charset="0"/>
              </a:rPr>
              <a:t>except</a:t>
            </a:r>
            <a:r>
              <a:rPr lang="en-US" i="1" dirty="0">
                <a:solidFill>
                  <a:srgbClr val="FFFF00"/>
                </a:solidFill>
                <a:latin typeface="Calibri" pitchFamily="34" charset="0"/>
              </a:rPr>
              <a:t>:</a:t>
            </a:r>
          </a:p>
          <a:p>
            <a:pPr lvl="2" eaLnBrk="0" hangingPunct="0">
              <a:buNone/>
            </a:pPr>
            <a:r>
              <a:rPr lang="en-US" i="1" dirty="0">
                <a:solidFill>
                  <a:srgbClr val="FFFF00"/>
                </a:solidFill>
                <a:latin typeface="Calibri" pitchFamily="34" charset="0"/>
              </a:rPr>
              <a:t>   </a:t>
            </a:r>
            <a:r>
              <a:rPr lang="en-US" i="1" dirty="0" err="1">
                <a:solidFill>
                  <a:srgbClr val="FFFF00"/>
                </a:solidFill>
                <a:latin typeface="Calibri" pitchFamily="34" charset="0"/>
              </a:rPr>
              <a:t>sys.stderr.write</a:t>
            </a:r>
            <a:r>
              <a:rPr lang="en-US" i="1" dirty="0">
                <a:solidFill>
                  <a:srgbClr val="FFFF00"/>
                </a:solidFill>
                <a:latin typeface="Calibri" pitchFamily="34" charset="0"/>
              </a:rPr>
              <a:t>( "Command registration failed")</a:t>
            </a:r>
          </a:p>
          <a:p>
            <a:pPr lvl="2" eaLnBrk="0" hangingPunct="0">
              <a:buNone/>
            </a:pPr>
            <a:r>
              <a:rPr lang="en-US" i="1" dirty="0">
                <a:solidFill>
                  <a:srgbClr val="FFFF00"/>
                </a:solidFill>
                <a:latin typeface="Calibri" pitchFamily="34" charset="0"/>
              </a:rPr>
              <a:t> </a:t>
            </a:r>
            <a:r>
              <a:rPr lang="en-US" i="1" dirty="0" smtClean="0">
                <a:solidFill>
                  <a:srgbClr val="FFFF00"/>
                </a:solidFill>
                <a:latin typeface="Calibri" pitchFamily="34" charset="0"/>
              </a:rPr>
              <a:t>  raise</a:t>
            </a:r>
            <a:endParaRPr lang="en-US" i="1" dirty="0">
              <a:solidFill>
                <a:srgbClr val="FFFF00"/>
              </a:solidFill>
              <a:latin typeface="Calibri" pitchFamily="34" charset="0"/>
            </a:endParaRPr>
          </a:p>
          <a:p>
            <a:pPr marL="342900" lvl="0" indent="-342900" eaLnBrk="0" hangingPunct="0"/>
            <a:endParaRPr lang="en-US" b="1" dirty="0">
              <a:solidFill>
                <a:srgbClr val="FFFFFF"/>
              </a:solidFill>
              <a:latin typeface="Courier New" pitchFamily="49" charset="0"/>
            </a:endParaRPr>
          </a:p>
          <a:p>
            <a:pPr marL="342900" lvl="0" indent="-342900" eaLnBrk="0" hangingPunct="0">
              <a:buFontTx/>
              <a:buChar char="•"/>
            </a:pPr>
            <a:r>
              <a:rPr lang="en-US" dirty="0">
                <a:solidFill>
                  <a:srgbClr val="FFFFFF"/>
                </a:solidFill>
              </a:rPr>
              <a:t>Catch error if </a:t>
            </a:r>
            <a:r>
              <a:rPr lang="en-US" dirty="0" err="1">
                <a:solidFill>
                  <a:srgbClr val="FFFFFF"/>
                </a:solidFill>
              </a:rPr>
              <a:t>registerCommand</a:t>
            </a:r>
            <a:r>
              <a:rPr lang="en-US" dirty="0">
                <a:solidFill>
                  <a:srgbClr val="FFFFFF"/>
                </a:solidFill>
              </a:rPr>
              <a:t>() fails</a:t>
            </a:r>
            <a:endParaRPr lang="en-US" dirty="0"/>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API vs. C++ API</a:t>
            </a:r>
            <a:endParaRPr lang="en-US" dirty="0"/>
          </a:p>
        </p:txBody>
      </p:sp>
      <p:sp>
        <p:nvSpPr>
          <p:cNvPr id="3" name="Content Placeholder 2"/>
          <p:cNvSpPr>
            <a:spLocks noGrp="1"/>
          </p:cNvSpPr>
          <p:nvPr>
            <p:ph idx="1"/>
          </p:nvPr>
        </p:nvSpPr>
        <p:spPr/>
        <p:txBody>
          <a:bodyPr/>
          <a:lstStyle/>
          <a:p>
            <a:pPr marL="342900" lvl="0" indent="-342900" eaLnBrk="0" hangingPunct="0">
              <a:buFontTx/>
              <a:buChar char="•"/>
            </a:pPr>
            <a:r>
              <a:rPr lang="en-US" dirty="0">
                <a:solidFill>
                  <a:srgbClr val="FFFFFF"/>
                </a:solidFill>
              </a:rPr>
              <a:t>Detect error but allow code to keep running</a:t>
            </a:r>
          </a:p>
          <a:p>
            <a:pPr marL="342900" lvl="0" indent="-342900" eaLnBrk="0" hangingPunct="0"/>
            <a:endParaRPr lang="en-US" sz="1800" b="1" dirty="0">
              <a:solidFill>
                <a:srgbClr val="FFFFFF"/>
              </a:solidFill>
              <a:latin typeface="Courier New" pitchFamily="49" charset="0"/>
            </a:endParaRPr>
          </a:p>
          <a:p>
            <a:pPr marL="342900" lvl="0" indent="-342900" eaLnBrk="0" hangingPunct="0">
              <a:buNone/>
            </a:pPr>
            <a:r>
              <a:rPr lang="en-US" sz="1800" b="1" dirty="0">
                <a:solidFill>
                  <a:srgbClr val="FFFFFF"/>
                </a:solidFill>
                <a:latin typeface="Courier New" pitchFamily="49" charset="0"/>
              </a:rPr>
              <a:t>	</a:t>
            </a:r>
            <a:r>
              <a:rPr lang="en-US" sz="1800" i="1" dirty="0" smtClean="0">
                <a:solidFill>
                  <a:srgbClr val="FFFF00"/>
                </a:solidFill>
                <a:latin typeface="Calibri" pitchFamily="34" charset="0"/>
              </a:rPr>
              <a:t>try</a:t>
            </a:r>
            <a:r>
              <a:rPr lang="en-US" sz="1800" i="1" dirty="0">
                <a:solidFill>
                  <a:srgbClr val="FFFF00"/>
                </a:solidFill>
                <a:latin typeface="Calibri" pitchFamily="34" charset="0"/>
              </a:rPr>
              <a:t>:</a:t>
            </a:r>
          </a:p>
          <a:p>
            <a:pPr lvl="2" eaLnBrk="0" hangingPunct="0">
              <a:buNone/>
            </a:pPr>
            <a:r>
              <a:rPr lang="en-US" sz="1800" i="1" dirty="0">
                <a:solidFill>
                  <a:srgbClr val="FFFF00"/>
                </a:solidFill>
                <a:latin typeface="Calibri" pitchFamily="34" charset="0"/>
              </a:rPr>
              <a:t>    </a:t>
            </a:r>
            <a:r>
              <a:rPr lang="en-US" sz="1800" i="1" dirty="0" err="1">
                <a:solidFill>
                  <a:srgbClr val="FFFF00"/>
                </a:solidFill>
                <a:latin typeface="Calibri" pitchFamily="34" charset="0"/>
              </a:rPr>
              <a:t>fnPlugin.registerCommand</a:t>
            </a:r>
            <a:r>
              <a:rPr lang="en-US" sz="1800" i="1" dirty="0">
                <a:solidFill>
                  <a:srgbClr val="FFFF00"/>
                </a:solidFill>
                <a:latin typeface="Calibri" pitchFamily="34" charset="0"/>
              </a:rPr>
              <a:t>( “</a:t>
            </a:r>
            <a:r>
              <a:rPr lang="en-US" sz="1800" i="1" dirty="0" err="1">
                <a:solidFill>
                  <a:srgbClr val="FFFF00"/>
                </a:solidFill>
                <a:latin typeface="Calibri" pitchFamily="34" charset="0"/>
              </a:rPr>
              <a:t>spLs</a:t>
            </a:r>
            <a:r>
              <a:rPr lang="en-US" sz="1800" i="1" dirty="0">
                <a:solidFill>
                  <a:srgbClr val="FFFF00"/>
                </a:solidFill>
                <a:latin typeface="Calibri" pitchFamily="34" charset="0"/>
              </a:rPr>
              <a:t>", </a:t>
            </a:r>
            <a:r>
              <a:rPr lang="en-US" sz="1800" i="1" dirty="0" err="1">
                <a:solidFill>
                  <a:srgbClr val="FFFF00"/>
                </a:solidFill>
                <a:latin typeface="Calibri" pitchFamily="34" charset="0"/>
              </a:rPr>
              <a:t>cmdCreator</a:t>
            </a:r>
            <a:r>
              <a:rPr lang="en-US" sz="1800" i="1" dirty="0">
                <a:solidFill>
                  <a:srgbClr val="FFFF00"/>
                </a:solidFill>
                <a:latin typeface="Calibri" pitchFamily="34" charset="0"/>
              </a:rPr>
              <a:t> </a:t>
            </a:r>
            <a:r>
              <a:rPr lang="en-US" sz="1800" i="1" dirty="0" smtClean="0">
                <a:solidFill>
                  <a:srgbClr val="FFFF00"/>
                </a:solidFill>
                <a:latin typeface="Calibri" pitchFamily="34" charset="0"/>
              </a:rPr>
              <a:t>)</a:t>
            </a:r>
          </a:p>
          <a:p>
            <a:pPr marL="280988" lvl="2" indent="0" eaLnBrk="0" hangingPunct="0">
              <a:buNone/>
            </a:pPr>
            <a:r>
              <a:rPr lang="en-US" sz="1800" i="1" dirty="0" smtClean="0">
                <a:solidFill>
                  <a:srgbClr val="FFFF00"/>
                </a:solidFill>
                <a:latin typeface="Calibri" pitchFamily="34" charset="0"/>
              </a:rPr>
              <a:t>except</a:t>
            </a:r>
            <a:r>
              <a:rPr lang="en-US" sz="1800" i="1" dirty="0">
                <a:solidFill>
                  <a:srgbClr val="FFFF00"/>
                </a:solidFill>
                <a:latin typeface="Calibri" pitchFamily="34" charset="0"/>
              </a:rPr>
              <a:t>:</a:t>
            </a:r>
          </a:p>
          <a:p>
            <a:pPr lvl="2" eaLnBrk="0" hangingPunct="0">
              <a:buNone/>
            </a:pPr>
            <a:r>
              <a:rPr lang="en-US" sz="1800" i="1" dirty="0">
                <a:solidFill>
                  <a:srgbClr val="FFFF00"/>
                </a:solidFill>
                <a:latin typeface="Calibri" pitchFamily="34" charset="0"/>
              </a:rPr>
              <a:t>   </a:t>
            </a:r>
            <a:r>
              <a:rPr lang="en-US" sz="1800" i="1" dirty="0" err="1">
                <a:solidFill>
                  <a:srgbClr val="FFFF00"/>
                </a:solidFill>
                <a:latin typeface="Calibri" pitchFamily="34" charset="0"/>
              </a:rPr>
              <a:t>sys.stderr.write</a:t>
            </a:r>
            <a:r>
              <a:rPr lang="en-US" sz="1800" i="1" dirty="0">
                <a:solidFill>
                  <a:srgbClr val="FFFF00"/>
                </a:solidFill>
                <a:latin typeface="Calibri" pitchFamily="34" charset="0"/>
              </a:rPr>
              <a:t>( "Command registration failed")</a:t>
            </a:r>
          </a:p>
          <a:p>
            <a:pPr lvl="2" eaLnBrk="0" hangingPunct="0">
              <a:buNone/>
            </a:pPr>
            <a:r>
              <a:rPr lang="en-US" sz="1800" i="1" dirty="0">
                <a:solidFill>
                  <a:srgbClr val="FFFF00"/>
                </a:solidFill>
                <a:latin typeface="Calibri" pitchFamily="34" charset="0"/>
              </a:rPr>
              <a:t> </a:t>
            </a:r>
            <a:r>
              <a:rPr lang="en-US" sz="1800" i="1" dirty="0" smtClean="0">
                <a:solidFill>
                  <a:srgbClr val="FFFF00"/>
                </a:solidFill>
                <a:latin typeface="Calibri" pitchFamily="34" charset="0"/>
              </a:rPr>
              <a:t>  pass</a:t>
            </a:r>
            <a:endParaRPr lang="en-US" sz="1800" i="1" dirty="0">
              <a:solidFill>
                <a:srgbClr val="FFFF00"/>
              </a:solidFill>
              <a:latin typeface="Calibri" pitchFamily="34" charset="0"/>
            </a:endParaRPr>
          </a:p>
          <a:p>
            <a:pPr marL="342900" lvl="0" indent="-342900" eaLnBrk="0" hangingPunct="0"/>
            <a:endParaRPr lang="en-US" b="1" dirty="0">
              <a:solidFill>
                <a:srgbClr val="FFFFFF"/>
              </a:solidFill>
              <a:latin typeface="Courier New" pitchFamily="49" charset="0"/>
            </a:endParaRPr>
          </a:p>
          <a:p>
            <a:pPr marL="342900" lvl="0" indent="-342900" eaLnBrk="0" hangingPunct="0">
              <a:buFontTx/>
              <a:buChar char="•"/>
            </a:pPr>
            <a:r>
              <a:rPr lang="en-US" sz="2000" dirty="0">
                <a:solidFill>
                  <a:srgbClr val="FFFFFF"/>
                </a:solidFill>
              </a:rPr>
              <a:t>Keyword pass used instead of raise</a:t>
            </a:r>
            <a:endParaRPr lang="en-US" dirty="0"/>
          </a:p>
        </p:txBody>
      </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API vs. C++ API</a:t>
            </a:r>
            <a:endParaRPr lang="en-US" dirty="0"/>
          </a:p>
        </p:txBody>
      </p:sp>
      <p:sp>
        <p:nvSpPr>
          <p:cNvPr id="3" name="Content Placeholder 2"/>
          <p:cNvSpPr>
            <a:spLocks noGrp="1"/>
          </p:cNvSpPr>
          <p:nvPr>
            <p:ph idx="1"/>
          </p:nvPr>
        </p:nvSpPr>
        <p:spPr/>
        <p:txBody>
          <a:bodyPr/>
          <a:lstStyle/>
          <a:p>
            <a:r>
              <a:rPr lang="en-US" dirty="0" err="1" smtClean="0"/>
              <a:t>MString</a:t>
            </a:r>
            <a:r>
              <a:rPr lang="en-US" dirty="0" smtClean="0"/>
              <a:t> and </a:t>
            </a:r>
            <a:r>
              <a:rPr lang="en-US" dirty="0" err="1" smtClean="0"/>
              <a:t>MStringArray</a:t>
            </a:r>
            <a:r>
              <a:rPr lang="en-US" dirty="0" smtClean="0"/>
              <a:t> classes have been replaced by Python native strings and string lists</a:t>
            </a:r>
            <a:endParaRPr lang="en-US" sz="2000" dirty="0" smtClean="0"/>
          </a:p>
          <a:p>
            <a:pPr lvl="3">
              <a:buNone/>
            </a:pPr>
            <a:r>
              <a:rPr lang="en-US" sz="1600" dirty="0" smtClean="0"/>
              <a:t>		</a:t>
            </a:r>
            <a:r>
              <a:rPr lang="en-US" sz="1800" b="1" i="1" dirty="0" smtClean="0">
                <a:solidFill>
                  <a:srgbClr val="FFFF00"/>
                </a:solidFill>
                <a:latin typeface="Calibri" pitchFamily="34" charset="0"/>
              </a:rPr>
              <a:t>import </a:t>
            </a:r>
            <a:r>
              <a:rPr lang="en-US" sz="1800" b="1" i="1" dirty="0" err="1" smtClean="0">
                <a:solidFill>
                  <a:srgbClr val="FFFF00"/>
                </a:solidFill>
                <a:latin typeface="Calibri" pitchFamily="34" charset="0"/>
              </a:rPr>
              <a:t>maya.OpenMaya</a:t>
            </a:r>
            <a:r>
              <a:rPr lang="en-US" sz="1800" b="1" i="1" dirty="0" smtClean="0">
                <a:solidFill>
                  <a:srgbClr val="FFFF00"/>
                </a:solidFill>
                <a:latin typeface="Calibri" pitchFamily="34" charset="0"/>
              </a:rPr>
              <a:t> as </a:t>
            </a:r>
            <a:r>
              <a:rPr lang="en-US" sz="1800" b="1" i="1" dirty="0" err="1" smtClean="0">
                <a:solidFill>
                  <a:srgbClr val="FFFF00"/>
                </a:solidFill>
                <a:latin typeface="Calibri" pitchFamily="34" charset="0"/>
              </a:rPr>
              <a:t>om</a:t>
            </a:r>
            <a:endParaRPr lang="en-US" sz="1800" b="1" i="1" dirty="0" smtClean="0">
              <a:solidFill>
                <a:srgbClr val="FFFF00"/>
              </a:solidFill>
              <a:latin typeface="Calibri" pitchFamily="34" charset="0"/>
            </a:endParaRPr>
          </a:p>
          <a:p>
            <a:pPr lvl="3">
              <a:buNone/>
            </a:pPr>
            <a:r>
              <a:rPr lang="en-US" sz="1800" b="1" i="1" dirty="0" smtClean="0">
                <a:solidFill>
                  <a:srgbClr val="FFFF00"/>
                </a:solidFill>
                <a:latin typeface="Calibri" pitchFamily="34" charset="0"/>
              </a:rPr>
              <a:t>		</a:t>
            </a:r>
            <a:r>
              <a:rPr lang="en-US" sz="1800" b="1" i="1" dirty="0" err="1" smtClean="0">
                <a:solidFill>
                  <a:srgbClr val="FFFF00"/>
                </a:solidFill>
                <a:latin typeface="Calibri" pitchFamily="34" charset="0"/>
              </a:rPr>
              <a:t>sel</a:t>
            </a:r>
            <a:r>
              <a:rPr lang="en-US" sz="1800" b="1" i="1" dirty="0" smtClean="0">
                <a:solidFill>
                  <a:srgbClr val="FFFF00"/>
                </a:solidFill>
                <a:latin typeface="Calibri" pitchFamily="34" charset="0"/>
              </a:rPr>
              <a:t> = </a:t>
            </a:r>
            <a:r>
              <a:rPr lang="en-US" sz="1800" b="1" i="1" dirty="0" err="1" smtClean="0">
                <a:solidFill>
                  <a:srgbClr val="FFFF00"/>
                </a:solidFill>
                <a:latin typeface="Calibri" pitchFamily="34" charset="0"/>
              </a:rPr>
              <a:t>om.MSelectionList</a:t>
            </a:r>
            <a:r>
              <a:rPr lang="en-US" sz="1800" b="1" i="1" dirty="0" smtClean="0">
                <a:solidFill>
                  <a:srgbClr val="FFFF00"/>
                </a:solidFill>
                <a:latin typeface="Calibri" pitchFamily="34" charset="0"/>
              </a:rPr>
              <a:t>();</a:t>
            </a:r>
          </a:p>
          <a:p>
            <a:pPr lvl="3">
              <a:buNone/>
            </a:pPr>
            <a:r>
              <a:rPr lang="en-US" sz="1800" b="1" i="1" dirty="0" smtClean="0">
                <a:solidFill>
                  <a:srgbClr val="FFFF00"/>
                </a:solidFill>
                <a:latin typeface="Calibri" pitchFamily="34" charset="0"/>
              </a:rPr>
              <a:t>		</a:t>
            </a:r>
            <a:r>
              <a:rPr lang="en-US" sz="1800" b="1" i="1" dirty="0" err="1" smtClean="0">
                <a:solidFill>
                  <a:srgbClr val="FFFF00"/>
                </a:solidFill>
                <a:latin typeface="Calibri" pitchFamily="34" charset="0"/>
              </a:rPr>
              <a:t>om.MGlobal.getSelectionListByName</a:t>
            </a:r>
            <a:r>
              <a:rPr lang="en-US" sz="1800" b="1" i="1" dirty="0" smtClean="0">
                <a:solidFill>
                  <a:srgbClr val="FFFF00"/>
                </a:solidFill>
                <a:latin typeface="Calibri" pitchFamily="34" charset="0"/>
              </a:rPr>
              <a:t>( "</a:t>
            </a:r>
            <a:r>
              <a:rPr lang="en-US" sz="1800" b="1" i="1" dirty="0" err="1" smtClean="0">
                <a:solidFill>
                  <a:srgbClr val="FFFF00"/>
                </a:solidFill>
                <a:latin typeface="Calibri" pitchFamily="34" charset="0"/>
              </a:rPr>
              <a:t>persp</a:t>
            </a:r>
            <a:r>
              <a:rPr lang="en-US" sz="1800" b="1" i="1" dirty="0" smtClean="0">
                <a:solidFill>
                  <a:srgbClr val="FFFF00"/>
                </a:solidFill>
                <a:latin typeface="Calibri" pitchFamily="34" charset="0"/>
              </a:rPr>
              <a:t>", </a:t>
            </a:r>
            <a:r>
              <a:rPr lang="en-US" sz="1800" b="1" i="1" dirty="0" err="1" smtClean="0">
                <a:solidFill>
                  <a:srgbClr val="FFFF00"/>
                </a:solidFill>
                <a:latin typeface="Calibri" pitchFamily="34" charset="0"/>
              </a:rPr>
              <a:t>sel</a:t>
            </a:r>
            <a:r>
              <a:rPr lang="en-US" sz="1800" b="1" i="1" dirty="0" smtClean="0">
                <a:solidFill>
                  <a:srgbClr val="FFFF00"/>
                </a:solidFill>
                <a:latin typeface="Calibri" pitchFamily="34" charset="0"/>
              </a:rPr>
              <a:t> )</a:t>
            </a:r>
          </a:p>
          <a:p>
            <a:pPr lvl="3">
              <a:buNone/>
            </a:pPr>
            <a:r>
              <a:rPr lang="en-US" sz="1800" b="1" i="1" dirty="0" smtClean="0">
                <a:solidFill>
                  <a:srgbClr val="FFFF00"/>
                </a:solidFill>
                <a:latin typeface="Calibri" pitchFamily="34" charset="0"/>
              </a:rPr>
              <a:t>		path = </a:t>
            </a:r>
            <a:r>
              <a:rPr lang="en-US" sz="1800" b="1" i="1" dirty="0" err="1" smtClean="0">
                <a:solidFill>
                  <a:srgbClr val="FFFF00"/>
                </a:solidFill>
                <a:latin typeface="Calibri" pitchFamily="34" charset="0"/>
              </a:rPr>
              <a:t>om.MDagPath</a:t>
            </a:r>
            <a:r>
              <a:rPr lang="en-US" sz="1800" b="1" i="1" dirty="0" smtClean="0">
                <a:solidFill>
                  <a:srgbClr val="FFFF00"/>
                </a:solidFill>
                <a:latin typeface="Calibri" pitchFamily="34" charset="0"/>
              </a:rPr>
              <a:t>()</a:t>
            </a:r>
          </a:p>
          <a:p>
            <a:pPr lvl="3">
              <a:buNone/>
            </a:pPr>
            <a:r>
              <a:rPr lang="en-US" sz="1800" b="1" i="1" dirty="0" smtClean="0">
                <a:solidFill>
                  <a:srgbClr val="FFFF00"/>
                </a:solidFill>
                <a:latin typeface="Calibri" pitchFamily="34" charset="0"/>
              </a:rPr>
              <a:t>		</a:t>
            </a:r>
            <a:r>
              <a:rPr lang="en-US" sz="1800" b="1" i="1" dirty="0" err="1" smtClean="0">
                <a:solidFill>
                  <a:srgbClr val="FFFF00"/>
                </a:solidFill>
                <a:latin typeface="Calibri" pitchFamily="34" charset="0"/>
              </a:rPr>
              <a:t>sel.getDagPath</a:t>
            </a:r>
            <a:r>
              <a:rPr lang="en-US" sz="1800" b="1" i="1" dirty="0" smtClean="0">
                <a:solidFill>
                  <a:srgbClr val="FFFF00"/>
                </a:solidFill>
                <a:latin typeface="Calibri" pitchFamily="34" charset="0"/>
              </a:rPr>
              <a:t>(0, path )</a:t>
            </a:r>
          </a:p>
          <a:p>
            <a:pPr lvl="3">
              <a:buNone/>
            </a:pPr>
            <a:r>
              <a:rPr lang="en-US" sz="1800" b="1" i="1" dirty="0" smtClean="0">
                <a:solidFill>
                  <a:srgbClr val="FFFF00"/>
                </a:solidFill>
                <a:latin typeface="Calibri" pitchFamily="34" charset="0"/>
              </a:rPr>
              <a:t>		</a:t>
            </a:r>
            <a:r>
              <a:rPr lang="en-US" sz="1800" b="1" i="1" dirty="0" err="1" smtClean="0">
                <a:solidFill>
                  <a:srgbClr val="FFFF00"/>
                </a:solidFill>
                <a:latin typeface="Calibri" pitchFamily="34" charset="0"/>
              </a:rPr>
              <a:t>myString</a:t>
            </a:r>
            <a:r>
              <a:rPr lang="en-US" sz="1800" b="1" i="1" dirty="0" smtClean="0">
                <a:solidFill>
                  <a:srgbClr val="FFFF00"/>
                </a:solidFill>
                <a:latin typeface="Calibri" pitchFamily="34" charset="0"/>
              </a:rPr>
              <a:t> = </a:t>
            </a:r>
            <a:r>
              <a:rPr lang="en-US" sz="1800" b="1" i="1" dirty="0" err="1" smtClean="0">
                <a:solidFill>
                  <a:srgbClr val="FFFF00"/>
                </a:solidFill>
                <a:latin typeface="Calibri" pitchFamily="34" charset="0"/>
              </a:rPr>
              <a:t>path.fullPathName</a:t>
            </a:r>
            <a:r>
              <a:rPr lang="en-US" sz="1800" b="1" i="1" dirty="0" smtClean="0">
                <a:solidFill>
                  <a:srgbClr val="FFFF00"/>
                </a:solidFill>
                <a:latin typeface="Calibri" pitchFamily="34" charset="0"/>
              </a:rPr>
              <a:t>()</a:t>
            </a:r>
          </a:p>
          <a:p>
            <a:pPr lvl="3">
              <a:buNone/>
            </a:pPr>
            <a:r>
              <a:rPr lang="en-US" sz="1800" b="1" i="1" dirty="0" smtClean="0">
                <a:solidFill>
                  <a:srgbClr val="FFFF00"/>
                </a:solidFill>
                <a:latin typeface="Calibri" pitchFamily="34" charset="0"/>
              </a:rPr>
              <a:t>		print "Path is %s" % </a:t>
            </a:r>
            <a:r>
              <a:rPr lang="en-US" sz="1800" b="1" i="1" dirty="0" err="1" smtClean="0">
                <a:solidFill>
                  <a:srgbClr val="FFFF00"/>
                </a:solidFill>
                <a:latin typeface="Calibri" pitchFamily="34" charset="0"/>
              </a:rPr>
              <a:t>myString</a:t>
            </a:r>
            <a:endParaRPr lang="en-US" sz="1800" b="1" i="1" dirty="0" smtClean="0">
              <a:solidFill>
                <a:srgbClr val="FFFF00"/>
              </a:solidFill>
              <a:latin typeface="Calibri" pitchFamily="34" charset="0"/>
            </a:endParaRPr>
          </a:p>
          <a:p>
            <a:pPr lvl="3">
              <a:buNone/>
            </a:pPr>
            <a:r>
              <a:rPr lang="en-US" sz="1800" b="1" i="1" dirty="0" smtClean="0">
                <a:solidFill>
                  <a:srgbClr val="FFFF00"/>
                </a:solidFill>
                <a:latin typeface="Calibri" pitchFamily="34" charset="0"/>
              </a:rPr>
              <a:t>		# Path is |</a:t>
            </a:r>
            <a:r>
              <a:rPr lang="en-US" sz="1800" b="1" i="1" dirty="0" err="1" smtClean="0">
                <a:solidFill>
                  <a:srgbClr val="FFFF00"/>
                </a:solidFill>
                <a:latin typeface="Calibri" pitchFamily="34" charset="0"/>
              </a:rPr>
              <a:t>persp</a:t>
            </a:r>
            <a:r>
              <a:rPr lang="en-US" sz="1800" b="1" i="1" dirty="0" smtClean="0">
                <a:solidFill>
                  <a:srgbClr val="FFFF00"/>
                </a:solidFill>
                <a:latin typeface="Calibri" pitchFamily="34" charset="0"/>
              </a:rPr>
              <a:t> #</a:t>
            </a:r>
          </a:p>
          <a:p>
            <a:pPr lvl="3">
              <a:buNone/>
            </a:pPr>
            <a:endParaRPr lang="en-US" sz="1800" b="1" i="1" dirty="0" smtClean="0">
              <a:solidFill>
                <a:srgbClr val="FFFF00"/>
              </a:solidFill>
              <a:latin typeface="Calibri" pitchFamily="34" charset="0"/>
            </a:endParaRPr>
          </a:p>
          <a:p>
            <a:pPr lvl="3">
              <a:buNone/>
            </a:pPr>
            <a:endParaRPr lang="en-US" sz="1800" b="1" i="1" dirty="0" smtClean="0">
              <a:solidFill>
                <a:srgbClr val="FFFF00"/>
              </a:solidFill>
              <a:latin typeface="Calibri" pitchFamily="34" charset="0"/>
            </a:endParaRPr>
          </a:p>
          <a:p>
            <a:pPr lvl="3">
              <a:buNone/>
            </a:pPr>
            <a:r>
              <a:rPr lang="en-US" sz="1800" b="1" i="1" dirty="0" smtClean="0">
                <a:solidFill>
                  <a:srgbClr val="FFFF00"/>
                </a:solidFill>
                <a:latin typeface="Calibri" pitchFamily="34" charset="0"/>
              </a:rPr>
              <a:t>		</a:t>
            </a:r>
            <a:r>
              <a:rPr lang="en-US" sz="1800" b="1" i="1" dirty="0" err="1" smtClean="0">
                <a:solidFill>
                  <a:srgbClr val="FFFF00"/>
                </a:solidFill>
                <a:latin typeface="Calibri" pitchFamily="34" charset="0"/>
              </a:rPr>
              <a:t>myStrings</a:t>
            </a:r>
            <a:r>
              <a:rPr lang="en-US" sz="1800" b="1" i="1" dirty="0" smtClean="0">
                <a:solidFill>
                  <a:srgbClr val="FFFF00"/>
                </a:solidFill>
                <a:latin typeface="Calibri" pitchFamily="34" charset="0"/>
              </a:rPr>
              <a:t> = []</a:t>
            </a:r>
          </a:p>
          <a:p>
            <a:pPr lvl="3">
              <a:buNone/>
            </a:pPr>
            <a:r>
              <a:rPr lang="en-US" sz="1800" b="1" i="1" dirty="0" smtClean="0">
                <a:solidFill>
                  <a:srgbClr val="FFFF00"/>
                </a:solidFill>
                <a:latin typeface="Calibri" pitchFamily="34" charset="0"/>
              </a:rPr>
              <a:t>		</a:t>
            </a:r>
            <a:r>
              <a:rPr lang="en-US" sz="1800" b="1" i="1" dirty="0" err="1" smtClean="0">
                <a:solidFill>
                  <a:srgbClr val="FFFF00"/>
                </a:solidFill>
                <a:latin typeface="Calibri" pitchFamily="34" charset="0"/>
              </a:rPr>
              <a:t>sel.getSelectionStrings</a:t>
            </a:r>
            <a:r>
              <a:rPr lang="en-US" sz="1800" b="1" i="1" dirty="0" smtClean="0">
                <a:solidFill>
                  <a:srgbClr val="FFFF00"/>
                </a:solidFill>
                <a:latin typeface="Calibri" pitchFamily="34" charset="0"/>
              </a:rPr>
              <a:t>( </a:t>
            </a:r>
            <a:r>
              <a:rPr lang="en-US" sz="1800" b="1" i="1" dirty="0" err="1" smtClean="0">
                <a:solidFill>
                  <a:srgbClr val="FFFF00"/>
                </a:solidFill>
                <a:latin typeface="Calibri" pitchFamily="34" charset="0"/>
              </a:rPr>
              <a:t>myStrings</a:t>
            </a:r>
            <a:r>
              <a:rPr lang="en-US" sz="1800" b="1" i="1" dirty="0" smtClean="0">
                <a:solidFill>
                  <a:srgbClr val="FFFF00"/>
                </a:solidFill>
                <a:latin typeface="Calibri" pitchFamily="34" charset="0"/>
              </a:rPr>
              <a:t> )</a:t>
            </a:r>
          </a:p>
          <a:p>
            <a:pPr lvl="3">
              <a:buNone/>
            </a:pPr>
            <a:r>
              <a:rPr lang="en-US" sz="1800" b="1" i="1" dirty="0" smtClean="0">
                <a:solidFill>
                  <a:srgbClr val="FFFF00"/>
                </a:solidFill>
                <a:latin typeface="Calibri" pitchFamily="34" charset="0"/>
              </a:rPr>
              <a:t>		print </a:t>
            </a:r>
            <a:r>
              <a:rPr lang="en-US" sz="1800" b="1" i="1" dirty="0" err="1" smtClean="0">
                <a:solidFill>
                  <a:srgbClr val="FFFF00"/>
                </a:solidFill>
                <a:latin typeface="Calibri" pitchFamily="34" charset="0"/>
              </a:rPr>
              <a:t>myStrings</a:t>
            </a:r>
            <a:endParaRPr lang="en-US" sz="1800" b="1" i="1" dirty="0" smtClean="0">
              <a:solidFill>
                <a:srgbClr val="FFFF00"/>
              </a:solidFill>
              <a:latin typeface="Calibri" pitchFamily="34" charset="0"/>
            </a:endParaRPr>
          </a:p>
          <a:p>
            <a:pPr lvl="3">
              <a:buNone/>
            </a:pPr>
            <a:r>
              <a:rPr lang="en-US" sz="1800" b="1" i="1" dirty="0" smtClean="0">
                <a:solidFill>
                  <a:srgbClr val="FFFF00"/>
                </a:solidFill>
                <a:latin typeface="Calibri" pitchFamily="34" charset="0"/>
              </a:rPr>
              <a:t>		# [</a:t>
            </a:r>
            <a:r>
              <a:rPr lang="en-US" sz="1800" b="1" i="1" dirty="0" err="1" smtClean="0">
                <a:solidFill>
                  <a:srgbClr val="FFFF00"/>
                </a:solidFill>
                <a:latin typeface="Calibri" pitchFamily="34" charset="0"/>
              </a:rPr>
              <a:t>u'persp</a:t>
            </a:r>
            <a:r>
              <a:rPr lang="en-US" sz="1800" b="1" i="1" dirty="0" smtClean="0">
                <a:solidFill>
                  <a:srgbClr val="FFFF00"/>
                </a:solidFill>
                <a:latin typeface="Calibri" pitchFamily="34" charset="0"/>
              </a:rPr>
              <a:t>'] #</a:t>
            </a:r>
            <a:endParaRPr lang="en-US" sz="1600" b="1" i="1" dirty="0" smtClean="0">
              <a:solidFill>
                <a:srgbClr val="FFFF00"/>
              </a:solidFill>
              <a:latin typeface="Calibri" pitchFamily="34" charset="0"/>
            </a:endParaRPr>
          </a:p>
          <a:p>
            <a:pPr lvl="1"/>
            <a:endParaRPr lang="en-US" sz="1600" dirty="0" smtClean="0"/>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API vs. C++ API</a:t>
            </a:r>
            <a:endParaRPr lang="en-US" dirty="0"/>
          </a:p>
        </p:txBody>
      </p:sp>
      <p:sp>
        <p:nvSpPr>
          <p:cNvPr id="3" name="Content Placeholder 2"/>
          <p:cNvSpPr>
            <a:spLocks noGrp="1"/>
          </p:cNvSpPr>
          <p:nvPr>
            <p:ph idx="1"/>
          </p:nvPr>
        </p:nvSpPr>
        <p:spPr/>
        <p:txBody>
          <a:bodyPr/>
          <a:lstStyle/>
          <a:p>
            <a:pPr lvl="0"/>
            <a:r>
              <a:rPr lang="en-US" sz="2800" dirty="0" smtClean="0"/>
              <a:t>Python passes simple types (</a:t>
            </a:r>
            <a:r>
              <a:rPr lang="en-US" sz="2800" dirty="0" err="1" smtClean="0"/>
              <a:t>int</a:t>
            </a:r>
            <a:r>
              <a:rPr lang="en-US" sz="2800" dirty="0" smtClean="0"/>
              <a:t>, float) by value, object types by reference.</a:t>
            </a:r>
            <a:br>
              <a:rPr lang="en-US" sz="2800" dirty="0" smtClean="0"/>
            </a:br>
            <a:endParaRPr lang="en-US" sz="2000" dirty="0">
              <a:solidFill>
                <a:srgbClr val="FFFFFF"/>
              </a:solidFill>
            </a:endParaRPr>
          </a:p>
          <a:p>
            <a:pPr lvl="0"/>
            <a:r>
              <a:rPr lang="en-US" sz="2800" dirty="0">
                <a:solidFill>
                  <a:srgbClr val="FFFFFF"/>
                </a:solidFill>
              </a:rPr>
              <a:t>Use </a:t>
            </a:r>
            <a:r>
              <a:rPr lang="en-US" sz="2800" dirty="0" err="1" smtClean="0">
                <a:solidFill>
                  <a:srgbClr val="FFFFFF"/>
                </a:solidFill>
              </a:rPr>
              <a:t>MScriptUtil</a:t>
            </a:r>
            <a:r>
              <a:rPr lang="en-US" sz="2800" dirty="0" smtClean="0">
                <a:solidFill>
                  <a:srgbClr val="FFFFFF"/>
                </a:solidFill>
              </a:rPr>
              <a:t> </a:t>
            </a:r>
            <a:r>
              <a:rPr lang="en-US" sz="2800" dirty="0">
                <a:solidFill>
                  <a:srgbClr val="FFFFFF"/>
                </a:solidFill>
              </a:rPr>
              <a:t>for working with pointers and </a:t>
            </a:r>
            <a:r>
              <a:rPr lang="en-US" sz="2800" dirty="0" smtClean="0">
                <a:solidFill>
                  <a:srgbClr val="FFFFFF"/>
                </a:solidFill>
              </a:rPr>
              <a:t>references </a:t>
            </a:r>
            <a:r>
              <a:rPr lang="en-US" sz="2800" dirty="0" smtClean="0"/>
              <a:t>to basic types.</a:t>
            </a:r>
            <a:endParaRPr lang="en-US" sz="2800" dirty="0">
              <a:solidFill>
                <a:srgbClr val="FFFFFF"/>
              </a:solidFill>
            </a:endParaRPr>
          </a:p>
          <a:p>
            <a:pPr lvl="0"/>
            <a:endParaRPr lang="en-US" sz="2000" dirty="0">
              <a:solidFill>
                <a:srgbClr val="FFFFFF"/>
              </a:solidFill>
            </a:endParaRPr>
          </a:p>
          <a:p>
            <a:pPr marL="342900" lvl="0" indent="-342900" eaLnBrk="0" hangingPunct="0">
              <a:buFontTx/>
              <a:buChar char="•"/>
            </a:pPr>
            <a:r>
              <a:rPr lang="en-US" sz="2800" dirty="0" err="1" smtClean="0">
                <a:solidFill>
                  <a:srgbClr val="FFFFFF"/>
                </a:solidFill>
              </a:rPr>
              <a:t>MScriptUtil</a:t>
            </a:r>
            <a:endParaRPr lang="en-US" sz="2800" dirty="0">
              <a:solidFill>
                <a:srgbClr val="FFFFFF"/>
              </a:solidFill>
            </a:endParaRPr>
          </a:p>
          <a:p>
            <a:pPr lvl="2" eaLnBrk="0" hangingPunct="0">
              <a:buClr>
                <a:schemeClr val="bg1"/>
              </a:buClr>
              <a:buSzPct val="100000"/>
              <a:buFont typeface="Arial" pitchFamily="34" charset="0"/>
              <a:buChar char="•"/>
            </a:pPr>
            <a:r>
              <a:rPr lang="en-US" sz="2400" dirty="0" smtClean="0">
                <a:solidFill>
                  <a:srgbClr val="FFFFFF"/>
                </a:solidFill>
              </a:rPr>
              <a:t>creates </a:t>
            </a:r>
            <a:r>
              <a:rPr lang="en-US" sz="2400" dirty="0">
                <a:solidFill>
                  <a:srgbClr val="FFFFFF"/>
                </a:solidFill>
              </a:rPr>
              <a:t>objects that can be passed as pointer or reference </a:t>
            </a:r>
            <a:r>
              <a:rPr lang="en-US" sz="2400" dirty="0">
                <a:solidFill>
                  <a:srgbClr val="FFFFFF"/>
                </a:solidFill>
                <a:ea typeface="+mn-ea"/>
                <a:cs typeface="+mn-cs"/>
              </a:rPr>
              <a:t>parameters</a:t>
            </a:r>
          </a:p>
          <a:p>
            <a:pPr lvl="2" eaLnBrk="0" hangingPunct="0">
              <a:buClr>
                <a:schemeClr val="bg1"/>
              </a:buClr>
              <a:buSzPct val="100000"/>
              <a:buFont typeface="Arial" pitchFamily="34" charset="0"/>
              <a:buChar char="•"/>
            </a:pPr>
            <a:r>
              <a:rPr lang="en-US" sz="2400" dirty="0">
                <a:solidFill>
                  <a:srgbClr val="FFFFFF"/>
                </a:solidFill>
              </a:rPr>
              <a:t>convenience methods for transferring values between these objects and native Python </a:t>
            </a:r>
            <a:r>
              <a:rPr lang="en-US" sz="2400" dirty="0" err="1">
                <a:solidFill>
                  <a:srgbClr val="FFFFFF"/>
                </a:solidFill>
              </a:rPr>
              <a:t>datatypes</a:t>
            </a:r>
            <a:endParaRPr lang="en-US" sz="2400" dirty="0">
              <a:solidFill>
                <a:srgbClr val="FFFFFF"/>
              </a:solidFill>
            </a:endParaRPr>
          </a:p>
          <a:p>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API vs. C++ API</a:t>
            </a:r>
            <a:endParaRPr lang="en-US" dirty="0"/>
          </a:p>
        </p:txBody>
      </p:sp>
      <p:sp>
        <p:nvSpPr>
          <p:cNvPr id="3" name="Content Placeholder 2"/>
          <p:cNvSpPr>
            <a:spLocks noGrp="1"/>
          </p:cNvSpPr>
          <p:nvPr>
            <p:ph idx="1"/>
          </p:nvPr>
        </p:nvSpPr>
        <p:spPr/>
        <p:txBody>
          <a:bodyPr/>
          <a:lstStyle/>
          <a:p>
            <a:pPr>
              <a:buFontTx/>
              <a:buNone/>
            </a:pPr>
            <a:r>
              <a:rPr lang="en-US" sz="1600" b="1" dirty="0" smtClean="0">
                <a:latin typeface="Calibri" pitchFamily="34" charset="0"/>
              </a:rPr>
              <a:t>(</a:t>
            </a:r>
            <a:r>
              <a:rPr lang="en-US" sz="1800" b="1" dirty="0" smtClean="0">
                <a:latin typeface="Calibri" pitchFamily="34" charset="0"/>
              </a:rPr>
              <a:t>C++) </a:t>
            </a:r>
            <a:r>
              <a:rPr lang="en-US" sz="1800" b="1" dirty="0" smtClean="0">
                <a:solidFill>
                  <a:srgbClr val="FFFF00"/>
                </a:solidFill>
                <a:latin typeface="Calibri" pitchFamily="34" charset="0"/>
              </a:rPr>
              <a:t>	</a:t>
            </a:r>
            <a:r>
              <a:rPr lang="en-US" sz="1800" dirty="0" err="1" smtClean="0">
                <a:solidFill>
                  <a:srgbClr val="FFFF00"/>
                </a:solidFill>
                <a:latin typeface="Calibri" pitchFamily="34" charset="0"/>
              </a:rPr>
              <a:t>int</a:t>
            </a:r>
            <a:r>
              <a:rPr lang="en-US" sz="1800" dirty="0" smtClean="0">
                <a:solidFill>
                  <a:srgbClr val="FFFF00"/>
                </a:solidFill>
                <a:latin typeface="Calibri" pitchFamily="34" charset="0"/>
              </a:rPr>
              <a:t> </a:t>
            </a:r>
            <a:r>
              <a:rPr lang="en-US" sz="1800" dirty="0" err="1" smtClean="0">
                <a:solidFill>
                  <a:srgbClr val="FFFF00"/>
                </a:solidFill>
                <a:latin typeface="Calibri" pitchFamily="34" charset="0"/>
              </a:rPr>
              <a:t>MImage</a:t>
            </a:r>
            <a:r>
              <a:rPr lang="en-US" sz="1800" dirty="0" smtClean="0">
                <a:solidFill>
                  <a:srgbClr val="FFFF00"/>
                </a:solidFill>
                <a:latin typeface="Calibri" pitchFamily="34" charset="0"/>
              </a:rPr>
              <a:t>::</a:t>
            </a:r>
            <a:r>
              <a:rPr lang="en-US" sz="1800" dirty="0" err="1" smtClean="0">
                <a:solidFill>
                  <a:srgbClr val="FFFF00"/>
                </a:solidFill>
                <a:latin typeface="Calibri" pitchFamily="34" charset="0"/>
              </a:rPr>
              <a:t>getSize</a:t>
            </a:r>
            <a:r>
              <a:rPr lang="en-US" sz="1800" dirty="0" smtClean="0">
                <a:solidFill>
                  <a:srgbClr val="FFFF00"/>
                </a:solidFill>
                <a:latin typeface="Calibri" pitchFamily="34" charset="0"/>
              </a:rPr>
              <a:t>( unsigned </a:t>
            </a:r>
            <a:r>
              <a:rPr lang="en-US" sz="1800" dirty="0" err="1" smtClean="0">
                <a:solidFill>
                  <a:srgbClr val="FFFF00"/>
                </a:solidFill>
                <a:latin typeface="Calibri" pitchFamily="34" charset="0"/>
              </a:rPr>
              <a:t>int</a:t>
            </a:r>
            <a:r>
              <a:rPr lang="en-US" sz="1800" dirty="0" smtClean="0">
                <a:solidFill>
                  <a:srgbClr val="FFFF00"/>
                </a:solidFill>
                <a:latin typeface="Calibri" pitchFamily="34" charset="0"/>
              </a:rPr>
              <a:t>&amp; width, unsigned </a:t>
            </a:r>
            <a:r>
              <a:rPr lang="en-US" sz="1800" dirty="0" err="1" smtClean="0">
                <a:solidFill>
                  <a:srgbClr val="FFFF00"/>
                </a:solidFill>
                <a:latin typeface="Calibri" pitchFamily="34" charset="0"/>
              </a:rPr>
              <a:t>int</a:t>
            </a:r>
            <a:r>
              <a:rPr lang="en-US" sz="1800" dirty="0" smtClean="0">
                <a:solidFill>
                  <a:srgbClr val="FFFF00"/>
                </a:solidFill>
                <a:latin typeface="Calibri" pitchFamily="34" charset="0"/>
              </a:rPr>
              <a:t>&amp; height )</a:t>
            </a:r>
          </a:p>
          <a:p>
            <a:pPr>
              <a:buFontTx/>
              <a:buNone/>
            </a:pPr>
            <a:endParaRPr lang="en-US" sz="1600" b="1" dirty="0" smtClean="0">
              <a:latin typeface="Calibri" pitchFamily="34" charset="0"/>
            </a:endParaRPr>
          </a:p>
          <a:p>
            <a:pPr>
              <a:buFontTx/>
              <a:buNone/>
            </a:pPr>
            <a:r>
              <a:rPr lang="en-US" sz="1800" b="1" dirty="0" smtClean="0">
                <a:latin typeface="Calibri" pitchFamily="34" charset="0"/>
              </a:rPr>
              <a:t>(Python)</a:t>
            </a:r>
            <a:r>
              <a:rPr lang="en-US" sz="1600" b="1" dirty="0" smtClean="0">
                <a:solidFill>
                  <a:srgbClr val="FFFF00"/>
                </a:solidFill>
                <a:latin typeface="Calibri" pitchFamily="34" charset="0"/>
              </a:rPr>
              <a:t>	</a:t>
            </a:r>
            <a:endParaRPr lang="en-US" dirty="0"/>
          </a:p>
        </p:txBody>
      </p:sp>
      <p:sp>
        <p:nvSpPr>
          <p:cNvPr id="4" name="TextBox 3"/>
          <p:cNvSpPr txBox="1"/>
          <p:nvPr/>
        </p:nvSpPr>
        <p:spPr>
          <a:xfrm>
            <a:off x="1371600" y="1981200"/>
            <a:ext cx="6858000" cy="3416320"/>
          </a:xfrm>
          <a:prstGeom prst="rect">
            <a:avLst/>
          </a:prstGeom>
          <a:noFill/>
        </p:spPr>
        <p:txBody>
          <a:bodyPr wrap="square" rtlCol="0">
            <a:spAutoFit/>
          </a:bodyPr>
          <a:lstStyle/>
          <a:p>
            <a:pPr>
              <a:buFontTx/>
              <a:buNone/>
            </a:pPr>
            <a:r>
              <a:rPr lang="en-US" dirty="0" err="1" smtClean="0">
                <a:solidFill>
                  <a:srgbClr val="FFFF00"/>
                </a:solidFill>
                <a:latin typeface="Calibri" pitchFamily="34" charset="0"/>
              </a:rPr>
              <a:t>img</a:t>
            </a:r>
            <a:r>
              <a:rPr lang="en-US" dirty="0" smtClean="0">
                <a:solidFill>
                  <a:srgbClr val="FFFF00"/>
                </a:solidFill>
                <a:latin typeface="Calibri" pitchFamily="34" charset="0"/>
              </a:rPr>
              <a:t> = </a:t>
            </a:r>
            <a:r>
              <a:rPr lang="en-US" dirty="0" err="1" smtClean="0">
                <a:solidFill>
                  <a:srgbClr val="FFFF00"/>
                </a:solidFill>
                <a:latin typeface="Calibri" pitchFamily="34" charset="0"/>
              </a:rPr>
              <a:t>OpenMaya.MImage</a:t>
            </a:r>
            <a:r>
              <a:rPr lang="en-US" dirty="0" smtClean="0">
                <a:solidFill>
                  <a:srgbClr val="FFFF00"/>
                </a:solidFill>
                <a:latin typeface="Calibri" pitchFamily="34" charset="0"/>
              </a:rPr>
              <a:t>()</a:t>
            </a:r>
          </a:p>
          <a:p>
            <a:pPr>
              <a:buFontTx/>
              <a:buNone/>
            </a:pPr>
            <a:r>
              <a:rPr lang="en-US" dirty="0" err="1" smtClean="0">
                <a:solidFill>
                  <a:srgbClr val="FFFF00"/>
                </a:solidFill>
                <a:latin typeface="Calibri" pitchFamily="34" charset="0"/>
              </a:rPr>
              <a:t>img.create</a:t>
            </a:r>
            <a:r>
              <a:rPr lang="en-US" dirty="0" smtClean="0">
                <a:solidFill>
                  <a:srgbClr val="FFFF00"/>
                </a:solidFill>
                <a:latin typeface="Calibri" pitchFamily="34" charset="0"/>
              </a:rPr>
              <a:t>( 512, 256 )</a:t>
            </a:r>
          </a:p>
          <a:p>
            <a:pPr>
              <a:buFontTx/>
              <a:buNone/>
            </a:pPr>
            <a:endParaRPr lang="en-US" dirty="0" smtClean="0">
              <a:solidFill>
                <a:srgbClr val="FFFF00"/>
              </a:solidFill>
              <a:latin typeface="Calibri" pitchFamily="34" charset="0"/>
            </a:endParaRPr>
          </a:p>
          <a:p>
            <a:pPr>
              <a:buFontTx/>
              <a:buNone/>
            </a:pPr>
            <a:r>
              <a:rPr lang="en-US" dirty="0" err="1" smtClean="0">
                <a:solidFill>
                  <a:srgbClr val="FFFF00"/>
                </a:solidFill>
                <a:latin typeface="Calibri" pitchFamily="34" charset="0"/>
              </a:rPr>
              <a:t>util</a:t>
            </a:r>
            <a:r>
              <a:rPr lang="en-US" dirty="0" smtClean="0">
                <a:solidFill>
                  <a:srgbClr val="FFFF00"/>
                </a:solidFill>
                <a:latin typeface="Calibri" pitchFamily="34" charset="0"/>
              </a:rPr>
              <a:t> = </a:t>
            </a:r>
            <a:r>
              <a:rPr lang="en-US" dirty="0" err="1" smtClean="0">
                <a:solidFill>
                  <a:srgbClr val="FFFF00"/>
                </a:solidFill>
                <a:latin typeface="Calibri" pitchFamily="34" charset="0"/>
              </a:rPr>
              <a:t>OpenMaya.MScriptUtil</a:t>
            </a:r>
            <a:r>
              <a:rPr lang="en-US" dirty="0" smtClean="0">
                <a:solidFill>
                  <a:srgbClr val="FFFF00"/>
                </a:solidFill>
                <a:latin typeface="Calibri" pitchFamily="34" charset="0"/>
              </a:rPr>
              <a:t>(0)</a:t>
            </a:r>
          </a:p>
          <a:p>
            <a:pPr>
              <a:buFontTx/>
              <a:buNone/>
            </a:pPr>
            <a:r>
              <a:rPr lang="en-US" dirty="0" smtClean="0">
                <a:solidFill>
                  <a:srgbClr val="FFFF00"/>
                </a:solidFill>
                <a:latin typeface="Calibri" pitchFamily="34" charset="0"/>
              </a:rPr>
              <a:t>util2 = </a:t>
            </a:r>
            <a:r>
              <a:rPr lang="en-US" dirty="0" err="1" smtClean="0">
                <a:solidFill>
                  <a:srgbClr val="FFFF00"/>
                </a:solidFill>
                <a:latin typeface="Calibri" pitchFamily="34" charset="0"/>
              </a:rPr>
              <a:t>OpenMaya.MScriptUtil</a:t>
            </a:r>
            <a:r>
              <a:rPr lang="en-US" dirty="0" smtClean="0">
                <a:solidFill>
                  <a:srgbClr val="FFFF00"/>
                </a:solidFill>
                <a:latin typeface="Calibri" pitchFamily="34" charset="0"/>
              </a:rPr>
              <a:t>(0)</a:t>
            </a:r>
          </a:p>
          <a:p>
            <a:pPr>
              <a:buFontTx/>
              <a:buNone/>
            </a:pPr>
            <a:r>
              <a:rPr lang="en-US" dirty="0" err="1" smtClean="0">
                <a:solidFill>
                  <a:srgbClr val="FFFF00"/>
                </a:solidFill>
                <a:latin typeface="Calibri" pitchFamily="34" charset="0"/>
              </a:rPr>
              <a:t>wPtr</a:t>
            </a:r>
            <a:r>
              <a:rPr lang="en-US" dirty="0" smtClean="0">
                <a:solidFill>
                  <a:srgbClr val="FFFF00"/>
                </a:solidFill>
                <a:latin typeface="Calibri" pitchFamily="34" charset="0"/>
              </a:rPr>
              <a:t> = </a:t>
            </a:r>
            <a:r>
              <a:rPr lang="en-US" dirty="0" err="1" smtClean="0">
                <a:solidFill>
                  <a:srgbClr val="FFFF00"/>
                </a:solidFill>
                <a:latin typeface="Calibri" pitchFamily="34" charset="0"/>
              </a:rPr>
              <a:t>util.asUintPtr</a:t>
            </a:r>
            <a:r>
              <a:rPr lang="en-US" dirty="0" smtClean="0">
                <a:solidFill>
                  <a:srgbClr val="FFFF00"/>
                </a:solidFill>
                <a:latin typeface="Calibri" pitchFamily="34" charset="0"/>
              </a:rPr>
              <a:t>() # creates a </a:t>
            </a:r>
            <a:r>
              <a:rPr lang="en-US" dirty="0" err="1" smtClean="0">
                <a:solidFill>
                  <a:srgbClr val="FFFF00"/>
                </a:solidFill>
                <a:latin typeface="Calibri" pitchFamily="34" charset="0"/>
              </a:rPr>
              <a:t>ptr</a:t>
            </a:r>
            <a:r>
              <a:rPr lang="en-US" dirty="0" smtClean="0">
                <a:solidFill>
                  <a:srgbClr val="FFFF00"/>
                </a:solidFill>
                <a:latin typeface="Calibri" pitchFamily="34" charset="0"/>
              </a:rPr>
              <a:t> object</a:t>
            </a:r>
          </a:p>
          <a:p>
            <a:pPr>
              <a:buFontTx/>
              <a:buNone/>
            </a:pPr>
            <a:r>
              <a:rPr lang="en-US" dirty="0" err="1" smtClean="0">
                <a:solidFill>
                  <a:srgbClr val="FFFF00"/>
                </a:solidFill>
                <a:latin typeface="Calibri" pitchFamily="34" charset="0"/>
              </a:rPr>
              <a:t>hPtr</a:t>
            </a:r>
            <a:r>
              <a:rPr lang="en-US" dirty="0" smtClean="0">
                <a:solidFill>
                  <a:srgbClr val="FFFF00"/>
                </a:solidFill>
                <a:latin typeface="Calibri" pitchFamily="34" charset="0"/>
              </a:rPr>
              <a:t> = util2.asUintPtr() # creates another </a:t>
            </a:r>
            <a:r>
              <a:rPr lang="en-US" dirty="0" err="1" smtClean="0">
                <a:solidFill>
                  <a:srgbClr val="FFFF00"/>
                </a:solidFill>
                <a:latin typeface="Calibri" pitchFamily="34" charset="0"/>
              </a:rPr>
              <a:t>ptr</a:t>
            </a:r>
            <a:r>
              <a:rPr lang="en-US" dirty="0" smtClean="0">
                <a:solidFill>
                  <a:srgbClr val="FFFF00"/>
                </a:solidFill>
                <a:latin typeface="Calibri" pitchFamily="34" charset="0"/>
              </a:rPr>
              <a:t> object</a:t>
            </a:r>
          </a:p>
          <a:p>
            <a:pPr>
              <a:buFontTx/>
              <a:buNone/>
            </a:pPr>
            <a:r>
              <a:rPr lang="en-US" dirty="0" err="1" smtClean="0">
                <a:solidFill>
                  <a:srgbClr val="FFFF00"/>
                </a:solidFill>
                <a:latin typeface="Calibri" pitchFamily="34" charset="0"/>
              </a:rPr>
              <a:t>OpenMaya.MScriptUtil.setUint</a:t>
            </a:r>
            <a:r>
              <a:rPr lang="en-US" dirty="0" smtClean="0">
                <a:solidFill>
                  <a:srgbClr val="FFFF00"/>
                </a:solidFill>
                <a:latin typeface="Calibri" pitchFamily="34" charset="0"/>
              </a:rPr>
              <a:t>( </a:t>
            </a:r>
            <a:r>
              <a:rPr lang="en-US" dirty="0" err="1" smtClean="0">
                <a:solidFill>
                  <a:srgbClr val="FFFF00"/>
                </a:solidFill>
                <a:latin typeface="Calibri" pitchFamily="34" charset="0"/>
              </a:rPr>
              <a:t>wPtr</a:t>
            </a:r>
            <a:r>
              <a:rPr lang="en-US" dirty="0" smtClean="0">
                <a:solidFill>
                  <a:srgbClr val="FFFF00"/>
                </a:solidFill>
                <a:latin typeface="Calibri" pitchFamily="34" charset="0"/>
              </a:rPr>
              <a:t>, 0 )</a:t>
            </a:r>
          </a:p>
          <a:p>
            <a:pPr>
              <a:buFontTx/>
              <a:buNone/>
            </a:pPr>
            <a:r>
              <a:rPr lang="en-US" dirty="0" err="1" smtClean="0">
                <a:solidFill>
                  <a:srgbClr val="FFFF00"/>
                </a:solidFill>
                <a:latin typeface="Calibri" pitchFamily="34" charset="0"/>
              </a:rPr>
              <a:t>OpenMaya.MScriptUtil.setUint</a:t>
            </a:r>
            <a:r>
              <a:rPr lang="en-US" dirty="0" smtClean="0">
                <a:solidFill>
                  <a:srgbClr val="FFFF00"/>
                </a:solidFill>
                <a:latin typeface="Calibri" pitchFamily="34" charset="0"/>
              </a:rPr>
              <a:t>( </a:t>
            </a:r>
            <a:r>
              <a:rPr lang="en-US" dirty="0" err="1" smtClean="0">
                <a:solidFill>
                  <a:srgbClr val="FFFF00"/>
                </a:solidFill>
                <a:latin typeface="Calibri" pitchFamily="34" charset="0"/>
              </a:rPr>
              <a:t>hPtr</a:t>
            </a:r>
            <a:r>
              <a:rPr lang="en-US" dirty="0" smtClean="0">
                <a:solidFill>
                  <a:srgbClr val="FFFF00"/>
                </a:solidFill>
                <a:latin typeface="Calibri" pitchFamily="34" charset="0"/>
              </a:rPr>
              <a:t>, 0 )</a:t>
            </a:r>
          </a:p>
          <a:p>
            <a:pPr>
              <a:buFontTx/>
              <a:buNone/>
            </a:pPr>
            <a:r>
              <a:rPr lang="en-US" dirty="0" err="1" smtClean="0">
                <a:solidFill>
                  <a:srgbClr val="FFFF00"/>
                </a:solidFill>
                <a:latin typeface="Calibri" pitchFamily="34" charset="0"/>
              </a:rPr>
              <a:t>img.getSize</a:t>
            </a:r>
            <a:r>
              <a:rPr lang="en-US" dirty="0" smtClean="0">
                <a:solidFill>
                  <a:srgbClr val="FFFF00"/>
                </a:solidFill>
                <a:latin typeface="Calibri" pitchFamily="34" charset="0"/>
              </a:rPr>
              <a:t>( </a:t>
            </a:r>
            <a:r>
              <a:rPr lang="en-US" dirty="0" err="1" smtClean="0">
                <a:solidFill>
                  <a:srgbClr val="FFFF00"/>
                </a:solidFill>
                <a:latin typeface="Calibri" pitchFamily="34" charset="0"/>
              </a:rPr>
              <a:t>wPtr</a:t>
            </a:r>
            <a:r>
              <a:rPr lang="en-US" dirty="0" smtClean="0">
                <a:solidFill>
                  <a:srgbClr val="FFFF00"/>
                </a:solidFill>
                <a:latin typeface="Calibri" pitchFamily="34" charset="0"/>
              </a:rPr>
              <a:t>, </a:t>
            </a:r>
            <a:r>
              <a:rPr lang="en-US" dirty="0" err="1" smtClean="0">
                <a:solidFill>
                  <a:srgbClr val="FFFF00"/>
                </a:solidFill>
                <a:latin typeface="Calibri" pitchFamily="34" charset="0"/>
              </a:rPr>
              <a:t>hPtr</a:t>
            </a:r>
            <a:r>
              <a:rPr lang="en-US" dirty="0" smtClean="0">
                <a:solidFill>
                  <a:srgbClr val="FFFF00"/>
                </a:solidFill>
                <a:latin typeface="Calibri" pitchFamily="34" charset="0"/>
              </a:rPr>
              <a:t> )</a:t>
            </a:r>
          </a:p>
          <a:p>
            <a:pPr>
              <a:buFontTx/>
              <a:buNone/>
            </a:pPr>
            <a:r>
              <a:rPr lang="en-US" dirty="0" smtClean="0">
                <a:solidFill>
                  <a:srgbClr val="FFFF00"/>
                </a:solidFill>
                <a:latin typeface="Calibri" pitchFamily="34" charset="0"/>
              </a:rPr>
              <a:t>width = </a:t>
            </a:r>
            <a:r>
              <a:rPr lang="en-US" dirty="0" err="1" smtClean="0">
                <a:solidFill>
                  <a:srgbClr val="FFFF00"/>
                </a:solidFill>
                <a:latin typeface="Calibri" pitchFamily="34" charset="0"/>
              </a:rPr>
              <a:t>OpenMaya.MScriptUtil.getUint</a:t>
            </a:r>
            <a:r>
              <a:rPr lang="en-US" dirty="0" smtClean="0">
                <a:solidFill>
                  <a:srgbClr val="FFFF00"/>
                </a:solidFill>
                <a:latin typeface="Calibri" pitchFamily="34" charset="0"/>
              </a:rPr>
              <a:t>( </a:t>
            </a:r>
            <a:r>
              <a:rPr lang="en-US" dirty="0" err="1" smtClean="0">
                <a:solidFill>
                  <a:srgbClr val="FFFF00"/>
                </a:solidFill>
                <a:latin typeface="Calibri" pitchFamily="34" charset="0"/>
              </a:rPr>
              <a:t>wPtr</a:t>
            </a:r>
            <a:r>
              <a:rPr lang="en-US" dirty="0" smtClean="0">
                <a:solidFill>
                  <a:srgbClr val="FFFF00"/>
                </a:solidFill>
                <a:latin typeface="Calibri" pitchFamily="34" charset="0"/>
              </a:rPr>
              <a:t> ) # 512</a:t>
            </a:r>
          </a:p>
          <a:p>
            <a:pPr>
              <a:buFontTx/>
              <a:buNone/>
            </a:pPr>
            <a:r>
              <a:rPr lang="en-US" dirty="0" smtClean="0">
                <a:solidFill>
                  <a:srgbClr val="FFFF00"/>
                </a:solidFill>
                <a:latin typeface="Calibri" pitchFamily="34" charset="0"/>
              </a:rPr>
              <a:t>height = </a:t>
            </a:r>
            <a:r>
              <a:rPr lang="en-US" dirty="0" err="1" smtClean="0">
                <a:solidFill>
                  <a:srgbClr val="FFFF00"/>
                </a:solidFill>
                <a:latin typeface="Calibri" pitchFamily="34" charset="0"/>
              </a:rPr>
              <a:t>OpenMaya.MScriptUtil.getUint</a:t>
            </a:r>
            <a:r>
              <a:rPr lang="en-US" dirty="0" smtClean="0">
                <a:solidFill>
                  <a:srgbClr val="FFFF00"/>
                </a:solidFill>
                <a:latin typeface="Calibri" pitchFamily="34" charset="0"/>
              </a:rPr>
              <a:t>( </a:t>
            </a:r>
            <a:r>
              <a:rPr lang="en-US" dirty="0" err="1" smtClean="0">
                <a:solidFill>
                  <a:srgbClr val="FFFF00"/>
                </a:solidFill>
                <a:latin typeface="Calibri" pitchFamily="34" charset="0"/>
              </a:rPr>
              <a:t>hPtr</a:t>
            </a:r>
            <a:r>
              <a:rPr lang="en-US" dirty="0" smtClean="0">
                <a:solidFill>
                  <a:srgbClr val="FFFF00"/>
                </a:solidFill>
                <a:latin typeface="Calibri" pitchFamily="34" charset="0"/>
              </a:rPr>
              <a:t> ) # 256</a:t>
            </a:r>
            <a:endParaRPr lang="en-US" dirty="0"/>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err="1" smtClean="0"/>
              <a:t>MScriptUtil</a:t>
            </a:r>
            <a:endParaRPr lang="en-US" dirty="0" smtClean="0"/>
          </a:p>
        </p:txBody>
      </p:sp>
      <p:sp>
        <p:nvSpPr>
          <p:cNvPr id="78850" name="Content Placeholder 2"/>
          <p:cNvSpPr>
            <a:spLocks noGrp="1"/>
          </p:cNvSpPr>
          <p:nvPr>
            <p:ph idx="1"/>
          </p:nvPr>
        </p:nvSpPr>
        <p:spPr>
          <a:xfrm>
            <a:off x="418376" y="1515321"/>
            <a:ext cx="8083001" cy="4980825"/>
          </a:xfrm>
        </p:spPr>
        <p:txBody>
          <a:bodyPr/>
          <a:lstStyle/>
          <a:p>
            <a:pPr>
              <a:defRPr/>
            </a:pPr>
            <a:r>
              <a:rPr lang="en-US" sz="2800" dirty="0" err="1" smtClean="0">
                <a:solidFill>
                  <a:srgbClr val="FFFFFF"/>
                </a:solidFill>
              </a:rPr>
              <a:t>MScriptUtil</a:t>
            </a:r>
            <a:r>
              <a:rPr lang="en-US" sz="2800" dirty="0" smtClean="0">
                <a:solidFill>
                  <a:srgbClr val="FFFFFF"/>
                </a:solidFill>
              </a:rPr>
              <a:t> : C++ class only used for Python code </a:t>
            </a:r>
          </a:p>
          <a:p>
            <a:pPr>
              <a:defRPr/>
            </a:pPr>
            <a:r>
              <a:rPr lang="en-US" dirty="0" smtClean="0"/>
              <a:t>The Maya Python API contains many calls in which  return values or parameters are references or pointers to basic types such as: </a:t>
            </a:r>
            <a:r>
              <a:rPr lang="en-US" dirty="0" err="1" smtClean="0"/>
              <a:t>int</a:t>
            </a:r>
            <a:r>
              <a:rPr lang="en-US" dirty="0" smtClean="0"/>
              <a:t>&amp;, char&amp;, float&amp; etc</a:t>
            </a:r>
          </a:p>
          <a:p>
            <a:pPr>
              <a:defRPr/>
            </a:pPr>
            <a:r>
              <a:rPr lang="en-US" sz="2200" dirty="0" smtClean="0"/>
              <a:t>There are no pointers to basic types in Python</a:t>
            </a:r>
          </a:p>
          <a:p>
            <a:pPr>
              <a:defRPr/>
            </a:pPr>
            <a:r>
              <a:rPr lang="en-US" sz="2200" dirty="0" smtClean="0"/>
              <a:t> As a result, </a:t>
            </a:r>
            <a:r>
              <a:rPr lang="en-US" sz="2200" dirty="0" err="1" smtClean="0"/>
              <a:t>MScriptUtil</a:t>
            </a:r>
            <a:r>
              <a:rPr lang="en-US" sz="2200" dirty="0" smtClean="0"/>
              <a:t> is required to create pointers, set pointers and access the values of these pointers</a:t>
            </a:r>
            <a:br>
              <a:rPr lang="en-US" sz="2200" dirty="0" smtClean="0"/>
            </a:br>
            <a:r>
              <a:rPr lang="en-US" sz="2200" dirty="0" smtClean="0"/>
              <a:t>(or references)</a:t>
            </a:r>
          </a:p>
          <a:p>
            <a:pPr>
              <a:defRPr/>
            </a:pPr>
            <a:r>
              <a:rPr lang="en-US" sz="2200" dirty="0" smtClean="0"/>
              <a:t>The process always involves an instantiation of the </a:t>
            </a:r>
            <a:r>
              <a:rPr lang="en-US" sz="2200" dirty="0" err="1" smtClean="0"/>
              <a:t>MScriptUtil</a:t>
            </a:r>
            <a:r>
              <a:rPr lang="en-US" sz="2200" dirty="0" smtClean="0"/>
              <a:t>  </a:t>
            </a:r>
          </a:p>
          <a:p>
            <a:pPr>
              <a:defRPr/>
            </a:pPr>
            <a:r>
              <a:rPr lang="en-US" sz="2200" dirty="0" smtClean="0"/>
              <a:t>Don’t worry (be happy) about classes.  They are treated as pointers since they are passed by reference</a:t>
            </a:r>
          </a:p>
          <a:p>
            <a:pPr>
              <a:buFont typeface="Wingdings" pitchFamily="2" charset="2"/>
              <a:buNone/>
              <a:defRPr/>
            </a:pPr>
            <a:r>
              <a:rPr lang="en-US" sz="2200" dirty="0" smtClean="0"/>
              <a:t> </a:t>
            </a:r>
            <a:br>
              <a:rPr lang="en-US" sz="2200" dirty="0" smtClean="0"/>
            </a:br>
            <a:endParaRPr lang="en-US" sz="2200" dirty="0" smtClean="0"/>
          </a:p>
          <a:p>
            <a:pPr>
              <a:defRPr/>
            </a:pPr>
            <a:endParaRPr lang="en-US" dirty="0" smtClean="0"/>
          </a:p>
          <a:p>
            <a:pPr marL="159545" indent="-159545">
              <a:buNone/>
              <a:defRPr/>
            </a:pPr>
            <a:endParaRPr lang="en-US" dirty="0" smtClean="0"/>
          </a:p>
          <a:p>
            <a:pPr marL="159545" indent="-159545">
              <a:defRPr/>
            </a:pPr>
            <a:endParaRPr lang="en-US" dirty="0" smtClean="0"/>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dirty="0" err="1" smtClean="0"/>
              <a:t>MScriptUtil</a:t>
            </a:r>
            <a:endParaRPr lang="en-US" dirty="0" smtClean="0"/>
          </a:p>
        </p:txBody>
      </p:sp>
      <p:sp>
        <p:nvSpPr>
          <p:cNvPr id="52227" name="Content Placeholder 2"/>
          <p:cNvSpPr>
            <a:spLocks noGrp="1"/>
          </p:cNvSpPr>
          <p:nvPr>
            <p:ph idx="1"/>
          </p:nvPr>
        </p:nvSpPr>
        <p:spPr>
          <a:xfrm>
            <a:off x="418376" y="1216275"/>
            <a:ext cx="8083001" cy="5251179"/>
          </a:xfrm>
        </p:spPr>
        <p:txBody>
          <a:bodyPr/>
          <a:lstStyle/>
          <a:p>
            <a:pPr marL="159545" indent="-159545"/>
            <a:r>
              <a:rPr lang="en-US" dirty="0" err="1" smtClean="0"/>
              <a:t>MScriptUtil</a:t>
            </a:r>
            <a:r>
              <a:rPr lang="en-US" dirty="0" smtClean="0"/>
              <a:t> example: </a:t>
            </a:r>
            <a:br>
              <a:rPr lang="en-US" dirty="0" smtClean="0"/>
            </a:br>
            <a:r>
              <a:rPr lang="en-US" sz="2000" dirty="0" smtClean="0"/>
              <a:t>If a C++ function requires a pointer to an integer as in</a:t>
            </a:r>
            <a:br>
              <a:rPr lang="en-US" sz="2000" dirty="0" smtClean="0"/>
            </a:br>
            <a:r>
              <a:rPr lang="en-US" sz="2000" dirty="0" smtClean="0"/>
              <a:t>void </a:t>
            </a:r>
            <a:r>
              <a:rPr lang="en-US" sz="2000" dirty="0" err="1" smtClean="0"/>
              <a:t>foo</a:t>
            </a:r>
            <a:r>
              <a:rPr lang="en-US" sz="2000" dirty="0" smtClean="0"/>
              <a:t>(</a:t>
            </a:r>
            <a:r>
              <a:rPr lang="en-US" sz="2000" dirty="0" err="1" smtClean="0"/>
              <a:t>int</a:t>
            </a:r>
            <a:r>
              <a:rPr lang="en-US" sz="2000" dirty="0" smtClean="0"/>
              <a:t> *</a:t>
            </a:r>
            <a:r>
              <a:rPr lang="en-US" sz="2000" dirty="0" err="1" smtClean="0"/>
              <a:t>i</a:t>
            </a:r>
            <a:r>
              <a:rPr lang="en-US" sz="2000" dirty="0" smtClean="0"/>
              <a:t>) where </a:t>
            </a:r>
            <a:r>
              <a:rPr lang="en-US" sz="2000" dirty="0" err="1" smtClean="0"/>
              <a:t>foo</a:t>
            </a:r>
            <a:r>
              <a:rPr lang="en-US" sz="2000" dirty="0" smtClean="0"/>
              <a:t> also store a value in * </a:t>
            </a:r>
            <a:r>
              <a:rPr lang="en-US" sz="2000" dirty="0" err="1" smtClean="0"/>
              <a:t>i</a:t>
            </a:r>
            <a:endParaRPr lang="en-US" sz="2000" dirty="0" smtClean="0"/>
          </a:p>
          <a:p>
            <a:pPr marL="159545" indent="-159545">
              <a:buNone/>
            </a:pPr>
            <a:r>
              <a:rPr lang="en-US" sz="2000" dirty="0" smtClean="0"/>
              <a:t>#Step1: Instantiate </a:t>
            </a:r>
            <a:r>
              <a:rPr lang="en-US" sz="2000" dirty="0" err="1" smtClean="0"/>
              <a:t>MScriptUtil</a:t>
            </a:r>
            <a:r>
              <a:rPr lang="en-US" sz="2000" dirty="0" smtClean="0"/>
              <a:t> with an </a:t>
            </a:r>
            <a:r>
              <a:rPr lang="en-US" sz="2000" dirty="0" err="1" smtClean="0"/>
              <a:t>int</a:t>
            </a:r>
            <a:r>
              <a:rPr lang="en-US" sz="2000" dirty="0" smtClean="0"/>
              <a:t> reference</a:t>
            </a:r>
            <a:br>
              <a:rPr lang="en-US" sz="2000" dirty="0" smtClean="0"/>
            </a:br>
            <a:r>
              <a:rPr lang="en-US" sz="2000" dirty="0" err="1" smtClean="0"/>
              <a:t>eso</a:t>
            </a:r>
            <a:r>
              <a:rPr lang="en-US" sz="2000" dirty="0" smtClean="0"/>
              <a:t> = </a:t>
            </a:r>
            <a:r>
              <a:rPr lang="en-US" sz="2000" dirty="0" err="1" smtClean="0"/>
              <a:t>om.MScriptUtil</a:t>
            </a:r>
            <a:r>
              <a:rPr lang="en-US" sz="2000" dirty="0" smtClean="0"/>
              <a:t>(0) #pass any integer number</a:t>
            </a:r>
          </a:p>
          <a:p>
            <a:pPr marL="159545" indent="-159545">
              <a:buNone/>
            </a:pPr>
            <a:r>
              <a:rPr lang="en-US" sz="2000" dirty="0" smtClean="0"/>
              <a:t>#Step2: Create a pointer object</a:t>
            </a:r>
            <a:br>
              <a:rPr lang="en-US" sz="2000" dirty="0" smtClean="0"/>
            </a:br>
            <a:r>
              <a:rPr lang="en-US" sz="2000" dirty="0" err="1" smtClean="0"/>
              <a:t>iptr</a:t>
            </a:r>
            <a:r>
              <a:rPr lang="en-US" sz="2000" dirty="0" smtClean="0"/>
              <a:t> = </a:t>
            </a:r>
            <a:r>
              <a:rPr lang="en-US" sz="2000" dirty="0" err="1" smtClean="0"/>
              <a:t>eso.asUintPtr</a:t>
            </a:r>
            <a:r>
              <a:rPr lang="en-US" sz="2000" dirty="0" smtClean="0"/>
              <a:t>()</a:t>
            </a:r>
          </a:p>
          <a:p>
            <a:pPr marL="159545" indent="-159545">
              <a:buNone/>
            </a:pPr>
            <a:r>
              <a:rPr lang="en-US" sz="2000" dirty="0" smtClean="0"/>
              <a:t> #Step 3: Set the value of the integer pointed to by </a:t>
            </a:r>
            <a:r>
              <a:rPr lang="en-US" sz="2000" dirty="0" err="1" smtClean="0"/>
              <a:t>iptr</a:t>
            </a:r>
            <a:r>
              <a:rPr lang="en-US" sz="2000" dirty="0" smtClean="0"/>
              <a:t/>
            </a:r>
            <a:br>
              <a:rPr lang="en-US" sz="2000" dirty="0" smtClean="0"/>
            </a:br>
            <a:r>
              <a:rPr lang="en-US" sz="2000" dirty="0" err="1" smtClean="0"/>
              <a:t>om.MscriptUtil.setUint</a:t>
            </a:r>
            <a:r>
              <a:rPr lang="en-US" sz="2000" dirty="0" smtClean="0"/>
              <a:t>(</a:t>
            </a:r>
            <a:r>
              <a:rPr lang="en-US" sz="2000" dirty="0" err="1" smtClean="0"/>
              <a:t>iptr</a:t>
            </a:r>
            <a:r>
              <a:rPr lang="en-US" sz="2000" dirty="0" smtClean="0"/>
              <a:t>, 25)</a:t>
            </a:r>
          </a:p>
          <a:p>
            <a:pPr marL="159545" indent="-159545">
              <a:buNone/>
            </a:pPr>
            <a:r>
              <a:rPr lang="en-US" sz="2000" dirty="0" smtClean="0"/>
              <a:t>#Step 4: Pass the pointer to the function </a:t>
            </a:r>
            <a:r>
              <a:rPr lang="en-US" sz="2000" dirty="0" err="1" smtClean="0"/>
              <a:t>foo</a:t>
            </a:r>
            <a:r>
              <a:rPr lang="en-US" sz="2000" dirty="0" smtClean="0"/>
              <a:t/>
            </a:r>
            <a:br>
              <a:rPr lang="en-US" sz="2000" dirty="0" smtClean="0"/>
            </a:br>
            <a:r>
              <a:rPr lang="en-US" sz="2000" dirty="0" err="1" smtClean="0"/>
              <a:t>foo</a:t>
            </a:r>
            <a:r>
              <a:rPr lang="en-US" sz="2000" dirty="0" smtClean="0"/>
              <a:t>(</a:t>
            </a:r>
            <a:r>
              <a:rPr lang="en-US" sz="2000" dirty="0" err="1" smtClean="0"/>
              <a:t>iptr</a:t>
            </a:r>
            <a:r>
              <a:rPr lang="en-US" sz="2000" dirty="0" smtClean="0"/>
              <a:t>)</a:t>
            </a:r>
          </a:p>
          <a:p>
            <a:pPr marL="159545" indent="-159545">
              <a:buNone/>
            </a:pPr>
            <a:r>
              <a:rPr lang="en-US" sz="2000" dirty="0" smtClean="0"/>
              <a:t>#Step 5: Retrieve the value of </a:t>
            </a:r>
            <a:r>
              <a:rPr lang="en-US" sz="2000" dirty="0" err="1" smtClean="0"/>
              <a:t>iptr</a:t>
            </a:r>
            <a:r>
              <a:rPr lang="en-US" sz="2000" dirty="0" smtClean="0"/>
              <a:t> after the function call</a:t>
            </a:r>
            <a:br>
              <a:rPr lang="en-US" sz="2000" dirty="0" smtClean="0"/>
            </a:br>
            <a:r>
              <a:rPr lang="en-US" sz="2000" dirty="0" err="1" smtClean="0"/>
              <a:t>i</a:t>
            </a:r>
            <a:r>
              <a:rPr lang="en-US" sz="2000" dirty="0" smtClean="0"/>
              <a:t> = </a:t>
            </a:r>
            <a:r>
              <a:rPr lang="en-US" sz="2000" dirty="0" err="1" smtClean="0"/>
              <a:t>om.MsScriptUtil.getUint</a:t>
            </a:r>
            <a:r>
              <a:rPr lang="en-US" sz="2000" dirty="0" smtClean="0"/>
              <a:t>(</a:t>
            </a:r>
            <a:r>
              <a:rPr lang="en-US" sz="2000" dirty="0" err="1" smtClean="0"/>
              <a:t>iptr</a:t>
            </a:r>
            <a:r>
              <a:rPr lang="en-US" sz="2000" dirty="0" smtClean="0"/>
              <a:t>)</a:t>
            </a:r>
          </a:p>
          <a:p>
            <a:pPr marL="159545" indent="-159545"/>
            <a:endParaRPr lang="en-US" sz="2000" dirty="0" smtClean="0"/>
          </a:p>
          <a:p>
            <a:pPr marL="159545" indent="-159545"/>
            <a:endParaRPr lang="en-US" dirty="0" smtClean="0"/>
          </a:p>
          <a:p>
            <a:pPr marL="159545" indent="-159545"/>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animEffect transition="in" filter="blinds(horizontal)">
                                      <p:cBhvr>
                                        <p:cTn id="7" dur="500"/>
                                        <p:tgtEl>
                                          <p:spTgt spid="522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2227">
                                            <p:txEl>
                                              <p:pRg st="2" end="2"/>
                                            </p:txEl>
                                          </p:spTgt>
                                        </p:tgtEl>
                                        <p:attrNameLst>
                                          <p:attrName>style.visibility</p:attrName>
                                        </p:attrNameLst>
                                      </p:cBhvr>
                                      <p:to>
                                        <p:strVal val="visible"/>
                                      </p:to>
                                    </p:set>
                                    <p:animEffect transition="in" filter="blinds(horizontal)">
                                      <p:cBhvr>
                                        <p:cTn id="12" dur="500"/>
                                        <p:tgtEl>
                                          <p:spTgt spid="5222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2227">
                                            <p:txEl>
                                              <p:pRg st="3" end="3"/>
                                            </p:txEl>
                                          </p:spTgt>
                                        </p:tgtEl>
                                        <p:attrNameLst>
                                          <p:attrName>style.visibility</p:attrName>
                                        </p:attrNameLst>
                                      </p:cBhvr>
                                      <p:to>
                                        <p:strVal val="visible"/>
                                      </p:to>
                                    </p:set>
                                    <p:animEffect transition="in" filter="blinds(horizontal)">
                                      <p:cBhvr>
                                        <p:cTn id="17" dur="500"/>
                                        <p:tgtEl>
                                          <p:spTgt spid="5222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2227">
                                            <p:txEl>
                                              <p:pRg st="4" end="4"/>
                                            </p:txEl>
                                          </p:spTgt>
                                        </p:tgtEl>
                                        <p:attrNameLst>
                                          <p:attrName>style.visibility</p:attrName>
                                        </p:attrNameLst>
                                      </p:cBhvr>
                                      <p:to>
                                        <p:strVal val="visible"/>
                                      </p:to>
                                    </p:set>
                                    <p:animEffect transition="in" filter="blinds(horizontal)">
                                      <p:cBhvr>
                                        <p:cTn id="22" dur="500"/>
                                        <p:tgtEl>
                                          <p:spTgt spid="5222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2227">
                                            <p:txEl>
                                              <p:pRg st="5" end="5"/>
                                            </p:txEl>
                                          </p:spTgt>
                                        </p:tgtEl>
                                        <p:attrNameLst>
                                          <p:attrName>style.visibility</p:attrName>
                                        </p:attrNameLst>
                                      </p:cBhvr>
                                      <p:to>
                                        <p:strVal val="visible"/>
                                      </p:to>
                                    </p:set>
                                    <p:animEffect transition="in" filter="blinds(horizontal)">
                                      <p:cBhvr>
                                        <p:cTn id="27" dur="500"/>
                                        <p:tgtEl>
                                          <p:spTgt spid="522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API Scripts: Caveats</a:t>
            </a:r>
            <a:endParaRPr lang="en-US" dirty="0"/>
          </a:p>
        </p:txBody>
      </p:sp>
      <p:sp>
        <p:nvSpPr>
          <p:cNvPr id="3" name="Content Placeholder 2"/>
          <p:cNvSpPr>
            <a:spLocks noGrp="1"/>
          </p:cNvSpPr>
          <p:nvPr>
            <p:ph idx="1"/>
          </p:nvPr>
        </p:nvSpPr>
        <p:spPr/>
        <p:txBody>
          <a:bodyPr/>
          <a:lstStyle/>
          <a:p>
            <a:pPr marL="342900" lvl="0" indent="-342900" eaLnBrk="0" hangingPunct="0">
              <a:buClr>
                <a:schemeClr val="bg1"/>
              </a:buClr>
              <a:buFontTx/>
              <a:buChar char="•"/>
            </a:pPr>
            <a:r>
              <a:rPr lang="en-US" sz="2800" dirty="0">
                <a:solidFill>
                  <a:srgbClr val="FFFFFF"/>
                </a:solidFill>
              </a:rPr>
              <a:t>Careful about undo</a:t>
            </a:r>
          </a:p>
          <a:p>
            <a:pPr lvl="2" eaLnBrk="0" hangingPunct="0">
              <a:buClr>
                <a:schemeClr val="bg1"/>
              </a:buClr>
              <a:buFont typeface="Arial" pitchFamily="34" charset="0"/>
              <a:buChar char="•"/>
            </a:pPr>
            <a:r>
              <a:rPr lang="en-US" sz="2400" dirty="0">
                <a:solidFill>
                  <a:srgbClr val="FFFFFF"/>
                </a:solidFill>
              </a:rPr>
              <a:t>API functionality is not automatically undoable in the same way that MEL commands are</a:t>
            </a:r>
          </a:p>
          <a:p>
            <a:pPr lvl="2" eaLnBrk="0" hangingPunct="0">
              <a:buClr>
                <a:schemeClr val="bg1"/>
              </a:buClr>
              <a:buFont typeface="Arial" pitchFamily="34" charset="0"/>
              <a:buChar char="•"/>
            </a:pPr>
            <a:r>
              <a:rPr lang="en-US" sz="2400" dirty="0">
                <a:solidFill>
                  <a:srgbClr val="FFFFFF"/>
                </a:solidFill>
              </a:rPr>
              <a:t>With Python API code operating outside of an </a:t>
            </a:r>
            <a:r>
              <a:rPr lang="en-US" sz="2400" dirty="0" err="1">
                <a:solidFill>
                  <a:srgbClr val="FFFFFF"/>
                </a:solidFill>
              </a:rPr>
              <a:t>MPxCommand</a:t>
            </a:r>
            <a:r>
              <a:rPr lang="en-US" sz="2400" dirty="0">
                <a:solidFill>
                  <a:srgbClr val="FFFFFF"/>
                </a:solidFill>
              </a:rPr>
              <a:t>-derived class, there is no formal interface to allow you to implement your own undo </a:t>
            </a:r>
            <a:r>
              <a:rPr lang="en-US" sz="2400" dirty="0" err="1" smtClean="0">
                <a:solidFill>
                  <a:srgbClr val="FFFFFF"/>
                </a:solidFill>
              </a:rPr>
              <a:t>behaviour</a:t>
            </a:r>
            <a:endParaRPr lang="en-US" dirty="0">
              <a:solidFill>
                <a:srgbClr val="FFFFFF"/>
              </a:solidFill>
            </a:endParaRPr>
          </a:p>
          <a:p>
            <a:pPr marL="342900" lvl="0" indent="-342900" eaLnBrk="0" hangingPunct="0">
              <a:buClr>
                <a:schemeClr val="bg1"/>
              </a:buClr>
              <a:buFontTx/>
              <a:buChar char="•"/>
            </a:pPr>
            <a:r>
              <a:rPr lang="en-US" sz="2800" dirty="0"/>
              <a:t>Careful with scripted plug-ins</a:t>
            </a:r>
          </a:p>
          <a:p>
            <a:pPr lvl="2" eaLnBrk="0" hangingPunct="0">
              <a:buClr>
                <a:schemeClr val="bg1"/>
              </a:buClr>
              <a:buFont typeface="Arial" pitchFamily="34" charset="0"/>
              <a:buChar char="•"/>
            </a:pPr>
            <a:r>
              <a:rPr lang="en-US" sz="2400" dirty="0">
                <a:solidFill>
                  <a:srgbClr val="FFFFFF"/>
                </a:solidFill>
              </a:rPr>
              <a:t>Importing the .</a:t>
            </a:r>
            <a:r>
              <a:rPr lang="en-US" sz="2400" dirty="0" err="1">
                <a:solidFill>
                  <a:srgbClr val="FFFFFF"/>
                </a:solidFill>
              </a:rPr>
              <a:t>py</a:t>
            </a:r>
            <a:r>
              <a:rPr lang="en-US" sz="2400" dirty="0">
                <a:solidFill>
                  <a:srgbClr val="FFFFFF"/>
                </a:solidFill>
              </a:rPr>
              <a:t> file is not the same as loading it from the Plug-in Manager</a:t>
            </a:r>
          </a:p>
          <a:p>
            <a:pPr lvl="2" eaLnBrk="0" hangingPunct="0">
              <a:buClr>
                <a:schemeClr val="bg1"/>
              </a:buClr>
              <a:buFont typeface="Arial" pitchFamily="34" charset="0"/>
              <a:buChar char="•"/>
            </a:pPr>
            <a:r>
              <a:rPr lang="en-US" sz="2400" dirty="0">
                <a:solidFill>
                  <a:srgbClr val="FFFFFF"/>
                </a:solidFill>
              </a:rPr>
              <a:t>Will not register new commands/nodes</a:t>
            </a:r>
            <a:endParaRPr lang="en-US" dirty="0">
              <a:solidFill>
                <a:srgbClr val="FFFFFF"/>
              </a:solidFill>
            </a:endParaRPr>
          </a:p>
          <a:p>
            <a:endParaRPr lang="en-US" dirty="0"/>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pPr algn="ctr">
              <a:buNone/>
            </a:pPr>
            <a:endParaRPr lang="en-US" dirty="0" smtClean="0"/>
          </a:p>
          <a:p>
            <a:pPr algn="ctr">
              <a:buNone/>
            </a:pPr>
            <a:r>
              <a:rPr lang="en-US" sz="2800" b="1" dirty="0" smtClean="0"/>
              <a:t>New Python API  2.0 ( Maya 2012)</a:t>
            </a:r>
            <a:endParaRPr lang="en-US" sz="2800" b="1" dirty="0"/>
          </a:p>
        </p:txBody>
      </p:sp>
      <p:grpSp>
        <p:nvGrpSpPr>
          <p:cNvPr id="4" name="Group 4"/>
          <p:cNvGrpSpPr/>
          <p:nvPr/>
        </p:nvGrpSpPr>
        <p:grpSpPr>
          <a:xfrm>
            <a:off x="566738" y="5102446"/>
            <a:ext cx="8915400" cy="1201738"/>
            <a:chOff x="914400" y="5257800"/>
            <a:chExt cx="8229600" cy="1038255"/>
          </a:xfrm>
        </p:grpSpPr>
        <p:sp>
          <p:nvSpPr>
            <p:cNvPr id="6" name="TextBox 5"/>
            <p:cNvSpPr txBox="1"/>
            <p:nvPr/>
          </p:nvSpPr>
          <p:spPr>
            <a:xfrm>
              <a:off x="914400" y="6096000"/>
              <a:ext cx="8229600" cy="200055"/>
            </a:xfrm>
            <a:prstGeom prst="rect">
              <a:avLst/>
            </a:prstGeom>
            <a:noFill/>
          </p:spPr>
          <p:txBody>
            <a:bodyPr wrap="square" rtlCol="0">
              <a:spAutoFit/>
            </a:bodyPr>
            <a:lstStyle/>
            <a:p>
              <a:r>
                <a:rPr lang="en-US" sz="700" dirty="0" smtClean="0">
                  <a:solidFill>
                    <a:schemeClr val="bg1"/>
                  </a:solidFill>
                </a:rPr>
                <a:t>Image courtesy of Johan </a:t>
              </a:r>
              <a:r>
                <a:rPr lang="en-US" sz="700" dirty="0" err="1" smtClean="0">
                  <a:solidFill>
                    <a:schemeClr val="bg1"/>
                  </a:solidFill>
                </a:rPr>
                <a:t>Vikström</a:t>
              </a:r>
              <a:r>
                <a:rPr lang="en-US" sz="700" dirty="0" smtClean="0">
                  <a:solidFill>
                    <a:schemeClr val="bg1"/>
                  </a:solidFill>
                </a:rPr>
                <a:t>, </a:t>
              </a:r>
              <a:r>
                <a:rPr lang="en-US" sz="700" dirty="0" err="1" smtClean="0">
                  <a:solidFill>
                    <a:schemeClr val="bg1"/>
                  </a:solidFill>
                </a:rPr>
                <a:t>Shilo</a:t>
              </a:r>
              <a:r>
                <a:rPr lang="en-US" sz="700" dirty="0" smtClean="0">
                  <a:solidFill>
                    <a:schemeClr val="bg1"/>
                  </a:solidFill>
                </a:rPr>
                <a:t>, </a:t>
              </a:r>
              <a:r>
                <a:rPr lang="en-US" sz="700" dirty="0" err="1" smtClean="0">
                  <a:solidFill>
                    <a:schemeClr val="bg1"/>
                  </a:solidFill>
                </a:rPr>
                <a:t>Ool</a:t>
              </a:r>
              <a:r>
                <a:rPr lang="en-US" sz="700" dirty="0" smtClean="0">
                  <a:solidFill>
                    <a:schemeClr val="bg1"/>
                  </a:solidFill>
                </a:rPr>
                <a:t> Digital, </a:t>
              </a:r>
              <a:r>
                <a:rPr lang="en-US" sz="700" dirty="0" err="1" smtClean="0">
                  <a:solidFill>
                    <a:schemeClr val="bg1"/>
                  </a:solidFill>
                </a:rPr>
                <a:t>Mikros</a:t>
              </a:r>
              <a:r>
                <a:rPr lang="en-US" sz="700" dirty="0" smtClean="0">
                  <a:solidFill>
                    <a:schemeClr val="bg1"/>
                  </a:solidFill>
                </a:rPr>
                <a:t> Image</a:t>
              </a:r>
            </a:p>
          </p:txBody>
        </p:sp>
        <p:grpSp>
          <p:nvGrpSpPr>
            <p:cNvPr id="5" name="Group 20"/>
            <p:cNvGrpSpPr/>
            <p:nvPr/>
          </p:nvGrpSpPr>
          <p:grpSpPr>
            <a:xfrm>
              <a:off x="992038" y="5257800"/>
              <a:ext cx="7313762" cy="838201"/>
              <a:chOff x="992038" y="5257800"/>
              <a:chExt cx="7313762" cy="838201"/>
            </a:xfrm>
          </p:grpSpPr>
          <p:pic>
            <p:nvPicPr>
              <p:cNvPr id="8" name="Picture 7" descr="Mikros.JPG"/>
              <p:cNvPicPr>
                <a:picLocks noChangeAspect="1"/>
              </p:cNvPicPr>
              <p:nvPr/>
            </p:nvPicPr>
            <p:blipFill>
              <a:blip r:embed="rId3" cstate="print"/>
              <a:stretch>
                <a:fillRect/>
              </a:stretch>
            </p:blipFill>
            <p:spPr>
              <a:xfrm>
                <a:off x="6781800" y="5257800"/>
                <a:ext cx="1524000" cy="838200"/>
              </a:xfrm>
              <a:prstGeom prst="rect">
                <a:avLst/>
              </a:prstGeom>
            </p:spPr>
          </p:pic>
          <p:pic>
            <p:nvPicPr>
              <p:cNvPr id="9" name="Picture 8" descr="Image courtesy of Johan Vikström.jpg"/>
              <p:cNvPicPr>
                <a:picLocks noChangeAspect="1"/>
              </p:cNvPicPr>
              <p:nvPr/>
            </p:nvPicPr>
            <p:blipFill>
              <a:blip r:embed="rId4" cstate="print"/>
              <a:stretch>
                <a:fillRect/>
              </a:stretch>
            </p:blipFill>
            <p:spPr>
              <a:xfrm>
                <a:off x="992038" y="5257800"/>
                <a:ext cx="1319842" cy="838200"/>
              </a:xfrm>
              <a:prstGeom prst="rect">
                <a:avLst/>
              </a:prstGeom>
            </p:spPr>
          </p:pic>
          <p:pic>
            <p:nvPicPr>
              <p:cNvPr id="10" name="Picture 9" descr="Image courtesy of Shilo.jpg"/>
              <p:cNvPicPr>
                <a:picLocks noChangeAspect="1"/>
              </p:cNvPicPr>
              <p:nvPr/>
            </p:nvPicPr>
            <p:blipFill>
              <a:blip r:embed="rId5" cstate="print"/>
              <a:stretch>
                <a:fillRect/>
              </a:stretch>
            </p:blipFill>
            <p:spPr>
              <a:xfrm>
                <a:off x="2311879" y="5257800"/>
                <a:ext cx="1516145" cy="838200"/>
              </a:xfrm>
              <a:prstGeom prst="rect">
                <a:avLst/>
              </a:prstGeom>
            </p:spPr>
          </p:pic>
          <p:pic>
            <p:nvPicPr>
              <p:cNvPr id="11" name="Picture 10" descr="Image courtesy of Ool Digital.jpg"/>
              <p:cNvPicPr>
                <a:picLocks noChangeAspect="1"/>
              </p:cNvPicPr>
              <p:nvPr/>
            </p:nvPicPr>
            <p:blipFill>
              <a:blip r:embed="rId6" cstate="print"/>
              <a:stretch>
                <a:fillRect/>
              </a:stretch>
            </p:blipFill>
            <p:spPr>
              <a:xfrm>
                <a:off x="5257800" y="5257800"/>
                <a:ext cx="1552755" cy="838200"/>
              </a:xfrm>
              <a:prstGeom prst="rect">
                <a:avLst/>
              </a:prstGeom>
            </p:spPr>
          </p:pic>
          <p:pic>
            <p:nvPicPr>
              <p:cNvPr id="12" name="Picture 11" descr="test.JPG"/>
              <p:cNvPicPr>
                <a:picLocks noChangeAspect="1"/>
              </p:cNvPicPr>
              <p:nvPr/>
            </p:nvPicPr>
            <p:blipFill>
              <a:blip r:embed="rId7" cstate="print"/>
              <a:stretch>
                <a:fillRect/>
              </a:stretch>
            </p:blipFill>
            <p:spPr>
              <a:xfrm>
                <a:off x="3810000" y="5257800"/>
                <a:ext cx="1447800" cy="838201"/>
              </a:xfrm>
              <a:prstGeom prst="rect">
                <a:avLst/>
              </a:prstGeom>
            </p:spPr>
          </p:pic>
        </p:grpSp>
      </p:grpSp>
    </p:spTree>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Maya Python API</a:t>
            </a:r>
            <a:endParaRPr lang="en-US" dirty="0"/>
          </a:p>
        </p:txBody>
      </p:sp>
      <p:sp>
        <p:nvSpPr>
          <p:cNvPr id="3" name="Content Placeholder 2"/>
          <p:cNvSpPr>
            <a:spLocks noGrp="1"/>
          </p:cNvSpPr>
          <p:nvPr>
            <p:ph idx="1"/>
          </p:nvPr>
        </p:nvSpPr>
        <p:spPr/>
        <p:txBody>
          <a:bodyPr/>
          <a:lstStyle/>
          <a:p>
            <a:pPr>
              <a:buClr>
                <a:schemeClr val="bg1"/>
              </a:buClr>
              <a:buFont typeface="Arial" pitchFamily="34" charset="0"/>
              <a:buChar char="•"/>
            </a:pPr>
            <a:r>
              <a:rPr lang="en-US" sz="2800" dirty="0" smtClean="0"/>
              <a:t>Motivation: more </a:t>
            </a:r>
            <a:r>
              <a:rPr lang="en-US" sz="2800" dirty="0" err="1" smtClean="0"/>
              <a:t>Pythonic</a:t>
            </a:r>
            <a:r>
              <a:rPr lang="en-US" sz="2800" dirty="0" smtClean="0"/>
              <a:t> experience</a:t>
            </a:r>
          </a:p>
          <a:p>
            <a:pPr>
              <a:buClr>
                <a:schemeClr val="bg1"/>
              </a:buClr>
              <a:buFont typeface="Arial" pitchFamily="34" charset="0"/>
              <a:buChar char="•"/>
            </a:pPr>
            <a:endParaRPr lang="en-US" sz="2800" dirty="0" smtClean="0"/>
          </a:p>
          <a:p>
            <a:pPr>
              <a:buClr>
                <a:schemeClr val="bg1"/>
              </a:buClr>
              <a:buFont typeface="Arial" pitchFamily="34" charset="0"/>
              <a:buChar char="•"/>
            </a:pPr>
            <a:r>
              <a:rPr lang="en-US" sz="2800" dirty="0" smtClean="0"/>
              <a:t>New python API documentation</a:t>
            </a:r>
          </a:p>
          <a:p>
            <a:pPr>
              <a:buClr>
                <a:schemeClr val="bg1"/>
              </a:buClr>
              <a:buFont typeface="Arial" pitchFamily="34" charset="0"/>
              <a:buChar char="•"/>
            </a:pPr>
            <a:endParaRPr lang="en-US" sz="2800" dirty="0" smtClean="0"/>
          </a:p>
          <a:p>
            <a:pPr>
              <a:buClr>
                <a:schemeClr val="bg1"/>
              </a:buClr>
              <a:buFont typeface="Arial" pitchFamily="34" charset="0"/>
              <a:buChar char="•"/>
            </a:pPr>
            <a:r>
              <a:rPr lang="en-US" sz="2800" dirty="0" smtClean="0"/>
              <a:t>Development Stage</a:t>
            </a:r>
            <a:endParaRPr lang="en-US" sz="2800" dirty="0"/>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dirty="0" smtClean="0"/>
              <a:t>Agenda</a:t>
            </a:r>
          </a:p>
        </p:txBody>
      </p:sp>
      <p:sp>
        <p:nvSpPr>
          <p:cNvPr id="4099" name="Content Placeholder 2"/>
          <p:cNvSpPr>
            <a:spLocks noGrp="1"/>
          </p:cNvSpPr>
          <p:nvPr>
            <p:ph idx="1"/>
          </p:nvPr>
        </p:nvSpPr>
        <p:spPr/>
        <p:txBody>
          <a:bodyPr/>
          <a:lstStyle/>
          <a:p>
            <a:pPr marL="0" indent="0" eaLnBrk="1" hangingPunct="1">
              <a:buClr>
                <a:schemeClr val="bg1"/>
              </a:buClr>
              <a:buFont typeface="Arial" pitchFamily="34" charset="0"/>
              <a:buChar char="•"/>
            </a:pPr>
            <a:r>
              <a:rPr lang="en-US" sz="2800" dirty="0" smtClean="0"/>
              <a:t>  Python Threading in Maya</a:t>
            </a:r>
          </a:p>
          <a:p>
            <a:pPr marL="0" indent="0" eaLnBrk="1" hangingPunct="1">
              <a:buClr>
                <a:schemeClr val="bg1"/>
              </a:buClr>
              <a:buFont typeface="Arial" pitchFamily="34" charset="0"/>
              <a:buChar char="•"/>
            </a:pPr>
            <a:r>
              <a:rPr lang="en-US" sz="2800" dirty="0" smtClean="0"/>
              <a:t>  Maya Standalone</a:t>
            </a:r>
          </a:p>
          <a:p>
            <a:pPr marL="0" indent="0" eaLnBrk="1" hangingPunct="1">
              <a:buClr>
                <a:schemeClr val="bg1"/>
              </a:buClr>
              <a:buFont typeface="Arial" pitchFamily="34" charset="0"/>
              <a:buChar char="•"/>
            </a:pPr>
            <a:r>
              <a:rPr lang="en-US" sz="2800" dirty="0" smtClean="0"/>
              <a:t>  Python and MEL </a:t>
            </a:r>
            <a:r>
              <a:rPr lang="en-US" sz="2800" smtClean="0"/>
              <a:t>Scripting Communication</a:t>
            </a:r>
            <a:endParaRPr lang="en-US" sz="2800" dirty="0" smtClean="0"/>
          </a:p>
          <a:p>
            <a:pPr marL="0" indent="0" eaLnBrk="1" hangingPunct="1">
              <a:buClr>
                <a:schemeClr val="bg1"/>
              </a:buClr>
              <a:buFont typeface="Arial" pitchFamily="34" charset="0"/>
              <a:buChar char="•"/>
            </a:pPr>
            <a:r>
              <a:rPr lang="en-US" sz="2800" dirty="0" smtClean="0"/>
              <a:t>  Differences between C++ and Python API</a:t>
            </a:r>
          </a:p>
          <a:p>
            <a:pPr marL="0" indent="0" eaLnBrk="1" hangingPunct="1">
              <a:buClr>
                <a:schemeClr val="bg1"/>
              </a:buClr>
              <a:buFont typeface="Arial" pitchFamily="34" charset="0"/>
              <a:buChar char="•"/>
            </a:pPr>
            <a:r>
              <a:rPr lang="en-US" sz="2800" dirty="0" smtClean="0"/>
              <a:t>  New Python API 2.0</a:t>
            </a:r>
          </a:p>
        </p:txBody>
      </p:sp>
      <p:grpSp>
        <p:nvGrpSpPr>
          <p:cNvPr id="13" name="Group 12"/>
          <p:cNvGrpSpPr/>
          <p:nvPr/>
        </p:nvGrpSpPr>
        <p:grpSpPr>
          <a:xfrm>
            <a:off x="566738" y="5102446"/>
            <a:ext cx="8915400" cy="1201738"/>
            <a:chOff x="914400" y="5257800"/>
            <a:chExt cx="8229600" cy="1038255"/>
          </a:xfrm>
        </p:grpSpPr>
        <p:sp>
          <p:nvSpPr>
            <p:cNvPr id="14" name="TextBox 13"/>
            <p:cNvSpPr txBox="1"/>
            <p:nvPr/>
          </p:nvSpPr>
          <p:spPr>
            <a:xfrm>
              <a:off x="914400" y="6096000"/>
              <a:ext cx="8229600" cy="200055"/>
            </a:xfrm>
            <a:prstGeom prst="rect">
              <a:avLst/>
            </a:prstGeom>
            <a:noFill/>
          </p:spPr>
          <p:txBody>
            <a:bodyPr wrap="square" rtlCol="0">
              <a:spAutoFit/>
            </a:bodyPr>
            <a:lstStyle/>
            <a:p>
              <a:r>
                <a:rPr lang="en-US" sz="700" dirty="0" smtClean="0">
                  <a:solidFill>
                    <a:schemeClr val="bg1"/>
                  </a:solidFill>
                </a:rPr>
                <a:t>Image courtesy of Johan </a:t>
              </a:r>
              <a:r>
                <a:rPr lang="en-US" sz="700" dirty="0" err="1" smtClean="0">
                  <a:solidFill>
                    <a:schemeClr val="bg1"/>
                  </a:solidFill>
                </a:rPr>
                <a:t>Vikström</a:t>
              </a:r>
              <a:r>
                <a:rPr lang="en-US" sz="700" dirty="0" smtClean="0">
                  <a:solidFill>
                    <a:schemeClr val="bg1"/>
                  </a:solidFill>
                </a:rPr>
                <a:t>, </a:t>
              </a:r>
              <a:r>
                <a:rPr lang="en-US" sz="700" dirty="0" err="1" smtClean="0">
                  <a:solidFill>
                    <a:schemeClr val="bg1"/>
                  </a:solidFill>
                </a:rPr>
                <a:t>Shilo</a:t>
              </a:r>
              <a:r>
                <a:rPr lang="en-US" sz="700" dirty="0" smtClean="0">
                  <a:solidFill>
                    <a:schemeClr val="bg1"/>
                  </a:solidFill>
                </a:rPr>
                <a:t>, </a:t>
              </a:r>
              <a:r>
                <a:rPr lang="en-US" sz="700" dirty="0" err="1" smtClean="0">
                  <a:solidFill>
                    <a:schemeClr val="bg1"/>
                  </a:solidFill>
                </a:rPr>
                <a:t>Ool</a:t>
              </a:r>
              <a:r>
                <a:rPr lang="en-US" sz="700" dirty="0" smtClean="0">
                  <a:solidFill>
                    <a:schemeClr val="bg1"/>
                  </a:solidFill>
                </a:rPr>
                <a:t> Digital, </a:t>
              </a:r>
              <a:r>
                <a:rPr lang="en-US" sz="700" dirty="0" err="1" smtClean="0">
                  <a:solidFill>
                    <a:schemeClr val="bg1"/>
                  </a:solidFill>
                </a:rPr>
                <a:t>Mikros</a:t>
              </a:r>
              <a:r>
                <a:rPr lang="en-US" sz="700" dirty="0" smtClean="0">
                  <a:solidFill>
                    <a:schemeClr val="bg1"/>
                  </a:solidFill>
                </a:rPr>
                <a:t> Image</a:t>
              </a:r>
            </a:p>
          </p:txBody>
        </p:sp>
        <p:grpSp>
          <p:nvGrpSpPr>
            <p:cNvPr id="15" name="Group 20"/>
            <p:cNvGrpSpPr/>
            <p:nvPr/>
          </p:nvGrpSpPr>
          <p:grpSpPr>
            <a:xfrm>
              <a:off x="992038" y="5257800"/>
              <a:ext cx="7313762" cy="838201"/>
              <a:chOff x="992038" y="5257800"/>
              <a:chExt cx="7313762" cy="838201"/>
            </a:xfrm>
          </p:grpSpPr>
          <p:pic>
            <p:nvPicPr>
              <p:cNvPr id="16" name="Picture 15" descr="Mikros.JPG"/>
              <p:cNvPicPr>
                <a:picLocks noChangeAspect="1"/>
              </p:cNvPicPr>
              <p:nvPr/>
            </p:nvPicPr>
            <p:blipFill>
              <a:blip r:embed="rId3" cstate="print"/>
              <a:stretch>
                <a:fillRect/>
              </a:stretch>
            </p:blipFill>
            <p:spPr>
              <a:xfrm>
                <a:off x="6781800" y="5257800"/>
                <a:ext cx="1524000" cy="838200"/>
              </a:xfrm>
              <a:prstGeom prst="rect">
                <a:avLst/>
              </a:prstGeom>
            </p:spPr>
          </p:pic>
          <p:pic>
            <p:nvPicPr>
              <p:cNvPr id="17" name="Picture 16" descr="Image courtesy of Johan Vikström.jpg"/>
              <p:cNvPicPr>
                <a:picLocks noChangeAspect="1"/>
              </p:cNvPicPr>
              <p:nvPr/>
            </p:nvPicPr>
            <p:blipFill>
              <a:blip r:embed="rId4" cstate="print"/>
              <a:stretch>
                <a:fillRect/>
              </a:stretch>
            </p:blipFill>
            <p:spPr>
              <a:xfrm>
                <a:off x="992038" y="5257800"/>
                <a:ext cx="1319842" cy="838200"/>
              </a:xfrm>
              <a:prstGeom prst="rect">
                <a:avLst/>
              </a:prstGeom>
            </p:spPr>
          </p:pic>
          <p:pic>
            <p:nvPicPr>
              <p:cNvPr id="18" name="Picture 17" descr="Image courtesy of Shilo.jpg"/>
              <p:cNvPicPr>
                <a:picLocks noChangeAspect="1"/>
              </p:cNvPicPr>
              <p:nvPr/>
            </p:nvPicPr>
            <p:blipFill>
              <a:blip r:embed="rId5" cstate="print"/>
              <a:stretch>
                <a:fillRect/>
              </a:stretch>
            </p:blipFill>
            <p:spPr>
              <a:xfrm>
                <a:off x="2311879" y="5257800"/>
                <a:ext cx="1516145" cy="838200"/>
              </a:xfrm>
              <a:prstGeom prst="rect">
                <a:avLst/>
              </a:prstGeom>
            </p:spPr>
          </p:pic>
          <p:pic>
            <p:nvPicPr>
              <p:cNvPr id="19" name="Picture 18" descr="Image courtesy of Ool Digital.jpg"/>
              <p:cNvPicPr>
                <a:picLocks noChangeAspect="1"/>
              </p:cNvPicPr>
              <p:nvPr/>
            </p:nvPicPr>
            <p:blipFill>
              <a:blip r:embed="rId6" cstate="print"/>
              <a:stretch>
                <a:fillRect/>
              </a:stretch>
            </p:blipFill>
            <p:spPr>
              <a:xfrm>
                <a:off x="5257800" y="5257800"/>
                <a:ext cx="1552755" cy="838200"/>
              </a:xfrm>
              <a:prstGeom prst="rect">
                <a:avLst/>
              </a:prstGeom>
            </p:spPr>
          </p:pic>
          <p:pic>
            <p:nvPicPr>
              <p:cNvPr id="20" name="Picture 19" descr="test.JPG"/>
              <p:cNvPicPr>
                <a:picLocks noChangeAspect="1"/>
              </p:cNvPicPr>
              <p:nvPr/>
            </p:nvPicPr>
            <p:blipFill>
              <a:blip r:embed="rId7" cstate="print"/>
              <a:stretch>
                <a:fillRect/>
              </a:stretch>
            </p:blipFill>
            <p:spPr>
              <a:xfrm>
                <a:off x="3810000" y="5257800"/>
                <a:ext cx="1447800" cy="838201"/>
              </a:xfrm>
              <a:prstGeom prst="rect">
                <a:avLst/>
              </a:prstGeom>
            </p:spPr>
          </p:pic>
        </p:grpSp>
      </p:gr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Maya Python API</a:t>
            </a:r>
            <a:endParaRPr lang="en-US" dirty="0"/>
          </a:p>
        </p:txBody>
      </p:sp>
      <p:sp>
        <p:nvSpPr>
          <p:cNvPr id="3" name="Content Placeholder 2"/>
          <p:cNvSpPr>
            <a:spLocks noGrp="1"/>
          </p:cNvSpPr>
          <p:nvPr>
            <p:ph idx="1"/>
          </p:nvPr>
        </p:nvSpPr>
        <p:spPr/>
        <p:txBody>
          <a:bodyPr/>
          <a:lstStyle/>
          <a:p>
            <a:pPr>
              <a:buClr>
                <a:schemeClr val="accent3"/>
              </a:buClr>
              <a:buFont typeface="Arial" pitchFamily="34" charset="0"/>
              <a:buChar char="•"/>
            </a:pPr>
            <a:r>
              <a:rPr lang="en-US" dirty="0" smtClean="0"/>
              <a:t>All of the new API modules are in maya.api. </a:t>
            </a:r>
          </a:p>
          <a:p>
            <a:pPr lvl="3">
              <a:buSzPct val="100000"/>
              <a:buFont typeface="Arial" pitchFamily="34" charset="0"/>
              <a:buChar char="•"/>
            </a:pPr>
            <a:r>
              <a:rPr lang="en-US" sz="2000" i="1" dirty="0" smtClean="0">
                <a:solidFill>
                  <a:srgbClr val="FFFF00"/>
                </a:solidFill>
              </a:rPr>
              <a:t>import </a:t>
            </a:r>
            <a:r>
              <a:rPr lang="en-US" sz="2000" i="1" dirty="0" err="1" smtClean="0">
                <a:solidFill>
                  <a:srgbClr val="FFFF00"/>
                </a:solidFill>
              </a:rPr>
              <a:t>maya.api.OpenMaya</a:t>
            </a:r>
            <a:r>
              <a:rPr lang="en-US" sz="2000" i="1" dirty="0" smtClean="0">
                <a:solidFill>
                  <a:srgbClr val="FFFF00"/>
                </a:solidFill>
              </a:rPr>
              <a:t> as </a:t>
            </a:r>
            <a:r>
              <a:rPr lang="en-US" sz="2000" i="1" dirty="0" err="1" smtClean="0">
                <a:solidFill>
                  <a:srgbClr val="FFFF00"/>
                </a:solidFill>
              </a:rPr>
              <a:t>om</a:t>
            </a:r>
            <a:r>
              <a:rPr lang="en-US" sz="2000" i="1" dirty="0" smtClean="0">
                <a:solidFill>
                  <a:srgbClr val="FFFF00"/>
                </a:solidFill>
              </a:rPr>
              <a:t> </a:t>
            </a:r>
          </a:p>
          <a:p>
            <a:pPr lvl="2">
              <a:buSzPct val="100000"/>
              <a:buNone/>
            </a:pPr>
            <a:endParaRPr lang="en-US" sz="2400" dirty="0" smtClean="0"/>
          </a:p>
          <a:p>
            <a:pPr>
              <a:buClr>
                <a:schemeClr val="accent3"/>
              </a:buClr>
              <a:buFont typeface="Arial" pitchFamily="34" charset="0"/>
              <a:buChar char="•"/>
            </a:pPr>
            <a:r>
              <a:rPr lang="en-US" dirty="0" smtClean="0"/>
              <a:t>The module names are the same as in the old API</a:t>
            </a:r>
          </a:p>
          <a:p>
            <a:pPr>
              <a:buClr>
                <a:schemeClr val="accent3"/>
              </a:buClr>
              <a:buNone/>
            </a:pPr>
            <a:endParaRPr lang="en-US" dirty="0" smtClean="0"/>
          </a:p>
          <a:p>
            <a:pPr>
              <a:buClr>
                <a:schemeClr val="accent3"/>
              </a:buClr>
              <a:buFont typeface="Arial" pitchFamily="34" charset="0"/>
              <a:buChar char="•"/>
            </a:pPr>
            <a:r>
              <a:rPr lang="en-US" dirty="0" smtClean="0"/>
              <a:t>Exception: Proxy classes (</a:t>
            </a:r>
            <a:r>
              <a:rPr lang="en-US" dirty="0" err="1" smtClean="0"/>
              <a:t>MPx</a:t>
            </a:r>
            <a:r>
              <a:rPr lang="en-US" dirty="0" smtClean="0"/>
              <a:t>****) do not have their own module but are located in the same module as their related classes, the same as in the C++ API. </a:t>
            </a:r>
          </a:p>
          <a:p>
            <a:pPr>
              <a:buClr>
                <a:schemeClr val="accent1"/>
              </a:buClr>
              <a:buNone/>
            </a:pPr>
            <a:r>
              <a:rPr lang="en-US" sz="2800" dirty="0" smtClean="0"/>
              <a:t>		</a:t>
            </a:r>
          </a:p>
          <a:p>
            <a:pPr lvl="1">
              <a:buNone/>
            </a:pPr>
            <a:r>
              <a:rPr lang="en-US" dirty="0" smtClean="0"/>
              <a:t>			</a:t>
            </a:r>
          </a:p>
          <a:p>
            <a:pPr lvl="3"/>
            <a:endParaRPr lang="en-US" dirty="0" smtClean="0"/>
          </a:p>
          <a:p>
            <a:endParaRPr lang="en-US" dirty="0"/>
          </a:p>
        </p:txBody>
      </p:sp>
    </p:spTree>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Maya Python API</a:t>
            </a:r>
            <a:endParaRPr lang="en-US" dirty="0"/>
          </a:p>
        </p:txBody>
      </p:sp>
      <p:sp>
        <p:nvSpPr>
          <p:cNvPr id="3" name="Content Placeholder 2"/>
          <p:cNvSpPr>
            <a:spLocks noGrp="1"/>
          </p:cNvSpPr>
          <p:nvPr>
            <p:ph idx="1"/>
          </p:nvPr>
        </p:nvSpPr>
        <p:spPr>
          <a:xfrm>
            <a:off x="319088" y="1416050"/>
            <a:ext cx="8503636" cy="5119688"/>
          </a:xfrm>
        </p:spPr>
        <p:txBody>
          <a:bodyPr/>
          <a:lstStyle/>
          <a:p>
            <a:pPr>
              <a:buClr>
                <a:schemeClr val="bg1"/>
              </a:buClr>
              <a:buFont typeface="Arial" pitchFamily="34" charset="0"/>
              <a:buChar char="•"/>
            </a:pPr>
            <a:r>
              <a:rPr lang="en-US" dirty="0" smtClean="0"/>
              <a:t>New and old API classes can be used within the same  script, but their objects are not interchangeable.</a:t>
            </a:r>
          </a:p>
        </p:txBody>
      </p:sp>
      <p:sp>
        <p:nvSpPr>
          <p:cNvPr id="4" name="TextBox 3"/>
          <p:cNvSpPr txBox="1"/>
          <p:nvPr/>
        </p:nvSpPr>
        <p:spPr>
          <a:xfrm>
            <a:off x="556054" y="2769305"/>
            <a:ext cx="7871254" cy="2862322"/>
          </a:xfrm>
          <a:prstGeom prst="rect">
            <a:avLst/>
          </a:prstGeom>
          <a:noFill/>
        </p:spPr>
        <p:txBody>
          <a:bodyPr wrap="square" rtlCol="0">
            <a:spAutoFit/>
          </a:bodyPr>
          <a:lstStyle/>
          <a:p>
            <a:r>
              <a:rPr lang="en-US" i="1" u="none" dirty="0" smtClean="0">
                <a:solidFill>
                  <a:srgbClr val="FFFF00"/>
                </a:solidFill>
                <a:latin typeface="Calibri" pitchFamily="34" charset="0"/>
              </a:rPr>
              <a:t>import </a:t>
            </a:r>
            <a:r>
              <a:rPr lang="en-US" i="1" u="none" dirty="0" err="1" smtClean="0">
                <a:solidFill>
                  <a:srgbClr val="FFFF00"/>
                </a:solidFill>
                <a:latin typeface="Calibri" pitchFamily="34" charset="0"/>
              </a:rPr>
              <a:t>maya.api.OpenMaya</a:t>
            </a:r>
            <a:r>
              <a:rPr lang="en-US" i="1" u="none" dirty="0" smtClean="0">
                <a:solidFill>
                  <a:srgbClr val="FFFF00"/>
                </a:solidFill>
                <a:latin typeface="Calibri" pitchFamily="34" charset="0"/>
              </a:rPr>
              <a:t> as </a:t>
            </a:r>
            <a:r>
              <a:rPr lang="en-US" i="1" u="none" dirty="0" err="1" smtClean="0">
                <a:solidFill>
                  <a:srgbClr val="FFFF00"/>
                </a:solidFill>
                <a:latin typeface="Calibri" pitchFamily="34" charset="0"/>
              </a:rPr>
              <a:t>newOM</a:t>
            </a:r>
            <a:r>
              <a:rPr lang="en-US" i="1" u="none" dirty="0" smtClean="0">
                <a:solidFill>
                  <a:srgbClr val="FFFF00"/>
                </a:solidFill>
                <a:latin typeface="Calibri" pitchFamily="34" charset="0"/>
              </a:rPr>
              <a:t> </a:t>
            </a:r>
          </a:p>
          <a:p>
            <a:r>
              <a:rPr lang="en-US" i="1" u="none" dirty="0" smtClean="0">
                <a:solidFill>
                  <a:srgbClr val="FFFF00"/>
                </a:solidFill>
                <a:latin typeface="Calibri" pitchFamily="34" charset="0"/>
              </a:rPr>
              <a:t>import </a:t>
            </a:r>
            <a:r>
              <a:rPr lang="en-US" i="1" u="none" dirty="0" err="1" smtClean="0">
                <a:solidFill>
                  <a:srgbClr val="FFFF00"/>
                </a:solidFill>
                <a:latin typeface="Calibri" pitchFamily="34" charset="0"/>
              </a:rPr>
              <a:t>maya.OpenMaya</a:t>
            </a:r>
            <a:r>
              <a:rPr lang="en-US" i="1" u="none" dirty="0" smtClean="0">
                <a:solidFill>
                  <a:srgbClr val="FFFF00"/>
                </a:solidFill>
                <a:latin typeface="Calibri" pitchFamily="34" charset="0"/>
              </a:rPr>
              <a:t> as </a:t>
            </a:r>
            <a:r>
              <a:rPr lang="en-US" i="1" u="none" dirty="0" err="1" smtClean="0">
                <a:solidFill>
                  <a:srgbClr val="FFFF00"/>
                </a:solidFill>
                <a:latin typeface="Calibri" pitchFamily="34" charset="0"/>
              </a:rPr>
              <a:t>oldOM</a:t>
            </a:r>
            <a:r>
              <a:rPr lang="en-US" i="1" u="none" dirty="0" smtClean="0">
                <a:solidFill>
                  <a:srgbClr val="FFFF00"/>
                </a:solidFill>
                <a:latin typeface="Calibri" pitchFamily="34" charset="0"/>
              </a:rPr>
              <a:t> </a:t>
            </a:r>
          </a:p>
          <a:p>
            <a:endParaRPr lang="en-US" i="1" u="none" dirty="0" smtClean="0">
              <a:solidFill>
                <a:srgbClr val="FFFF00"/>
              </a:solidFill>
              <a:latin typeface="Calibri" pitchFamily="34" charset="0"/>
            </a:endParaRPr>
          </a:p>
          <a:p>
            <a:r>
              <a:rPr lang="en-US" i="1" u="none" dirty="0" err="1" smtClean="0">
                <a:solidFill>
                  <a:srgbClr val="FFFF00"/>
                </a:solidFill>
                <a:latin typeface="Calibri" pitchFamily="34" charset="0"/>
              </a:rPr>
              <a:t>newAttrObj</a:t>
            </a:r>
            <a:r>
              <a:rPr lang="en-US" i="1" u="none" dirty="0" smtClean="0">
                <a:solidFill>
                  <a:srgbClr val="FFFF00"/>
                </a:solidFill>
                <a:latin typeface="Calibri" pitchFamily="34" charset="0"/>
              </a:rPr>
              <a:t> = </a:t>
            </a:r>
            <a:r>
              <a:rPr lang="en-US" i="1" u="none" dirty="0" err="1" smtClean="0">
                <a:solidFill>
                  <a:srgbClr val="FFFF00"/>
                </a:solidFill>
                <a:latin typeface="Calibri" pitchFamily="34" charset="0"/>
              </a:rPr>
              <a:t>newOM.MObject</a:t>
            </a:r>
            <a:r>
              <a:rPr lang="en-US" i="1" u="none" dirty="0" smtClean="0">
                <a:solidFill>
                  <a:srgbClr val="FFFF00"/>
                </a:solidFill>
                <a:latin typeface="Calibri" pitchFamily="34" charset="0"/>
              </a:rPr>
              <a:t>() </a:t>
            </a:r>
          </a:p>
          <a:p>
            <a:r>
              <a:rPr lang="en-US" i="1" u="none" dirty="0" err="1" smtClean="0">
                <a:solidFill>
                  <a:srgbClr val="FFFF00"/>
                </a:solidFill>
                <a:latin typeface="Calibri" pitchFamily="34" charset="0"/>
              </a:rPr>
              <a:t>oldNodeObj</a:t>
            </a:r>
            <a:r>
              <a:rPr lang="en-US" i="1" u="none" dirty="0" smtClean="0">
                <a:solidFill>
                  <a:srgbClr val="FFFF00"/>
                </a:solidFill>
                <a:latin typeface="Calibri" pitchFamily="34" charset="0"/>
              </a:rPr>
              <a:t> = </a:t>
            </a:r>
            <a:r>
              <a:rPr lang="en-US" i="1" u="none" dirty="0" err="1" smtClean="0">
                <a:solidFill>
                  <a:srgbClr val="FFFF00"/>
                </a:solidFill>
                <a:latin typeface="Calibri" pitchFamily="34" charset="0"/>
              </a:rPr>
              <a:t>oldOM.MObject</a:t>
            </a:r>
            <a:r>
              <a:rPr lang="en-US" i="1" u="none" dirty="0" smtClean="0">
                <a:solidFill>
                  <a:srgbClr val="FFFF00"/>
                </a:solidFill>
                <a:latin typeface="Calibri" pitchFamily="34" charset="0"/>
              </a:rPr>
              <a:t>() </a:t>
            </a:r>
          </a:p>
          <a:p>
            <a:r>
              <a:rPr lang="en-US" i="1" u="none" dirty="0" smtClean="0">
                <a:solidFill>
                  <a:srgbClr val="FFFF00"/>
                </a:solidFill>
                <a:latin typeface="Calibri" pitchFamily="34" charset="0"/>
              </a:rPr>
              <a:t>... </a:t>
            </a:r>
          </a:p>
          <a:p>
            <a:endParaRPr lang="en-US" i="1" u="none" dirty="0" smtClean="0">
              <a:solidFill>
                <a:srgbClr val="FFFF00"/>
              </a:solidFill>
              <a:latin typeface="Calibri" pitchFamily="34" charset="0"/>
            </a:endParaRPr>
          </a:p>
          <a:p>
            <a:r>
              <a:rPr lang="en-US" i="1" u="none" dirty="0" err="1" smtClean="0">
                <a:solidFill>
                  <a:srgbClr val="FFFF00"/>
                </a:solidFill>
                <a:latin typeface="Calibri" pitchFamily="34" charset="0"/>
              </a:rPr>
              <a:t>newAttrFn</a:t>
            </a:r>
            <a:r>
              <a:rPr lang="en-US" i="1" u="none" dirty="0" smtClean="0">
                <a:solidFill>
                  <a:srgbClr val="FFFF00"/>
                </a:solidFill>
                <a:latin typeface="Calibri" pitchFamily="34" charset="0"/>
              </a:rPr>
              <a:t> = </a:t>
            </a:r>
            <a:r>
              <a:rPr lang="en-US" i="1" u="none" dirty="0" err="1" smtClean="0">
                <a:solidFill>
                  <a:srgbClr val="FFFF00"/>
                </a:solidFill>
                <a:latin typeface="Calibri" pitchFamily="34" charset="0"/>
              </a:rPr>
              <a:t>newOM.MFnAttribute</a:t>
            </a:r>
            <a:r>
              <a:rPr lang="en-US" i="1" u="none" dirty="0" smtClean="0">
                <a:solidFill>
                  <a:srgbClr val="FFFF00"/>
                </a:solidFill>
                <a:latin typeface="Calibri" pitchFamily="34" charset="0"/>
              </a:rPr>
              <a:t>(</a:t>
            </a:r>
            <a:r>
              <a:rPr lang="en-US" i="1" u="none" dirty="0" err="1" smtClean="0">
                <a:solidFill>
                  <a:srgbClr val="FFFF00"/>
                </a:solidFill>
                <a:latin typeface="Calibri" pitchFamily="34" charset="0"/>
              </a:rPr>
              <a:t>newAttrObj</a:t>
            </a:r>
            <a:r>
              <a:rPr lang="en-US" i="1" u="none" dirty="0" smtClean="0">
                <a:solidFill>
                  <a:srgbClr val="FFFF00"/>
                </a:solidFill>
                <a:latin typeface="Calibri" pitchFamily="34" charset="0"/>
              </a:rPr>
              <a:t>) </a:t>
            </a:r>
          </a:p>
          <a:p>
            <a:r>
              <a:rPr lang="en-US" i="1" u="none" dirty="0" err="1" smtClean="0">
                <a:solidFill>
                  <a:srgbClr val="FFFF00"/>
                </a:solidFill>
                <a:latin typeface="Calibri" pitchFamily="34" charset="0"/>
              </a:rPr>
              <a:t>oldNodeFn</a:t>
            </a:r>
            <a:r>
              <a:rPr lang="en-US" i="1" u="none" dirty="0" smtClean="0">
                <a:solidFill>
                  <a:srgbClr val="FFFF00"/>
                </a:solidFill>
                <a:latin typeface="Calibri" pitchFamily="34" charset="0"/>
              </a:rPr>
              <a:t> = </a:t>
            </a:r>
            <a:r>
              <a:rPr lang="en-US" i="1" u="none" dirty="0" err="1" smtClean="0">
                <a:solidFill>
                  <a:srgbClr val="FFFF00"/>
                </a:solidFill>
                <a:latin typeface="Calibri" pitchFamily="34" charset="0"/>
              </a:rPr>
              <a:t>oldOM.MFnDependencyNode</a:t>
            </a:r>
            <a:r>
              <a:rPr lang="en-US" i="1" u="none" dirty="0" smtClean="0">
                <a:solidFill>
                  <a:srgbClr val="FFFF00"/>
                </a:solidFill>
                <a:latin typeface="Calibri" pitchFamily="34" charset="0"/>
              </a:rPr>
              <a:t>(</a:t>
            </a:r>
            <a:r>
              <a:rPr lang="en-US" i="1" u="none" dirty="0" err="1" smtClean="0">
                <a:solidFill>
                  <a:srgbClr val="FFFF00"/>
                </a:solidFill>
                <a:latin typeface="Calibri" pitchFamily="34" charset="0"/>
              </a:rPr>
              <a:t>oldNodeObj</a:t>
            </a:r>
            <a:r>
              <a:rPr lang="en-US" i="1" u="none" dirty="0" smtClean="0">
                <a:solidFill>
                  <a:srgbClr val="FFFF00"/>
                </a:solidFill>
                <a:latin typeface="Calibri" pitchFamily="34" charset="0"/>
              </a:rPr>
              <a:t>) </a:t>
            </a:r>
          </a:p>
          <a:p>
            <a:r>
              <a:rPr lang="en-US" i="1" u="none" dirty="0" smtClean="0">
                <a:solidFill>
                  <a:srgbClr val="FFFF00"/>
                </a:solidFill>
                <a:latin typeface="Calibri" pitchFamily="34" charset="0"/>
              </a:rPr>
              <a:t>print("Attribute name is %</a:t>
            </a:r>
            <a:r>
              <a:rPr lang="en-US" i="1" u="none" dirty="0" err="1" smtClean="0">
                <a:solidFill>
                  <a:srgbClr val="FFFF00"/>
                </a:solidFill>
                <a:latin typeface="Calibri" pitchFamily="34" charset="0"/>
              </a:rPr>
              <a:t>s.%s</a:t>
            </a:r>
            <a:r>
              <a:rPr lang="en-US" i="1" u="none" dirty="0" smtClean="0">
                <a:solidFill>
                  <a:srgbClr val="FFFF00"/>
                </a:solidFill>
                <a:latin typeface="Calibri" pitchFamily="34" charset="0"/>
              </a:rPr>
              <a:t>" % (oldNodeFn.name(), newAttrFn.name))</a:t>
            </a:r>
            <a:endParaRPr lang="en-US" i="1" u="none" dirty="0">
              <a:solidFill>
                <a:srgbClr val="FFFF00"/>
              </a:solidFill>
              <a:latin typeface="Calibri" pitchFamily="34" charset="0"/>
            </a:endParaRPr>
          </a:p>
        </p:txBody>
      </p:sp>
    </p:spTree>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Maya Python API</a:t>
            </a:r>
            <a:endParaRPr lang="en-US" dirty="0"/>
          </a:p>
        </p:txBody>
      </p:sp>
      <p:sp>
        <p:nvSpPr>
          <p:cNvPr id="3" name="Content Placeholder 2"/>
          <p:cNvSpPr>
            <a:spLocks noGrp="1"/>
          </p:cNvSpPr>
          <p:nvPr>
            <p:ph idx="1"/>
          </p:nvPr>
        </p:nvSpPr>
        <p:spPr/>
        <p:txBody>
          <a:bodyPr/>
          <a:lstStyle/>
          <a:p>
            <a:r>
              <a:rPr lang="en-US" dirty="0" smtClean="0"/>
              <a:t>This sample code here is not legal and does not work:  </a:t>
            </a:r>
            <a:endParaRPr lang="en-US" dirty="0"/>
          </a:p>
        </p:txBody>
      </p:sp>
      <p:sp>
        <p:nvSpPr>
          <p:cNvPr id="4" name="TextBox 3"/>
          <p:cNvSpPr txBox="1"/>
          <p:nvPr/>
        </p:nvSpPr>
        <p:spPr>
          <a:xfrm>
            <a:off x="506626" y="2236572"/>
            <a:ext cx="7871254" cy="2308324"/>
          </a:xfrm>
          <a:prstGeom prst="rect">
            <a:avLst/>
          </a:prstGeom>
          <a:noFill/>
        </p:spPr>
        <p:txBody>
          <a:bodyPr wrap="square" rtlCol="0">
            <a:spAutoFit/>
          </a:bodyPr>
          <a:lstStyle/>
          <a:p>
            <a:r>
              <a:rPr lang="en-US" i="1" u="none" dirty="0" smtClean="0">
                <a:solidFill>
                  <a:srgbClr val="FFFF00"/>
                </a:solidFill>
                <a:latin typeface="Calibri" pitchFamily="34" charset="0"/>
              </a:rPr>
              <a:t>import </a:t>
            </a:r>
            <a:r>
              <a:rPr lang="en-US" i="1" u="none" dirty="0" err="1" smtClean="0">
                <a:solidFill>
                  <a:srgbClr val="FFFF00"/>
                </a:solidFill>
                <a:latin typeface="Calibri" pitchFamily="34" charset="0"/>
              </a:rPr>
              <a:t>maya.api.OpenMaya</a:t>
            </a:r>
            <a:r>
              <a:rPr lang="en-US" i="1" u="none" dirty="0" smtClean="0">
                <a:solidFill>
                  <a:srgbClr val="FFFF00"/>
                </a:solidFill>
                <a:latin typeface="Calibri" pitchFamily="34" charset="0"/>
              </a:rPr>
              <a:t> as </a:t>
            </a:r>
            <a:r>
              <a:rPr lang="en-US" i="1" u="none" dirty="0" err="1" smtClean="0">
                <a:solidFill>
                  <a:srgbClr val="FFFF00"/>
                </a:solidFill>
                <a:latin typeface="Calibri" pitchFamily="34" charset="0"/>
              </a:rPr>
              <a:t>newOM</a:t>
            </a:r>
            <a:r>
              <a:rPr lang="en-US" i="1" u="none" dirty="0" smtClean="0">
                <a:solidFill>
                  <a:srgbClr val="FFFF00"/>
                </a:solidFill>
                <a:latin typeface="Calibri" pitchFamily="34" charset="0"/>
              </a:rPr>
              <a:t> </a:t>
            </a:r>
          </a:p>
          <a:p>
            <a:r>
              <a:rPr lang="en-US" i="1" u="none" dirty="0" smtClean="0">
                <a:solidFill>
                  <a:srgbClr val="FFFF00"/>
                </a:solidFill>
                <a:latin typeface="Calibri" pitchFamily="34" charset="0"/>
              </a:rPr>
              <a:t>import </a:t>
            </a:r>
            <a:r>
              <a:rPr lang="en-US" i="1" u="none" dirty="0" err="1" smtClean="0">
                <a:solidFill>
                  <a:srgbClr val="FFFF00"/>
                </a:solidFill>
                <a:latin typeface="Calibri" pitchFamily="34" charset="0"/>
              </a:rPr>
              <a:t>maya.OpenMaya</a:t>
            </a:r>
            <a:r>
              <a:rPr lang="en-US" i="1" u="none" dirty="0" smtClean="0">
                <a:solidFill>
                  <a:srgbClr val="FFFF00"/>
                </a:solidFill>
                <a:latin typeface="Calibri" pitchFamily="34" charset="0"/>
              </a:rPr>
              <a:t> as </a:t>
            </a:r>
            <a:r>
              <a:rPr lang="en-US" i="1" u="none" dirty="0" err="1" smtClean="0">
                <a:solidFill>
                  <a:srgbClr val="FFFF00"/>
                </a:solidFill>
                <a:latin typeface="Calibri" pitchFamily="34" charset="0"/>
              </a:rPr>
              <a:t>oldOM</a:t>
            </a:r>
            <a:r>
              <a:rPr lang="en-US" i="1" u="none" dirty="0" smtClean="0">
                <a:solidFill>
                  <a:srgbClr val="FFFF00"/>
                </a:solidFill>
                <a:latin typeface="Calibri" pitchFamily="34" charset="0"/>
              </a:rPr>
              <a:t> </a:t>
            </a:r>
          </a:p>
          <a:p>
            <a:endParaRPr lang="en-US" i="1" u="none" dirty="0" smtClean="0">
              <a:solidFill>
                <a:srgbClr val="FFFF00"/>
              </a:solidFill>
              <a:latin typeface="Calibri" pitchFamily="34" charset="0"/>
            </a:endParaRPr>
          </a:p>
          <a:p>
            <a:r>
              <a:rPr lang="en-US" i="1" u="none" dirty="0" err="1" smtClean="0">
                <a:solidFill>
                  <a:srgbClr val="FFFF00"/>
                </a:solidFill>
                <a:latin typeface="Calibri" pitchFamily="34" charset="0"/>
              </a:rPr>
              <a:t>newAttrObj</a:t>
            </a:r>
            <a:r>
              <a:rPr lang="en-US" i="1" u="none" dirty="0" smtClean="0">
                <a:solidFill>
                  <a:srgbClr val="FFFF00"/>
                </a:solidFill>
                <a:latin typeface="Calibri" pitchFamily="34" charset="0"/>
              </a:rPr>
              <a:t> = </a:t>
            </a:r>
            <a:r>
              <a:rPr lang="en-US" i="1" u="none" dirty="0" err="1" smtClean="0">
                <a:solidFill>
                  <a:srgbClr val="FFFF00"/>
                </a:solidFill>
                <a:latin typeface="Calibri" pitchFamily="34" charset="0"/>
              </a:rPr>
              <a:t>newOM.MObject</a:t>
            </a:r>
            <a:r>
              <a:rPr lang="en-US" i="1" u="none" dirty="0" smtClean="0">
                <a:solidFill>
                  <a:srgbClr val="FFFF00"/>
                </a:solidFill>
                <a:latin typeface="Calibri" pitchFamily="34" charset="0"/>
              </a:rPr>
              <a:t>() </a:t>
            </a:r>
          </a:p>
          <a:p>
            <a:r>
              <a:rPr lang="en-US" i="1" u="none" dirty="0" err="1" smtClean="0">
                <a:solidFill>
                  <a:srgbClr val="FFFF00"/>
                </a:solidFill>
                <a:latin typeface="Calibri" pitchFamily="34" charset="0"/>
              </a:rPr>
              <a:t>oldNodeObj</a:t>
            </a:r>
            <a:r>
              <a:rPr lang="en-US" i="1" u="none" dirty="0" smtClean="0">
                <a:solidFill>
                  <a:srgbClr val="FFFF00"/>
                </a:solidFill>
                <a:latin typeface="Calibri" pitchFamily="34" charset="0"/>
              </a:rPr>
              <a:t> = </a:t>
            </a:r>
            <a:r>
              <a:rPr lang="en-US" i="1" u="none" dirty="0" err="1" smtClean="0">
                <a:solidFill>
                  <a:srgbClr val="FFFF00"/>
                </a:solidFill>
                <a:latin typeface="Calibri" pitchFamily="34" charset="0"/>
              </a:rPr>
              <a:t>oldOM.MObject</a:t>
            </a:r>
            <a:r>
              <a:rPr lang="en-US" i="1" u="none" dirty="0" smtClean="0">
                <a:solidFill>
                  <a:srgbClr val="FFFF00"/>
                </a:solidFill>
                <a:latin typeface="Calibri" pitchFamily="34" charset="0"/>
              </a:rPr>
              <a:t>() </a:t>
            </a:r>
          </a:p>
          <a:p>
            <a:endParaRPr lang="en-US" i="1" u="none" dirty="0" smtClean="0">
              <a:solidFill>
                <a:srgbClr val="FFFF00"/>
              </a:solidFill>
              <a:latin typeface="Calibri" pitchFamily="34" charset="0"/>
            </a:endParaRPr>
          </a:p>
          <a:p>
            <a:r>
              <a:rPr lang="en-US" i="1" u="none" dirty="0" smtClean="0">
                <a:solidFill>
                  <a:srgbClr val="FFFF00"/>
                </a:solidFill>
                <a:latin typeface="Calibri" pitchFamily="34" charset="0"/>
              </a:rPr>
              <a:t>...</a:t>
            </a:r>
          </a:p>
          <a:p>
            <a:r>
              <a:rPr lang="en-US" i="1" u="none" dirty="0" smtClean="0">
                <a:solidFill>
                  <a:srgbClr val="FFFF00"/>
                </a:solidFill>
                <a:latin typeface="Calibri" pitchFamily="34" charset="0"/>
              </a:rPr>
              <a:t> </a:t>
            </a:r>
            <a:r>
              <a:rPr lang="en-US" i="1" u="none" dirty="0" err="1" smtClean="0">
                <a:solidFill>
                  <a:srgbClr val="FFFF00"/>
                </a:solidFill>
                <a:latin typeface="Calibri" pitchFamily="34" charset="0"/>
              </a:rPr>
              <a:t>newPlug</a:t>
            </a:r>
            <a:r>
              <a:rPr lang="en-US" i="1" u="none" dirty="0" smtClean="0">
                <a:solidFill>
                  <a:srgbClr val="FFFF00"/>
                </a:solidFill>
                <a:latin typeface="Calibri" pitchFamily="34" charset="0"/>
              </a:rPr>
              <a:t> = </a:t>
            </a:r>
            <a:r>
              <a:rPr lang="en-US" i="1" u="none" dirty="0" err="1" smtClean="0">
                <a:solidFill>
                  <a:srgbClr val="FFFF00"/>
                </a:solidFill>
                <a:latin typeface="Calibri" pitchFamily="34" charset="0"/>
              </a:rPr>
              <a:t>newOM.MPlug</a:t>
            </a:r>
            <a:r>
              <a:rPr lang="en-US" i="1" u="none" dirty="0" smtClean="0">
                <a:solidFill>
                  <a:srgbClr val="FFFF00"/>
                </a:solidFill>
                <a:latin typeface="Calibri" pitchFamily="34" charset="0"/>
              </a:rPr>
              <a:t>(</a:t>
            </a:r>
            <a:r>
              <a:rPr lang="en-US" i="1" u="none" dirty="0" err="1" smtClean="0">
                <a:solidFill>
                  <a:srgbClr val="FFFF00"/>
                </a:solidFill>
                <a:latin typeface="Calibri" pitchFamily="34" charset="0"/>
              </a:rPr>
              <a:t>oldNodeObj</a:t>
            </a:r>
            <a:r>
              <a:rPr lang="en-US" i="1" u="none" dirty="0" smtClean="0">
                <a:solidFill>
                  <a:srgbClr val="FFFF00"/>
                </a:solidFill>
                <a:latin typeface="Calibri" pitchFamily="34" charset="0"/>
              </a:rPr>
              <a:t>, </a:t>
            </a:r>
            <a:r>
              <a:rPr lang="en-US" i="1" u="none" dirty="0" err="1" smtClean="0">
                <a:solidFill>
                  <a:srgbClr val="FFFF00"/>
                </a:solidFill>
                <a:latin typeface="Calibri" pitchFamily="34" charset="0"/>
              </a:rPr>
              <a:t>newAttrObj</a:t>
            </a:r>
            <a:r>
              <a:rPr lang="en-US" i="1" u="none" dirty="0" smtClean="0">
                <a:solidFill>
                  <a:srgbClr val="FFFF00"/>
                </a:solidFill>
                <a:latin typeface="Calibri" pitchFamily="34" charset="0"/>
              </a:rPr>
              <a:t>)</a:t>
            </a:r>
            <a:endParaRPr lang="en-US" i="1" u="none" dirty="0">
              <a:solidFill>
                <a:srgbClr val="FFFF00"/>
              </a:solidFill>
              <a:latin typeface="Calibri" pitchFamily="34" charset="0"/>
            </a:endParaRPr>
          </a:p>
        </p:txBody>
      </p:sp>
    </p:spTree>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Maya Python API</a:t>
            </a:r>
            <a:endParaRPr lang="en-US" dirty="0"/>
          </a:p>
        </p:txBody>
      </p:sp>
      <p:sp>
        <p:nvSpPr>
          <p:cNvPr id="3" name="Content Placeholder 2"/>
          <p:cNvSpPr>
            <a:spLocks noGrp="1"/>
          </p:cNvSpPr>
          <p:nvPr>
            <p:ph idx="1"/>
          </p:nvPr>
        </p:nvSpPr>
        <p:spPr/>
        <p:txBody>
          <a:bodyPr/>
          <a:lstStyle/>
          <a:p>
            <a:pPr marL="391686" indent="-293764">
              <a:buClr>
                <a:schemeClr val="bg1"/>
              </a:buClr>
              <a:buSzPct val="100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M*Array types become full Python sequences and can be used </a:t>
            </a:r>
            <a:r>
              <a:rPr lang="en-US" dirty="0" err="1" smtClean="0"/>
              <a:t>interchangably</a:t>
            </a:r>
            <a:r>
              <a:rPr lang="en-US" dirty="0" smtClean="0"/>
              <a:t> with Python lists almost </a:t>
            </a:r>
            <a:br>
              <a:rPr lang="en-US" dirty="0" smtClean="0"/>
            </a:br>
            <a:r>
              <a:rPr lang="en-US" dirty="0" smtClean="0"/>
              <a:t>everywhere.</a:t>
            </a:r>
          </a:p>
          <a:p>
            <a:pPr marL="391686" indent="-293764">
              <a:buClr>
                <a:schemeClr val="bg1"/>
              </a:buClr>
              <a:buSzPct val="100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Most methods which take M*Array types as parameters will also take normal Python sequence.</a:t>
            </a:r>
          </a:p>
          <a:p>
            <a:pPr marL="391686" indent="-293764">
              <a:buClr>
                <a:schemeClr val="bg1"/>
              </a:buClr>
              <a:buSzPct val="100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smtClean="0"/>
          </a:p>
          <a:p>
            <a:pPr marL="391686" indent="-293764">
              <a:buClr>
                <a:schemeClr val="bg1"/>
              </a:buClr>
              <a:buSzPct val="100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Most methods return values through function result, not through parameters.</a:t>
            </a:r>
          </a:p>
          <a:p>
            <a:pPr marL="391686" indent="-293764">
              <a:buClr>
                <a:schemeClr val="bg1"/>
              </a:buClr>
              <a:buSzPct val="100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smtClean="0"/>
          </a:p>
          <a:p>
            <a:pPr marL="391686" indent="-293764">
              <a:buClr>
                <a:schemeClr val="bg1"/>
              </a:buClr>
              <a:buSzPct val="100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Methods which have no result return a reference to the object itself so that calls can be chained. </a:t>
            </a:r>
          </a:p>
          <a:p>
            <a:pPr marL="1763286" lvl="4" indent="-293764">
              <a:buSzPct val="100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obj.method1().method2()</a:t>
            </a:r>
          </a:p>
          <a:p>
            <a:endParaRPr lang="en-US" dirty="0"/>
          </a:p>
        </p:txBody>
      </p:sp>
    </p:spTree>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Maya Python API</a:t>
            </a:r>
            <a:endParaRPr lang="en-US" dirty="0"/>
          </a:p>
        </p:txBody>
      </p:sp>
      <p:sp>
        <p:nvSpPr>
          <p:cNvPr id="3" name="Content Placeholder 2"/>
          <p:cNvSpPr>
            <a:spLocks noGrp="1"/>
          </p:cNvSpPr>
          <p:nvPr>
            <p:ph idx="1"/>
          </p:nvPr>
        </p:nvSpPr>
        <p:spPr/>
        <p:txBody>
          <a:bodyPr/>
          <a:lstStyle/>
          <a:p>
            <a:pPr marL="391686" indent="-293764">
              <a:buClr>
                <a:schemeClr val="bg1"/>
              </a:buClr>
              <a:buSzPct val="100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Many get/set method pairs get replaced with object </a:t>
            </a:r>
            <a:br>
              <a:rPr lang="en-US" dirty="0" smtClean="0"/>
            </a:br>
            <a:r>
              <a:rPr lang="en-US" dirty="0" smtClean="0"/>
              <a:t>attributes. </a:t>
            </a:r>
          </a:p>
          <a:p>
            <a:pPr marL="617111" lvl="2" indent="-293764">
              <a:buSzPct val="100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Previously: </a:t>
            </a:r>
            <a:r>
              <a:rPr lang="en-US" dirty="0" err="1" smtClean="0"/>
              <a:t>MFnAttribute.setHidden</a:t>
            </a:r>
            <a:r>
              <a:rPr lang="en-US" dirty="0" smtClean="0"/>
              <a:t>(True)</a:t>
            </a:r>
          </a:p>
          <a:p>
            <a:pPr marL="617111" lvl="2" indent="-293764">
              <a:buSzPct val="100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Now: </a:t>
            </a:r>
            <a:r>
              <a:rPr lang="en-US" dirty="0" err="1" smtClean="0"/>
              <a:t>MFnAttribute.hidden</a:t>
            </a:r>
            <a:r>
              <a:rPr lang="en-US" dirty="0" smtClean="0"/>
              <a:t> = True</a:t>
            </a:r>
            <a:br>
              <a:rPr lang="en-US" dirty="0" smtClean="0"/>
            </a:br>
            <a:endParaRPr lang="en-US" dirty="0" smtClean="0"/>
          </a:p>
          <a:p>
            <a:pPr marL="391686" indent="-293764">
              <a:buClr>
                <a:schemeClr val="bg1"/>
              </a:buClr>
              <a:buSzPct val="100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Up to 3 times faster than existing Python API.</a:t>
            </a:r>
          </a:p>
          <a:p>
            <a:pPr marL="391686" indent="-293764">
              <a:buClr>
                <a:schemeClr val="bg1"/>
              </a:buClr>
              <a:buSzPct val="100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smtClean="0"/>
          </a:p>
          <a:p>
            <a:pPr marL="391686" indent="-293764">
              <a:buClr>
                <a:schemeClr val="bg1"/>
              </a:buClr>
              <a:buSzPct val="100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No </a:t>
            </a:r>
            <a:r>
              <a:rPr lang="en-US" dirty="0" err="1" smtClean="0"/>
              <a:t>MScriptUtil</a:t>
            </a:r>
            <a:r>
              <a:rPr lang="en-US" dirty="0" smtClean="0"/>
              <a:t>!</a:t>
            </a:r>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smtClean="0"/>
          </a:p>
          <a:p>
            <a:endParaRPr lang="en-US" dirty="0"/>
          </a:p>
        </p:txBody>
      </p:sp>
    </p:spTree>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Maya Python API</a:t>
            </a:r>
            <a:endParaRPr lang="en-US" dirty="0"/>
          </a:p>
        </p:txBody>
      </p:sp>
      <p:sp>
        <p:nvSpPr>
          <p:cNvPr id="3" name="Content Placeholder 2"/>
          <p:cNvSpPr>
            <a:spLocks noGrp="1"/>
          </p:cNvSpPr>
          <p:nvPr>
            <p:ph idx="1"/>
          </p:nvPr>
        </p:nvSpPr>
        <p:spPr>
          <a:xfrm>
            <a:off x="0" y="1354267"/>
            <a:ext cx="9803155" cy="5119688"/>
          </a:xfrm>
        </p:spPr>
        <p:txBody>
          <a:bodyPr/>
          <a:lstStyle/>
          <a:p>
            <a:pPr marL="391686" indent="-293764">
              <a:buClr>
                <a:schemeClr val="bg1"/>
              </a:buClr>
              <a:buSzPct val="100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800" dirty="0" smtClean="0"/>
              <a:t>Current Status:</a:t>
            </a:r>
          </a:p>
          <a:p>
            <a:pPr marL="391686" indent="-293764">
              <a:buClr>
                <a:schemeClr val="accent1"/>
              </a:buClr>
              <a:buSzPct val="100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1400" dirty="0" smtClean="0"/>
          </a:p>
          <a:p>
            <a:pPr marL="617111" lvl="2"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dirty="0" smtClean="0"/>
              <a:t>It will take multiple releases before entire API is available.</a:t>
            </a:r>
          </a:p>
          <a:p>
            <a:pPr marL="617111" lvl="2"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dirty="0" smtClean="0"/>
              <a:t>Currently available (Maya 2012 </a:t>
            </a:r>
            <a:r>
              <a:rPr lang="en-US" sz="2400" dirty="0" err="1" smtClean="0"/>
              <a:t>HotFix</a:t>
            </a:r>
            <a:r>
              <a:rPr lang="en-US" sz="2400" dirty="0" smtClean="0"/>
              <a:t> 1)</a:t>
            </a:r>
          </a:p>
          <a:p>
            <a:pPr marL="904448" lvl="3"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smtClean="0"/>
              <a:t>basic </a:t>
            </a:r>
            <a:r>
              <a:rPr lang="en-US" sz="2400" dirty="0" smtClean="0"/>
              <a:t>types (</a:t>
            </a:r>
            <a:r>
              <a:rPr lang="en-US" sz="2400" dirty="0" err="1" smtClean="0"/>
              <a:t>MAngle</a:t>
            </a:r>
            <a:r>
              <a:rPr lang="en-US" sz="2400" dirty="0" smtClean="0"/>
              <a:t>, </a:t>
            </a:r>
            <a:r>
              <a:rPr lang="en-US" sz="2400" dirty="0" err="1" smtClean="0"/>
              <a:t>MMatrix</a:t>
            </a:r>
            <a:r>
              <a:rPr lang="en-US" sz="2400" dirty="0" smtClean="0"/>
              <a:t>, </a:t>
            </a:r>
            <a:r>
              <a:rPr lang="en-US" sz="2400" dirty="0" err="1" smtClean="0"/>
              <a:t>MSelectionList</a:t>
            </a:r>
            <a:r>
              <a:rPr lang="en-US" sz="2400" dirty="0" smtClean="0"/>
              <a:t>, etc)</a:t>
            </a:r>
          </a:p>
          <a:p>
            <a:pPr marL="904448" lvl="3"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dirty="0" smtClean="0"/>
              <a:t>array types (</a:t>
            </a:r>
            <a:r>
              <a:rPr lang="en-US" sz="2400" dirty="0" err="1" smtClean="0"/>
              <a:t>MIntArray</a:t>
            </a:r>
            <a:r>
              <a:rPr lang="en-US" sz="2400" dirty="0" smtClean="0"/>
              <a:t>, etc)</a:t>
            </a:r>
          </a:p>
          <a:p>
            <a:pPr marL="904448" lvl="3"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dirty="0" smtClean="0"/>
              <a:t>attribute access (</a:t>
            </a:r>
            <a:r>
              <a:rPr lang="en-US" sz="2400" dirty="0" err="1" smtClean="0"/>
              <a:t>MFn</a:t>
            </a:r>
            <a:r>
              <a:rPr lang="en-US" sz="2400" dirty="0" smtClean="0"/>
              <a:t>*Data, </a:t>
            </a:r>
            <a:r>
              <a:rPr lang="en-US" sz="2400" dirty="0" err="1" smtClean="0"/>
              <a:t>MFn</a:t>
            </a:r>
            <a:r>
              <a:rPr lang="en-US" sz="2400" dirty="0" smtClean="0"/>
              <a:t>*Attribute, </a:t>
            </a:r>
            <a:r>
              <a:rPr lang="en-US" sz="2400" dirty="0" err="1" smtClean="0"/>
              <a:t>MPlug</a:t>
            </a:r>
            <a:r>
              <a:rPr lang="en-US" sz="2400" dirty="0" smtClean="0"/>
              <a:t>, etc)</a:t>
            </a:r>
          </a:p>
          <a:p>
            <a:pPr marL="904448" lvl="3"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dirty="0" smtClean="0"/>
              <a:t>component access (</a:t>
            </a:r>
            <a:r>
              <a:rPr lang="en-US" sz="2400" dirty="0" err="1" smtClean="0"/>
              <a:t>MFnComponent</a:t>
            </a:r>
            <a:r>
              <a:rPr lang="en-US" sz="2400" dirty="0" smtClean="0"/>
              <a:t>, etc)</a:t>
            </a:r>
          </a:p>
          <a:p>
            <a:pPr marL="904448" lvl="3"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dirty="0" smtClean="0"/>
              <a:t>custom commands (</a:t>
            </a:r>
            <a:r>
              <a:rPr lang="en-US" sz="2400" dirty="0" err="1" smtClean="0"/>
              <a:t>MPxCommand</a:t>
            </a:r>
            <a:r>
              <a:rPr lang="en-US" sz="2400" dirty="0" smtClean="0"/>
              <a:t>, </a:t>
            </a:r>
            <a:r>
              <a:rPr lang="en-US" sz="2400" dirty="0" err="1" smtClean="0"/>
              <a:t>MSyntax</a:t>
            </a:r>
            <a:r>
              <a:rPr lang="en-US" sz="2400" dirty="0" smtClean="0"/>
              <a:t>, </a:t>
            </a:r>
            <a:r>
              <a:rPr lang="en-US" sz="2400" dirty="0" err="1" smtClean="0"/>
              <a:t>MArgDatabase</a:t>
            </a:r>
            <a:r>
              <a:rPr lang="en-US" sz="2400" dirty="0" smtClean="0"/>
              <a:t>, etc)</a:t>
            </a:r>
          </a:p>
          <a:p>
            <a:pPr marL="904448" lvl="3"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dirty="0" err="1" smtClean="0"/>
              <a:t>MFnDependencyNode</a:t>
            </a:r>
            <a:r>
              <a:rPr lang="en-US" sz="2400" dirty="0" smtClean="0"/>
              <a:t>, </a:t>
            </a:r>
            <a:r>
              <a:rPr lang="en-US" sz="2400" dirty="0" err="1" smtClean="0"/>
              <a:t>MFnDagNode</a:t>
            </a:r>
            <a:r>
              <a:rPr lang="en-US" sz="2400" dirty="0" smtClean="0"/>
              <a:t>, </a:t>
            </a:r>
            <a:r>
              <a:rPr lang="en-US" sz="2400" dirty="0" err="1" smtClean="0"/>
              <a:t>MFnMesh</a:t>
            </a:r>
            <a:endParaRPr lang="en-US" sz="2400" dirty="0" smtClean="0"/>
          </a:p>
          <a:p>
            <a:endParaRPr lang="en-US" dirty="0"/>
          </a:p>
        </p:txBody>
      </p:sp>
    </p:spTree>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565150" y="2855913"/>
            <a:ext cx="8083550" cy="995362"/>
          </a:xfrm>
        </p:spPr>
        <p:txBody>
          <a:bodyPr/>
          <a:lstStyle/>
          <a:p>
            <a:pPr algn="ctr" eaLnBrk="1" hangingPunct="1"/>
            <a:r>
              <a:rPr lang="en-US" sz="9700" dirty="0" smtClean="0"/>
              <a:t>Q &amp; A</a:t>
            </a:r>
          </a:p>
        </p:txBody>
      </p:sp>
    </p:spTree>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itle 1"/>
          <p:cNvSpPr txBox="1">
            <a:spLocks/>
          </p:cNvSpPr>
          <p:nvPr/>
        </p:nvSpPr>
        <p:spPr bwMode="auto">
          <a:xfrm>
            <a:off x="565150" y="2855913"/>
            <a:ext cx="8083550" cy="99536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95000"/>
              </a:lnSpc>
              <a:spcBef>
                <a:spcPct val="0"/>
              </a:spcBef>
              <a:spcAft>
                <a:spcPct val="0"/>
              </a:spcAft>
              <a:buClrTx/>
              <a:buSzTx/>
              <a:buFontTx/>
              <a:buNone/>
              <a:tabLst/>
              <a:defRPr/>
            </a:pPr>
            <a:r>
              <a:rPr kumimoji="0" lang="en-US" sz="9700" b="0" i="0" u="none" strike="noStrike" kern="0" cap="none" spc="0" normalizeH="0" baseline="0" noProof="0" dirty="0" smtClean="0">
                <a:ln>
                  <a:noFill/>
                </a:ln>
                <a:solidFill>
                  <a:schemeClr val="bg1"/>
                </a:solidFill>
                <a:effectLst/>
                <a:uLnTx/>
                <a:uFillTx/>
                <a:latin typeface="+mj-lt"/>
                <a:ea typeface="+mj-ea"/>
                <a:cs typeface="+mj-cs"/>
              </a:rPr>
              <a:t>Autodesk</a:t>
            </a: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smtClean="0"/>
          </a:p>
          <a:p>
            <a:pPr marL="228600" lvl="5" algn="ctr"/>
            <a:r>
              <a:rPr lang="en-US" sz="2800" b="1" dirty="0" smtClean="0"/>
              <a:t>Python Threading in Maya</a:t>
            </a:r>
            <a:endParaRPr lang="en-US" sz="2800" b="1" dirty="0"/>
          </a:p>
        </p:txBody>
      </p:sp>
      <p:grpSp>
        <p:nvGrpSpPr>
          <p:cNvPr id="5" name="Group 4"/>
          <p:cNvGrpSpPr/>
          <p:nvPr/>
        </p:nvGrpSpPr>
        <p:grpSpPr>
          <a:xfrm>
            <a:off x="566738" y="5102446"/>
            <a:ext cx="8915400" cy="1201738"/>
            <a:chOff x="914400" y="5257800"/>
            <a:chExt cx="8229600" cy="1038255"/>
          </a:xfrm>
        </p:grpSpPr>
        <p:sp>
          <p:nvSpPr>
            <p:cNvPr id="6" name="TextBox 5"/>
            <p:cNvSpPr txBox="1"/>
            <p:nvPr/>
          </p:nvSpPr>
          <p:spPr>
            <a:xfrm>
              <a:off x="914400" y="6096000"/>
              <a:ext cx="8229600" cy="200055"/>
            </a:xfrm>
            <a:prstGeom prst="rect">
              <a:avLst/>
            </a:prstGeom>
            <a:noFill/>
          </p:spPr>
          <p:txBody>
            <a:bodyPr wrap="square" rtlCol="0">
              <a:spAutoFit/>
            </a:bodyPr>
            <a:lstStyle/>
            <a:p>
              <a:r>
                <a:rPr lang="en-US" sz="700" dirty="0" smtClean="0">
                  <a:solidFill>
                    <a:schemeClr val="bg1"/>
                  </a:solidFill>
                </a:rPr>
                <a:t>Image courtesy of Johan </a:t>
              </a:r>
              <a:r>
                <a:rPr lang="en-US" sz="700" dirty="0" err="1" smtClean="0">
                  <a:solidFill>
                    <a:schemeClr val="bg1"/>
                  </a:solidFill>
                </a:rPr>
                <a:t>Vikström</a:t>
              </a:r>
              <a:r>
                <a:rPr lang="en-US" sz="700" dirty="0" smtClean="0">
                  <a:solidFill>
                    <a:schemeClr val="bg1"/>
                  </a:solidFill>
                </a:rPr>
                <a:t>, </a:t>
              </a:r>
              <a:r>
                <a:rPr lang="en-US" sz="700" dirty="0" err="1" smtClean="0">
                  <a:solidFill>
                    <a:schemeClr val="bg1"/>
                  </a:solidFill>
                </a:rPr>
                <a:t>Shilo</a:t>
              </a:r>
              <a:r>
                <a:rPr lang="en-US" sz="700" dirty="0" smtClean="0">
                  <a:solidFill>
                    <a:schemeClr val="bg1"/>
                  </a:solidFill>
                </a:rPr>
                <a:t>, </a:t>
              </a:r>
              <a:r>
                <a:rPr lang="en-US" sz="700" dirty="0" err="1" smtClean="0">
                  <a:solidFill>
                    <a:schemeClr val="bg1"/>
                  </a:solidFill>
                </a:rPr>
                <a:t>Ool</a:t>
              </a:r>
              <a:r>
                <a:rPr lang="en-US" sz="700" dirty="0" smtClean="0">
                  <a:solidFill>
                    <a:schemeClr val="bg1"/>
                  </a:solidFill>
                </a:rPr>
                <a:t> Digital, </a:t>
              </a:r>
              <a:r>
                <a:rPr lang="en-US" sz="700" dirty="0" err="1" smtClean="0">
                  <a:solidFill>
                    <a:schemeClr val="bg1"/>
                  </a:solidFill>
                </a:rPr>
                <a:t>Mikros</a:t>
              </a:r>
              <a:r>
                <a:rPr lang="en-US" sz="700" dirty="0" smtClean="0">
                  <a:solidFill>
                    <a:schemeClr val="bg1"/>
                  </a:solidFill>
                </a:rPr>
                <a:t> Image</a:t>
              </a:r>
            </a:p>
          </p:txBody>
        </p:sp>
        <p:grpSp>
          <p:nvGrpSpPr>
            <p:cNvPr id="7" name="Group 20"/>
            <p:cNvGrpSpPr/>
            <p:nvPr/>
          </p:nvGrpSpPr>
          <p:grpSpPr>
            <a:xfrm>
              <a:off x="992038" y="5257800"/>
              <a:ext cx="7313762" cy="838201"/>
              <a:chOff x="992038" y="5257800"/>
              <a:chExt cx="7313762" cy="838201"/>
            </a:xfrm>
          </p:grpSpPr>
          <p:pic>
            <p:nvPicPr>
              <p:cNvPr id="8" name="Picture 7" descr="Mikros.JPG"/>
              <p:cNvPicPr>
                <a:picLocks noChangeAspect="1"/>
              </p:cNvPicPr>
              <p:nvPr/>
            </p:nvPicPr>
            <p:blipFill>
              <a:blip r:embed="rId3" cstate="print"/>
              <a:stretch>
                <a:fillRect/>
              </a:stretch>
            </p:blipFill>
            <p:spPr>
              <a:xfrm>
                <a:off x="6781800" y="5257800"/>
                <a:ext cx="1524000" cy="838200"/>
              </a:xfrm>
              <a:prstGeom prst="rect">
                <a:avLst/>
              </a:prstGeom>
            </p:spPr>
          </p:pic>
          <p:pic>
            <p:nvPicPr>
              <p:cNvPr id="9" name="Picture 8" descr="Image courtesy of Johan Vikström.jpg"/>
              <p:cNvPicPr>
                <a:picLocks noChangeAspect="1"/>
              </p:cNvPicPr>
              <p:nvPr/>
            </p:nvPicPr>
            <p:blipFill>
              <a:blip r:embed="rId4" cstate="print"/>
              <a:stretch>
                <a:fillRect/>
              </a:stretch>
            </p:blipFill>
            <p:spPr>
              <a:xfrm>
                <a:off x="992038" y="5257800"/>
                <a:ext cx="1319842" cy="838200"/>
              </a:xfrm>
              <a:prstGeom prst="rect">
                <a:avLst/>
              </a:prstGeom>
            </p:spPr>
          </p:pic>
          <p:pic>
            <p:nvPicPr>
              <p:cNvPr id="10" name="Picture 9" descr="Image courtesy of Shilo.jpg"/>
              <p:cNvPicPr>
                <a:picLocks noChangeAspect="1"/>
              </p:cNvPicPr>
              <p:nvPr/>
            </p:nvPicPr>
            <p:blipFill>
              <a:blip r:embed="rId5" cstate="print"/>
              <a:stretch>
                <a:fillRect/>
              </a:stretch>
            </p:blipFill>
            <p:spPr>
              <a:xfrm>
                <a:off x="2311879" y="5257800"/>
                <a:ext cx="1516145" cy="838200"/>
              </a:xfrm>
              <a:prstGeom prst="rect">
                <a:avLst/>
              </a:prstGeom>
            </p:spPr>
          </p:pic>
          <p:pic>
            <p:nvPicPr>
              <p:cNvPr id="11" name="Picture 10" descr="Image courtesy of Ool Digital.jpg"/>
              <p:cNvPicPr>
                <a:picLocks noChangeAspect="1"/>
              </p:cNvPicPr>
              <p:nvPr/>
            </p:nvPicPr>
            <p:blipFill>
              <a:blip r:embed="rId6" cstate="print"/>
              <a:stretch>
                <a:fillRect/>
              </a:stretch>
            </p:blipFill>
            <p:spPr>
              <a:xfrm>
                <a:off x="5257800" y="5257800"/>
                <a:ext cx="1552755" cy="838200"/>
              </a:xfrm>
              <a:prstGeom prst="rect">
                <a:avLst/>
              </a:prstGeom>
            </p:spPr>
          </p:pic>
          <p:pic>
            <p:nvPicPr>
              <p:cNvPr id="12" name="Picture 11" descr="test.JPG"/>
              <p:cNvPicPr>
                <a:picLocks noChangeAspect="1"/>
              </p:cNvPicPr>
              <p:nvPr/>
            </p:nvPicPr>
            <p:blipFill>
              <a:blip r:embed="rId7" cstate="print"/>
              <a:stretch>
                <a:fillRect/>
              </a:stretch>
            </p:blipFill>
            <p:spPr>
              <a:xfrm>
                <a:off x="3810000" y="5257800"/>
                <a:ext cx="1447800" cy="838201"/>
              </a:xfrm>
              <a:prstGeom prst="rect">
                <a:avLst/>
              </a:prstGeom>
            </p:spPr>
          </p:pic>
        </p:grpSp>
      </p:gr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Threading in Maya</a:t>
            </a:r>
            <a:endParaRPr lang="en-US" dirty="0"/>
          </a:p>
        </p:txBody>
      </p:sp>
      <p:sp>
        <p:nvSpPr>
          <p:cNvPr id="3" name="Content Placeholder 2"/>
          <p:cNvSpPr>
            <a:spLocks noGrp="1"/>
          </p:cNvSpPr>
          <p:nvPr>
            <p:ph idx="1"/>
          </p:nvPr>
        </p:nvSpPr>
        <p:spPr>
          <a:xfrm>
            <a:off x="319088" y="1416050"/>
            <a:ext cx="9358312" cy="5119688"/>
          </a:xfrm>
        </p:spPr>
        <p:txBody>
          <a:bodyPr/>
          <a:lstStyle/>
          <a:p>
            <a:pPr marL="342900" lvl="1" indent="-342900">
              <a:buClr>
                <a:schemeClr val="bg1"/>
              </a:buClr>
              <a:buSzPct val="100000"/>
              <a:buFont typeface="Arial" pitchFamily="34" charset="0"/>
              <a:buChar char="•"/>
            </a:pPr>
            <a:r>
              <a:rPr lang="en-US" sz="2800" dirty="0" smtClean="0">
                <a:ea typeface="+mn-ea"/>
                <a:cs typeface="+mn-cs"/>
              </a:rPr>
              <a:t>Python comes with built-in threading support</a:t>
            </a:r>
          </a:p>
          <a:p>
            <a:pPr marL="342900" lvl="1" indent="-342900">
              <a:buClr>
                <a:schemeClr val="bg1"/>
              </a:buClr>
              <a:buSzPct val="100000"/>
              <a:buFont typeface="Arial" pitchFamily="34" charset="0"/>
              <a:buChar char="•"/>
            </a:pPr>
            <a:r>
              <a:rPr lang="en-US" sz="2800" dirty="0" smtClean="0"/>
              <a:t>Maya API and Maya Command architectures are not thread-safe</a:t>
            </a:r>
          </a:p>
          <a:p>
            <a:pPr marL="342900" lvl="1" indent="-342900">
              <a:buClr>
                <a:schemeClr val="bg1"/>
              </a:buClr>
              <a:buSzPct val="100000"/>
              <a:buFont typeface="Arial" pitchFamily="34" charset="0"/>
              <a:buChar char="•"/>
            </a:pPr>
            <a:r>
              <a:rPr lang="en-US" sz="2800" dirty="0" smtClean="0">
                <a:ea typeface="+mn-ea"/>
                <a:cs typeface="+mn-cs"/>
              </a:rPr>
              <a:t>Possible python threading in Maya</a:t>
            </a:r>
          </a:p>
          <a:p>
            <a:pPr marL="342900" lvl="1" indent="-342900">
              <a:buClr>
                <a:schemeClr val="bg1"/>
              </a:buClr>
              <a:buSzPct val="100000"/>
              <a:buFont typeface="Arial" pitchFamily="34" charset="0"/>
              <a:buChar char="•"/>
            </a:pPr>
            <a:r>
              <a:rPr lang="en-US" sz="2800" dirty="0" err="1" smtClean="0">
                <a:ea typeface="+mn-ea"/>
                <a:cs typeface="+mn-cs"/>
              </a:rPr>
              <a:t>maya.utils</a:t>
            </a:r>
            <a:r>
              <a:rPr lang="en-US" sz="2800" dirty="0" smtClean="0">
                <a:ea typeface="+mn-ea"/>
                <a:cs typeface="+mn-cs"/>
              </a:rPr>
              <a:t> module:</a:t>
            </a:r>
          </a:p>
          <a:p>
            <a:pPr marL="342900" lvl="1" indent="-342900">
              <a:buClr>
                <a:schemeClr val="bg1"/>
              </a:buClr>
              <a:buSzPct val="100000"/>
              <a:buFont typeface="Arial" pitchFamily="34" charset="0"/>
              <a:buChar char="•"/>
            </a:pPr>
            <a:endParaRPr lang="en-US" sz="2800" dirty="0" smtClean="0">
              <a:ea typeface="+mn-ea"/>
              <a:cs typeface="+mn-cs"/>
            </a:endParaRPr>
          </a:p>
          <a:p>
            <a:pPr marL="1366838" lvl="2" indent="-457200">
              <a:buClr>
                <a:schemeClr val="bg1"/>
              </a:buClr>
              <a:buSzPct val="100000"/>
              <a:buNone/>
            </a:pPr>
            <a:r>
              <a:rPr lang="en-US" i="1" dirty="0" err="1" smtClean="0">
                <a:solidFill>
                  <a:srgbClr val="FFFF00"/>
                </a:solidFill>
              </a:rPr>
              <a:t>maya.utils.executeInMainThreadWithResult</a:t>
            </a:r>
            <a:r>
              <a:rPr lang="en-US" i="1" dirty="0" smtClean="0">
                <a:solidFill>
                  <a:srgbClr val="FFFF00"/>
                </a:solidFill>
              </a:rPr>
              <a:t>()</a:t>
            </a:r>
          </a:p>
          <a:p>
            <a:pPr marL="1366838" lvl="2" indent="-457200">
              <a:buClr>
                <a:schemeClr val="bg1"/>
              </a:buClr>
              <a:buSzPct val="100000"/>
              <a:buNone/>
            </a:pPr>
            <a:r>
              <a:rPr lang="en-US" i="1" dirty="0" err="1" smtClean="0">
                <a:solidFill>
                  <a:srgbClr val="FFFF00"/>
                </a:solidFill>
              </a:rPr>
              <a:t>maya.utils.processIdleEvents</a:t>
            </a:r>
            <a:r>
              <a:rPr lang="en-US" i="1" dirty="0" smtClean="0">
                <a:solidFill>
                  <a:srgbClr val="FFFF00"/>
                </a:solidFill>
              </a:rPr>
              <a:t>()</a:t>
            </a:r>
            <a:endParaRPr lang="en-US" i="1" dirty="0">
              <a:solidFill>
                <a:srgbClr val="FFFF00"/>
              </a:solidFill>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lvl="1" indent="-342900"/>
            <a:r>
              <a:rPr lang="en-US" dirty="0" smtClean="0">
                <a:latin typeface="+mj-lt"/>
                <a:ea typeface="+mj-ea"/>
                <a:cs typeface="+mj-cs"/>
              </a:rPr>
              <a:t>Utility Module Functions</a:t>
            </a:r>
          </a:p>
        </p:txBody>
      </p:sp>
      <p:sp>
        <p:nvSpPr>
          <p:cNvPr id="3" name="Content Placeholder 2"/>
          <p:cNvSpPr>
            <a:spLocks noGrp="1"/>
          </p:cNvSpPr>
          <p:nvPr>
            <p:ph idx="1"/>
          </p:nvPr>
        </p:nvSpPr>
        <p:spPr/>
        <p:txBody>
          <a:bodyPr/>
          <a:lstStyle/>
          <a:p>
            <a:r>
              <a:rPr lang="en-US" sz="2800" dirty="0" err="1" smtClean="0"/>
              <a:t>maya.utils.executeInMainThreadWithResult</a:t>
            </a:r>
            <a:endParaRPr lang="en-US" sz="2800" dirty="0" smtClean="0"/>
          </a:p>
          <a:p>
            <a:pPr marL="911225" lvl="1">
              <a:buClr>
                <a:schemeClr val="bg1"/>
              </a:buClr>
              <a:buSzPct val="100000"/>
              <a:buFont typeface="Arial" pitchFamily="34" charset="0"/>
              <a:buChar char="•"/>
            </a:pPr>
            <a:r>
              <a:rPr lang="en-US" sz="2400" dirty="0" err="1" smtClean="0"/>
              <a:t>executeInMainThreadWithResult</a:t>
            </a:r>
            <a:r>
              <a:rPr lang="en-US" sz="2400" dirty="0" smtClean="0"/>
              <a:t> allows other threads to call Maya routines which are not thread safe</a:t>
            </a:r>
          </a:p>
          <a:p>
            <a:pPr marL="911225" lvl="1">
              <a:buClr>
                <a:schemeClr val="bg1"/>
              </a:buClr>
              <a:buSzPct val="100000"/>
              <a:buFont typeface="Arial" pitchFamily="34" charset="0"/>
              <a:buChar char="•"/>
            </a:pPr>
            <a:r>
              <a:rPr lang="en-US" sz="2400" dirty="0" smtClean="0"/>
              <a:t>It only works from the GUI app as it uses idle events</a:t>
            </a:r>
          </a:p>
          <a:p>
            <a:pPr marL="911225" lvl="1">
              <a:buClr>
                <a:schemeClr val="bg1"/>
              </a:buClr>
              <a:buSzPct val="100000"/>
              <a:buFont typeface="Arial" pitchFamily="34" charset="0"/>
              <a:buChar char="•"/>
            </a:pPr>
            <a:r>
              <a:rPr lang="en-US" sz="2400" dirty="0" smtClean="0"/>
              <a:t>Thread blocks until main thread completes execution</a:t>
            </a:r>
          </a:p>
          <a:p>
            <a:pPr marL="911225" lvl="1">
              <a:buClr>
                <a:schemeClr val="bg1"/>
              </a:buClr>
              <a:buSzPct val="100000"/>
              <a:buFont typeface="Arial" pitchFamily="34" charset="0"/>
              <a:buChar char="•"/>
            </a:pPr>
            <a:r>
              <a:rPr lang="en-US" sz="2400" dirty="0" smtClean="0"/>
              <a:t>Any result or exception is passed to the calling thread</a:t>
            </a:r>
            <a:endParaRPr lang="en-US" sz="2400" dirty="0"/>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Utility Module Functions</a:t>
            </a:r>
            <a:endParaRPr lang="en-US" dirty="0"/>
          </a:p>
        </p:txBody>
      </p:sp>
      <p:sp>
        <p:nvSpPr>
          <p:cNvPr id="3" name="Content Placeholder 2"/>
          <p:cNvSpPr>
            <a:spLocks noGrp="1"/>
          </p:cNvSpPr>
          <p:nvPr>
            <p:ph idx="1"/>
          </p:nvPr>
        </p:nvSpPr>
        <p:spPr/>
        <p:txBody>
          <a:bodyPr/>
          <a:lstStyle/>
          <a:p>
            <a:r>
              <a:rPr lang="en-US" sz="2800" dirty="0" err="1" smtClean="0"/>
              <a:t>maya.utils.executeInMainThreadWithResult</a:t>
            </a:r>
            <a:endParaRPr lang="en-US" sz="2800" dirty="0" smtClean="0"/>
          </a:p>
          <a:p>
            <a:pPr marL="911225" lvl="1">
              <a:buClr>
                <a:schemeClr val="bg1"/>
              </a:buClr>
              <a:buSzPct val="100000"/>
              <a:buFont typeface="Arial" pitchFamily="34" charset="0"/>
              <a:buChar char="•"/>
            </a:pPr>
            <a:r>
              <a:rPr lang="en-US" sz="2400" dirty="0" err="1" smtClean="0"/>
              <a:t>executeInMainThreadWithResult</a:t>
            </a:r>
            <a:r>
              <a:rPr lang="en-US" sz="2400" dirty="0" smtClean="0"/>
              <a:t> can accept either a string to evaluate or a Python function</a:t>
            </a:r>
            <a:endParaRPr lang="en-US" sz="2400" dirty="0"/>
          </a:p>
        </p:txBody>
      </p:sp>
      <p:sp>
        <p:nvSpPr>
          <p:cNvPr id="4" name="Rounded Rectangle 3"/>
          <p:cNvSpPr/>
          <p:nvPr/>
        </p:nvSpPr>
        <p:spPr>
          <a:xfrm>
            <a:off x="990600" y="3276600"/>
            <a:ext cx="7177088" cy="1600200"/>
          </a:xfrm>
          <a:prstGeom prst="roundRect">
            <a:avLst/>
          </a:prstGeom>
          <a:noFill/>
        </p:spPr>
        <p:style>
          <a:lnRef idx="0">
            <a:schemeClr val="accent1"/>
          </a:lnRef>
          <a:fillRef idx="3">
            <a:schemeClr val="accent1"/>
          </a:fillRef>
          <a:effectRef idx="3">
            <a:schemeClr val="accent1"/>
          </a:effectRef>
          <a:fontRef idx="minor">
            <a:schemeClr val="lt1"/>
          </a:fontRef>
        </p:style>
        <p:txBody>
          <a:bodyPr rtlCol="0" anchor="ctr"/>
          <a:lstStyle/>
          <a:p>
            <a:r>
              <a:rPr lang="en-US" i="1" dirty="0" smtClean="0">
                <a:solidFill>
                  <a:srgbClr val="FFFF00"/>
                </a:solidFill>
              </a:rPr>
              <a:t>def </a:t>
            </a:r>
            <a:r>
              <a:rPr lang="en-US" i="1" dirty="0" err="1" smtClean="0">
                <a:solidFill>
                  <a:srgbClr val="FFFF00"/>
                </a:solidFill>
              </a:rPr>
              <a:t>myProc</a:t>
            </a:r>
            <a:r>
              <a:rPr lang="en-US" i="1" dirty="0" smtClean="0">
                <a:solidFill>
                  <a:srgbClr val="FFFF00"/>
                </a:solidFill>
              </a:rPr>
              <a:t>():</a:t>
            </a:r>
          </a:p>
          <a:p>
            <a:r>
              <a:rPr lang="en-US" i="1" dirty="0" smtClean="0">
                <a:solidFill>
                  <a:srgbClr val="FFFF00"/>
                </a:solidFill>
              </a:rPr>
              <a:t>	return maya.cmds.ls()</a:t>
            </a:r>
          </a:p>
          <a:p>
            <a:r>
              <a:rPr lang="en-US" i="1" dirty="0" smtClean="0">
                <a:solidFill>
                  <a:srgbClr val="FFFF00"/>
                </a:solidFill>
              </a:rPr>
              <a:t>res = </a:t>
            </a:r>
            <a:r>
              <a:rPr lang="en-US" i="1" dirty="0" err="1" smtClean="0">
                <a:solidFill>
                  <a:srgbClr val="FFFF00"/>
                </a:solidFill>
              </a:rPr>
              <a:t>maya.utils.executeInMainThread</a:t>
            </a:r>
            <a:r>
              <a:rPr lang="en-US" i="1" dirty="0" smtClean="0">
                <a:solidFill>
                  <a:srgbClr val="FFFF00"/>
                </a:solidFill>
              </a:rPr>
              <a:t>( </a:t>
            </a:r>
            <a:r>
              <a:rPr lang="en-US" i="1" dirty="0" err="1" smtClean="0">
                <a:solidFill>
                  <a:srgbClr val="FFFF00"/>
                </a:solidFill>
              </a:rPr>
              <a:t>myProc</a:t>
            </a:r>
            <a:r>
              <a:rPr lang="en-US" i="1" dirty="0" smtClean="0">
                <a:solidFill>
                  <a:srgbClr val="FFFF00"/>
                </a:solidFill>
              </a:rPr>
              <a:t> )</a:t>
            </a:r>
            <a:endParaRPr lang="en-US" i="1" dirty="0">
              <a:solidFill>
                <a:srgbClr val="FFFF00"/>
              </a:solidFill>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Utility Module Functions</a:t>
            </a:r>
            <a:endParaRPr lang="en-US" dirty="0"/>
          </a:p>
        </p:txBody>
      </p:sp>
      <p:sp>
        <p:nvSpPr>
          <p:cNvPr id="3" name="Content Placeholder 2"/>
          <p:cNvSpPr>
            <a:spLocks noGrp="1"/>
          </p:cNvSpPr>
          <p:nvPr>
            <p:ph idx="1"/>
          </p:nvPr>
        </p:nvSpPr>
        <p:spPr/>
        <p:txBody>
          <a:bodyPr/>
          <a:lstStyle/>
          <a:p>
            <a:r>
              <a:rPr lang="en-US" sz="2800" dirty="0" err="1" smtClean="0"/>
              <a:t>maya.utils.processIdleEvents</a:t>
            </a:r>
            <a:endParaRPr lang="en-US" sz="2800" dirty="0" smtClean="0"/>
          </a:p>
          <a:p>
            <a:pPr marL="911225" lvl="1">
              <a:buClr>
                <a:schemeClr val="bg1"/>
              </a:buClr>
              <a:buSzPct val="100000"/>
              <a:buFont typeface="Arial" pitchFamily="34" charset="0"/>
              <a:buChar char="•"/>
            </a:pPr>
            <a:r>
              <a:rPr lang="en-US" sz="2400" dirty="0" err="1" smtClean="0"/>
              <a:t>maya.utils.processIdleEvents</a:t>
            </a:r>
            <a:r>
              <a:rPr lang="en-US" sz="2400" dirty="0" smtClean="0"/>
              <a:t>() is mainly used for testing</a:t>
            </a:r>
          </a:p>
          <a:p>
            <a:pPr marL="911225" lvl="1">
              <a:buClr>
                <a:schemeClr val="bg1"/>
              </a:buClr>
              <a:buSzPct val="100000"/>
              <a:buFont typeface="Arial" pitchFamily="34" charset="0"/>
              <a:buChar char="•"/>
            </a:pPr>
            <a:r>
              <a:rPr lang="en-US" sz="2400" dirty="0" smtClean="0"/>
              <a:t>It tells the idle queue to process existing idle events</a:t>
            </a:r>
          </a:p>
          <a:p>
            <a:pPr marL="911225" lvl="1">
              <a:buClr>
                <a:schemeClr val="bg1"/>
              </a:buClr>
              <a:buSzPct val="100000"/>
              <a:buFont typeface="Arial" pitchFamily="34" charset="0"/>
              <a:buChar char="•"/>
            </a:pPr>
            <a:r>
              <a:rPr lang="en-US" sz="2400" dirty="0" smtClean="0"/>
              <a:t>Returns True if all items on the idle queue were processed</a:t>
            </a:r>
            <a:endParaRPr lang="en-US" sz="2400" dirty="0"/>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smtClean="0"/>
          </a:p>
          <a:p>
            <a:pPr marL="228600" lvl="5" algn="ctr"/>
            <a:r>
              <a:rPr lang="en-US" sz="2800" b="1" dirty="0" smtClean="0"/>
              <a:t>Maya Standalone</a:t>
            </a:r>
          </a:p>
          <a:p>
            <a:pPr algn="ctr"/>
            <a:endParaRPr lang="en-US" sz="3200" dirty="0"/>
          </a:p>
        </p:txBody>
      </p:sp>
      <p:grpSp>
        <p:nvGrpSpPr>
          <p:cNvPr id="5" name="Group 4"/>
          <p:cNvGrpSpPr/>
          <p:nvPr/>
        </p:nvGrpSpPr>
        <p:grpSpPr>
          <a:xfrm>
            <a:off x="566738" y="5102446"/>
            <a:ext cx="8915400" cy="1201738"/>
            <a:chOff x="914400" y="5257800"/>
            <a:chExt cx="8229600" cy="1038255"/>
          </a:xfrm>
        </p:grpSpPr>
        <p:sp>
          <p:nvSpPr>
            <p:cNvPr id="6" name="TextBox 5"/>
            <p:cNvSpPr txBox="1"/>
            <p:nvPr/>
          </p:nvSpPr>
          <p:spPr>
            <a:xfrm>
              <a:off x="914400" y="6096000"/>
              <a:ext cx="8229600" cy="200055"/>
            </a:xfrm>
            <a:prstGeom prst="rect">
              <a:avLst/>
            </a:prstGeom>
            <a:noFill/>
          </p:spPr>
          <p:txBody>
            <a:bodyPr wrap="square" rtlCol="0">
              <a:spAutoFit/>
            </a:bodyPr>
            <a:lstStyle/>
            <a:p>
              <a:r>
                <a:rPr lang="en-US" sz="700" dirty="0" smtClean="0">
                  <a:solidFill>
                    <a:schemeClr val="bg1"/>
                  </a:solidFill>
                </a:rPr>
                <a:t>Image courtesy of Johan </a:t>
              </a:r>
              <a:r>
                <a:rPr lang="en-US" sz="700" dirty="0" err="1" smtClean="0">
                  <a:solidFill>
                    <a:schemeClr val="bg1"/>
                  </a:solidFill>
                </a:rPr>
                <a:t>Vikström</a:t>
              </a:r>
              <a:r>
                <a:rPr lang="en-US" sz="700" dirty="0" smtClean="0">
                  <a:solidFill>
                    <a:schemeClr val="bg1"/>
                  </a:solidFill>
                </a:rPr>
                <a:t>, </a:t>
              </a:r>
              <a:r>
                <a:rPr lang="en-US" sz="700" dirty="0" err="1" smtClean="0">
                  <a:solidFill>
                    <a:schemeClr val="bg1"/>
                  </a:solidFill>
                </a:rPr>
                <a:t>Shilo</a:t>
              </a:r>
              <a:r>
                <a:rPr lang="en-US" sz="700" dirty="0" smtClean="0">
                  <a:solidFill>
                    <a:schemeClr val="bg1"/>
                  </a:solidFill>
                </a:rPr>
                <a:t>, </a:t>
              </a:r>
              <a:r>
                <a:rPr lang="en-US" sz="700" dirty="0" err="1" smtClean="0">
                  <a:solidFill>
                    <a:schemeClr val="bg1"/>
                  </a:solidFill>
                </a:rPr>
                <a:t>Ool</a:t>
              </a:r>
              <a:r>
                <a:rPr lang="en-US" sz="700" dirty="0" smtClean="0">
                  <a:solidFill>
                    <a:schemeClr val="bg1"/>
                  </a:solidFill>
                </a:rPr>
                <a:t> Digital, </a:t>
              </a:r>
              <a:r>
                <a:rPr lang="en-US" sz="700" dirty="0" err="1" smtClean="0">
                  <a:solidFill>
                    <a:schemeClr val="bg1"/>
                  </a:solidFill>
                </a:rPr>
                <a:t>Mikros</a:t>
              </a:r>
              <a:r>
                <a:rPr lang="en-US" sz="700" dirty="0" smtClean="0">
                  <a:solidFill>
                    <a:schemeClr val="bg1"/>
                  </a:solidFill>
                </a:rPr>
                <a:t> Image</a:t>
              </a:r>
            </a:p>
          </p:txBody>
        </p:sp>
        <p:grpSp>
          <p:nvGrpSpPr>
            <p:cNvPr id="7" name="Group 20"/>
            <p:cNvGrpSpPr/>
            <p:nvPr/>
          </p:nvGrpSpPr>
          <p:grpSpPr>
            <a:xfrm>
              <a:off x="992038" y="5257800"/>
              <a:ext cx="7313762" cy="838201"/>
              <a:chOff x="992038" y="5257800"/>
              <a:chExt cx="7313762" cy="838201"/>
            </a:xfrm>
          </p:grpSpPr>
          <p:pic>
            <p:nvPicPr>
              <p:cNvPr id="8" name="Picture 7" descr="Mikros.JPG"/>
              <p:cNvPicPr>
                <a:picLocks noChangeAspect="1"/>
              </p:cNvPicPr>
              <p:nvPr/>
            </p:nvPicPr>
            <p:blipFill>
              <a:blip r:embed="rId3" cstate="print"/>
              <a:stretch>
                <a:fillRect/>
              </a:stretch>
            </p:blipFill>
            <p:spPr>
              <a:xfrm>
                <a:off x="6781800" y="5257800"/>
                <a:ext cx="1524000" cy="838200"/>
              </a:xfrm>
              <a:prstGeom prst="rect">
                <a:avLst/>
              </a:prstGeom>
            </p:spPr>
          </p:pic>
          <p:pic>
            <p:nvPicPr>
              <p:cNvPr id="9" name="Picture 8" descr="Image courtesy of Johan Vikström.jpg"/>
              <p:cNvPicPr>
                <a:picLocks noChangeAspect="1"/>
              </p:cNvPicPr>
              <p:nvPr/>
            </p:nvPicPr>
            <p:blipFill>
              <a:blip r:embed="rId4" cstate="print"/>
              <a:stretch>
                <a:fillRect/>
              </a:stretch>
            </p:blipFill>
            <p:spPr>
              <a:xfrm>
                <a:off x="992038" y="5257800"/>
                <a:ext cx="1319842" cy="838200"/>
              </a:xfrm>
              <a:prstGeom prst="rect">
                <a:avLst/>
              </a:prstGeom>
            </p:spPr>
          </p:pic>
          <p:pic>
            <p:nvPicPr>
              <p:cNvPr id="10" name="Picture 9" descr="Image courtesy of Shilo.jpg"/>
              <p:cNvPicPr>
                <a:picLocks noChangeAspect="1"/>
              </p:cNvPicPr>
              <p:nvPr/>
            </p:nvPicPr>
            <p:blipFill>
              <a:blip r:embed="rId5" cstate="print"/>
              <a:stretch>
                <a:fillRect/>
              </a:stretch>
            </p:blipFill>
            <p:spPr>
              <a:xfrm>
                <a:off x="2311879" y="5257800"/>
                <a:ext cx="1516145" cy="838200"/>
              </a:xfrm>
              <a:prstGeom prst="rect">
                <a:avLst/>
              </a:prstGeom>
            </p:spPr>
          </p:pic>
          <p:pic>
            <p:nvPicPr>
              <p:cNvPr id="11" name="Picture 10" descr="Image courtesy of Ool Digital.jpg"/>
              <p:cNvPicPr>
                <a:picLocks noChangeAspect="1"/>
              </p:cNvPicPr>
              <p:nvPr/>
            </p:nvPicPr>
            <p:blipFill>
              <a:blip r:embed="rId6" cstate="print"/>
              <a:stretch>
                <a:fillRect/>
              </a:stretch>
            </p:blipFill>
            <p:spPr>
              <a:xfrm>
                <a:off x="5257800" y="5257800"/>
                <a:ext cx="1552755" cy="838200"/>
              </a:xfrm>
              <a:prstGeom prst="rect">
                <a:avLst/>
              </a:prstGeom>
            </p:spPr>
          </p:pic>
          <p:pic>
            <p:nvPicPr>
              <p:cNvPr id="12" name="Picture 11" descr="test.JPG"/>
              <p:cNvPicPr>
                <a:picLocks noChangeAspect="1"/>
              </p:cNvPicPr>
              <p:nvPr/>
            </p:nvPicPr>
            <p:blipFill>
              <a:blip r:embed="rId7" cstate="print"/>
              <a:stretch>
                <a:fillRect/>
              </a:stretch>
            </p:blipFill>
            <p:spPr>
              <a:xfrm>
                <a:off x="3810000" y="5257800"/>
                <a:ext cx="1447800" cy="838201"/>
              </a:xfrm>
              <a:prstGeom prst="rect">
                <a:avLst/>
              </a:prstGeom>
            </p:spPr>
          </p:pic>
        </p:grpSp>
      </p:gr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1_blank">
  <a:themeElements>
    <a:clrScheme name="1_blank 2">
      <a:dk1>
        <a:srgbClr val="000000"/>
      </a:dk1>
      <a:lt1>
        <a:srgbClr val="FFFFFF"/>
      </a:lt1>
      <a:dk2>
        <a:srgbClr val="000000"/>
      </a:dk2>
      <a:lt2>
        <a:srgbClr val="CCCCCC"/>
      </a:lt2>
      <a:accent1>
        <a:srgbClr val="003264"/>
      </a:accent1>
      <a:accent2>
        <a:srgbClr val="EE5500"/>
      </a:accent2>
      <a:accent3>
        <a:srgbClr val="FFFFFF"/>
      </a:accent3>
      <a:accent4>
        <a:srgbClr val="000000"/>
      </a:accent4>
      <a:accent5>
        <a:srgbClr val="AAADB8"/>
      </a:accent5>
      <a:accent6>
        <a:srgbClr val="D84C00"/>
      </a:accent6>
      <a:hlink>
        <a:srgbClr val="77BB11"/>
      </a:hlink>
      <a:folHlink>
        <a:srgbClr val="FFAA00"/>
      </a:folHlink>
    </a:clrScheme>
    <a:fontScheme name="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ank 1">
        <a:dk1>
          <a:srgbClr val="000000"/>
        </a:dk1>
        <a:lt1>
          <a:srgbClr val="FFFFFF"/>
        </a:lt1>
        <a:dk2>
          <a:srgbClr val="000000"/>
        </a:dk2>
        <a:lt2>
          <a:srgbClr val="CCCCCC"/>
        </a:lt2>
        <a:accent1>
          <a:srgbClr val="00AADD"/>
        </a:accent1>
        <a:accent2>
          <a:srgbClr val="EE5500"/>
        </a:accent2>
        <a:accent3>
          <a:srgbClr val="FFFFFF"/>
        </a:accent3>
        <a:accent4>
          <a:srgbClr val="000000"/>
        </a:accent4>
        <a:accent5>
          <a:srgbClr val="AAD2EB"/>
        </a:accent5>
        <a:accent6>
          <a:srgbClr val="D84C00"/>
        </a:accent6>
        <a:hlink>
          <a:srgbClr val="77BB11"/>
        </a:hlink>
        <a:folHlink>
          <a:srgbClr val="FFAA00"/>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000000"/>
        </a:dk2>
        <a:lt2>
          <a:srgbClr val="CCCCCC"/>
        </a:lt2>
        <a:accent1>
          <a:srgbClr val="003264"/>
        </a:accent1>
        <a:accent2>
          <a:srgbClr val="EE5500"/>
        </a:accent2>
        <a:accent3>
          <a:srgbClr val="FFFFFF"/>
        </a:accent3>
        <a:accent4>
          <a:srgbClr val="000000"/>
        </a:accent4>
        <a:accent5>
          <a:srgbClr val="AAADB8"/>
        </a:accent5>
        <a:accent6>
          <a:srgbClr val="D84C00"/>
        </a:accent6>
        <a:hlink>
          <a:srgbClr val="77BB11"/>
        </a:hlink>
        <a:folHlink>
          <a:srgbClr val="FFAA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MacHD:Applications:Microsoft Office 2004:Templates:Presentations:Designs:Blank Presentation</Template>
  <TotalTime>8557</TotalTime>
  <Words>1580</Words>
  <Application>Microsoft Office PowerPoint</Application>
  <PresentationFormat>On-screen Show (4:3)</PresentationFormat>
  <Paragraphs>331</Paragraphs>
  <Slides>37</Slides>
  <Notes>37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1_blank</vt:lpstr>
      <vt:lpstr>Slide 1</vt:lpstr>
      <vt:lpstr>Slide 2</vt:lpstr>
      <vt:lpstr>Agenda</vt:lpstr>
      <vt:lpstr>Slide 4</vt:lpstr>
      <vt:lpstr>Python Threading in Maya</vt:lpstr>
      <vt:lpstr>Utility Module Functions</vt:lpstr>
      <vt:lpstr>Utility Module Functions</vt:lpstr>
      <vt:lpstr>Utility Module Functions</vt:lpstr>
      <vt:lpstr>Slide 9</vt:lpstr>
      <vt:lpstr>Importing Maya into external interpreter</vt:lpstr>
      <vt:lpstr>Initialization </vt:lpstr>
      <vt:lpstr>Slide 12</vt:lpstr>
      <vt:lpstr>Maya Python Scripts</vt:lpstr>
      <vt:lpstr>Python Scripting</vt:lpstr>
      <vt:lpstr>Python/MEL communication</vt:lpstr>
      <vt:lpstr>Invoke Python from MEL</vt:lpstr>
      <vt:lpstr>Python/MEL communication </vt:lpstr>
      <vt:lpstr>Invoke MEL from Python</vt:lpstr>
      <vt:lpstr>Slide 19</vt:lpstr>
      <vt:lpstr>Python API vs. C++ API</vt:lpstr>
      <vt:lpstr>Python API vs. C++ API</vt:lpstr>
      <vt:lpstr>Python API vs. C++ API</vt:lpstr>
      <vt:lpstr>Python API vs. C++ API</vt:lpstr>
      <vt:lpstr>Python API vs. C++ API</vt:lpstr>
      <vt:lpstr>MScriptUtil</vt:lpstr>
      <vt:lpstr>MScriptUtil</vt:lpstr>
      <vt:lpstr>Python API Scripts: Caveats</vt:lpstr>
      <vt:lpstr>Slide 28</vt:lpstr>
      <vt:lpstr>New Maya Python API</vt:lpstr>
      <vt:lpstr>New Maya Python API</vt:lpstr>
      <vt:lpstr>New Maya Python API</vt:lpstr>
      <vt:lpstr>New Maya Python API</vt:lpstr>
      <vt:lpstr>New Maya Python API</vt:lpstr>
      <vt:lpstr>New Maya Python API</vt:lpstr>
      <vt:lpstr>New Maya Python API</vt:lpstr>
      <vt:lpstr>Q &amp; A</vt:lpstr>
      <vt:lpstr>Slide 37</vt:lpstr>
    </vt:vector>
  </TitlesOfParts>
  <Manager/>
  <Company>Autodesk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&amp; Entertainment Title Slide Maya Logo Image</dc:title>
  <dc:creator>Naiqi Weng</dc:creator>
  <cp:lastModifiedBy>wengn</cp:lastModifiedBy>
  <cp:revision>1450</cp:revision>
  <cp:lastPrinted>2006-08-09T23:46:43Z</cp:lastPrinted>
  <dcterms:created xsi:type="dcterms:W3CDTF">2005-11-04T16:28:13Z</dcterms:created>
  <dcterms:modified xsi:type="dcterms:W3CDTF">2011-09-14T15:49:02Z</dcterms:modified>
</cp:coreProperties>
</file>