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57" r:id="rId2"/>
    <p:sldId id="275" r:id="rId3"/>
    <p:sldId id="347" r:id="rId4"/>
    <p:sldId id="350" r:id="rId5"/>
    <p:sldId id="348" r:id="rId6"/>
    <p:sldId id="294" r:id="rId7"/>
    <p:sldId id="340" r:id="rId8"/>
    <p:sldId id="305" r:id="rId9"/>
    <p:sldId id="349" r:id="rId10"/>
    <p:sldId id="306" r:id="rId11"/>
    <p:sldId id="311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44" r:id="rId20"/>
    <p:sldId id="345" r:id="rId21"/>
    <p:sldId id="320" r:id="rId22"/>
    <p:sldId id="321" r:id="rId23"/>
    <p:sldId id="322" r:id="rId24"/>
    <p:sldId id="323" r:id="rId25"/>
    <p:sldId id="324" r:id="rId26"/>
    <p:sldId id="325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8" r:id="rId35"/>
    <p:sldId id="335" r:id="rId36"/>
    <p:sldId id="336" r:id="rId37"/>
    <p:sldId id="337" r:id="rId38"/>
    <p:sldId id="272" r:id="rId39"/>
    <p:sldId id="339" r:id="rId40"/>
  </p:sldIdLst>
  <p:sldSz cx="17775238" cy="13331825"/>
  <p:notesSz cx="6858000" cy="9144000"/>
  <p:embeddedFontLst>
    <p:embeddedFont>
      <p:font typeface="KievitLight" pitchFamily="34" charset="0"/>
      <p:regular r:id="rId42"/>
      <p:italic r:id="rId43"/>
    </p:embeddedFont>
    <p:embeddedFont>
      <p:font typeface="Calibri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1777312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88656" algn="l" defTabSz="1777312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77312" algn="l" defTabSz="1777312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65968" algn="l" defTabSz="1777312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54624" algn="l" defTabSz="1777312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43280" algn="l" defTabSz="1777312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31936" algn="l" defTabSz="1777312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220591" algn="l" defTabSz="1777312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109247" algn="l" defTabSz="1777312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  <p:clrMru>
    <a:srgbClr val="FFAA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26" y="522"/>
      </p:cViewPr>
      <p:guideLst>
        <p:guide orient="horz" pos="4199"/>
        <p:guide pos="55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22216-10B2-4675-B9BD-085BB9813518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7AAB6-DD59-4A18-ACBA-270543A5B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77731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888656" algn="l" defTabSz="177731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777312" algn="l" defTabSz="177731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665968" algn="l" defTabSz="177731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554624" algn="l" defTabSz="177731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443280" algn="l" defTabSz="177731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331936" algn="l" defTabSz="177731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220591" algn="l" defTabSz="177731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109247" algn="l" defTabSz="177731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7AAB6-DD59-4A18-ACBA-270543A5B2A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7AAB6-DD59-4A18-ACBA-270543A5B2A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On top of that is MEL commands layer, command engine layer.</a:t>
            </a:r>
            <a:r>
              <a:rPr lang="en-CA" dirty="0" smtClean="0"/>
              <a:t>  User can send MEL commands to Maya directly through this layer.  This layer talk to Maya core to finish user-specified tasks. </a:t>
            </a: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take advantage of DG design and extend Maya’s functionality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7AAB6-DD59-4A18-ACBA-270543A5B2A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5800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not supported in Python:</a:t>
            </a:r>
          </a:p>
          <a:p>
            <a:pPr lvl="2"/>
            <a:r>
              <a:rPr lang="en-US" dirty="0" smtClean="0"/>
              <a:t> Marked by: </a:t>
            </a:r>
            <a:r>
              <a:rPr lang="en-US" b="1" i="1" dirty="0" smtClean="0"/>
              <a:t>NO SCRIPT SUPPORT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In most cases, alternate forms are provided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Devkit examples translated from C++ to Python</a:t>
            </a:r>
          </a:p>
          <a:p>
            <a:pPr lvl="2"/>
            <a:r>
              <a:rPr lang="en-US" dirty="0" smtClean="0"/>
              <a:t>Demonstrate how to map features to Python (devkit/plug-ins/scripted)</a:t>
            </a:r>
          </a:p>
          <a:p>
            <a:pPr>
              <a:buClr>
                <a:srgbClr val="00B0F0"/>
              </a:buClr>
            </a:pPr>
            <a:r>
              <a:rPr lang="en-US" dirty="0" smtClean="0"/>
              <a:t>Discussed using </a:t>
            </a:r>
            <a:r>
              <a:rPr lang="en-US" dirty="0" err="1" smtClean="0"/>
              <a:t>maya.cmds</a:t>
            </a:r>
            <a:r>
              <a:rPr lang="en-US" dirty="0" smtClean="0"/>
              <a:t> in Script Editor and modules and </a:t>
            </a:r>
            <a:r>
              <a:rPr lang="en-US" dirty="0" err="1" smtClean="0"/>
              <a:t>maya.OpenMaya</a:t>
            </a:r>
            <a:r>
              <a:rPr lang="en-US" dirty="0" smtClean="0"/>
              <a:t>* in Python scripted plug-ins separately</a:t>
            </a:r>
          </a:p>
          <a:p>
            <a:pPr>
              <a:buClr>
                <a:srgbClr val="00B0F0"/>
              </a:buClr>
            </a:pPr>
            <a:endParaRPr lang="en-US" dirty="0" smtClean="0"/>
          </a:p>
          <a:p>
            <a:pPr>
              <a:buClr>
                <a:srgbClr val="00B0F0"/>
              </a:buClr>
            </a:pPr>
            <a:r>
              <a:rPr lang="en-US" dirty="0" smtClean="0"/>
              <a:t>Same usage distinctions as C++/MEL</a:t>
            </a:r>
          </a:p>
          <a:p>
            <a:pPr>
              <a:buClr>
                <a:srgbClr val="00B0F0"/>
              </a:buClr>
            </a:pPr>
            <a:endParaRPr lang="en-US" dirty="0" smtClean="0"/>
          </a:p>
          <a:p>
            <a:pPr>
              <a:buClr>
                <a:srgbClr val="00B0F0"/>
              </a:buClr>
            </a:pPr>
            <a:r>
              <a:rPr lang="en-US" dirty="0" smtClean="0"/>
              <a:t>With Python, the line between a "script" and a "plug-in" is blurred</a:t>
            </a:r>
          </a:p>
          <a:p>
            <a:pPr>
              <a:buClr>
                <a:srgbClr val="00B0F0"/>
              </a:buClr>
            </a:pPr>
            <a:endParaRPr lang="en-US" dirty="0" smtClean="0"/>
          </a:p>
          <a:p>
            <a:pPr>
              <a:buClr>
                <a:srgbClr val="00B0F0"/>
              </a:buClr>
            </a:pPr>
            <a:r>
              <a:rPr lang="en-US" dirty="0" smtClean="0"/>
              <a:t>Can access </a:t>
            </a:r>
            <a:r>
              <a:rPr lang="en-US" dirty="0" err="1" smtClean="0"/>
              <a:t>maya.OpenMaya</a:t>
            </a:r>
            <a:r>
              <a:rPr lang="en-US" dirty="0" smtClean="0"/>
              <a:t>* API classes outside of a scripted plug-in</a:t>
            </a:r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BC6932-F5BB-459F-BF64-541539713D7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5800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7AAB6-DD59-4A18-ACBA-270543A5B2AC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5800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7B5D8C-C698-47A3-BAE5-D65D4A97AE5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2275" y="685800"/>
            <a:ext cx="3567113" cy="2676525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7AAB6-DD59-4A18-ACBA-270543A5B2A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5800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5800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complex Maya scene, this is More like what you’ll end up with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687388"/>
            <a:ext cx="3567113" cy="2676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to find DAG node: </a:t>
            </a:r>
            <a:r>
              <a:rPr lang="en-US" dirty="0" err="1" smtClean="0"/>
              <a:t>Hypergraph</a:t>
            </a:r>
            <a:r>
              <a:rPr lang="en-US" dirty="0" smtClean="0"/>
              <a:t>: - DAG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There is a special type of DG nodes, called “</a:t>
            </a:r>
            <a:r>
              <a:rPr lang="en-US" dirty="0" err="1" smtClean="0"/>
              <a:t>DAG”nodes</a:t>
            </a:r>
            <a:r>
              <a:rPr lang="en-US" dirty="0" smtClean="0"/>
              <a:t>. Define parent-child relationship</a:t>
            </a:r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78176" y="4267718"/>
            <a:ext cx="12663207" cy="3407022"/>
          </a:xfrm>
        </p:spPr>
        <p:txBody>
          <a:bodyPr>
            <a:normAutofit/>
          </a:bodyPr>
          <a:lstStyle>
            <a:lvl1pPr>
              <a:defRPr sz="7000" baseline="0"/>
            </a:lvl1pPr>
          </a:lstStyle>
          <a:p>
            <a:pPr lvl="0"/>
            <a:r>
              <a:rPr lang="en-US" dirty="0" smtClean="0"/>
              <a:t>Click to Insert Presentation Title</a:t>
            </a:r>
            <a:endParaRPr lang="en-US" dirty="0"/>
          </a:p>
        </p:txBody>
      </p:sp>
    </p:spTree>
  </p:cSld>
  <p:clrMapOvr>
    <a:masterClrMapping/>
  </p:clrMapOvr>
  <p:transition spd="slow" advClick="0" advTm="25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78176" y="4267718"/>
            <a:ext cx="12663207" cy="3407022"/>
          </a:xfrm>
        </p:spPr>
        <p:txBody>
          <a:bodyPr>
            <a:normAutofit/>
          </a:bodyPr>
          <a:lstStyle>
            <a:lvl1pPr>
              <a:defRPr sz="7000" baseline="0"/>
            </a:lvl1pPr>
          </a:lstStyle>
          <a:p>
            <a:pPr lvl="0"/>
            <a:r>
              <a:rPr lang="en-US" dirty="0" smtClean="0"/>
              <a:t>Click to Insert Product Name</a:t>
            </a:r>
            <a:endParaRPr lang="en-US" dirty="0"/>
          </a:p>
        </p:txBody>
      </p:sp>
    </p:spTree>
  </p:cSld>
  <p:clrMapOvr>
    <a:masterClrMapping/>
  </p:clrMapOvr>
  <p:transition spd="slow" advClick="0" advTm="25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78175" y="4267718"/>
            <a:ext cx="13007942" cy="1583472"/>
          </a:xfrm>
        </p:spPr>
        <p:txBody>
          <a:bodyPr>
            <a:normAutofit/>
          </a:bodyPr>
          <a:lstStyle>
            <a:lvl1pPr>
              <a:defRPr sz="7000" baseline="0"/>
            </a:lvl1pPr>
          </a:lstStyle>
          <a:p>
            <a:pPr lvl="0"/>
            <a:r>
              <a:rPr lang="en-US" dirty="0" smtClean="0"/>
              <a:t>Click to Insert Guest Name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78175" y="5690290"/>
            <a:ext cx="13007942" cy="1583472"/>
          </a:xfrm>
        </p:spPr>
        <p:txBody>
          <a:bodyPr>
            <a:normAutofit/>
          </a:bodyPr>
          <a:lstStyle>
            <a:lvl1pPr>
              <a:defRPr sz="6000" baseline="0"/>
            </a:lvl1pPr>
          </a:lstStyle>
          <a:p>
            <a:pPr lvl="0"/>
            <a:r>
              <a:rPr lang="en-US" dirty="0" smtClean="0"/>
              <a:t>Click to Insert Company Name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378175" y="7217577"/>
            <a:ext cx="13007942" cy="1225913"/>
          </a:xfrm>
        </p:spPr>
        <p:txBody>
          <a:bodyPr>
            <a:normAutofit/>
          </a:bodyPr>
          <a:lstStyle>
            <a:lvl1pPr>
              <a:defRPr sz="5000" baseline="0"/>
            </a:lvl1pPr>
          </a:lstStyle>
          <a:p>
            <a:pPr lvl="0"/>
            <a:r>
              <a:rPr lang="en-US" dirty="0" smtClean="0"/>
              <a:t>Click to Insert Product Name</a:t>
            </a:r>
            <a:endParaRPr lang="en-US" dirty="0"/>
          </a:p>
        </p:txBody>
      </p:sp>
    </p:spTree>
  </p:cSld>
  <p:clrMapOvr>
    <a:masterClrMapping/>
  </p:clrMapOvr>
  <p:transition spd="slow" advClick="0" advTm="25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78176" y="4267718"/>
            <a:ext cx="12663207" cy="1657538"/>
          </a:xfrm>
        </p:spPr>
        <p:txBody>
          <a:bodyPr>
            <a:normAutofit/>
          </a:bodyPr>
          <a:lstStyle>
            <a:lvl1pPr>
              <a:defRPr sz="7000" baseline="0"/>
            </a:lvl1pPr>
          </a:lstStyle>
          <a:p>
            <a:pPr lvl="0"/>
            <a:r>
              <a:rPr lang="en-US" dirty="0" smtClean="0"/>
              <a:t>Click to Insert End Slide Title</a:t>
            </a:r>
            <a:endParaRPr lang="en-US" dirty="0"/>
          </a:p>
        </p:txBody>
      </p:sp>
    </p:spTree>
  </p:cSld>
  <p:clrMapOvr>
    <a:masterClrMapping/>
  </p:clrMapOvr>
  <p:transition spd="slow" advClick="0" advTm="25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78176" y="2888562"/>
            <a:ext cx="12663207" cy="1259117"/>
          </a:xfrm>
        </p:spPr>
        <p:txBody>
          <a:bodyPr>
            <a:normAutofit/>
          </a:bodyPr>
          <a:lstStyle>
            <a:lvl1pPr>
              <a:defRPr sz="5200" baseline="0"/>
            </a:lvl1pPr>
          </a:lstStyle>
          <a:p>
            <a:pPr lvl="0"/>
            <a:r>
              <a:rPr lang="en-US" dirty="0" smtClean="0"/>
              <a:t>Click to Insert Title</a:t>
            </a:r>
            <a:endParaRPr lang="en-US" dirty="0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78176" y="4443941"/>
            <a:ext cx="12663207" cy="6665913"/>
          </a:xfrm>
        </p:spPr>
        <p:txBody>
          <a:bodyPr>
            <a:normAutofit/>
          </a:bodyPr>
          <a:lstStyle>
            <a:lvl1pPr>
              <a:defRPr sz="4400" b="0" baseline="0"/>
            </a:lvl1pPr>
          </a:lstStyle>
          <a:p>
            <a:pPr lvl="0"/>
            <a:r>
              <a:rPr lang="en-US" dirty="0" smtClean="0"/>
              <a:t>Click to Edit Text Content</a:t>
            </a:r>
            <a:endParaRPr lang="en-US" dirty="0"/>
          </a:p>
        </p:txBody>
      </p:sp>
    </p:spTree>
  </p:cSld>
  <p:clrMapOvr>
    <a:masterClrMapping/>
  </p:clrMapOvr>
  <p:transition spd="slow" advClick="0" advTm="25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78176" y="2888562"/>
            <a:ext cx="12663207" cy="1259117"/>
          </a:xfrm>
        </p:spPr>
        <p:txBody>
          <a:bodyPr>
            <a:normAutofit/>
          </a:bodyPr>
          <a:lstStyle>
            <a:lvl1pPr>
              <a:defRPr sz="5200" baseline="0"/>
            </a:lvl1pPr>
          </a:lstStyle>
          <a:p>
            <a:pPr lvl="0"/>
            <a:r>
              <a:rPr lang="en-US" dirty="0" smtClean="0"/>
              <a:t>Click to Insert End 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1380744" y="4443941"/>
            <a:ext cx="6200787" cy="6665913"/>
          </a:xfrm>
        </p:spPr>
        <p:txBody>
          <a:bodyPr>
            <a:normAutofit/>
          </a:bodyPr>
          <a:lstStyle>
            <a:lvl1pPr>
              <a:defRPr sz="4400" b="0"/>
            </a:lvl1pPr>
          </a:lstStyle>
          <a:p>
            <a:pPr lvl="0"/>
            <a:r>
              <a:rPr lang="en-US" dirty="0" smtClean="0"/>
              <a:t>Click to Edit Content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7891178" y="4443941"/>
            <a:ext cx="6164983" cy="6665913"/>
          </a:xfrm>
        </p:spPr>
        <p:txBody>
          <a:bodyPr>
            <a:normAutofit/>
          </a:bodyPr>
          <a:lstStyle>
            <a:lvl1pPr>
              <a:defRPr sz="4400" b="0"/>
            </a:lvl1pPr>
          </a:lstStyle>
          <a:p>
            <a:pPr lvl="0"/>
            <a:r>
              <a:rPr lang="en-US" dirty="0" smtClean="0"/>
              <a:t>Click to Edit Content</a:t>
            </a:r>
            <a:endParaRPr lang="en-US" dirty="0"/>
          </a:p>
        </p:txBody>
      </p:sp>
    </p:spTree>
  </p:cSld>
  <p:clrMapOvr>
    <a:masterClrMapping/>
  </p:clrMapOvr>
  <p:transition spd="slow" advClick="0" advTm="25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572419" y="3770312"/>
            <a:ext cx="13335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19" y="646112"/>
            <a:ext cx="15997946" cy="22219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 advClick="0" advTm="25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88646" y="4443942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88646" y="7020812"/>
            <a:ext cx="15997946" cy="1851642"/>
          </a:xfrm>
          <a:prstGeom prst="rect">
            <a:avLst/>
          </a:prstGeom>
        </p:spPr>
        <p:txBody>
          <a:bodyPr vert="horz" lIns="74642" tIns="37321" rIns="74642" bIns="37321" rtlCol="0">
            <a:normAutofit/>
          </a:bodyPr>
          <a:lstStyle/>
          <a:p>
            <a:pPr lvl="0"/>
            <a:r>
              <a:rPr lang="en-US" dirty="0" smtClean="0"/>
              <a:t>Click for secondary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Click="0" advTm="2500">
    <p:fade/>
  </p:transition>
  <p:txStyles>
    <p:titleStyle>
      <a:lvl1pPr algn="l" defTabSz="1777312" rtl="0" eaLnBrk="1" latinLnBrk="0" hangingPunct="1">
        <a:spcBef>
          <a:spcPct val="0"/>
        </a:spcBef>
        <a:buNone/>
        <a:defRPr sz="7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marR="0" indent="0" algn="l" defTabSz="177731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6000" b="1" kern="1200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1444066" indent="-555410" algn="l" defTabSz="1777312" rtl="0" eaLnBrk="1" latinLnBrk="0" hangingPunct="1">
        <a:spcBef>
          <a:spcPct val="20000"/>
        </a:spcBef>
        <a:buFont typeface="Arial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21640" indent="-444328" algn="l" defTabSz="1777312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10296" indent="-444328" algn="l" defTabSz="1777312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8952" indent="-444328" algn="l" defTabSz="1777312" rtl="0" eaLnBrk="1" latinLnBrk="0" hangingPunct="1">
        <a:spcBef>
          <a:spcPct val="20000"/>
        </a:spcBef>
        <a:buFont typeface="Arial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887608" indent="-444328" algn="l" defTabSz="1777312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776264" indent="-444328" algn="l" defTabSz="1777312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664920" indent="-444328" algn="l" defTabSz="1777312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553576" indent="-444328" algn="l" defTabSz="1777312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731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88656" algn="l" defTabSz="177731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77312" algn="l" defTabSz="177731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65968" algn="l" defTabSz="177731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54624" algn="l" defTabSz="177731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43280" algn="l" defTabSz="177731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31936" algn="l" defTabSz="177731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20591" algn="l" defTabSz="177731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09247" algn="l" defTabSz="177731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ya20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371181" y="4989512"/>
            <a:ext cx="15381586" cy="1156727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91419" y="3922712"/>
            <a:ext cx="15620999" cy="3407022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+mj-lt"/>
              </a:rPr>
              <a:t>Introduction to Maya API Programming and Custom UI</a:t>
            </a:r>
            <a:endParaRPr lang="en-US" sz="8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1419" y="7123112"/>
            <a:ext cx="1394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KievitLight" pitchFamily="34" charset="0"/>
              </a:rPr>
              <a:t>Kristine Middlemiss, Autodesk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KievitLight" pitchFamily="34" charset="0"/>
              </a:rPr>
              <a:t>Developer Consultant, Autodesk Developer Network</a:t>
            </a:r>
            <a:endParaRPr lang="en-US" sz="3200" b="1" dirty="0">
              <a:solidFill>
                <a:schemeClr val="bg1"/>
              </a:solidFill>
              <a:latin typeface="KievitLight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Dependency Graph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72418" y="2093912"/>
            <a:ext cx="15163801" cy="10928349"/>
          </a:xfrm>
          <a:prstGeom prst="rect">
            <a:avLst/>
          </a:prstGeom>
        </p:spPr>
        <p:txBody>
          <a:bodyPr/>
          <a:lstStyle/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7200" dirty="0" smtClean="0">
                <a:solidFill>
                  <a:schemeClr val="bg1"/>
                </a:solidFill>
              </a:rPr>
              <a:t>Control system for Maya</a:t>
            </a:r>
          </a:p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7200" dirty="0" smtClean="0">
                <a:solidFill>
                  <a:schemeClr val="bg1"/>
                </a:solidFill>
              </a:rPr>
              <a:t>Glue that holds together disparate operations and lets them work together seamlessly</a:t>
            </a:r>
          </a:p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7200" dirty="0" smtClean="0">
                <a:solidFill>
                  <a:schemeClr val="bg1"/>
                </a:solidFill>
              </a:rPr>
              <a:t>Foundation of the Maya file format</a:t>
            </a: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endParaRPr lang="en-GB" sz="52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val 8"/>
          <p:cNvSpPr>
            <a:spLocks noChangeArrowheads="1"/>
          </p:cNvSpPr>
          <p:nvPr/>
        </p:nvSpPr>
        <p:spPr bwMode="auto">
          <a:xfrm>
            <a:off x="2962541" y="4070529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43" name="Oval 9"/>
          <p:cNvSpPr>
            <a:spLocks noChangeArrowheads="1"/>
          </p:cNvSpPr>
          <p:nvPr/>
        </p:nvSpPr>
        <p:spPr bwMode="auto">
          <a:xfrm>
            <a:off x="3030432" y="5169170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44" name="Oval 10"/>
          <p:cNvSpPr>
            <a:spLocks noChangeArrowheads="1"/>
          </p:cNvSpPr>
          <p:nvPr/>
        </p:nvSpPr>
        <p:spPr bwMode="auto">
          <a:xfrm>
            <a:off x="4101267" y="6116592"/>
            <a:ext cx="700516" cy="71905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45" name="Oval 11"/>
          <p:cNvSpPr>
            <a:spLocks noChangeArrowheads="1"/>
          </p:cNvSpPr>
          <p:nvPr/>
        </p:nvSpPr>
        <p:spPr bwMode="auto">
          <a:xfrm>
            <a:off x="4286426" y="4675399"/>
            <a:ext cx="700516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>
            <a:off x="5255423" y="6897370"/>
            <a:ext cx="700516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47" name="Oval 13"/>
          <p:cNvSpPr>
            <a:spLocks noChangeArrowheads="1"/>
          </p:cNvSpPr>
          <p:nvPr/>
        </p:nvSpPr>
        <p:spPr bwMode="auto">
          <a:xfrm>
            <a:off x="3629112" y="7205977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48" name="Oval 14"/>
          <p:cNvSpPr>
            <a:spLocks noChangeArrowheads="1"/>
          </p:cNvSpPr>
          <p:nvPr/>
        </p:nvSpPr>
        <p:spPr bwMode="auto">
          <a:xfrm>
            <a:off x="5727578" y="5372851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49" name="Oval 15"/>
          <p:cNvSpPr>
            <a:spLocks noChangeArrowheads="1"/>
          </p:cNvSpPr>
          <p:nvPr/>
        </p:nvSpPr>
        <p:spPr bwMode="auto">
          <a:xfrm>
            <a:off x="7313771" y="4511835"/>
            <a:ext cx="700518" cy="71905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50" name="Oval 16"/>
          <p:cNvSpPr>
            <a:spLocks noChangeArrowheads="1"/>
          </p:cNvSpPr>
          <p:nvPr/>
        </p:nvSpPr>
        <p:spPr bwMode="auto">
          <a:xfrm>
            <a:off x="7187246" y="6218434"/>
            <a:ext cx="700516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52" name="Oval 18"/>
          <p:cNvSpPr>
            <a:spLocks noChangeArrowheads="1"/>
          </p:cNvSpPr>
          <p:nvPr/>
        </p:nvSpPr>
        <p:spPr bwMode="auto">
          <a:xfrm>
            <a:off x="8548162" y="5230892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53" name="Oval 19"/>
          <p:cNvSpPr>
            <a:spLocks noChangeArrowheads="1"/>
          </p:cNvSpPr>
          <p:nvPr/>
        </p:nvSpPr>
        <p:spPr bwMode="auto">
          <a:xfrm>
            <a:off x="4761666" y="8440405"/>
            <a:ext cx="700516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54" name="Oval 20"/>
          <p:cNvSpPr>
            <a:spLocks noChangeArrowheads="1"/>
          </p:cNvSpPr>
          <p:nvPr/>
        </p:nvSpPr>
        <p:spPr bwMode="auto">
          <a:xfrm>
            <a:off x="9183874" y="6672085"/>
            <a:ext cx="700518" cy="71905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55" name="Oval 21"/>
          <p:cNvSpPr>
            <a:spLocks noChangeArrowheads="1"/>
          </p:cNvSpPr>
          <p:nvPr/>
        </p:nvSpPr>
        <p:spPr bwMode="auto">
          <a:xfrm>
            <a:off x="3052034" y="8749012"/>
            <a:ext cx="700516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56" name="Oval 22"/>
          <p:cNvSpPr>
            <a:spLocks noChangeArrowheads="1"/>
          </p:cNvSpPr>
          <p:nvPr/>
        </p:nvSpPr>
        <p:spPr bwMode="auto">
          <a:xfrm>
            <a:off x="4431467" y="10538933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57" name="Oval 23"/>
          <p:cNvSpPr>
            <a:spLocks noChangeArrowheads="1"/>
          </p:cNvSpPr>
          <p:nvPr/>
        </p:nvSpPr>
        <p:spPr bwMode="auto">
          <a:xfrm>
            <a:off x="6406493" y="9489669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58" name="Oval 24"/>
          <p:cNvSpPr>
            <a:spLocks noChangeArrowheads="1"/>
          </p:cNvSpPr>
          <p:nvPr/>
        </p:nvSpPr>
        <p:spPr bwMode="auto">
          <a:xfrm>
            <a:off x="8730235" y="7841708"/>
            <a:ext cx="700516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59" name="Oval 25"/>
          <p:cNvSpPr>
            <a:spLocks noChangeArrowheads="1"/>
          </p:cNvSpPr>
          <p:nvPr/>
        </p:nvSpPr>
        <p:spPr bwMode="auto">
          <a:xfrm>
            <a:off x="8011202" y="9406343"/>
            <a:ext cx="700518" cy="71905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60" name="Oval 26"/>
          <p:cNvSpPr>
            <a:spLocks noChangeArrowheads="1"/>
          </p:cNvSpPr>
          <p:nvPr/>
        </p:nvSpPr>
        <p:spPr bwMode="auto">
          <a:xfrm>
            <a:off x="5872619" y="3934742"/>
            <a:ext cx="700516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61" name="Oval 27"/>
          <p:cNvSpPr>
            <a:spLocks noChangeArrowheads="1"/>
          </p:cNvSpPr>
          <p:nvPr/>
        </p:nvSpPr>
        <p:spPr bwMode="auto">
          <a:xfrm>
            <a:off x="9369033" y="3832900"/>
            <a:ext cx="700518" cy="71905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10439867" y="5150654"/>
            <a:ext cx="700516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63" name="Oval 29"/>
          <p:cNvSpPr>
            <a:spLocks noChangeArrowheads="1"/>
          </p:cNvSpPr>
          <p:nvPr/>
        </p:nvSpPr>
        <p:spPr bwMode="auto">
          <a:xfrm>
            <a:off x="11507616" y="6341877"/>
            <a:ext cx="700516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65" name="Oval 31"/>
          <p:cNvSpPr>
            <a:spLocks noChangeArrowheads="1"/>
          </p:cNvSpPr>
          <p:nvPr/>
        </p:nvSpPr>
        <p:spPr bwMode="auto">
          <a:xfrm>
            <a:off x="10047948" y="8829250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11754494" y="4079786"/>
            <a:ext cx="700516" cy="71905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67" name="Oval 33"/>
          <p:cNvSpPr>
            <a:spLocks noChangeArrowheads="1"/>
          </p:cNvSpPr>
          <p:nvPr/>
        </p:nvSpPr>
        <p:spPr bwMode="auto">
          <a:xfrm>
            <a:off x="11856332" y="8668775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68" name="Oval 34"/>
          <p:cNvSpPr>
            <a:spLocks noChangeArrowheads="1"/>
          </p:cNvSpPr>
          <p:nvPr/>
        </p:nvSpPr>
        <p:spPr bwMode="auto">
          <a:xfrm>
            <a:off x="9594309" y="10230326"/>
            <a:ext cx="700516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69" name="Oval 35"/>
          <p:cNvSpPr>
            <a:spLocks noChangeArrowheads="1"/>
          </p:cNvSpPr>
          <p:nvPr/>
        </p:nvSpPr>
        <p:spPr bwMode="auto">
          <a:xfrm>
            <a:off x="11282340" y="9798276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70" name="Oval 36"/>
          <p:cNvSpPr>
            <a:spLocks noChangeArrowheads="1"/>
          </p:cNvSpPr>
          <p:nvPr/>
        </p:nvSpPr>
        <p:spPr bwMode="auto">
          <a:xfrm>
            <a:off x="12683374" y="5274097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71" name="Oval 37"/>
          <p:cNvSpPr>
            <a:spLocks noChangeArrowheads="1"/>
          </p:cNvSpPr>
          <p:nvPr/>
        </p:nvSpPr>
        <p:spPr bwMode="auto">
          <a:xfrm>
            <a:off x="12229735" y="7492980"/>
            <a:ext cx="700516" cy="71905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72" name="Oval 38"/>
          <p:cNvSpPr>
            <a:spLocks noChangeArrowheads="1"/>
          </p:cNvSpPr>
          <p:nvPr/>
        </p:nvSpPr>
        <p:spPr bwMode="auto">
          <a:xfrm>
            <a:off x="13565964" y="8625570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73" name="Oval 39"/>
          <p:cNvSpPr>
            <a:spLocks noChangeArrowheads="1"/>
          </p:cNvSpPr>
          <p:nvPr/>
        </p:nvSpPr>
        <p:spPr bwMode="auto">
          <a:xfrm>
            <a:off x="12723492" y="9900115"/>
            <a:ext cx="700516" cy="71905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13195646" y="6545558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75" name="Line 41"/>
          <p:cNvSpPr>
            <a:spLocks noChangeShapeType="1"/>
          </p:cNvSpPr>
          <p:nvPr/>
        </p:nvSpPr>
        <p:spPr bwMode="auto">
          <a:xfrm>
            <a:off x="3641456" y="4564300"/>
            <a:ext cx="700518" cy="28700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76" name="Line 42"/>
          <p:cNvSpPr>
            <a:spLocks noChangeShapeType="1"/>
          </p:cNvSpPr>
          <p:nvPr/>
        </p:nvSpPr>
        <p:spPr bwMode="auto">
          <a:xfrm>
            <a:off x="3629111" y="5826501"/>
            <a:ext cx="493757" cy="49377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77" name="Line 43"/>
          <p:cNvSpPr>
            <a:spLocks noChangeShapeType="1"/>
          </p:cNvSpPr>
          <p:nvPr/>
        </p:nvSpPr>
        <p:spPr bwMode="auto">
          <a:xfrm flipH="1">
            <a:off x="4576507" y="5357418"/>
            <a:ext cx="58633" cy="77769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4986943" y="5172255"/>
            <a:ext cx="823957" cy="26540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79" name="Line 45"/>
          <p:cNvSpPr>
            <a:spLocks noChangeShapeType="1"/>
          </p:cNvSpPr>
          <p:nvPr/>
        </p:nvSpPr>
        <p:spPr bwMode="auto">
          <a:xfrm>
            <a:off x="6508331" y="4468631"/>
            <a:ext cx="845558" cy="26540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80" name="Line 46"/>
          <p:cNvSpPr>
            <a:spLocks noChangeShapeType="1"/>
          </p:cNvSpPr>
          <p:nvPr/>
        </p:nvSpPr>
        <p:spPr bwMode="auto">
          <a:xfrm>
            <a:off x="4801784" y="6709117"/>
            <a:ext cx="700518" cy="28700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81" name="Line 47"/>
          <p:cNvSpPr>
            <a:spLocks noChangeShapeType="1"/>
          </p:cNvSpPr>
          <p:nvPr/>
        </p:nvSpPr>
        <p:spPr bwMode="auto">
          <a:xfrm flipH="1">
            <a:off x="5915822" y="6730721"/>
            <a:ext cx="1317712" cy="7005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82" name="Line 48"/>
          <p:cNvSpPr>
            <a:spLocks noChangeShapeType="1"/>
          </p:cNvSpPr>
          <p:nvPr/>
        </p:nvSpPr>
        <p:spPr bwMode="auto">
          <a:xfrm>
            <a:off x="4986943" y="5209287"/>
            <a:ext cx="515359" cy="170659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83" name="Line 49"/>
          <p:cNvSpPr>
            <a:spLocks noChangeShapeType="1"/>
          </p:cNvSpPr>
          <p:nvPr/>
        </p:nvSpPr>
        <p:spPr bwMode="auto">
          <a:xfrm flipH="1">
            <a:off x="7542132" y="5230890"/>
            <a:ext cx="160471" cy="98754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84" name="Line 50"/>
          <p:cNvSpPr>
            <a:spLocks noChangeShapeType="1"/>
          </p:cNvSpPr>
          <p:nvPr/>
        </p:nvSpPr>
        <p:spPr bwMode="auto">
          <a:xfrm flipV="1">
            <a:off x="6449696" y="5616650"/>
            <a:ext cx="2101553" cy="617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86" name="Line 52"/>
          <p:cNvSpPr>
            <a:spLocks noChangeShapeType="1"/>
          </p:cNvSpPr>
          <p:nvPr/>
        </p:nvSpPr>
        <p:spPr bwMode="auto">
          <a:xfrm flipH="1" flipV="1">
            <a:off x="5465269" y="8869368"/>
            <a:ext cx="4564162" cy="3518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87" name="Line 53"/>
          <p:cNvSpPr>
            <a:spLocks noChangeShapeType="1"/>
          </p:cNvSpPr>
          <p:nvPr/>
        </p:nvSpPr>
        <p:spPr bwMode="auto">
          <a:xfrm flipH="1" flipV="1">
            <a:off x="4227792" y="7823191"/>
            <a:ext cx="675830" cy="72214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88" name="Line 54"/>
          <p:cNvSpPr>
            <a:spLocks noChangeShapeType="1"/>
          </p:cNvSpPr>
          <p:nvPr/>
        </p:nvSpPr>
        <p:spPr bwMode="auto">
          <a:xfrm flipV="1">
            <a:off x="3755638" y="8890970"/>
            <a:ext cx="1006029" cy="20676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89" name="Line 55"/>
          <p:cNvSpPr>
            <a:spLocks noChangeShapeType="1"/>
          </p:cNvSpPr>
          <p:nvPr/>
        </p:nvSpPr>
        <p:spPr bwMode="auto">
          <a:xfrm flipH="1" flipV="1">
            <a:off x="3588994" y="9446464"/>
            <a:ext cx="885675" cy="127763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90" name="Line 56"/>
          <p:cNvSpPr>
            <a:spLocks noChangeShapeType="1"/>
          </p:cNvSpPr>
          <p:nvPr/>
        </p:nvSpPr>
        <p:spPr bwMode="auto">
          <a:xfrm>
            <a:off x="8998714" y="5968461"/>
            <a:ext cx="472156" cy="74065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91" name="Line 57"/>
          <p:cNvSpPr>
            <a:spLocks noChangeShapeType="1"/>
          </p:cNvSpPr>
          <p:nvPr/>
        </p:nvSpPr>
        <p:spPr bwMode="auto">
          <a:xfrm flipV="1">
            <a:off x="9041919" y="4530352"/>
            <a:ext cx="515359" cy="74065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94" name="Line 60"/>
          <p:cNvSpPr>
            <a:spLocks noChangeShapeType="1"/>
          </p:cNvSpPr>
          <p:nvPr/>
        </p:nvSpPr>
        <p:spPr bwMode="auto">
          <a:xfrm flipH="1" flipV="1">
            <a:off x="9372120" y="8415716"/>
            <a:ext cx="759151" cy="55857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V="1">
            <a:off x="5088780" y="9980353"/>
            <a:ext cx="1379432" cy="7838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96" name="Line 62"/>
          <p:cNvSpPr>
            <a:spLocks noChangeShapeType="1"/>
          </p:cNvSpPr>
          <p:nvPr/>
        </p:nvSpPr>
        <p:spPr bwMode="auto">
          <a:xfrm flipV="1">
            <a:off x="11140384" y="5619737"/>
            <a:ext cx="1607796" cy="308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97" name="Line 63"/>
          <p:cNvSpPr>
            <a:spLocks noChangeShapeType="1"/>
          </p:cNvSpPr>
          <p:nvPr/>
        </p:nvSpPr>
        <p:spPr bwMode="auto">
          <a:xfrm flipV="1">
            <a:off x="11035461" y="4693915"/>
            <a:ext cx="823957" cy="59869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98" name="Line 64"/>
          <p:cNvSpPr>
            <a:spLocks noChangeShapeType="1"/>
          </p:cNvSpPr>
          <p:nvPr/>
        </p:nvSpPr>
        <p:spPr bwMode="auto">
          <a:xfrm flipV="1">
            <a:off x="8733321" y="9282901"/>
            <a:ext cx="1255994" cy="5153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99" name="Line 65"/>
          <p:cNvSpPr>
            <a:spLocks noChangeShapeType="1"/>
          </p:cNvSpPr>
          <p:nvPr/>
        </p:nvSpPr>
        <p:spPr bwMode="auto">
          <a:xfrm>
            <a:off x="8649999" y="10045162"/>
            <a:ext cx="947395" cy="38884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200" name="Line 66"/>
          <p:cNvSpPr>
            <a:spLocks noChangeShapeType="1"/>
          </p:cNvSpPr>
          <p:nvPr/>
        </p:nvSpPr>
        <p:spPr bwMode="auto">
          <a:xfrm>
            <a:off x="10686745" y="9427946"/>
            <a:ext cx="638797" cy="55240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201" name="Line 67"/>
          <p:cNvSpPr>
            <a:spLocks noChangeShapeType="1"/>
          </p:cNvSpPr>
          <p:nvPr/>
        </p:nvSpPr>
        <p:spPr bwMode="auto">
          <a:xfrm>
            <a:off x="11961255" y="10147001"/>
            <a:ext cx="783839" cy="14195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 flipH="1" flipV="1">
            <a:off x="12371690" y="9406344"/>
            <a:ext cx="493757" cy="63881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203" name="Line 69"/>
          <p:cNvSpPr>
            <a:spLocks noChangeShapeType="1"/>
          </p:cNvSpPr>
          <p:nvPr/>
        </p:nvSpPr>
        <p:spPr bwMode="auto">
          <a:xfrm flipV="1">
            <a:off x="13319085" y="9304504"/>
            <a:ext cx="435124" cy="67893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204" name="Line 70"/>
          <p:cNvSpPr>
            <a:spLocks noChangeShapeType="1"/>
          </p:cNvSpPr>
          <p:nvPr/>
        </p:nvSpPr>
        <p:spPr bwMode="auto">
          <a:xfrm flipV="1">
            <a:off x="12146414" y="8215121"/>
            <a:ext cx="391920" cy="45365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205" name="Line 71"/>
          <p:cNvSpPr>
            <a:spLocks noChangeShapeType="1"/>
          </p:cNvSpPr>
          <p:nvPr/>
        </p:nvSpPr>
        <p:spPr bwMode="auto">
          <a:xfrm flipH="1" flipV="1">
            <a:off x="12825328" y="8107110"/>
            <a:ext cx="842473" cy="62029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206" name="Line 72"/>
          <p:cNvSpPr>
            <a:spLocks noChangeShapeType="1"/>
          </p:cNvSpPr>
          <p:nvPr/>
        </p:nvSpPr>
        <p:spPr bwMode="auto">
          <a:xfrm flipV="1">
            <a:off x="12868533" y="7224493"/>
            <a:ext cx="453640" cy="41044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207" name="Line 73"/>
          <p:cNvSpPr>
            <a:spLocks noChangeShapeType="1"/>
          </p:cNvSpPr>
          <p:nvPr/>
        </p:nvSpPr>
        <p:spPr bwMode="auto">
          <a:xfrm flipH="1" flipV="1">
            <a:off x="12146413" y="6693689"/>
            <a:ext cx="1049233" cy="16356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9862788" y="4490235"/>
            <a:ext cx="678915" cy="71905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210" name="Line 76"/>
          <p:cNvSpPr>
            <a:spLocks noChangeShapeType="1"/>
          </p:cNvSpPr>
          <p:nvPr/>
        </p:nvSpPr>
        <p:spPr bwMode="auto">
          <a:xfrm flipV="1">
            <a:off x="10683660" y="7943546"/>
            <a:ext cx="1564592" cy="105235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9841187" y="7227575"/>
            <a:ext cx="453638" cy="166339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Dependency Graph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440633" y="7059378"/>
            <a:ext cx="2283624" cy="224357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pPr algn="ctr">
              <a:defRPr/>
            </a:pPr>
            <a:r>
              <a:rPr lang="en-US" sz="5400" b="1" dirty="0" smtClean="0"/>
              <a:t>A</a:t>
            </a:r>
            <a:endParaRPr lang="en-US" sz="5400" b="1" dirty="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1328395" y="6942107"/>
            <a:ext cx="2283624" cy="224357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pPr algn="ctr">
              <a:defRPr/>
            </a:pPr>
            <a:r>
              <a:rPr lang="en-US" sz="6000" b="1" dirty="0" smtClean="0"/>
              <a:t>C</a:t>
            </a:r>
            <a:endParaRPr lang="en-US" sz="6000" b="1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603620" y="7025431"/>
            <a:ext cx="2283624" cy="2243572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pPr algn="ctr">
              <a:defRPr/>
            </a:pPr>
            <a:r>
              <a:rPr lang="en-US" sz="5400" b="1" dirty="0" smtClean="0"/>
              <a:t>B</a:t>
            </a:r>
            <a:endParaRPr lang="en-US" sz="5400" b="1" dirty="0"/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5390972" y="8648704"/>
            <a:ext cx="410436" cy="419706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5514411" y="7648817"/>
            <a:ext cx="410436" cy="419706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7378342" y="7941993"/>
            <a:ext cx="410436" cy="419706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14" name="Right Arrow 13"/>
          <p:cNvSpPr>
            <a:spLocks noChangeArrowheads="1"/>
          </p:cNvSpPr>
          <p:nvPr/>
        </p:nvSpPr>
        <p:spPr bwMode="auto">
          <a:xfrm rot="684447">
            <a:off x="5875472" y="7954338"/>
            <a:ext cx="1623225" cy="253058"/>
          </a:xfrm>
          <a:prstGeom prst="rightArrow">
            <a:avLst>
              <a:gd name="adj1" fmla="val 50000"/>
              <a:gd name="adj2" fmla="val 114157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77750" tIns="88875" rIns="177750" bIns="88875"/>
          <a:lstStyle/>
          <a:p>
            <a:endParaRPr lang="en-US"/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>
            <a:off x="10090919" y="7941996"/>
            <a:ext cx="1166500" cy="271572"/>
          </a:xfrm>
          <a:prstGeom prst="rightArrow">
            <a:avLst>
              <a:gd name="adj1" fmla="val 50000"/>
              <a:gd name="adj2" fmla="val 114125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77750" tIns="88875" rIns="177750" bIns="88875"/>
          <a:lstStyle/>
          <a:p>
            <a:endParaRPr 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100033" y="7793862"/>
            <a:ext cx="410436" cy="419706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14410" y="6949359"/>
            <a:ext cx="1940367" cy="1010483"/>
          </a:xfrm>
          <a:prstGeom prst="rect">
            <a:avLst/>
          </a:prstGeom>
          <a:noFill/>
        </p:spPr>
        <p:txBody>
          <a:bodyPr wrap="square" lIns="177750" tIns="88875" rIns="177750" bIns="88875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A.a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5180" y="8551029"/>
            <a:ext cx="1911197" cy="1010483"/>
          </a:xfrm>
          <a:prstGeom prst="rect">
            <a:avLst/>
          </a:prstGeom>
          <a:noFill/>
        </p:spPr>
        <p:txBody>
          <a:bodyPr wrap="square" lIns="177750" tIns="88875" rIns="177750" bIns="88875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B.b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Dependency Graph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572418" y="2093913"/>
            <a:ext cx="15163801" cy="2971800"/>
          </a:xfrm>
          <a:prstGeom prst="rect">
            <a:avLst/>
          </a:prstGeom>
        </p:spPr>
        <p:txBody>
          <a:bodyPr/>
          <a:lstStyle/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7200" dirty="0" smtClean="0">
                <a:solidFill>
                  <a:schemeClr val="bg1"/>
                </a:solidFill>
              </a:rPr>
              <a:t> A collection of nodes that transmit data through connected attributes</a:t>
            </a:r>
            <a:endParaRPr lang="en-GB" sz="52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9766890" y="7815465"/>
            <a:ext cx="410436" cy="419706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/>
      <p:bldP spid="18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-359047"/>
            <a:ext cx="359036" cy="71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77750" tIns="88875" rIns="177750" bIns="8887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7361544" y="5539506"/>
            <a:ext cx="1999714" cy="9695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algn="ctr" defTabSz="177750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Car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156927" y="7411349"/>
            <a:ext cx="1999714" cy="9695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algn="ctr" defTabSz="1777502" fontAlgn="base">
              <a:spcBef>
                <a:spcPct val="0"/>
              </a:spcBef>
              <a:spcAft>
                <a:spcPct val="0"/>
              </a:spcAft>
            </a:pPr>
            <a:r>
              <a:rPr lang="en-US" b="1" u="none" dirty="0" smtClean="0"/>
              <a:t>seats</a:t>
            </a:r>
            <a:endParaRPr lang="en-US" b="1" dirty="0" smtClean="0"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341741" y="7411351"/>
            <a:ext cx="1999714" cy="9695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algn="ctr" defTabSz="1777502" fontAlgn="base">
              <a:spcBef>
                <a:spcPct val="0"/>
              </a:spcBef>
              <a:spcAft>
                <a:spcPct val="0"/>
              </a:spcAft>
            </a:pPr>
            <a:r>
              <a:rPr lang="en-US" b="1" u="none" dirty="0" smtClean="0"/>
              <a:t>f</a:t>
            </a:r>
            <a:r>
              <a:rPr lang="en-US" b="1" dirty="0" smtClean="0"/>
              <a:t>rame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0055074" y="7350749"/>
            <a:ext cx="1999714" cy="9695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algn="ctr" defTabSz="177750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tires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695546" y="9438055"/>
            <a:ext cx="666571" cy="1575579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</a:pPr>
            <a:endParaRPr lang="en-US" u="sng" dirty="0" smtClean="0"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122952" y="9411123"/>
            <a:ext cx="666571" cy="1575579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</a:pPr>
            <a:endParaRPr lang="en-US" u="sng" dirty="0" smtClean="0"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429159" y="9404389"/>
            <a:ext cx="666571" cy="1575579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</a:pPr>
            <a:endParaRPr lang="en-US" u="sng" dirty="0" smtClean="0"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865073" y="9479856"/>
            <a:ext cx="666571" cy="1575579"/>
          </a:xfrm>
          <a:prstGeom prst="roundRect">
            <a:avLst/>
          </a:prstGeom>
          <a:blipFill>
            <a:blip r:embed="rId4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</a:pPr>
            <a:endParaRPr lang="en-US" u="sng" dirty="0" smtClean="0"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9886434" y="9377455"/>
            <a:ext cx="666571" cy="1575579"/>
          </a:xfrm>
          <a:prstGeom prst="roundRect">
            <a:avLst/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</a:pPr>
            <a:endParaRPr lang="en-US" u="sng" dirty="0" smtClean="0"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1158981" y="9357255"/>
            <a:ext cx="666571" cy="1575579"/>
          </a:xfrm>
          <a:prstGeom prst="roundRect">
            <a:avLst/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</a:pPr>
            <a:endParaRPr lang="en-US" u="sng" dirty="0" smtClean="0"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2249734" y="9316855"/>
            <a:ext cx="666571" cy="1575579"/>
          </a:xfrm>
          <a:prstGeom prst="roundRect">
            <a:avLst/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</a:pPr>
            <a:endParaRPr lang="en-US" u="sng" dirty="0" smtClean="0"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3340487" y="9316857"/>
            <a:ext cx="666571" cy="1575579"/>
          </a:xfrm>
          <a:prstGeom prst="roundRect">
            <a:avLst/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</a:pPr>
            <a:endParaRPr lang="en-US" u="sng" dirty="0" smtClean="0">
              <a:latin typeface="Arial" charset="0"/>
            </a:endParaRPr>
          </a:p>
        </p:txBody>
      </p:sp>
      <p:cxnSp>
        <p:nvCxnSpPr>
          <p:cNvPr id="24" name="Straight Connector 23"/>
          <p:cNvCxnSpPr>
            <a:stCxn id="7" idx="2"/>
          </p:cNvCxnSpPr>
          <p:nvPr/>
        </p:nvCxnSpPr>
        <p:spPr bwMode="auto">
          <a:xfrm rot="16200000" flipH="1">
            <a:off x="9381445" y="5489047"/>
            <a:ext cx="841657" cy="28817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7" idx="2"/>
            <a:endCxn id="9" idx="0"/>
          </p:cNvCxnSpPr>
          <p:nvPr/>
        </p:nvCxnSpPr>
        <p:spPr bwMode="auto">
          <a:xfrm rot="5400000">
            <a:off x="7900373" y="6950320"/>
            <a:ext cx="902258" cy="198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7" idx="2"/>
          </p:cNvCxnSpPr>
          <p:nvPr/>
        </p:nvCxnSpPr>
        <p:spPr bwMode="auto">
          <a:xfrm rot="5400000">
            <a:off x="6402072" y="5452019"/>
            <a:ext cx="902256" cy="30164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endCxn id="11" idx="0"/>
          </p:cNvCxnSpPr>
          <p:nvPr/>
        </p:nvCxnSpPr>
        <p:spPr bwMode="auto">
          <a:xfrm rot="5400000">
            <a:off x="3658358" y="7751411"/>
            <a:ext cx="1057120" cy="2316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endCxn id="12" idx="0"/>
          </p:cNvCxnSpPr>
          <p:nvPr/>
        </p:nvCxnSpPr>
        <p:spPr bwMode="auto">
          <a:xfrm rot="5400000">
            <a:off x="4385526" y="8451646"/>
            <a:ext cx="1030188" cy="8887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endCxn id="13" idx="0"/>
          </p:cNvCxnSpPr>
          <p:nvPr/>
        </p:nvCxnSpPr>
        <p:spPr bwMode="auto">
          <a:xfrm rot="16200000" flipH="1">
            <a:off x="5041997" y="8683937"/>
            <a:ext cx="1023454" cy="417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9" idx="2"/>
          </p:cNvCxnSpPr>
          <p:nvPr/>
        </p:nvCxnSpPr>
        <p:spPr bwMode="auto">
          <a:xfrm rot="5400000">
            <a:off x="7762345" y="8858802"/>
            <a:ext cx="1057118" cy="1013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endCxn id="15" idx="0"/>
          </p:cNvCxnSpPr>
          <p:nvPr/>
        </p:nvCxnSpPr>
        <p:spPr bwMode="auto">
          <a:xfrm rot="5400000">
            <a:off x="10202874" y="8337180"/>
            <a:ext cx="1057120" cy="10234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endCxn id="16" idx="0"/>
          </p:cNvCxnSpPr>
          <p:nvPr/>
        </p:nvCxnSpPr>
        <p:spPr bwMode="auto">
          <a:xfrm rot="16200000" flipH="1">
            <a:off x="10849246" y="8714233"/>
            <a:ext cx="1036920" cy="2491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endCxn id="17" idx="0"/>
          </p:cNvCxnSpPr>
          <p:nvPr/>
        </p:nvCxnSpPr>
        <p:spPr bwMode="auto">
          <a:xfrm rot="16200000" flipH="1">
            <a:off x="11414822" y="8148657"/>
            <a:ext cx="996520" cy="13398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18" idx="0"/>
          </p:cNvCxnSpPr>
          <p:nvPr/>
        </p:nvCxnSpPr>
        <p:spPr bwMode="auto">
          <a:xfrm rot="16200000" flipH="1">
            <a:off x="11960200" y="7603280"/>
            <a:ext cx="996522" cy="2430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DAG(Directed Acyclic Graph)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1572418" y="2093912"/>
            <a:ext cx="15163801" cy="10928349"/>
          </a:xfrm>
          <a:prstGeom prst="rect">
            <a:avLst/>
          </a:prstGeom>
        </p:spPr>
        <p:txBody>
          <a:bodyPr/>
          <a:lstStyle/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DAG nodes are special dependency graph nodes that form a scene hierarchy (parenting).</a:t>
            </a:r>
            <a:endParaRPr lang="en-GB" sz="54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ya20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371181" y="4989512"/>
            <a:ext cx="15381586" cy="1156727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91419" y="3922712"/>
            <a:ext cx="15620999" cy="3407022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+mj-lt"/>
              </a:rPr>
              <a:t>Command Architecture</a:t>
            </a:r>
            <a:endParaRPr lang="en-US" sz="8800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20283" y="265402"/>
            <a:ext cx="15673685" cy="2221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177750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7800" kern="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ube 9"/>
          <p:cNvSpPr>
            <a:spLocks noChangeArrowheads="1"/>
          </p:cNvSpPr>
          <p:nvPr/>
        </p:nvSpPr>
        <p:spPr bwMode="auto">
          <a:xfrm>
            <a:off x="4922492" y="4453623"/>
            <a:ext cx="4849209" cy="888788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77750" tIns="88875" rIns="177750" bIns="88875"/>
          <a:lstStyle/>
          <a:p>
            <a:pPr algn="ctr"/>
            <a:r>
              <a:rPr lang="en-US" b="1" dirty="0" smtClean="0"/>
              <a:t>Maya GUI</a:t>
            </a:r>
            <a:endParaRPr lang="en-US" b="1" dirty="0"/>
          </a:p>
        </p:txBody>
      </p:sp>
      <p:sp>
        <p:nvSpPr>
          <p:cNvPr id="6" name="Cube 10"/>
          <p:cNvSpPr>
            <a:spLocks noChangeArrowheads="1"/>
          </p:cNvSpPr>
          <p:nvPr/>
        </p:nvSpPr>
        <p:spPr bwMode="auto">
          <a:xfrm>
            <a:off x="3278902" y="9145327"/>
            <a:ext cx="8213412" cy="1289978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77750" tIns="88875" rIns="177750" bIns="88875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ube 7"/>
          <p:cNvSpPr>
            <a:spLocks noChangeArrowheads="1"/>
          </p:cNvSpPr>
          <p:nvPr/>
        </p:nvSpPr>
        <p:spPr bwMode="auto">
          <a:xfrm>
            <a:off x="4891311" y="6229768"/>
            <a:ext cx="5077636" cy="901133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77750" tIns="88875" rIns="177750" bIns="88875"/>
          <a:lstStyle/>
          <a:p>
            <a:pPr algn="ctr"/>
            <a:r>
              <a:rPr lang="en-US" b="1" dirty="0" smtClean="0"/>
              <a:t>MEL Commands</a:t>
            </a:r>
            <a:endParaRPr lang="en-US" b="1" dirty="0"/>
          </a:p>
        </p:txBody>
      </p:sp>
      <p:sp>
        <p:nvSpPr>
          <p:cNvPr id="11" name="Cube 22"/>
          <p:cNvSpPr>
            <a:spLocks noChangeArrowheads="1"/>
          </p:cNvSpPr>
          <p:nvPr/>
        </p:nvSpPr>
        <p:spPr bwMode="auto">
          <a:xfrm>
            <a:off x="4170490" y="8172630"/>
            <a:ext cx="6794025" cy="103692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77750" tIns="88875" rIns="177750" bIns="88875"/>
          <a:lstStyle/>
          <a:p>
            <a:pPr algn="ctr"/>
            <a:r>
              <a:rPr lang="en-US" b="1" dirty="0" smtClean="0"/>
              <a:t>Maya Core</a:t>
            </a:r>
            <a:endParaRPr lang="en-US" b="1" dirty="0"/>
          </a:p>
        </p:txBody>
      </p:sp>
      <p:sp>
        <p:nvSpPr>
          <p:cNvPr id="13" name="Down Arrow 12"/>
          <p:cNvSpPr/>
          <p:nvPr/>
        </p:nvSpPr>
        <p:spPr bwMode="auto">
          <a:xfrm>
            <a:off x="6919182" y="5304119"/>
            <a:ext cx="250164" cy="1050718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</a:pPr>
            <a:endParaRPr lang="en-US" u="sng" dirty="0" smtClean="0"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6882647" y="7051054"/>
            <a:ext cx="222190" cy="1644258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</a:pPr>
            <a:endParaRPr lang="en-US" u="sng" dirty="0" smtClean="0">
              <a:latin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0800000">
            <a:off x="7304839" y="5316391"/>
            <a:ext cx="250164" cy="1050718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</a:pPr>
            <a:endParaRPr lang="en-US" u="sng" dirty="0" smtClean="0"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0800000">
            <a:off x="7184159" y="7077390"/>
            <a:ext cx="222190" cy="1616714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</a:pPr>
            <a:endParaRPr lang="en-US" u="sng" dirty="0" smtClean="0">
              <a:latin typeface="Arial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Maya Command Architecture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val 8"/>
          <p:cNvSpPr>
            <a:spLocks noChangeArrowheads="1"/>
          </p:cNvSpPr>
          <p:nvPr/>
        </p:nvSpPr>
        <p:spPr bwMode="auto">
          <a:xfrm>
            <a:off x="2962541" y="4070529"/>
            <a:ext cx="700518" cy="7190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43" name="Oval 9"/>
          <p:cNvSpPr>
            <a:spLocks noChangeArrowheads="1"/>
          </p:cNvSpPr>
          <p:nvPr/>
        </p:nvSpPr>
        <p:spPr bwMode="auto">
          <a:xfrm>
            <a:off x="3030432" y="5169170"/>
            <a:ext cx="700518" cy="7190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44" name="Oval 10"/>
          <p:cNvSpPr>
            <a:spLocks noChangeArrowheads="1"/>
          </p:cNvSpPr>
          <p:nvPr/>
        </p:nvSpPr>
        <p:spPr bwMode="auto">
          <a:xfrm>
            <a:off x="4101267" y="6116592"/>
            <a:ext cx="700516" cy="7190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45" name="Oval 11"/>
          <p:cNvSpPr>
            <a:spLocks noChangeArrowheads="1"/>
          </p:cNvSpPr>
          <p:nvPr/>
        </p:nvSpPr>
        <p:spPr bwMode="auto">
          <a:xfrm>
            <a:off x="4286426" y="4675399"/>
            <a:ext cx="700516" cy="7190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>
            <a:off x="5255423" y="6897370"/>
            <a:ext cx="700516" cy="7190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47" name="Oval 13"/>
          <p:cNvSpPr>
            <a:spLocks noChangeArrowheads="1"/>
          </p:cNvSpPr>
          <p:nvPr/>
        </p:nvSpPr>
        <p:spPr bwMode="auto">
          <a:xfrm>
            <a:off x="3629112" y="7205977"/>
            <a:ext cx="700518" cy="7190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48" name="Oval 14"/>
          <p:cNvSpPr>
            <a:spLocks noChangeArrowheads="1"/>
          </p:cNvSpPr>
          <p:nvPr/>
        </p:nvSpPr>
        <p:spPr bwMode="auto">
          <a:xfrm>
            <a:off x="5727578" y="5372851"/>
            <a:ext cx="700518" cy="7190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49" name="Oval 15"/>
          <p:cNvSpPr>
            <a:spLocks noChangeArrowheads="1"/>
          </p:cNvSpPr>
          <p:nvPr/>
        </p:nvSpPr>
        <p:spPr bwMode="auto">
          <a:xfrm>
            <a:off x="7313771" y="4511835"/>
            <a:ext cx="700518" cy="71905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50" name="Oval 16"/>
          <p:cNvSpPr>
            <a:spLocks noChangeArrowheads="1"/>
          </p:cNvSpPr>
          <p:nvPr/>
        </p:nvSpPr>
        <p:spPr bwMode="auto">
          <a:xfrm>
            <a:off x="7187246" y="6218434"/>
            <a:ext cx="700516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 dirty="0"/>
          </a:p>
        </p:txBody>
      </p:sp>
      <p:sp>
        <p:nvSpPr>
          <p:cNvPr id="151" name="Oval 17"/>
          <p:cNvSpPr>
            <a:spLocks noChangeArrowheads="1"/>
          </p:cNvSpPr>
          <p:nvPr/>
        </p:nvSpPr>
        <p:spPr bwMode="auto">
          <a:xfrm>
            <a:off x="7537504" y="7452860"/>
            <a:ext cx="700516" cy="71905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2" name="Oval 18"/>
          <p:cNvSpPr>
            <a:spLocks noChangeArrowheads="1"/>
          </p:cNvSpPr>
          <p:nvPr/>
        </p:nvSpPr>
        <p:spPr bwMode="auto">
          <a:xfrm>
            <a:off x="8548162" y="5230892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53" name="Oval 19"/>
          <p:cNvSpPr>
            <a:spLocks noChangeArrowheads="1"/>
          </p:cNvSpPr>
          <p:nvPr/>
        </p:nvSpPr>
        <p:spPr bwMode="auto">
          <a:xfrm>
            <a:off x="4761666" y="8440405"/>
            <a:ext cx="700516" cy="7190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54" name="Oval 20"/>
          <p:cNvSpPr>
            <a:spLocks noChangeArrowheads="1"/>
          </p:cNvSpPr>
          <p:nvPr/>
        </p:nvSpPr>
        <p:spPr bwMode="auto">
          <a:xfrm>
            <a:off x="9183874" y="6672085"/>
            <a:ext cx="700518" cy="71905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55" name="Oval 21"/>
          <p:cNvSpPr>
            <a:spLocks noChangeArrowheads="1"/>
          </p:cNvSpPr>
          <p:nvPr/>
        </p:nvSpPr>
        <p:spPr bwMode="auto">
          <a:xfrm>
            <a:off x="3052034" y="8749012"/>
            <a:ext cx="700516" cy="7190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56" name="Oval 22"/>
          <p:cNvSpPr>
            <a:spLocks noChangeArrowheads="1"/>
          </p:cNvSpPr>
          <p:nvPr/>
        </p:nvSpPr>
        <p:spPr bwMode="auto">
          <a:xfrm>
            <a:off x="4431467" y="10538933"/>
            <a:ext cx="700518" cy="7190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57" name="Oval 23"/>
          <p:cNvSpPr>
            <a:spLocks noChangeArrowheads="1"/>
          </p:cNvSpPr>
          <p:nvPr/>
        </p:nvSpPr>
        <p:spPr bwMode="auto">
          <a:xfrm>
            <a:off x="6406493" y="9489669"/>
            <a:ext cx="700518" cy="7190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58" name="Oval 24"/>
          <p:cNvSpPr>
            <a:spLocks noChangeArrowheads="1"/>
          </p:cNvSpPr>
          <p:nvPr/>
        </p:nvSpPr>
        <p:spPr bwMode="auto">
          <a:xfrm>
            <a:off x="8730235" y="7841708"/>
            <a:ext cx="700516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59" name="Oval 25"/>
          <p:cNvSpPr>
            <a:spLocks noChangeArrowheads="1"/>
          </p:cNvSpPr>
          <p:nvPr/>
        </p:nvSpPr>
        <p:spPr bwMode="auto">
          <a:xfrm>
            <a:off x="8011202" y="9406343"/>
            <a:ext cx="700518" cy="71905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60" name="Oval 26"/>
          <p:cNvSpPr>
            <a:spLocks noChangeArrowheads="1"/>
          </p:cNvSpPr>
          <p:nvPr/>
        </p:nvSpPr>
        <p:spPr bwMode="auto">
          <a:xfrm>
            <a:off x="5872619" y="3934742"/>
            <a:ext cx="700516" cy="7190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61" name="Oval 27"/>
          <p:cNvSpPr>
            <a:spLocks noChangeArrowheads="1"/>
          </p:cNvSpPr>
          <p:nvPr/>
        </p:nvSpPr>
        <p:spPr bwMode="auto">
          <a:xfrm>
            <a:off x="9369033" y="3832900"/>
            <a:ext cx="700518" cy="71905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10439867" y="5150654"/>
            <a:ext cx="700516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63" name="Oval 29"/>
          <p:cNvSpPr>
            <a:spLocks noChangeArrowheads="1"/>
          </p:cNvSpPr>
          <p:nvPr/>
        </p:nvSpPr>
        <p:spPr bwMode="auto">
          <a:xfrm>
            <a:off x="11507616" y="6341877"/>
            <a:ext cx="700516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65" name="Oval 31"/>
          <p:cNvSpPr>
            <a:spLocks noChangeArrowheads="1"/>
          </p:cNvSpPr>
          <p:nvPr/>
        </p:nvSpPr>
        <p:spPr bwMode="auto">
          <a:xfrm>
            <a:off x="10047948" y="8829250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11754494" y="4079786"/>
            <a:ext cx="700516" cy="71905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67" name="Oval 33"/>
          <p:cNvSpPr>
            <a:spLocks noChangeArrowheads="1"/>
          </p:cNvSpPr>
          <p:nvPr/>
        </p:nvSpPr>
        <p:spPr bwMode="auto">
          <a:xfrm>
            <a:off x="11856332" y="8668775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68" name="Oval 34"/>
          <p:cNvSpPr>
            <a:spLocks noChangeArrowheads="1"/>
          </p:cNvSpPr>
          <p:nvPr/>
        </p:nvSpPr>
        <p:spPr bwMode="auto">
          <a:xfrm>
            <a:off x="9594309" y="10230326"/>
            <a:ext cx="700516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69" name="Oval 35"/>
          <p:cNvSpPr>
            <a:spLocks noChangeArrowheads="1"/>
          </p:cNvSpPr>
          <p:nvPr/>
        </p:nvSpPr>
        <p:spPr bwMode="auto">
          <a:xfrm>
            <a:off x="11282340" y="9798276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70" name="Oval 36"/>
          <p:cNvSpPr>
            <a:spLocks noChangeArrowheads="1"/>
          </p:cNvSpPr>
          <p:nvPr/>
        </p:nvSpPr>
        <p:spPr bwMode="auto">
          <a:xfrm>
            <a:off x="12683374" y="5274097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71" name="Oval 37"/>
          <p:cNvSpPr>
            <a:spLocks noChangeArrowheads="1"/>
          </p:cNvSpPr>
          <p:nvPr/>
        </p:nvSpPr>
        <p:spPr bwMode="auto">
          <a:xfrm>
            <a:off x="12229735" y="7492980"/>
            <a:ext cx="700516" cy="71905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72" name="Oval 38"/>
          <p:cNvSpPr>
            <a:spLocks noChangeArrowheads="1"/>
          </p:cNvSpPr>
          <p:nvPr/>
        </p:nvSpPr>
        <p:spPr bwMode="auto">
          <a:xfrm>
            <a:off x="13565964" y="8625570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73" name="Oval 39"/>
          <p:cNvSpPr>
            <a:spLocks noChangeArrowheads="1"/>
          </p:cNvSpPr>
          <p:nvPr/>
        </p:nvSpPr>
        <p:spPr bwMode="auto">
          <a:xfrm>
            <a:off x="12723492" y="9900115"/>
            <a:ext cx="700516" cy="71905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13195646" y="6545558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75" name="Line 41"/>
          <p:cNvSpPr>
            <a:spLocks noChangeShapeType="1"/>
          </p:cNvSpPr>
          <p:nvPr/>
        </p:nvSpPr>
        <p:spPr bwMode="auto">
          <a:xfrm>
            <a:off x="3641456" y="4564300"/>
            <a:ext cx="700518" cy="28700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76" name="Line 42"/>
          <p:cNvSpPr>
            <a:spLocks noChangeShapeType="1"/>
          </p:cNvSpPr>
          <p:nvPr/>
        </p:nvSpPr>
        <p:spPr bwMode="auto">
          <a:xfrm>
            <a:off x="3629111" y="5826501"/>
            <a:ext cx="493757" cy="49377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77" name="Line 43"/>
          <p:cNvSpPr>
            <a:spLocks noChangeShapeType="1"/>
          </p:cNvSpPr>
          <p:nvPr/>
        </p:nvSpPr>
        <p:spPr bwMode="auto">
          <a:xfrm flipH="1">
            <a:off x="4576507" y="5357418"/>
            <a:ext cx="58633" cy="77769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4986943" y="5172255"/>
            <a:ext cx="823957" cy="26540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79" name="Line 45"/>
          <p:cNvSpPr>
            <a:spLocks noChangeShapeType="1"/>
          </p:cNvSpPr>
          <p:nvPr/>
        </p:nvSpPr>
        <p:spPr bwMode="auto">
          <a:xfrm>
            <a:off x="6508331" y="4468631"/>
            <a:ext cx="845558" cy="26540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80" name="Line 46"/>
          <p:cNvSpPr>
            <a:spLocks noChangeShapeType="1"/>
          </p:cNvSpPr>
          <p:nvPr/>
        </p:nvSpPr>
        <p:spPr bwMode="auto">
          <a:xfrm>
            <a:off x="4801784" y="6709117"/>
            <a:ext cx="700518" cy="28700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81" name="Line 47"/>
          <p:cNvSpPr>
            <a:spLocks noChangeShapeType="1"/>
          </p:cNvSpPr>
          <p:nvPr/>
        </p:nvSpPr>
        <p:spPr bwMode="auto">
          <a:xfrm flipH="1">
            <a:off x="5915822" y="6730721"/>
            <a:ext cx="1317712" cy="7005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82" name="Line 48"/>
          <p:cNvSpPr>
            <a:spLocks noChangeShapeType="1"/>
          </p:cNvSpPr>
          <p:nvPr/>
        </p:nvSpPr>
        <p:spPr bwMode="auto">
          <a:xfrm>
            <a:off x="4986943" y="5209287"/>
            <a:ext cx="515359" cy="170659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83" name="Line 49"/>
          <p:cNvSpPr>
            <a:spLocks noChangeShapeType="1"/>
          </p:cNvSpPr>
          <p:nvPr/>
        </p:nvSpPr>
        <p:spPr bwMode="auto">
          <a:xfrm flipH="1">
            <a:off x="7542132" y="5230890"/>
            <a:ext cx="160471" cy="98754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84" name="Line 50"/>
          <p:cNvSpPr>
            <a:spLocks noChangeShapeType="1"/>
          </p:cNvSpPr>
          <p:nvPr/>
        </p:nvSpPr>
        <p:spPr bwMode="auto">
          <a:xfrm flipV="1">
            <a:off x="6449696" y="5616650"/>
            <a:ext cx="2101553" cy="617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85" name="Line 51"/>
          <p:cNvSpPr>
            <a:spLocks noChangeShapeType="1"/>
          </p:cNvSpPr>
          <p:nvPr/>
        </p:nvSpPr>
        <p:spPr bwMode="auto">
          <a:xfrm flipH="1">
            <a:off x="8014288" y="5971549"/>
            <a:ext cx="839386" cy="15646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86" name="Line 52"/>
          <p:cNvSpPr>
            <a:spLocks noChangeShapeType="1"/>
          </p:cNvSpPr>
          <p:nvPr/>
        </p:nvSpPr>
        <p:spPr bwMode="auto">
          <a:xfrm flipH="1" flipV="1">
            <a:off x="5465269" y="8869368"/>
            <a:ext cx="4564162" cy="3518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87" name="Line 53"/>
          <p:cNvSpPr>
            <a:spLocks noChangeShapeType="1"/>
          </p:cNvSpPr>
          <p:nvPr/>
        </p:nvSpPr>
        <p:spPr bwMode="auto">
          <a:xfrm flipH="1" flipV="1">
            <a:off x="4227792" y="7823191"/>
            <a:ext cx="675830" cy="72214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88" name="Line 54"/>
          <p:cNvSpPr>
            <a:spLocks noChangeShapeType="1"/>
          </p:cNvSpPr>
          <p:nvPr/>
        </p:nvSpPr>
        <p:spPr bwMode="auto">
          <a:xfrm flipV="1">
            <a:off x="3755638" y="8890970"/>
            <a:ext cx="1006029" cy="20676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89" name="Line 55"/>
          <p:cNvSpPr>
            <a:spLocks noChangeShapeType="1"/>
          </p:cNvSpPr>
          <p:nvPr/>
        </p:nvSpPr>
        <p:spPr bwMode="auto">
          <a:xfrm flipH="1" flipV="1">
            <a:off x="3588994" y="9446464"/>
            <a:ext cx="885675" cy="127763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90" name="Line 56"/>
          <p:cNvSpPr>
            <a:spLocks noChangeShapeType="1"/>
          </p:cNvSpPr>
          <p:nvPr/>
        </p:nvSpPr>
        <p:spPr bwMode="auto">
          <a:xfrm>
            <a:off x="8998714" y="5968461"/>
            <a:ext cx="472156" cy="74065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91" name="Line 57"/>
          <p:cNvSpPr>
            <a:spLocks noChangeShapeType="1"/>
          </p:cNvSpPr>
          <p:nvPr/>
        </p:nvSpPr>
        <p:spPr bwMode="auto">
          <a:xfrm flipV="1">
            <a:off x="9041919" y="4530352"/>
            <a:ext cx="515359" cy="74065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93" name="Line 59"/>
          <p:cNvSpPr>
            <a:spLocks noChangeShapeType="1"/>
          </p:cNvSpPr>
          <p:nvPr/>
        </p:nvSpPr>
        <p:spPr bwMode="auto">
          <a:xfrm>
            <a:off x="8238021" y="7943547"/>
            <a:ext cx="476784" cy="26848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94" name="Line 60"/>
          <p:cNvSpPr>
            <a:spLocks noChangeShapeType="1"/>
          </p:cNvSpPr>
          <p:nvPr/>
        </p:nvSpPr>
        <p:spPr bwMode="auto">
          <a:xfrm flipH="1" flipV="1">
            <a:off x="9372120" y="8415716"/>
            <a:ext cx="759151" cy="55857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V="1">
            <a:off x="5088780" y="9980353"/>
            <a:ext cx="1379432" cy="7838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96" name="Line 62"/>
          <p:cNvSpPr>
            <a:spLocks noChangeShapeType="1"/>
          </p:cNvSpPr>
          <p:nvPr/>
        </p:nvSpPr>
        <p:spPr bwMode="auto">
          <a:xfrm flipV="1">
            <a:off x="11140384" y="5619737"/>
            <a:ext cx="1607796" cy="308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97" name="Line 63"/>
          <p:cNvSpPr>
            <a:spLocks noChangeShapeType="1"/>
          </p:cNvSpPr>
          <p:nvPr/>
        </p:nvSpPr>
        <p:spPr bwMode="auto">
          <a:xfrm flipV="1">
            <a:off x="11035461" y="4693915"/>
            <a:ext cx="823957" cy="59869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98" name="Line 64"/>
          <p:cNvSpPr>
            <a:spLocks noChangeShapeType="1"/>
          </p:cNvSpPr>
          <p:nvPr/>
        </p:nvSpPr>
        <p:spPr bwMode="auto">
          <a:xfrm flipV="1">
            <a:off x="8733321" y="9282901"/>
            <a:ext cx="1255994" cy="5153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199" name="Line 65"/>
          <p:cNvSpPr>
            <a:spLocks noChangeShapeType="1"/>
          </p:cNvSpPr>
          <p:nvPr/>
        </p:nvSpPr>
        <p:spPr bwMode="auto">
          <a:xfrm>
            <a:off x="8649999" y="10045162"/>
            <a:ext cx="947395" cy="38884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200" name="Line 66"/>
          <p:cNvSpPr>
            <a:spLocks noChangeShapeType="1"/>
          </p:cNvSpPr>
          <p:nvPr/>
        </p:nvSpPr>
        <p:spPr bwMode="auto">
          <a:xfrm>
            <a:off x="10686745" y="9427946"/>
            <a:ext cx="638797" cy="55240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201" name="Line 67"/>
          <p:cNvSpPr>
            <a:spLocks noChangeShapeType="1"/>
          </p:cNvSpPr>
          <p:nvPr/>
        </p:nvSpPr>
        <p:spPr bwMode="auto">
          <a:xfrm>
            <a:off x="11961255" y="10147001"/>
            <a:ext cx="783839" cy="14195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 flipH="1" flipV="1">
            <a:off x="12371690" y="9406344"/>
            <a:ext cx="493757" cy="63881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203" name="Line 69"/>
          <p:cNvSpPr>
            <a:spLocks noChangeShapeType="1"/>
          </p:cNvSpPr>
          <p:nvPr/>
        </p:nvSpPr>
        <p:spPr bwMode="auto">
          <a:xfrm flipV="1">
            <a:off x="13319085" y="9304504"/>
            <a:ext cx="435124" cy="67893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204" name="Line 70"/>
          <p:cNvSpPr>
            <a:spLocks noChangeShapeType="1"/>
          </p:cNvSpPr>
          <p:nvPr/>
        </p:nvSpPr>
        <p:spPr bwMode="auto">
          <a:xfrm flipV="1">
            <a:off x="12146414" y="8215121"/>
            <a:ext cx="391920" cy="45365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205" name="Line 71"/>
          <p:cNvSpPr>
            <a:spLocks noChangeShapeType="1"/>
          </p:cNvSpPr>
          <p:nvPr/>
        </p:nvSpPr>
        <p:spPr bwMode="auto">
          <a:xfrm flipH="1" flipV="1">
            <a:off x="12825328" y="8107110"/>
            <a:ext cx="842473" cy="62029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206" name="Line 72"/>
          <p:cNvSpPr>
            <a:spLocks noChangeShapeType="1"/>
          </p:cNvSpPr>
          <p:nvPr/>
        </p:nvSpPr>
        <p:spPr bwMode="auto">
          <a:xfrm flipV="1">
            <a:off x="12868533" y="7224493"/>
            <a:ext cx="453640" cy="41044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207" name="Line 73"/>
          <p:cNvSpPr>
            <a:spLocks noChangeShapeType="1"/>
          </p:cNvSpPr>
          <p:nvPr/>
        </p:nvSpPr>
        <p:spPr bwMode="auto">
          <a:xfrm flipH="1" flipV="1">
            <a:off x="12146413" y="6693689"/>
            <a:ext cx="1049233" cy="16356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9862788" y="4490235"/>
            <a:ext cx="678915" cy="71905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210" name="Line 76"/>
          <p:cNvSpPr>
            <a:spLocks noChangeShapeType="1"/>
          </p:cNvSpPr>
          <p:nvPr/>
        </p:nvSpPr>
        <p:spPr bwMode="auto">
          <a:xfrm flipV="1">
            <a:off x="10683660" y="7943546"/>
            <a:ext cx="1564592" cy="105235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9841187" y="7227575"/>
            <a:ext cx="453638" cy="166339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73" name="Oval 36"/>
          <p:cNvSpPr>
            <a:spLocks noChangeArrowheads="1"/>
          </p:cNvSpPr>
          <p:nvPr/>
        </p:nvSpPr>
        <p:spPr bwMode="auto">
          <a:xfrm>
            <a:off x="14616740" y="4718604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74" name="Line 62"/>
          <p:cNvSpPr>
            <a:spLocks noChangeShapeType="1"/>
          </p:cNvSpPr>
          <p:nvPr/>
        </p:nvSpPr>
        <p:spPr bwMode="auto">
          <a:xfrm flipV="1">
            <a:off x="13424009" y="5209288"/>
            <a:ext cx="1228220" cy="41353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75" name="Line 62"/>
          <p:cNvSpPr>
            <a:spLocks noChangeShapeType="1"/>
          </p:cNvSpPr>
          <p:nvPr/>
        </p:nvSpPr>
        <p:spPr bwMode="auto">
          <a:xfrm flipV="1">
            <a:off x="13754208" y="5437656"/>
            <a:ext cx="1194273" cy="12930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76" name="Oval 36"/>
          <p:cNvSpPr>
            <a:spLocks noChangeArrowheads="1"/>
          </p:cNvSpPr>
          <p:nvPr/>
        </p:nvSpPr>
        <p:spPr bwMode="auto">
          <a:xfrm>
            <a:off x="15263252" y="7536188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77" name="Line 62"/>
          <p:cNvSpPr>
            <a:spLocks noChangeShapeType="1"/>
          </p:cNvSpPr>
          <p:nvPr/>
        </p:nvSpPr>
        <p:spPr bwMode="auto">
          <a:xfrm flipV="1">
            <a:off x="14266481" y="8171914"/>
            <a:ext cx="1194273" cy="89033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78" name="Line 58"/>
          <p:cNvSpPr>
            <a:spLocks noChangeShapeType="1"/>
          </p:cNvSpPr>
          <p:nvPr/>
        </p:nvSpPr>
        <p:spPr bwMode="auto">
          <a:xfrm>
            <a:off x="15233935" y="5437655"/>
            <a:ext cx="453638" cy="217876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20283" y="2487373"/>
            <a:ext cx="7930966" cy="1017130"/>
          </a:xfrm>
          <a:prstGeom prst="rect">
            <a:avLst/>
          </a:prstGeom>
          <a:noFill/>
        </p:spPr>
        <p:txBody>
          <a:bodyPr wrap="square" lIns="177750" tIns="88875" rIns="177750" bIns="88875" rtlCol="0">
            <a:spAutoFit/>
          </a:bodyPr>
          <a:lstStyle/>
          <a:p>
            <a:pPr>
              <a:buClr>
                <a:schemeClr val="accent1"/>
              </a:buClr>
              <a:buFont typeface="KievitLight" pitchFamily="34" charset="0"/>
              <a:buChar char="»"/>
            </a:pPr>
            <a:r>
              <a:rPr lang="en-US" sz="5400" dirty="0" smtClean="0">
                <a:solidFill>
                  <a:schemeClr val="bg1"/>
                </a:solidFill>
              </a:rPr>
              <a:t>    New Custom Node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What do we need API for? 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81" name="Oval 8"/>
          <p:cNvSpPr>
            <a:spLocks noChangeArrowheads="1"/>
          </p:cNvSpPr>
          <p:nvPr/>
        </p:nvSpPr>
        <p:spPr bwMode="auto">
          <a:xfrm>
            <a:off x="3005267" y="4066172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073158" y="5164813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83" name="Oval 10"/>
          <p:cNvSpPr>
            <a:spLocks noChangeArrowheads="1"/>
          </p:cNvSpPr>
          <p:nvPr/>
        </p:nvSpPr>
        <p:spPr bwMode="auto">
          <a:xfrm>
            <a:off x="4143993" y="6112235"/>
            <a:ext cx="700516" cy="71905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84" name="Oval 11"/>
          <p:cNvSpPr>
            <a:spLocks noChangeArrowheads="1"/>
          </p:cNvSpPr>
          <p:nvPr/>
        </p:nvSpPr>
        <p:spPr bwMode="auto">
          <a:xfrm>
            <a:off x="4329152" y="4671042"/>
            <a:ext cx="700516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85" name="Oval 12"/>
          <p:cNvSpPr>
            <a:spLocks noChangeArrowheads="1"/>
          </p:cNvSpPr>
          <p:nvPr/>
        </p:nvSpPr>
        <p:spPr bwMode="auto">
          <a:xfrm>
            <a:off x="5298149" y="6893013"/>
            <a:ext cx="700516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3671838" y="7201620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87" name="Oval 14"/>
          <p:cNvSpPr>
            <a:spLocks noChangeArrowheads="1"/>
          </p:cNvSpPr>
          <p:nvPr/>
        </p:nvSpPr>
        <p:spPr bwMode="auto">
          <a:xfrm>
            <a:off x="5770304" y="5368494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88" name="Oval 19"/>
          <p:cNvSpPr>
            <a:spLocks noChangeArrowheads="1"/>
          </p:cNvSpPr>
          <p:nvPr/>
        </p:nvSpPr>
        <p:spPr bwMode="auto">
          <a:xfrm>
            <a:off x="4804392" y="8436048"/>
            <a:ext cx="700516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89" name="Oval 21"/>
          <p:cNvSpPr>
            <a:spLocks noChangeArrowheads="1"/>
          </p:cNvSpPr>
          <p:nvPr/>
        </p:nvSpPr>
        <p:spPr bwMode="auto">
          <a:xfrm>
            <a:off x="3094760" y="8744655"/>
            <a:ext cx="700516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90" name="Oval 22"/>
          <p:cNvSpPr>
            <a:spLocks noChangeArrowheads="1"/>
          </p:cNvSpPr>
          <p:nvPr/>
        </p:nvSpPr>
        <p:spPr bwMode="auto">
          <a:xfrm>
            <a:off x="4474193" y="10534576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91" name="Oval 23"/>
          <p:cNvSpPr>
            <a:spLocks noChangeArrowheads="1"/>
          </p:cNvSpPr>
          <p:nvPr/>
        </p:nvSpPr>
        <p:spPr bwMode="auto">
          <a:xfrm>
            <a:off x="6449219" y="9485312"/>
            <a:ext cx="700518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  <p:sp>
        <p:nvSpPr>
          <p:cNvPr id="92" name="Oval 26"/>
          <p:cNvSpPr>
            <a:spLocks noChangeArrowheads="1"/>
          </p:cNvSpPr>
          <p:nvPr/>
        </p:nvSpPr>
        <p:spPr bwMode="auto">
          <a:xfrm>
            <a:off x="5915345" y="3930385"/>
            <a:ext cx="700516" cy="71905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85" grpId="0" animBg="1"/>
      <p:bldP spid="193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10"/>
          <p:cNvSpPr>
            <a:spLocks noChangeArrowheads="1"/>
          </p:cNvSpPr>
          <p:nvPr/>
        </p:nvSpPr>
        <p:spPr bwMode="auto">
          <a:xfrm>
            <a:off x="3278902" y="9145327"/>
            <a:ext cx="8213412" cy="1289978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77750" tIns="88875" rIns="177750" bIns="88875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ube 22"/>
          <p:cNvSpPr>
            <a:spLocks noChangeArrowheads="1"/>
          </p:cNvSpPr>
          <p:nvPr/>
        </p:nvSpPr>
        <p:spPr bwMode="auto">
          <a:xfrm>
            <a:off x="4170490" y="8172630"/>
            <a:ext cx="6794025" cy="103692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77750" tIns="88875" rIns="177750" bIns="88875"/>
          <a:lstStyle/>
          <a:p>
            <a:pPr algn="ctr"/>
            <a:r>
              <a:rPr lang="en-US" b="1" dirty="0" smtClean="0"/>
              <a:t>Maya Core</a:t>
            </a:r>
            <a:endParaRPr lang="en-US" b="1" dirty="0"/>
          </a:p>
        </p:txBody>
      </p:sp>
      <p:sp>
        <p:nvSpPr>
          <p:cNvPr id="12" name="Cube 24"/>
          <p:cNvSpPr>
            <a:spLocks noChangeArrowheads="1"/>
          </p:cNvSpPr>
          <p:nvPr/>
        </p:nvSpPr>
        <p:spPr bwMode="auto">
          <a:xfrm>
            <a:off x="4725777" y="7188695"/>
            <a:ext cx="5658451" cy="1106664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177750" tIns="88875" rIns="177750" bIns="88875"/>
          <a:lstStyle/>
          <a:p>
            <a:pPr algn="ctr"/>
            <a:r>
              <a:rPr lang="en-US" b="1" dirty="0" smtClean="0"/>
              <a:t>Maya API</a:t>
            </a:r>
            <a:endParaRPr lang="en-US" b="1" dirty="0"/>
          </a:p>
        </p:txBody>
      </p:sp>
      <p:sp>
        <p:nvSpPr>
          <p:cNvPr id="19" name="Down Arrow 18"/>
          <p:cNvSpPr/>
          <p:nvPr/>
        </p:nvSpPr>
        <p:spPr bwMode="auto">
          <a:xfrm rot="10800000">
            <a:off x="7925582" y="8094242"/>
            <a:ext cx="164057" cy="634265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</a:pPr>
            <a:endParaRPr lang="en-US" u="sng" dirty="0" smtClean="0">
              <a:latin typeface="Arial" charset="0"/>
            </a:endParaRPr>
          </a:p>
        </p:txBody>
      </p:sp>
      <p:sp>
        <p:nvSpPr>
          <p:cNvPr id="20" name="Cube 19"/>
          <p:cNvSpPr>
            <a:spLocks noChangeArrowheads="1"/>
          </p:cNvSpPr>
          <p:nvPr/>
        </p:nvSpPr>
        <p:spPr bwMode="auto">
          <a:xfrm>
            <a:off x="9989038" y="6229768"/>
            <a:ext cx="893443" cy="901133"/>
          </a:xfrm>
          <a:prstGeom prst="cube">
            <a:avLst>
              <a:gd name="adj" fmla="val 20692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77750" tIns="88875" rIns="177750" bIns="88875"/>
          <a:lstStyle/>
          <a:p>
            <a:endParaRPr lang="en-US" sz="2700" dirty="0"/>
          </a:p>
        </p:txBody>
      </p:sp>
      <p:sp>
        <p:nvSpPr>
          <p:cNvPr id="24" name="Cube 23"/>
          <p:cNvSpPr>
            <a:spLocks noChangeArrowheads="1"/>
          </p:cNvSpPr>
          <p:nvPr/>
        </p:nvSpPr>
        <p:spPr bwMode="auto">
          <a:xfrm>
            <a:off x="4891311" y="6229768"/>
            <a:ext cx="5077636" cy="901133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77750" tIns="88875" rIns="177750" bIns="88875"/>
          <a:lstStyle/>
          <a:p>
            <a:pPr algn="ctr"/>
            <a:r>
              <a:rPr lang="en-US" b="1" dirty="0" smtClean="0"/>
              <a:t>MEL Commands</a:t>
            </a:r>
            <a:endParaRPr lang="en-US" b="1" dirty="0"/>
          </a:p>
        </p:txBody>
      </p:sp>
      <p:sp>
        <p:nvSpPr>
          <p:cNvPr id="26" name="Cube 9"/>
          <p:cNvSpPr>
            <a:spLocks noChangeArrowheads="1"/>
          </p:cNvSpPr>
          <p:nvPr/>
        </p:nvSpPr>
        <p:spPr bwMode="auto">
          <a:xfrm>
            <a:off x="4922492" y="4453623"/>
            <a:ext cx="4849209" cy="888788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77750" tIns="88875" rIns="177750" bIns="88875"/>
          <a:lstStyle/>
          <a:p>
            <a:pPr algn="ctr"/>
            <a:r>
              <a:rPr lang="en-US" b="1" dirty="0" smtClean="0"/>
              <a:t>Maya UI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257651" y="4453623"/>
            <a:ext cx="5946144" cy="777806"/>
          </a:xfrm>
          <a:prstGeom prst="rect">
            <a:avLst/>
          </a:prstGeom>
          <a:noFill/>
        </p:spPr>
        <p:txBody>
          <a:bodyPr wrap="square" lIns="177750" tIns="88875" rIns="177750" bIns="88875" rtlCol="0">
            <a:spAutoFit/>
          </a:bodyPr>
          <a:lstStyle/>
          <a:p>
            <a:r>
              <a:rPr lang="en-US" sz="3900" b="1" dirty="0" smtClean="0">
                <a:solidFill>
                  <a:schemeClr val="bg1"/>
                </a:solidFill>
              </a:rPr>
              <a:t>Custom MEL Command</a:t>
            </a:r>
            <a:endParaRPr lang="en-US" sz="3900" b="1" dirty="0">
              <a:solidFill>
                <a:schemeClr val="bg1"/>
              </a:solidFill>
            </a:endParaRPr>
          </a:p>
        </p:txBody>
      </p:sp>
      <p:sp>
        <p:nvSpPr>
          <p:cNvPr id="22" name="Cube 21"/>
          <p:cNvSpPr>
            <a:spLocks noChangeArrowheads="1"/>
          </p:cNvSpPr>
          <p:nvPr/>
        </p:nvSpPr>
        <p:spPr bwMode="auto">
          <a:xfrm>
            <a:off x="10882481" y="6229768"/>
            <a:ext cx="893443" cy="901133"/>
          </a:xfrm>
          <a:prstGeom prst="cube">
            <a:avLst>
              <a:gd name="adj" fmla="val 20692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77750" tIns="88875" rIns="177750" bIns="88875"/>
          <a:lstStyle/>
          <a:p>
            <a:endParaRPr lang="en-US" sz="2700" dirty="0"/>
          </a:p>
        </p:txBody>
      </p:sp>
      <p:sp>
        <p:nvSpPr>
          <p:cNvPr id="32" name="Down Arrow 31"/>
          <p:cNvSpPr/>
          <p:nvPr/>
        </p:nvSpPr>
        <p:spPr bwMode="auto">
          <a:xfrm rot="3196352">
            <a:off x="10994997" y="5198579"/>
            <a:ext cx="180915" cy="1076356"/>
          </a:xfrm>
          <a:prstGeom prst="downArrow">
            <a:avLst>
              <a:gd name="adj1" fmla="val 29676"/>
              <a:gd name="adj2" fmla="val 58817"/>
            </a:avLst>
          </a:prstGeom>
          <a:solidFill>
            <a:schemeClr val="bg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</a:pPr>
            <a:endParaRPr lang="en-US" u="sng" dirty="0" smtClean="0">
              <a:solidFill>
                <a:srgbClr val="00CC00"/>
              </a:solidFill>
              <a:latin typeface="Arial" charset="0"/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634692">
            <a:off x="12047090" y="5493191"/>
            <a:ext cx="180909" cy="791774"/>
          </a:xfrm>
          <a:prstGeom prst="downArrow">
            <a:avLst>
              <a:gd name="adj1" fmla="val 29676"/>
              <a:gd name="adj2" fmla="val 58817"/>
            </a:avLst>
          </a:prstGeom>
          <a:solidFill>
            <a:schemeClr val="bg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</a:pPr>
            <a:endParaRPr lang="en-US" u="sng" dirty="0" smtClean="0">
              <a:solidFill>
                <a:srgbClr val="00CC00"/>
              </a:solidFill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>
            <a:off x="7702604" y="8094242"/>
            <a:ext cx="164057" cy="634265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</a:pPr>
            <a:endParaRPr lang="en-US" u="sng" dirty="0" smtClean="0"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6943253" y="5342411"/>
            <a:ext cx="164057" cy="104517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</a:pPr>
            <a:endParaRPr lang="en-US" u="sng" dirty="0" smtClean="0">
              <a:latin typeface="Arial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6882647" y="7051054"/>
            <a:ext cx="222190" cy="1644258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</a:pPr>
            <a:endParaRPr lang="en-US" u="sng" dirty="0" smtClean="0"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10800000">
            <a:off x="7184159" y="7077390"/>
            <a:ext cx="222190" cy="1616714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</a:pPr>
            <a:endParaRPr lang="en-US" u="sng" dirty="0" smtClean="0">
              <a:latin typeface="Arial" charset="0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7239507" y="5342413"/>
            <a:ext cx="164057" cy="104517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</a:pPr>
            <a:endParaRPr lang="en-US" u="sng" dirty="0" smtClean="0">
              <a:latin typeface="Arial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What do we need API for?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21" grpId="0"/>
      <p:bldP spid="22" grpId="0" animBg="1"/>
      <p:bldP spid="32" grpId="0" animBg="1"/>
      <p:bldP spid="33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ya20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371181" y="4989512"/>
            <a:ext cx="15381586" cy="1156727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91419" y="3922712"/>
            <a:ext cx="15620999" cy="3407022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+mj-lt"/>
              </a:rPr>
              <a:t>Introduction to Maya API</a:t>
            </a:r>
            <a:endParaRPr lang="en-US" sz="8800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Language of Choice?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72418" y="2093912"/>
            <a:ext cx="15697201" cy="10928349"/>
          </a:xfrm>
          <a:prstGeom prst="rect">
            <a:avLst/>
          </a:prstGeom>
        </p:spPr>
        <p:txBody>
          <a:bodyPr/>
          <a:lstStyle/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200" dirty="0" smtClean="0">
                <a:solidFill>
                  <a:schemeClr val="bg1"/>
                </a:solidFill>
              </a:rPr>
              <a:t>Scripting and API</a:t>
            </a: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Script  languages in Maya</a:t>
            </a:r>
          </a:p>
          <a:p>
            <a:pPr marL="2691712" lvl="2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4400" dirty="0" smtClean="0">
                <a:solidFill>
                  <a:schemeClr val="bg1"/>
                </a:solidFill>
              </a:rPr>
              <a:t>Maya Embedded Language (MEL)</a:t>
            </a:r>
          </a:p>
          <a:p>
            <a:pPr marL="2691712" lvl="2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4400" dirty="0" smtClean="0">
                <a:solidFill>
                  <a:schemeClr val="bg1"/>
                </a:solidFill>
              </a:rPr>
              <a:t>Python scripting</a:t>
            </a: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API languages in Maya</a:t>
            </a:r>
          </a:p>
          <a:p>
            <a:pPr marL="2691712" lvl="2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4400" dirty="0" smtClean="0">
                <a:solidFill>
                  <a:schemeClr val="bg1"/>
                </a:solidFill>
              </a:rPr>
              <a:t>C++</a:t>
            </a:r>
          </a:p>
          <a:p>
            <a:pPr marL="2691712" lvl="2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4400" dirty="0" smtClean="0">
                <a:solidFill>
                  <a:schemeClr val="bg1"/>
                </a:solidFill>
              </a:rPr>
              <a:t>Python libraries</a:t>
            </a:r>
          </a:p>
          <a:p>
            <a:pPr marL="91440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200" dirty="0" smtClean="0">
                <a:solidFill>
                  <a:schemeClr val="bg1"/>
                </a:solidFill>
              </a:rPr>
              <a:t>2 version of Maya-Python</a:t>
            </a: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4400" dirty="0" smtClean="0">
                <a:solidFill>
                  <a:schemeClr val="bg1"/>
                </a:solidFill>
              </a:rPr>
              <a:t>Converting C++ and MEL types to Python isn’t always easy</a:t>
            </a: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4400" dirty="0" smtClean="0">
                <a:solidFill>
                  <a:schemeClr val="bg1"/>
                </a:solidFill>
              </a:rPr>
              <a:t>Python API wraps C++</a:t>
            </a: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4400" dirty="0" smtClean="0">
                <a:solidFill>
                  <a:schemeClr val="bg1"/>
                </a:solidFill>
              </a:rPr>
              <a:t>Python scripting replicate MEL capabilities</a:t>
            </a:r>
            <a:endParaRPr lang="en-GB" sz="44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endParaRPr lang="en-US" sz="6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marL="0" marR="0" lvl="0" indent="0" algn="l" defTabSz="177731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Topics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72418" y="2093912"/>
            <a:ext cx="16202819" cy="10928349"/>
          </a:xfrm>
          <a:prstGeom prst="rect">
            <a:avLst/>
          </a:prstGeom>
        </p:spPr>
        <p:txBody>
          <a:bodyPr/>
          <a:lstStyle/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7200" b="1" dirty="0" smtClean="0">
                <a:solidFill>
                  <a:schemeClr val="bg1"/>
                </a:solidFill>
                <a:cs typeface="Arial" pitchFamily="34" charset="0"/>
              </a:rPr>
              <a:t>What is an API?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7200" b="1" dirty="0" smtClean="0">
                <a:solidFill>
                  <a:schemeClr val="bg1"/>
                </a:solidFill>
                <a:cs typeface="Arial" pitchFamily="34" charset="0"/>
              </a:rPr>
              <a:t>Maya Architecture Overview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7200" b="1" dirty="0" smtClean="0">
                <a:solidFill>
                  <a:schemeClr val="bg1"/>
                </a:solidFill>
                <a:cs typeface="Arial" pitchFamily="34" charset="0"/>
              </a:rPr>
              <a:t>Dependency Graph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7200" b="1" dirty="0" smtClean="0">
                <a:solidFill>
                  <a:schemeClr val="bg1"/>
                </a:solidFill>
                <a:cs typeface="Arial" pitchFamily="34" charset="0"/>
              </a:rPr>
              <a:t>Command Architecture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7200" b="1" dirty="0" smtClean="0">
                <a:solidFill>
                  <a:schemeClr val="bg1"/>
                </a:solidFill>
                <a:cs typeface="Arial" pitchFamily="34" charset="0"/>
              </a:rPr>
              <a:t>Introduction to Maya API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7200" b="1" dirty="0" smtClean="0">
                <a:solidFill>
                  <a:schemeClr val="bg1"/>
                </a:solidFill>
                <a:cs typeface="Arial" pitchFamily="34" charset="0"/>
              </a:rPr>
              <a:t>Plug-in Development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Diagonal Corner Rectangle 13"/>
          <p:cNvSpPr/>
          <p:nvPr/>
        </p:nvSpPr>
        <p:spPr>
          <a:xfrm>
            <a:off x="1629397" y="2666365"/>
            <a:ext cx="14220190" cy="948040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7750" tIns="88875" rIns="177750" bIns="88875"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23" idx="2"/>
          </p:cNvCxnSpPr>
          <p:nvPr/>
        </p:nvCxnSpPr>
        <p:spPr>
          <a:xfrm rot="5400000">
            <a:off x="4789882" y="8197161"/>
            <a:ext cx="789922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ound Diagonal Corner Rectangle 4"/>
          <p:cNvSpPr/>
          <p:nvPr/>
        </p:nvSpPr>
        <p:spPr>
          <a:xfrm>
            <a:off x="2518159" y="5925256"/>
            <a:ext cx="6813841" cy="1185051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77750" tIns="88875" rIns="177750" bIns="88875"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1.  MEL Scripting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8146984" y="5332730"/>
            <a:ext cx="6813841" cy="1185051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77750" tIns="88875" rIns="177750" bIns="88875"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1. C++ API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2518159" y="9036015"/>
            <a:ext cx="6813841" cy="1185051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77750" tIns="88875" rIns="177750" bIns="88875"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2. Python Scripting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8146984" y="8443489"/>
            <a:ext cx="6813841" cy="1185051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77750" tIns="88875" rIns="177750" bIns="88875"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2. Python API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5182041" y="7850192"/>
            <a:ext cx="5922169" cy="463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6368600" y="7850192"/>
            <a:ext cx="5923712" cy="308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77523" y="11085512"/>
            <a:ext cx="6271895" cy="1010483"/>
          </a:xfrm>
          <a:prstGeom prst="rect">
            <a:avLst/>
          </a:prstGeom>
          <a:noFill/>
        </p:spPr>
        <p:txBody>
          <a:bodyPr wrap="square" lIns="177750" tIns="88875" rIns="177750" bIns="88875" rtlCol="0">
            <a:spAutoFit/>
          </a:bodyPr>
          <a:lstStyle/>
          <a:p>
            <a:r>
              <a:rPr lang="en-US" sz="5400" b="1" dirty="0" smtClean="0">
                <a:latin typeface="+mn-lt"/>
              </a:rPr>
              <a:t>Maya Application</a:t>
            </a:r>
            <a:endParaRPr lang="en-US" sz="5400" b="1" dirty="0">
              <a:latin typeface="+mn-lt"/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8511893" y="3924728"/>
            <a:ext cx="442851" cy="1185016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177750" tIns="88875" rIns="177750" bIns="88875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17587" y="3110760"/>
            <a:ext cx="4443810" cy="1136792"/>
          </a:xfrm>
          <a:prstGeom prst="rect">
            <a:avLst/>
          </a:prstGeom>
          <a:noFill/>
        </p:spPr>
        <p:txBody>
          <a:bodyPr wrap="square" lIns="177750" tIns="88875" rIns="177750" bIns="88875" rtlCol="0">
            <a:spAutoFit/>
          </a:bodyPr>
          <a:lstStyle/>
          <a:p>
            <a:pPr algn="ctr"/>
            <a:r>
              <a:rPr lang="en-US" sz="3100" b="1" dirty="0" smtClean="0"/>
              <a:t>Overlapping Functionality</a:t>
            </a:r>
            <a:endParaRPr lang="en-US" sz="3100" b="1" dirty="0"/>
          </a:p>
        </p:txBody>
      </p:sp>
      <p:sp>
        <p:nvSpPr>
          <p:cNvPr id="25" name="Left Brace 24"/>
          <p:cNvSpPr/>
          <p:nvPr/>
        </p:nvSpPr>
        <p:spPr>
          <a:xfrm rot="5400000">
            <a:off x="11924987" y="5407647"/>
            <a:ext cx="442851" cy="5332571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177750" tIns="88875" rIns="177750" bIns="88875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5400000">
            <a:off x="5111146" y="5998629"/>
            <a:ext cx="442851" cy="5332571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177750" tIns="88875" rIns="177750" bIns="88875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24508" y="7192821"/>
            <a:ext cx="4443810" cy="658143"/>
          </a:xfrm>
          <a:prstGeom prst="rect">
            <a:avLst/>
          </a:prstGeom>
          <a:noFill/>
        </p:spPr>
        <p:txBody>
          <a:bodyPr wrap="square" lIns="177750" tIns="88875" rIns="177750" bIns="88875" rtlCol="0">
            <a:spAutoFit/>
          </a:bodyPr>
          <a:lstStyle/>
          <a:p>
            <a:pPr algn="ctr"/>
            <a:r>
              <a:rPr lang="en-US" sz="3100" b="1" dirty="0" smtClean="0"/>
              <a:t>Same class docs</a:t>
            </a:r>
            <a:endParaRPr lang="en-US" sz="3100" b="1" dirty="0"/>
          </a:p>
        </p:txBody>
      </p:sp>
      <p:sp>
        <p:nvSpPr>
          <p:cNvPr id="29" name="Left Brace 28"/>
          <p:cNvSpPr/>
          <p:nvPr/>
        </p:nvSpPr>
        <p:spPr>
          <a:xfrm rot="5400000">
            <a:off x="5111146" y="2887870"/>
            <a:ext cx="442851" cy="5332571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177750" tIns="88875" rIns="177750" bIns="88875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11882962" y="4263081"/>
            <a:ext cx="526906" cy="5332571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177750" tIns="88875" rIns="177750" bIns="88875"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58793" y="4560808"/>
            <a:ext cx="4443810" cy="658143"/>
          </a:xfrm>
          <a:prstGeom prst="rect">
            <a:avLst/>
          </a:prstGeom>
          <a:noFill/>
        </p:spPr>
        <p:txBody>
          <a:bodyPr wrap="square" lIns="177750" tIns="88875" rIns="177750" bIns="88875" rtlCol="0">
            <a:spAutoFit/>
          </a:bodyPr>
          <a:lstStyle/>
          <a:p>
            <a:pPr algn="ctr"/>
            <a:r>
              <a:rPr lang="en-US" sz="3100" b="1" dirty="0" smtClean="0"/>
              <a:t>MEL command docs</a:t>
            </a:r>
            <a:endParaRPr lang="en-US" sz="3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814413" y="7637215"/>
            <a:ext cx="5184444" cy="658143"/>
          </a:xfrm>
          <a:prstGeom prst="rect">
            <a:avLst/>
          </a:prstGeom>
          <a:noFill/>
        </p:spPr>
        <p:txBody>
          <a:bodyPr wrap="square" lIns="177750" tIns="88875" rIns="177750" bIns="88875" rtlCol="0">
            <a:spAutoFit/>
          </a:bodyPr>
          <a:lstStyle/>
          <a:p>
            <a:pPr algn="ctr"/>
            <a:r>
              <a:rPr lang="en-US" sz="3100" b="1" dirty="0" smtClean="0"/>
              <a:t>Python command docs</a:t>
            </a:r>
            <a:endParaRPr lang="en-US" sz="3100" b="1" dirty="0"/>
          </a:p>
        </p:txBody>
      </p:sp>
      <p:cxnSp>
        <p:nvCxnSpPr>
          <p:cNvPr id="31" name="Straight Connector 30"/>
          <p:cNvCxnSpPr>
            <a:endCxn id="23" idx="0"/>
          </p:cNvCxnSpPr>
          <p:nvPr/>
        </p:nvCxnSpPr>
        <p:spPr>
          <a:xfrm rot="5400000">
            <a:off x="8517296" y="2888560"/>
            <a:ext cx="44439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77219" y="3008312"/>
            <a:ext cx="6324600" cy="733484"/>
          </a:xfrm>
          <a:prstGeom prst="rect">
            <a:avLst/>
          </a:prstGeom>
          <a:noFill/>
        </p:spPr>
        <p:txBody>
          <a:bodyPr wrap="square" lIns="177750" tIns="88875" rIns="177750" bIns="88875" rtlCol="0">
            <a:spAutoFit/>
          </a:bodyPr>
          <a:lstStyle/>
          <a:p>
            <a:pPr algn="ctr"/>
            <a:r>
              <a:rPr lang="en-US" sz="3600" b="1" u="sng" dirty="0" smtClean="0"/>
              <a:t>SCRIPTING CHOICES</a:t>
            </a:r>
            <a:endParaRPr lang="en-US" sz="3600" b="1" u="sng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24508" y="3110759"/>
            <a:ext cx="4443810" cy="733484"/>
          </a:xfrm>
          <a:prstGeom prst="rect">
            <a:avLst/>
          </a:prstGeom>
          <a:noFill/>
        </p:spPr>
        <p:txBody>
          <a:bodyPr wrap="square" lIns="177750" tIns="88875" rIns="177750" bIns="88875" rtlCol="0">
            <a:spAutoFit/>
          </a:bodyPr>
          <a:lstStyle/>
          <a:p>
            <a:pPr algn="ctr"/>
            <a:r>
              <a:rPr lang="en-US" sz="3600" b="1" u="sng" dirty="0" smtClean="0"/>
              <a:t>API CHOICES</a:t>
            </a:r>
            <a:endParaRPr lang="en-US" sz="3600" b="1" u="sng" dirty="0">
              <a:latin typeface="+mn-lt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How they fit into Maya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Maya Libraries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72418" y="2093912"/>
            <a:ext cx="15163801" cy="10928349"/>
          </a:xfrm>
          <a:prstGeom prst="rect">
            <a:avLst/>
          </a:prstGeom>
        </p:spPr>
        <p:txBody>
          <a:bodyPr/>
          <a:lstStyle/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b="1" dirty="0" err="1" smtClean="0">
                <a:solidFill>
                  <a:schemeClr val="bg1"/>
                </a:solidFill>
              </a:rPr>
              <a:t>OpenMaya</a:t>
            </a:r>
            <a:r>
              <a:rPr lang="en-US" sz="5400" b="1" dirty="0" smtClean="0">
                <a:solidFill>
                  <a:schemeClr val="bg1"/>
                </a:solidFill>
              </a:rPr>
              <a:t>: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4800" dirty="0" smtClean="0">
                <a:solidFill>
                  <a:schemeClr val="bg1"/>
                </a:solidFill>
              </a:rPr>
              <a:t>fundamental classes for defining nodes and commands and for assembling them into a plug-in.</a:t>
            </a:r>
          </a:p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b="1" dirty="0" err="1" smtClean="0">
                <a:solidFill>
                  <a:schemeClr val="bg1"/>
                </a:solidFill>
              </a:rPr>
              <a:t>OpenMayaUI</a:t>
            </a:r>
            <a:r>
              <a:rPr lang="en-US" sz="5400" b="1" dirty="0" smtClean="0">
                <a:solidFill>
                  <a:schemeClr val="bg1"/>
                </a:solidFill>
              </a:rPr>
              <a:t>: </a:t>
            </a:r>
            <a:r>
              <a:rPr lang="en-US" sz="4800" dirty="0" smtClean="0">
                <a:solidFill>
                  <a:schemeClr val="bg1"/>
                </a:solidFill>
              </a:rPr>
              <a:t>classes necessary for creating new user interface elements such as manipulators, contexts, and locators</a:t>
            </a:r>
          </a:p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b="1" dirty="0" err="1" smtClean="0">
                <a:solidFill>
                  <a:schemeClr val="bg1"/>
                </a:solidFill>
              </a:rPr>
              <a:t>OpenMayaAnim</a:t>
            </a:r>
            <a:r>
              <a:rPr lang="en-US" sz="5400" b="1" dirty="0" smtClean="0">
                <a:solidFill>
                  <a:schemeClr val="bg1"/>
                </a:solidFill>
              </a:rPr>
              <a:t>: </a:t>
            </a:r>
            <a:r>
              <a:rPr lang="en-US" sz="4800" dirty="0" smtClean="0">
                <a:solidFill>
                  <a:schemeClr val="bg1"/>
                </a:solidFill>
              </a:rPr>
              <a:t>classes for animation, including deformers and inverse kinematics. </a:t>
            </a:r>
          </a:p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b="1" dirty="0" err="1" smtClean="0">
                <a:solidFill>
                  <a:schemeClr val="bg1"/>
                </a:solidFill>
              </a:rPr>
              <a:t>OpenMayaFX</a:t>
            </a:r>
            <a:r>
              <a:rPr lang="en-US" sz="5400" b="1" dirty="0" smtClean="0">
                <a:solidFill>
                  <a:schemeClr val="bg1"/>
                </a:solidFill>
              </a:rPr>
              <a:t>: </a:t>
            </a:r>
            <a:r>
              <a:rPr lang="en-US" sz="4800" dirty="0" smtClean="0">
                <a:solidFill>
                  <a:schemeClr val="bg1"/>
                </a:solidFill>
              </a:rPr>
              <a:t>classes for Autodesk® Dynamics™</a:t>
            </a:r>
          </a:p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b="1" dirty="0" err="1" smtClean="0">
                <a:solidFill>
                  <a:schemeClr val="bg1"/>
                </a:solidFill>
              </a:rPr>
              <a:t>OpenMayaRender</a:t>
            </a:r>
            <a:r>
              <a:rPr lang="en-US" sz="5400" b="1" dirty="0" smtClean="0">
                <a:solidFill>
                  <a:schemeClr val="bg1"/>
                </a:solidFill>
              </a:rPr>
              <a:t>: </a:t>
            </a:r>
            <a:r>
              <a:rPr lang="en-US" sz="4800" dirty="0" smtClean="0">
                <a:solidFill>
                  <a:schemeClr val="bg1"/>
                </a:solidFill>
              </a:rPr>
              <a:t>classes for performing rendering functions</a:t>
            </a:r>
            <a:endParaRPr lang="en-GB" sz="48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72419" y="2779712"/>
          <a:ext cx="14097000" cy="90637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419600"/>
                <a:gridCol w="4267200"/>
                <a:gridCol w="5410200"/>
              </a:tblGrid>
              <a:tr h="609799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Naming</a:t>
                      </a:r>
                      <a:r>
                        <a:rPr lang="en-US" sz="4000" baseline="0" dirty="0" smtClean="0"/>
                        <a:t> Convention</a:t>
                      </a:r>
                      <a:endParaRPr lang="en-US" sz="4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77752" marR="177752" marT="88879" marB="88879"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 Logical Grouping</a:t>
                      </a:r>
                      <a:endParaRPr 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177752" marR="177752" marT="88879" marB="88879"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Examples</a:t>
                      </a:r>
                      <a:endParaRPr 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177752" marR="177752" marT="88879" marB="88879"/>
                </a:tc>
              </a:tr>
              <a:tr h="1530332">
                <a:tc>
                  <a:txBody>
                    <a:bodyPr/>
                    <a:lstStyle/>
                    <a:p>
                      <a:r>
                        <a:rPr lang="en-US" sz="4800" dirty="0" err="1" smtClean="0"/>
                        <a:t>MPx</a:t>
                      </a:r>
                      <a:r>
                        <a:rPr lang="en-US" sz="4800" dirty="0" smtClean="0"/>
                        <a:t>***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marL="177752" marR="177752" marT="88879" marB="88879"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Proxy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marL="177752" marR="177752" marT="88879" marB="88879"/>
                </a:tc>
                <a:tc>
                  <a:txBody>
                    <a:bodyPr/>
                    <a:lstStyle/>
                    <a:p>
                      <a:r>
                        <a:rPr lang="en-US" sz="4800" dirty="0" err="1" smtClean="0"/>
                        <a:t>MPxCommand</a:t>
                      </a:r>
                      <a:endParaRPr lang="en-US" sz="4800" dirty="0" smtClean="0"/>
                    </a:p>
                    <a:p>
                      <a:r>
                        <a:rPr lang="en-US" sz="4800" dirty="0" err="1" smtClean="0"/>
                        <a:t>MPxNode</a:t>
                      </a:r>
                      <a:endParaRPr lang="en-US" sz="4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77752" marR="177752" marT="88879" marB="88879"/>
                </a:tc>
              </a:tr>
              <a:tr h="2012869">
                <a:tc>
                  <a:txBody>
                    <a:bodyPr/>
                    <a:lstStyle/>
                    <a:p>
                      <a:r>
                        <a:rPr lang="en-US" sz="4800" dirty="0" err="1" smtClean="0"/>
                        <a:t>MFn</a:t>
                      </a:r>
                      <a:r>
                        <a:rPr lang="en-US" sz="4800" dirty="0" smtClean="0"/>
                        <a:t>***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marL="177752" marR="177752" marT="88879" marB="88879"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Function set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marL="177752" marR="177752" marT="88879" marB="88879"/>
                </a:tc>
                <a:tc>
                  <a:txBody>
                    <a:bodyPr/>
                    <a:lstStyle/>
                    <a:p>
                      <a:r>
                        <a:rPr lang="en-US" sz="4800" dirty="0" err="1" smtClean="0"/>
                        <a:t>MFnAttribute</a:t>
                      </a:r>
                      <a:r>
                        <a:rPr lang="en-US" sz="4800" dirty="0" smtClean="0"/>
                        <a:t>, </a:t>
                      </a:r>
                      <a:r>
                        <a:rPr lang="en-US" sz="4800" dirty="0" err="1" smtClean="0"/>
                        <a:t>MFnDependencyNode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marL="177752" marR="177752" marT="88879" marB="88879"/>
                </a:tc>
              </a:tr>
              <a:tr h="2012869">
                <a:tc>
                  <a:txBody>
                    <a:bodyPr/>
                    <a:lstStyle/>
                    <a:p>
                      <a:r>
                        <a:rPr lang="en-US" sz="4800" dirty="0" err="1" smtClean="0"/>
                        <a:t>MIt</a:t>
                      </a:r>
                      <a:r>
                        <a:rPr lang="en-US" sz="4800" dirty="0" smtClean="0"/>
                        <a:t>***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marL="177752" marR="177752" marT="88879" marB="88879"/>
                </a:tc>
                <a:tc>
                  <a:txBody>
                    <a:bodyPr/>
                    <a:lstStyle/>
                    <a:p>
                      <a:r>
                        <a:rPr lang="en-US" sz="4800" dirty="0" err="1" smtClean="0"/>
                        <a:t>Iterator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marL="177752" marR="177752" marT="88879" marB="88879"/>
                </a:tc>
                <a:tc>
                  <a:txBody>
                    <a:bodyPr/>
                    <a:lstStyle/>
                    <a:p>
                      <a:r>
                        <a:rPr lang="en-US" sz="4800" dirty="0" err="1" smtClean="0"/>
                        <a:t>MItDependencyNodes</a:t>
                      </a:r>
                      <a:r>
                        <a:rPr lang="en-US" sz="4800" dirty="0" smtClean="0"/>
                        <a:t>, </a:t>
                      </a:r>
                      <a:r>
                        <a:rPr lang="en-US" sz="4800" dirty="0" err="1" smtClean="0"/>
                        <a:t>MItMeshEdge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marL="177752" marR="177752" marT="88879" marB="88879"/>
                </a:tc>
              </a:tr>
              <a:tr h="1530332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M***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marL="177752" marR="177752" marT="88879" marB="88879"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Wrapper et.</a:t>
                      </a:r>
                      <a:r>
                        <a:rPr lang="en-US" sz="4800" baseline="0" dirty="0" smtClean="0"/>
                        <a:t> al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marL="177752" marR="177752" marT="88879" marB="88879"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MObject,</a:t>
                      </a:r>
                      <a:r>
                        <a:rPr lang="en-US" sz="4800" baseline="0" dirty="0" smtClean="0"/>
                        <a:t> </a:t>
                      </a:r>
                      <a:r>
                        <a:rPr lang="en-US" sz="4800" baseline="0" dirty="0" err="1" smtClean="0"/>
                        <a:t>MPoint</a:t>
                      </a:r>
                      <a:r>
                        <a:rPr lang="en-US" sz="4800" baseline="0" dirty="0" smtClean="0"/>
                        <a:t>, M3dView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marL="177752" marR="177752" marT="88879" marB="88879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Class Categories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Proxy Classes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72418" y="2093912"/>
            <a:ext cx="15163801" cy="10928349"/>
          </a:xfrm>
          <a:prstGeom prst="rect">
            <a:avLst/>
          </a:prstGeom>
        </p:spPr>
        <p:txBody>
          <a:bodyPr/>
          <a:lstStyle/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000" b="1" dirty="0" smtClean="0">
                <a:solidFill>
                  <a:schemeClr val="bg1"/>
                </a:solidFill>
              </a:rPr>
              <a:t>Proxy Object classes serve as base classes for your custom extensions.</a:t>
            </a:r>
          </a:p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000" b="1" dirty="0" smtClean="0">
                <a:solidFill>
                  <a:schemeClr val="bg1"/>
                </a:solidFill>
              </a:rPr>
              <a:t>Proxy Classes begin with “</a:t>
            </a:r>
            <a:r>
              <a:rPr lang="en-US" sz="6000" b="1" dirty="0" err="1" smtClean="0">
                <a:solidFill>
                  <a:schemeClr val="bg1"/>
                </a:solidFill>
              </a:rPr>
              <a:t>MPx</a:t>
            </a:r>
            <a:r>
              <a:rPr lang="en-US" sz="6000" b="1" dirty="0" smtClean="0">
                <a:solidFill>
                  <a:schemeClr val="bg1"/>
                </a:solidFill>
              </a:rPr>
              <a:t>”.</a:t>
            </a:r>
          </a:p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000" b="1" dirty="0" smtClean="0">
                <a:solidFill>
                  <a:schemeClr val="bg1"/>
                </a:solidFill>
              </a:rPr>
              <a:t>Proxy Objects allow you to extend the Maya architecture through the creation of new Maya constructs (nodes, commands, etc.).</a:t>
            </a:r>
          </a:p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000" b="1" dirty="0" smtClean="0">
                <a:solidFill>
                  <a:schemeClr val="bg1"/>
                </a:solidFill>
              </a:rPr>
              <a:t>The most prevalent proxy classes include:</a:t>
            </a:r>
          </a:p>
          <a:p>
            <a:pPr marL="2031656" lvl="1" indent="-11430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b="1" dirty="0" err="1" smtClean="0">
                <a:solidFill>
                  <a:schemeClr val="bg1"/>
                </a:solidFill>
              </a:rPr>
              <a:t>MPxCommand</a:t>
            </a:r>
            <a:endParaRPr lang="en-US" sz="5400" b="1" dirty="0" smtClean="0">
              <a:solidFill>
                <a:schemeClr val="bg1"/>
              </a:solidFill>
            </a:endParaRPr>
          </a:p>
          <a:p>
            <a:pPr marL="2031656" lvl="1" indent="-11430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b="1" dirty="0" smtClean="0">
                <a:solidFill>
                  <a:schemeClr val="bg1"/>
                </a:solidFill>
              </a:rPr>
              <a:t>MPxNode</a:t>
            </a:r>
          </a:p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endParaRPr lang="en-US" sz="5400" b="1" dirty="0" err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333143" y="6548218"/>
            <a:ext cx="6073206" cy="450123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marL="552384" indent="-330197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sz="3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			</a:t>
            </a:r>
            <a:r>
              <a:rPr lang="en-US" sz="3900" b="1" dirty="0" smtClean="0">
                <a:solidFill>
                  <a:schemeClr val="bg1"/>
                </a:solidFill>
                <a:latin typeface="+mj-lt"/>
                <a:cs typeface="Arial" charset="0"/>
              </a:rPr>
              <a:t>Class  A</a:t>
            </a:r>
          </a:p>
          <a:p>
            <a:pPr marL="552384" indent="-330197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39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552384" indent="-330197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3900" b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552384" indent="-330197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39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552384" indent="-330197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39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552384" indent="-330197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39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777524" y="6665912"/>
            <a:ext cx="2221905" cy="2221971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77750" tIns="88875" rIns="177750" bIns="88875" rtlCol="0" anchor="ctr"/>
          <a:lstStyle/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777524" y="9184146"/>
            <a:ext cx="5036317" cy="1481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7750" tIns="88875" rIns="177750" bIns="88875" rtlCol="0" anchor="ctr"/>
          <a:lstStyle/>
          <a:p>
            <a:pPr algn="ctr"/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268625" y="6548218"/>
            <a:ext cx="2221905" cy="2221971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77750" tIns="88875" rIns="177750" bIns="88875"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Data class A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1859420" y="6962175"/>
            <a:ext cx="3505200" cy="1481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7750" tIns="88875" rIns="177750" bIns="88875" rtlCol="0" anchor="ctr"/>
          <a:lstStyle/>
          <a:p>
            <a:pPr algn="ctr"/>
            <a:r>
              <a:rPr lang="en-US" b="1" dirty="0" smtClean="0"/>
              <a:t>Functions Class B 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2666285" y="4827463"/>
            <a:ext cx="4011533" cy="919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7750" tIns="88875" rIns="177750" bIns="88875" rtlCol="0" anchor="ctr"/>
          <a:lstStyle/>
          <a:p>
            <a:pPr algn="ctr"/>
            <a:r>
              <a:rPr lang="en-US" sz="4800" dirty="0" smtClean="0"/>
              <a:t>Classical OOP</a:t>
            </a:r>
            <a:endParaRPr lang="en-US" sz="4800" dirty="0"/>
          </a:p>
        </p:txBody>
      </p:sp>
      <p:sp>
        <p:nvSpPr>
          <p:cNvPr id="12" name="Rectangle 11"/>
          <p:cNvSpPr/>
          <p:nvPr/>
        </p:nvSpPr>
        <p:spPr>
          <a:xfrm>
            <a:off x="10106819" y="4756087"/>
            <a:ext cx="5457203" cy="919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7750" tIns="88875" rIns="177750" bIns="88875" rtlCol="0" anchor="ctr"/>
          <a:lstStyle/>
          <a:p>
            <a:pPr algn="ctr"/>
            <a:r>
              <a:rPr lang="en-US" sz="4800" dirty="0" smtClean="0"/>
              <a:t>Maya  Approach</a:t>
            </a:r>
            <a:endParaRPr lang="en-US" sz="4800" dirty="0"/>
          </a:p>
        </p:txBody>
      </p:sp>
      <p:sp>
        <p:nvSpPr>
          <p:cNvPr id="13" name="Rectangle 12"/>
          <p:cNvSpPr/>
          <p:nvPr/>
        </p:nvSpPr>
        <p:spPr>
          <a:xfrm>
            <a:off x="7085171" y="4827463"/>
            <a:ext cx="3555048" cy="919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7750" tIns="88875" rIns="177750" bIns="88875" rtlCol="0" anchor="ctr"/>
          <a:lstStyle/>
          <a:p>
            <a:pPr algn="ctr"/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Function Set Classes &amp; MObject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1572418" y="2093912"/>
            <a:ext cx="15163801" cy="10928349"/>
          </a:xfrm>
          <a:prstGeom prst="rect">
            <a:avLst/>
          </a:prstGeom>
        </p:spPr>
        <p:txBody>
          <a:bodyPr/>
          <a:lstStyle/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000" b="1" dirty="0" smtClean="0">
                <a:solidFill>
                  <a:schemeClr val="bg1"/>
                </a:solidFill>
              </a:rPr>
              <a:t>Separate data with functionality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591514" y="5777124"/>
            <a:ext cx="6073206" cy="622151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77750" tIns="88875" rIns="177750" bIns="88875"/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Functions: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endParaRPr lang="en-US" sz="4000" b="1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numVertices</a:t>
            </a:r>
            <a:r>
              <a:rPr lang="en-US" sz="4000" b="1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numEdges</a:t>
            </a:r>
            <a:r>
              <a:rPr lang="en-US" sz="4000" b="1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numPolygons</a:t>
            </a:r>
            <a:r>
              <a:rPr lang="en-US" sz="4000" b="1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subdivideFaces</a:t>
            </a:r>
            <a:r>
              <a:rPr lang="en-US" sz="4000" b="1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extrudeFaces</a:t>
            </a:r>
            <a:r>
              <a:rPr lang="en-US" sz="4000" b="1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 split()</a:t>
            </a:r>
          </a:p>
          <a:p>
            <a:pPr>
              <a:buFontTx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 etc.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2591514" y="4740204"/>
            <a:ext cx="6073206" cy="10369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MFnMesh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11034752" y="5110533"/>
            <a:ext cx="3110667" cy="296262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 Mesh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 flipV="1">
            <a:off x="8072212" y="6591847"/>
            <a:ext cx="2962540" cy="444394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/>
          <a:lstStyle/>
          <a:p>
            <a:endParaRPr lang="en-US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11034752" y="8739752"/>
            <a:ext cx="3110667" cy="296262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 Transform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8220339" y="9480409"/>
            <a:ext cx="3406921" cy="888788"/>
            <a:chOff x="2256" y="2928"/>
            <a:chExt cx="1104" cy="432"/>
          </a:xfrm>
        </p:grpSpPr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2256" y="2928"/>
              <a:ext cx="1104" cy="4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736" y="3000"/>
              <a:ext cx="192" cy="288"/>
              <a:chOff x="2736" y="3000"/>
              <a:chExt cx="192" cy="288"/>
            </a:xfrm>
          </p:grpSpPr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2736" y="3000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" name="Line 13"/>
              <p:cNvSpPr>
                <a:spLocks noChangeShapeType="1"/>
              </p:cNvSpPr>
              <p:nvPr/>
            </p:nvSpPr>
            <p:spPr bwMode="auto">
              <a:xfrm flipV="1">
                <a:off x="2736" y="3000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4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Function Set Classes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572418" y="2093912"/>
            <a:ext cx="13639801" cy="10928349"/>
          </a:xfrm>
          <a:prstGeom prst="rect">
            <a:avLst/>
          </a:prstGeom>
        </p:spPr>
        <p:txBody>
          <a:bodyPr/>
          <a:lstStyle/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4800" dirty="0" smtClean="0">
                <a:solidFill>
                  <a:schemeClr val="bg1"/>
                </a:solidFill>
              </a:rPr>
              <a:t>Function Sets are classes that provide type specific APIs to the corresponding type(s) of </a:t>
            </a:r>
            <a:r>
              <a:rPr lang="en-US" sz="4800" dirty="0" err="1" smtClean="0">
                <a:solidFill>
                  <a:schemeClr val="bg1"/>
                </a:solidFill>
              </a:rPr>
              <a:t>MObjects</a:t>
            </a:r>
            <a:endParaRPr lang="en-US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Function Set Classes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72418" y="2093912"/>
            <a:ext cx="15087601" cy="10928349"/>
          </a:xfrm>
          <a:prstGeom prst="rect">
            <a:avLst/>
          </a:prstGeom>
        </p:spPr>
        <p:txBody>
          <a:bodyPr/>
          <a:lstStyle/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Objects and function sets are always used together. 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They are separate which easily establishes ownership:</a:t>
            </a: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4800" dirty="0" smtClean="0">
                <a:solidFill>
                  <a:schemeClr val="bg1"/>
                </a:solidFill>
              </a:rPr>
              <a:t>objects are always owned by Maya</a:t>
            </a: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4800" dirty="0" smtClean="0">
                <a:solidFill>
                  <a:schemeClr val="bg1"/>
                </a:solidFill>
              </a:rPr>
              <a:t>function sets are always owned by you. </a:t>
            </a:r>
          </a:p>
          <a:p>
            <a:pPr marL="91440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Some of the commonly used function sets:</a:t>
            </a: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4000" dirty="0" err="1" smtClean="0">
                <a:solidFill>
                  <a:schemeClr val="bg1"/>
                </a:solidFill>
              </a:rPr>
              <a:t>MFnDependencyNode</a:t>
            </a:r>
            <a:endParaRPr lang="en-US" sz="4000" dirty="0" smtClean="0">
              <a:solidFill>
                <a:schemeClr val="bg1"/>
              </a:solidFill>
            </a:endParaRP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4000" dirty="0" err="1" smtClean="0">
                <a:solidFill>
                  <a:schemeClr val="bg1"/>
                </a:solidFill>
              </a:rPr>
              <a:t>MFnDagNode</a:t>
            </a:r>
            <a:endParaRPr lang="en-US" sz="4000" dirty="0" smtClean="0">
              <a:solidFill>
                <a:schemeClr val="bg1"/>
              </a:solidFill>
            </a:endParaRP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MFnAttribute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073778" y="4888336"/>
            <a:ext cx="11850159" cy="325889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pPr algn="ctr" defTabSz="17775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b="1" dirty="0" smtClean="0">
                <a:solidFill>
                  <a:srgbClr val="FFFFFF"/>
                </a:solidFill>
              </a:rPr>
              <a:t>Maya API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73778" y="8147227"/>
            <a:ext cx="11850159" cy="35551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pPr algn="ctr" defTabSz="17775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b="1" dirty="0" smtClean="0">
                <a:solidFill>
                  <a:srgbClr val="FFFFFF"/>
                </a:solidFill>
              </a:rPr>
              <a:t>Maya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3406920" y="8887883"/>
            <a:ext cx="2370032" cy="2221971"/>
          </a:xfrm>
          <a:prstGeom prst="ellipse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pPr algn="ctr" defTabSz="17775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FFFFFF"/>
                </a:solidFill>
              </a:rPr>
              <a:t>Internal</a:t>
            </a:r>
          </a:p>
          <a:p>
            <a:pPr algn="ctr" defTabSz="17775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FFFFFF"/>
                </a:solidFill>
              </a:rPr>
              <a:t>Object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666285" y="5184598"/>
            <a:ext cx="3851302" cy="251823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77750" tIns="88875" rIns="177750" bIns="88875"/>
          <a:lstStyle/>
          <a:p>
            <a:pPr algn="ctr" defTabSz="17775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FFFFFF"/>
                </a:solidFill>
              </a:rPr>
              <a:t>MObject</a:t>
            </a:r>
          </a:p>
          <a:p>
            <a:pPr algn="ctr" defTabSz="17775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 smtClean="0">
              <a:solidFill>
                <a:srgbClr val="FFFFFF"/>
              </a:solidFill>
            </a:endParaRPr>
          </a:p>
          <a:p>
            <a:pPr defTabSz="1777502" fontAlgn="base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3100" b="1" dirty="0" smtClean="0">
                <a:solidFill>
                  <a:srgbClr val="FFFFFF"/>
                </a:solidFill>
              </a:rPr>
              <a:t> Type Information</a:t>
            </a:r>
          </a:p>
          <a:p>
            <a:pPr defTabSz="1777502" fontAlgn="base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3100" b="1" dirty="0" smtClean="0">
                <a:solidFill>
                  <a:srgbClr val="FFFFFF"/>
                </a:solidFill>
              </a:rPr>
              <a:t> Pointer to Object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591936" y="7554701"/>
            <a:ext cx="0" cy="177757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/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MObject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1572418" y="2093912"/>
            <a:ext cx="13639801" cy="10928349"/>
          </a:xfrm>
          <a:prstGeom prst="rect">
            <a:avLst/>
          </a:prstGeom>
        </p:spPr>
        <p:txBody>
          <a:bodyPr/>
          <a:lstStyle/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MObject is the fundamental data type that represents an object in Maya.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MObject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72418" y="2093912"/>
            <a:ext cx="13639801" cy="10928349"/>
          </a:xfrm>
          <a:prstGeom prst="rect">
            <a:avLst/>
          </a:prstGeom>
        </p:spPr>
        <p:txBody>
          <a:bodyPr/>
          <a:lstStyle/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Objects owned by Maya are accessed via an MObject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MObject = (void *) + (type information)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000" dirty="0" err="1" smtClean="0">
                <a:solidFill>
                  <a:schemeClr val="bg1"/>
                </a:solidFill>
              </a:rPr>
              <a:t>MObjects</a:t>
            </a:r>
            <a:r>
              <a:rPr lang="en-US" sz="6000" dirty="0" smtClean="0">
                <a:solidFill>
                  <a:schemeClr val="bg1"/>
                </a:solidFill>
              </a:rPr>
              <a:t> are handles to Maya internal objects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Maya objects are created and destroyed by Maya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Use function sets class to operate on </a:t>
            </a:r>
            <a:r>
              <a:rPr lang="en-US" sz="6000" dirty="0" err="1" smtClean="0">
                <a:solidFill>
                  <a:schemeClr val="bg1"/>
                </a:solidFill>
              </a:rPr>
              <a:t>MObjects</a:t>
            </a:r>
            <a:endParaRPr lang="en-US" sz="6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MObject &amp; </a:t>
            </a:r>
            <a:r>
              <a:rPr lang="en-US" sz="8800" b="1" dirty="0" err="1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MFn</a:t>
            </a: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::Type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72418" y="2093912"/>
            <a:ext cx="13639801" cy="10928349"/>
          </a:xfrm>
          <a:prstGeom prst="rect">
            <a:avLst/>
          </a:prstGeom>
        </p:spPr>
        <p:txBody>
          <a:bodyPr/>
          <a:lstStyle/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600" dirty="0" smtClean="0">
                <a:solidFill>
                  <a:schemeClr val="bg1"/>
                </a:solidFill>
              </a:rPr>
              <a:t>Each MObject carries a type field.</a:t>
            </a: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dirty="0" err="1" smtClean="0">
                <a:solidFill>
                  <a:schemeClr val="bg1"/>
                </a:solidFill>
              </a:rPr>
              <a:t>MFn</a:t>
            </a:r>
            <a:r>
              <a:rPr lang="en-US" sz="5400" dirty="0" smtClean="0">
                <a:solidFill>
                  <a:schemeClr val="bg1"/>
                </a:solidFill>
              </a:rPr>
              <a:t>::Type MObject::</a:t>
            </a:r>
            <a:r>
              <a:rPr lang="en-US" sz="5400" dirty="0" err="1" smtClean="0">
                <a:solidFill>
                  <a:schemeClr val="bg1"/>
                </a:solidFill>
              </a:rPr>
              <a:t>apiType</a:t>
            </a:r>
            <a:r>
              <a:rPr lang="en-US" sz="5400" dirty="0" smtClean="0">
                <a:solidFill>
                  <a:schemeClr val="bg1"/>
                </a:solidFill>
              </a:rPr>
              <a:t>() const</a:t>
            </a: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600" dirty="0" smtClean="0">
                <a:solidFill>
                  <a:schemeClr val="bg1"/>
                </a:solidFill>
              </a:rPr>
              <a:t> This type comes from an enumerated list of all node types internal to Maya.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600" dirty="0" smtClean="0">
                <a:solidFill>
                  <a:schemeClr val="bg1"/>
                </a:solidFill>
              </a:rPr>
              <a:t> For a comprehensive list of all Maya node types, see </a:t>
            </a:r>
            <a:r>
              <a:rPr lang="en-US" sz="6600" dirty="0" err="1" smtClean="0">
                <a:solidFill>
                  <a:schemeClr val="bg1"/>
                </a:solidFill>
              </a:rPr>
              <a:t>MFn.h</a:t>
            </a:r>
            <a:r>
              <a:rPr lang="en-US" sz="66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What is an API?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72418" y="2093912"/>
            <a:ext cx="14020801" cy="10928349"/>
          </a:xfrm>
          <a:prstGeom prst="rect">
            <a:avLst/>
          </a:prstGeom>
        </p:spPr>
        <p:txBody>
          <a:bodyPr/>
          <a:lstStyle/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7200" dirty="0" smtClean="0">
                <a:solidFill>
                  <a:schemeClr val="bg1"/>
                </a:solidFill>
              </a:rPr>
              <a:t>Application Programming Interface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7200" dirty="0" smtClean="0">
                <a:solidFill>
                  <a:schemeClr val="bg1"/>
                </a:solidFill>
              </a:rPr>
              <a:t>It is a contract between the server application exposing the API and the client using that API.</a:t>
            </a:r>
            <a:endParaRPr lang="en-GB" sz="72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Rectangle 4"/>
          <p:cNvSpPr>
            <a:spLocks noGrp="1" noChangeArrowheads="1"/>
          </p:cNvSpPr>
          <p:nvPr/>
        </p:nvSpPr>
        <p:spPr bwMode="auto">
          <a:xfrm>
            <a:off x="5550694" y="10601325"/>
            <a:ext cx="6934200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lvl="1" indent="-228600">
              <a:spcAft>
                <a:spcPct val="5000"/>
              </a:spcAft>
              <a:buClr>
                <a:srgbClr val="007DBA"/>
              </a:buClr>
              <a:buSzPct val="80000"/>
              <a:buFont typeface="Wingdings" pitchFamily="2" charset="2"/>
              <a:buNone/>
            </a:pPr>
            <a:r>
              <a:rPr lang="en-US" sz="2800" dirty="0"/>
              <a:t>1. Source code		2. Static library</a:t>
            </a:r>
          </a:p>
          <a:p>
            <a:pPr marL="342900" lvl="1" indent="-228600">
              <a:spcAft>
                <a:spcPct val="5000"/>
              </a:spcAft>
              <a:buClr>
                <a:srgbClr val="007DBA"/>
              </a:buClr>
              <a:buSzPct val="80000"/>
              <a:buFont typeface="Wingdings" pitchFamily="2" charset="2"/>
              <a:buNone/>
            </a:pPr>
            <a:r>
              <a:rPr lang="en-US" sz="2800" dirty="0"/>
              <a:t>3. DLL			4. EXE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934619" y="9485312"/>
            <a:ext cx="10134600" cy="2667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MyApp.exe</a:t>
            </a:r>
            <a:endParaRPr lang="en-US" sz="5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211219" y="8799512"/>
            <a:ext cx="35052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API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830219" y="7808912"/>
            <a:ext cx="4343400" cy="990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Client</a:t>
            </a:r>
            <a:endParaRPr lang="en-US" sz="54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24387" y="4502432"/>
            <a:ext cx="6073206" cy="622151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77750" tIns="88875" rIns="177750" bIns="88875"/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Functions: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endParaRPr lang="en-US" sz="4000" b="1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numVertices</a:t>
            </a:r>
            <a:r>
              <a:rPr lang="en-US" sz="4000" b="1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numEdges</a:t>
            </a:r>
            <a:r>
              <a:rPr lang="en-US" sz="4000" b="1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numPolygons</a:t>
            </a:r>
            <a:r>
              <a:rPr lang="en-US" sz="4000" b="1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subdivideFaces</a:t>
            </a:r>
            <a:r>
              <a:rPr lang="en-US" sz="4000" b="1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extrudeFaces</a:t>
            </a:r>
            <a:r>
              <a:rPr lang="en-US" sz="4000" b="1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 split()</a:t>
            </a:r>
          </a:p>
          <a:p>
            <a:pPr>
              <a:buFontTx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 etc.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824387" y="3465512"/>
            <a:ext cx="6073206" cy="10369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pPr algn="ctr"/>
            <a:r>
              <a:rPr lang="en-US" sz="4000" b="1" dirty="0" err="1">
                <a:solidFill>
                  <a:schemeClr val="bg1"/>
                </a:solidFill>
              </a:rPr>
              <a:t>MFnMesh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267625" y="3835841"/>
            <a:ext cx="3110667" cy="2962628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77750" tIns="88875" rIns="177750" bIns="88875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MObject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MFn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kMesh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8305085" y="5317155"/>
            <a:ext cx="2962540" cy="444394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/>
          <a:lstStyle/>
          <a:p>
            <a:endParaRPr lang="en-US"/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11415752" y="7613191"/>
            <a:ext cx="3110667" cy="2962628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77750" tIns="88875" rIns="177750" bIns="88875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MObject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MFn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kTransform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11415752" y="7613191"/>
            <a:ext cx="3110667" cy="2962628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77750" tIns="88875" rIns="177750" bIns="88875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Transform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8453212" y="8205717"/>
            <a:ext cx="3406921" cy="888788"/>
            <a:chOff x="2256" y="2928"/>
            <a:chExt cx="1104" cy="432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256" y="2928"/>
              <a:ext cx="1104" cy="4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2736" y="3000"/>
              <a:ext cx="192" cy="288"/>
              <a:chOff x="2736" y="3000"/>
              <a:chExt cx="192" cy="288"/>
            </a:xfrm>
          </p:grpSpPr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2736" y="3000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 flipV="1">
                <a:off x="2736" y="3000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11267625" y="3835841"/>
            <a:ext cx="3110667" cy="2962628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77750" tIns="88875" rIns="177750" bIns="88875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Mesh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MObject &amp; </a:t>
            </a:r>
            <a:r>
              <a:rPr lang="en-US" sz="8800" b="1" dirty="0" err="1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MFn</a:t>
            </a: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::Type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MObject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72418" y="2093912"/>
            <a:ext cx="13639801" cy="10928349"/>
          </a:xfrm>
          <a:prstGeom prst="rect">
            <a:avLst/>
          </a:prstGeom>
        </p:spPr>
        <p:txBody>
          <a:bodyPr/>
          <a:lstStyle/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Is a pointer to internal objects. 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MObject is not guaranteed to be valid between calls to your plug-in.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It is strongly recommended that you do not hang onto an MObject between calls to your plug-in. Use it as soon as it is created. 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000" dirty="0" err="1" smtClean="0">
                <a:solidFill>
                  <a:schemeClr val="bg1"/>
                </a:solidFill>
              </a:rPr>
              <a:t>MObjectHandle</a:t>
            </a:r>
            <a:r>
              <a:rPr lang="en-US" sz="6000" dirty="0" smtClean="0">
                <a:solidFill>
                  <a:schemeClr val="bg1"/>
                </a:solidFill>
              </a:rPr>
              <a:t> can be used to test the validity of an MObject.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err="1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Iterator</a:t>
            </a: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 Classes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72418" y="2093912"/>
            <a:ext cx="13639801" cy="10928349"/>
          </a:xfrm>
          <a:prstGeom prst="rect">
            <a:avLst/>
          </a:prstGeom>
        </p:spPr>
        <p:txBody>
          <a:bodyPr/>
          <a:lstStyle/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7200" dirty="0" smtClean="0">
                <a:solidFill>
                  <a:schemeClr val="bg1"/>
                </a:solidFill>
              </a:rPr>
              <a:t>Used to loop over elements of the same type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7200" dirty="0" err="1" smtClean="0">
                <a:solidFill>
                  <a:schemeClr val="bg1"/>
                </a:solidFill>
              </a:rPr>
              <a:t>Iterators</a:t>
            </a:r>
            <a:r>
              <a:rPr lang="en-US" sz="7200" dirty="0" smtClean="0">
                <a:solidFill>
                  <a:schemeClr val="bg1"/>
                </a:solidFill>
              </a:rPr>
              <a:t> start with “</a:t>
            </a:r>
            <a:r>
              <a:rPr lang="en-US" sz="7200" dirty="0" err="1" smtClean="0">
                <a:solidFill>
                  <a:schemeClr val="bg1"/>
                </a:solidFill>
              </a:rPr>
              <a:t>MIt</a:t>
            </a:r>
            <a:r>
              <a:rPr lang="en-US" sz="7200" dirty="0" smtClean="0">
                <a:solidFill>
                  <a:schemeClr val="bg1"/>
                </a:solidFill>
              </a:rPr>
              <a:t>”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7200" dirty="0" smtClean="0">
                <a:solidFill>
                  <a:schemeClr val="bg1"/>
                </a:solidFill>
              </a:rPr>
              <a:t>Some common </a:t>
            </a:r>
            <a:r>
              <a:rPr lang="en-US" sz="7200" dirty="0" err="1" smtClean="0">
                <a:solidFill>
                  <a:schemeClr val="bg1"/>
                </a:solidFill>
              </a:rPr>
              <a:t>iterators</a:t>
            </a:r>
            <a:r>
              <a:rPr lang="en-US" sz="7200" dirty="0" smtClean="0">
                <a:solidFill>
                  <a:schemeClr val="bg1"/>
                </a:solidFill>
              </a:rPr>
              <a:t> are</a:t>
            </a: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4000" dirty="0" err="1" smtClean="0">
                <a:solidFill>
                  <a:schemeClr val="bg1"/>
                </a:solidFill>
              </a:rPr>
              <a:t>MItDag</a:t>
            </a:r>
            <a:endParaRPr lang="en-US" sz="4000" dirty="0" smtClean="0">
              <a:solidFill>
                <a:schemeClr val="bg1"/>
              </a:solidFill>
            </a:endParaRP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4000" dirty="0" err="1" smtClean="0">
                <a:solidFill>
                  <a:schemeClr val="bg1"/>
                </a:solidFill>
              </a:rPr>
              <a:t>MItDependencyGraph</a:t>
            </a:r>
            <a:endParaRPr lang="en-US" sz="4000" dirty="0" smtClean="0">
              <a:solidFill>
                <a:schemeClr val="bg1"/>
              </a:solidFill>
            </a:endParaRP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4000" dirty="0" err="1" smtClean="0">
                <a:solidFill>
                  <a:schemeClr val="bg1"/>
                </a:solidFill>
              </a:rPr>
              <a:t>MItMeshEdge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4000" dirty="0" err="1" smtClean="0">
                <a:solidFill>
                  <a:schemeClr val="bg1"/>
                </a:solidFill>
              </a:rPr>
              <a:t>MItMeshVertex</a:t>
            </a:r>
            <a:endParaRPr lang="en-US" sz="4000" dirty="0" smtClean="0">
              <a:solidFill>
                <a:schemeClr val="bg1"/>
              </a:solidFill>
            </a:endParaRP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4000" dirty="0" err="1" smtClean="0">
                <a:solidFill>
                  <a:schemeClr val="bg1"/>
                </a:solidFill>
              </a:rPr>
              <a:t>MItMeshPolygon</a:t>
            </a:r>
            <a:endParaRPr lang="en-US" sz="4000" dirty="0" smtClean="0">
              <a:solidFill>
                <a:schemeClr val="bg1"/>
              </a:solidFill>
            </a:endParaRP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4000" dirty="0" err="1" smtClean="0">
                <a:solidFill>
                  <a:schemeClr val="bg1"/>
                </a:solidFill>
              </a:rPr>
              <a:t>MItSurfaceCV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Wrapper Classes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72418" y="2093912"/>
            <a:ext cx="13639801" cy="10928349"/>
          </a:xfrm>
          <a:prstGeom prst="rect">
            <a:avLst/>
          </a:prstGeom>
        </p:spPr>
        <p:txBody>
          <a:bodyPr/>
          <a:lstStyle/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7200" dirty="0" smtClean="0">
                <a:solidFill>
                  <a:schemeClr val="bg1"/>
                </a:solidFill>
              </a:rPr>
              <a:t>Wrapper class exist for simple classes (such as </a:t>
            </a:r>
            <a:r>
              <a:rPr lang="en-US" sz="7200" dirty="0" err="1" smtClean="0">
                <a:solidFill>
                  <a:schemeClr val="bg1"/>
                </a:solidFill>
              </a:rPr>
              <a:t>MPoint</a:t>
            </a:r>
            <a:r>
              <a:rPr lang="en-US" sz="7200" dirty="0" smtClean="0">
                <a:solidFill>
                  <a:schemeClr val="bg1"/>
                </a:solidFill>
              </a:rPr>
              <a:t>, </a:t>
            </a:r>
            <a:r>
              <a:rPr lang="en-US" sz="7200" dirty="0" err="1" smtClean="0">
                <a:solidFill>
                  <a:schemeClr val="bg1"/>
                </a:solidFill>
              </a:rPr>
              <a:t>MVector</a:t>
            </a:r>
            <a:r>
              <a:rPr lang="en-US" sz="7200" dirty="0" smtClean="0">
                <a:solidFill>
                  <a:schemeClr val="bg1"/>
                </a:solidFill>
              </a:rPr>
              <a:t>, etc…)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7200" dirty="0" smtClean="0">
                <a:solidFill>
                  <a:schemeClr val="bg1"/>
                </a:solidFill>
              </a:rPr>
              <a:t>Fully implemented C++ classes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ya20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371181" y="4989512"/>
            <a:ext cx="15381586" cy="1156727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91419" y="3922712"/>
            <a:ext cx="15620999" cy="3407022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+mj-lt"/>
              </a:rPr>
              <a:t>Plug-in Development</a:t>
            </a:r>
            <a:endParaRPr lang="en-US" sz="8800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73778" y="4592073"/>
            <a:ext cx="11850159" cy="3258891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Maya API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73778" y="7850964"/>
            <a:ext cx="11850159" cy="3555153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Maya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666285" y="6221518"/>
            <a:ext cx="3851302" cy="133318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77750" tIns="88875" rIns="177750" bIns="88875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initializePlugin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9480127" y="6221518"/>
            <a:ext cx="3851302" cy="133318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77750" tIns="88875" rIns="177750" bIns="88875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uninitializePlugin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10072635" y="8443489"/>
            <a:ext cx="2666286" cy="266636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unloadPlugin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258793" y="8443489"/>
            <a:ext cx="2666286" cy="2666365"/>
          </a:xfrm>
          <a:prstGeom prst="ellipse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177750" tIns="88875" rIns="177750" bIns="88875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loadPlugin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4591936" y="7554701"/>
            <a:ext cx="0" cy="133318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11405778" y="7554701"/>
            <a:ext cx="0" cy="133318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177750" tIns="88875" rIns="177750" bIns="88875"/>
          <a:lstStyle/>
          <a:p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Maya Plug-in Architecture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572418" y="2093912"/>
            <a:ext cx="13639801" cy="10928349"/>
          </a:xfrm>
          <a:prstGeom prst="rect">
            <a:avLst/>
          </a:prstGeom>
        </p:spPr>
        <p:txBody>
          <a:bodyPr/>
          <a:lstStyle/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dirty="0" err="1" smtClean="0">
                <a:solidFill>
                  <a:schemeClr val="bg1"/>
                </a:solidFill>
              </a:rPr>
              <a:t>initializePlugin</a:t>
            </a:r>
            <a:r>
              <a:rPr lang="en-US" sz="5400" dirty="0" smtClean="0">
                <a:solidFill>
                  <a:schemeClr val="bg1"/>
                </a:solidFill>
              </a:rPr>
              <a:t>() and </a:t>
            </a:r>
            <a:r>
              <a:rPr lang="en-US" sz="5400" dirty="0" err="1" smtClean="0">
                <a:solidFill>
                  <a:schemeClr val="bg1"/>
                </a:solidFill>
              </a:rPr>
              <a:t>uninitializePlugin</a:t>
            </a:r>
            <a:r>
              <a:rPr lang="en-US" sz="5400" dirty="0" smtClean="0">
                <a:solidFill>
                  <a:schemeClr val="bg1"/>
                </a:solidFill>
              </a:rPr>
              <a:t>() as entry point and exit point</a:t>
            </a:r>
            <a:endParaRPr lang="en-GB" sz="54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98222" y="3851416"/>
            <a:ext cx="10961397" cy="3110759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MStatus</a:t>
            </a:r>
            <a:r>
              <a:rPr lang="en-US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31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initializePlugin</a:t>
            </a:r>
            <a:r>
              <a:rPr lang="en-US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31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MObject</a:t>
            </a:r>
            <a:r>
              <a:rPr lang="en-US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31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obj</a:t>
            </a:r>
            <a:r>
              <a:rPr lang="en-US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defTabSz="17775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{</a:t>
            </a:r>
            <a:br>
              <a:rPr lang="en-US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</a:br>
            <a:r>
              <a:rPr lang="en-US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31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MFnPlugin</a:t>
            </a:r>
            <a:r>
              <a:rPr lang="en-US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31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plugin</a:t>
            </a:r>
            <a:r>
              <a:rPr lang="en-US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31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obj</a:t>
            </a:r>
            <a:r>
              <a:rPr lang="en-US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, “Autodesk”, “1.0”, “any”);</a:t>
            </a:r>
            <a:br>
              <a:rPr lang="en-US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</a:br>
            <a:r>
              <a:rPr lang="en-US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//register command, nodes etc…</a:t>
            </a:r>
          </a:p>
          <a:p>
            <a:pPr defTabSz="17775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return status;</a:t>
            </a:r>
            <a:br>
              <a:rPr lang="en-US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</a:br>
            <a:r>
              <a:rPr lang="en-US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}</a:t>
            </a:r>
          </a:p>
          <a:p>
            <a:pPr defTabSz="17775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u="sng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86819" y="9122021"/>
            <a:ext cx="10072635" cy="3258891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7750" tIns="88875" rIns="177750" bIns="88875" numCol="1" rtlCol="0" anchor="t" anchorCtr="0" compatLnSpc="1">
            <a:prstTxWarp prst="textNoShape">
              <a:avLst/>
            </a:prstTxWarp>
          </a:bodyPr>
          <a:lstStyle/>
          <a:p>
            <a:pPr defTabSz="17775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31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MStatus</a:t>
            </a:r>
            <a:r>
              <a:rPr lang="en-CA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CA" sz="31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uninitializePlugin</a:t>
            </a:r>
            <a:r>
              <a:rPr lang="en-CA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CA" sz="31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MObject</a:t>
            </a:r>
            <a:r>
              <a:rPr lang="en-CA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CA" sz="31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obj</a:t>
            </a:r>
            <a:r>
              <a:rPr lang="en-CA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defTabSz="17775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{</a:t>
            </a:r>
            <a:br>
              <a:rPr lang="en-CA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</a:br>
            <a:r>
              <a:rPr lang="en-CA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</a:t>
            </a:r>
            <a:r>
              <a:rPr lang="en-CA" sz="31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MFnPlugin</a:t>
            </a:r>
            <a:r>
              <a:rPr lang="en-CA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CA" sz="31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plugin</a:t>
            </a:r>
            <a:r>
              <a:rPr lang="en-CA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CA" sz="31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obj</a:t>
            </a:r>
            <a:r>
              <a:rPr lang="en-CA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);</a:t>
            </a:r>
            <a:br>
              <a:rPr lang="en-CA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</a:br>
            <a:r>
              <a:rPr lang="en-CA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//deregister command, nodes, etc…</a:t>
            </a:r>
          </a:p>
          <a:p>
            <a:pPr defTabSz="17775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return status;</a:t>
            </a:r>
            <a:br>
              <a:rPr lang="en-CA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</a:br>
            <a:r>
              <a:rPr lang="en-CA" sz="31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}</a:t>
            </a:r>
            <a:endParaRPr lang="en-US" sz="31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Maya Plug-in Architecture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572418" y="2093912"/>
            <a:ext cx="13639801" cy="10928349"/>
          </a:xfrm>
          <a:prstGeom prst="rect">
            <a:avLst/>
          </a:prstGeom>
        </p:spPr>
        <p:txBody>
          <a:bodyPr/>
          <a:lstStyle/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7200" dirty="0" err="1" smtClean="0">
                <a:solidFill>
                  <a:schemeClr val="bg1"/>
                </a:solidFill>
              </a:rPr>
              <a:t>initializePlugin</a:t>
            </a:r>
            <a:r>
              <a:rPr lang="en-US" sz="7200" dirty="0" smtClean="0">
                <a:solidFill>
                  <a:schemeClr val="bg1"/>
                </a:solidFill>
              </a:rPr>
              <a:t>()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endParaRPr lang="en-US" sz="7200" dirty="0" smtClean="0">
              <a:solidFill>
                <a:schemeClr val="bg1"/>
              </a:solidFill>
            </a:endParaRP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endParaRPr lang="en-US" sz="7200" dirty="0" smtClean="0">
              <a:solidFill>
                <a:schemeClr val="bg1"/>
              </a:solidFill>
            </a:endParaRP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endParaRPr lang="en-US" sz="7200" dirty="0" smtClean="0">
              <a:solidFill>
                <a:schemeClr val="bg1"/>
              </a:solidFill>
            </a:endParaRP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7200" dirty="0" err="1" smtClean="0">
                <a:solidFill>
                  <a:schemeClr val="bg1"/>
                </a:solidFill>
              </a:rPr>
              <a:t>unitializePlugin</a:t>
            </a:r>
            <a:r>
              <a:rPr lang="en-US" sz="7200" dirty="0" smtClean="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72420" y="2932112"/>
          <a:ext cx="14020799" cy="904156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267199"/>
                <a:gridCol w="3048000"/>
                <a:gridCol w="6705600"/>
              </a:tblGrid>
              <a:tr h="1241699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Operating System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177752" marR="177752" marT="88879" marB="88879"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Plug-in</a:t>
                      </a:r>
                      <a:r>
                        <a:rPr lang="en-US" sz="4000" baseline="0" dirty="0" smtClean="0"/>
                        <a:t> Type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177752" marR="177752" marT="88879" marB="88879"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                Compiler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177752" marR="177752" marT="88879" marB="88879"/>
                </a:tc>
              </a:tr>
              <a:tr h="1813533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windows</a:t>
                      </a:r>
                      <a:endParaRPr lang="en-US" sz="4800" dirty="0"/>
                    </a:p>
                  </a:txBody>
                  <a:tcPr marL="177752" marR="177752" marT="88879" marB="88879"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.</a:t>
                      </a:r>
                      <a:r>
                        <a:rPr lang="en-US" sz="4800" dirty="0" err="1" smtClean="0"/>
                        <a:t>mll</a:t>
                      </a:r>
                      <a:r>
                        <a:rPr lang="en-US" sz="4800" baseline="0" dirty="0" smtClean="0"/>
                        <a:t> </a:t>
                      </a:r>
                      <a:endParaRPr lang="en-US" sz="4800" dirty="0"/>
                    </a:p>
                  </a:txBody>
                  <a:tcPr marL="177752" marR="177752" marT="88879" marB="88879"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Visual Studio 2008 with Service Pack 1</a:t>
                      </a:r>
                      <a:endParaRPr lang="en-US" sz="4800" dirty="0"/>
                    </a:p>
                  </a:txBody>
                  <a:tcPr marL="177752" marR="177752" marT="88879" marB="88879"/>
                </a:tc>
              </a:tr>
              <a:tr h="898597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Linux</a:t>
                      </a:r>
                      <a:endParaRPr lang="en-US" sz="4800" dirty="0"/>
                    </a:p>
                  </a:txBody>
                  <a:tcPr marL="177752" marR="177752" marT="88879" marB="88879"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.so </a:t>
                      </a:r>
                      <a:endParaRPr lang="en-US" sz="4800" dirty="0"/>
                    </a:p>
                  </a:txBody>
                  <a:tcPr marL="177752" marR="177752" marT="88879" marB="88879"/>
                </a:tc>
                <a:tc>
                  <a:txBody>
                    <a:bodyPr/>
                    <a:lstStyle/>
                    <a:p>
                      <a:r>
                        <a:rPr lang="en-US" sz="4800" dirty="0" err="1" smtClean="0"/>
                        <a:t>gcc</a:t>
                      </a:r>
                      <a:r>
                        <a:rPr lang="en-US" sz="4800" dirty="0" smtClean="0"/>
                        <a:t> 4.1.2</a:t>
                      </a:r>
                      <a:endParaRPr lang="en-US" sz="4800" dirty="0"/>
                    </a:p>
                  </a:txBody>
                  <a:tcPr marL="177752" marR="177752" marT="88879" marB="88879"/>
                </a:tc>
              </a:tr>
              <a:tr h="2901312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Mac</a:t>
                      </a:r>
                      <a:endParaRPr lang="en-US" sz="4800" dirty="0"/>
                    </a:p>
                  </a:txBody>
                  <a:tcPr marL="177752" marR="177752" marT="88879" marB="88879"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.bundle</a:t>
                      </a:r>
                      <a:endParaRPr lang="en-US" sz="4800" dirty="0"/>
                    </a:p>
                  </a:txBody>
                  <a:tcPr marL="177752" marR="177752" marT="88879" marB="88879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 err="1" smtClean="0"/>
                        <a:t>XCode</a:t>
                      </a:r>
                      <a:r>
                        <a:rPr lang="en-US" sz="4800" dirty="0" smtClean="0"/>
                        <a:t> 2.4.1 with </a:t>
                      </a:r>
                      <a:r>
                        <a:rPr lang="en-US" sz="4800" dirty="0" err="1" smtClean="0"/>
                        <a:t>gcc</a:t>
                      </a:r>
                      <a:r>
                        <a:rPr lang="en-US" sz="4800" dirty="0" smtClean="0"/>
                        <a:t> 4.0.1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8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 smtClean="0"/>
                        <a:t>Universal build binaries:</a:t>
                      </a:r>
                      <a:r>
                        <a:rPr lang="en-US" sz="4800" baseline="0" dirty="0" smtClean="0"/>
                        <a:t> </a:t>
                      </a:r>
                      <a:r>
                        <a:rPr lang="en-US" sz="4800" dirty="0" err="1" smtClean="0"/>
                        <a:t>powerPC</a:t>
                      </a:r>
                      <a:r>
                        <a:rPr lang="en-US" sz="4800" dirty="0" smtClean="0"/>
                        <a:t>, </a:t>
                      </a:r>
                      <a:r>
                        <a:rPr lang="en-US" sz="4800" dirty="0" err="1" smtClean="0"/>
                        <a:t>IntelMac</a:t>
                      </a:r>
                      <a:endParaRPr lang="en-US" sz="48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800" dirty="0" smtClean="0"/>
                    </a:p>
                  </a:txBody>
                  <a:tcPr marL="177752" marR="177752" marT="88879" marB="88879"/>
                </a:tc>
              </a:tr>
              <a:tr h="1241699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All</a:t>
                      </a:r>
                      <a:r>
                        <a:rPr lang="en-US" sz="4800" baseline="0" dirty="0" smtClean="0"/>
                        <a:t> Platforms</a:t>
                      </a:r>
                      <a:endParaRPr lang="en-US" sz="4800" dirty="0"/>
                    </a:p>
                  </a:txBody>
                  <a:tcPr marL="177752" marR="177752" marT="88879" marB="88879"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.</a:t>
                      </a:r>
                      <a:r>
                        <a:rPr lang="en-US" sz="4800" dirty="0" err="1" smtClean="0"/>
                        <a:t>py</a:t>
                      </a:r>
                      <a:endParaRPr lang="en-US" sz="4800" dirty="0"/>
                    </a:p>
                  </a:txBody>
                  <a:tcPr marL="177752" marR="177752" marT="88879" marB="88879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 smtClean="0"/>
                        <a:t>Python 2.6 kernel</a:t>
                      </a:r>
                    </a:p>
                  </a:txBody>
                  <a:tcPr marL="177752" marR="177752" marT="88879" marB="88879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Plug-in Development Environment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3858419" y="3593473"/>
            <a:ext cx="9724606" cy="5129839"/>
            <a:chOff x="1960685" y="3499510"/>
            <a:chExt cx="5002566" cy="2638831"/>
          </a:xfrm>
        </p:grpSpPr>
        <p:pic>
          <p:nvPicPr>
            <p:cNvPr id="3" name="Picture 2" descr="sketchbook09_flxsht3d-24.png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1960685" y="3527679"/>
              <a:ext cx="1341120" cy="2514600"/>
            </a:xfrm>
            <a:prstGeom prst="rect">
              <a:avLst/>
            </a:prstGeom>
          </p:spPr>
        </p:pic>
        <p:pic>
          <p:nvPicPr>
            <p:cNvPr id="4" name="Picture 2" descr="C:\My Documents\0. Working Folder\Toxik\Toxik09_Flexshot3-d_final\PPT\Toxik09_Flexshot3-d-ppt.png"/>
            <p:cNvPicPr>
              <a:picLocks noChangeAspect="1" noChangeArrowheads="1"/>
            </p:cNvPicPr>
            <p:nvPr/>
          </p:nvPicPr>
          <p:blipFill>
            <a:blip r:embed="rId3" cstate="print"/>
            <a:srcRect l="26667" r="20000"/>
            <a:stretch>
              <a:fillRect/>
            </a:stretch>
          </p:blipFill>
          <p:spPr bwMode="auto">
            <a:xfrm>
              <a:off x="2494085" y="3509923"/>
              <a:ext cx="1371600" cy="2571750"/>
            </a:xfrm>
            <a:prstGeom prst="rect">
              <a:avLst/>
            </a:prstGeom>
            <a:noFill/>
          </p:spPr>
        </p:pic>
        <p:pic>
          <p:nvPicPr>
            <p:cNvPr id="5" name="Picture 3" descr="C:\My Documents\0. Working Folder\0. Mudbox\0. Mudbox 2009\Boxshots\Mudbox09_Flexshot3D_final\PPT\Mudbox09_Flexshot3D_24bt.png"/>
            <p:cNvPicPr>
              <a:picLocks noChangeAspect="1" noChangeArrowheads="1"/>
            </p:cNvPicPr>
            <p:nvPr/>
          </p:nvPicPr>
          <p:blipFill>
            <a:blip r:embed="rId4" cstate="print"/>
            <a:srcRect l="25882" r="17648"/>
            <a:stretch>
              <a:fillRect/>
            </a:stretch>
          </p:blipFill>
          <p:spPr bwMode="auto">
            <a:xfrm>
              <a:off x="3027485" y="3518801"/>
              <a:ext cx="1447800" cy="2563830"/>
            </a:xfrm>
            <a:prstGeom prst="rect">
              <a:avLst/>
            </a:prstGeom>
            <a:noFill/>
          </p:spPr>
        </p:pic>
        <p:pic>
          <p:nvPicPr>
            <p:cNvPr id="6" name="Picture 2" descr="C:\My Documents\0. Working Folder\MotionBuilder\MotionBldr09_Flexshot3-d_final\PPT\MotionBldr09_Flexshot3-d-24.png"/>
            <p:cNvPicPr>
              <a:picLocks noChangeAspect="1" noChangeArrowheads="1"/>
            </p:cNvPicPr>
            <p:nvPr/>
          </p:nvPicPr>
          <p:blipFill>
            <a:blip r:embed="rId5" cstate="print"/>
            <a:srcRect l="23137" r="17256"/>
            <a:stretch>
              <a:fillRect/>
            </a:stretch>
          </p:blipFill>
          <p:spPr bwMode="auto">
            <a:xfrm>
              <a:off x="3484685" y="3518801"/>
              <a:ext cx="1528233" cy="2563830"/>
            </a:xfrm>
            <a:prstGeom prst="rect">
              <a:avLst/>
            </a:prstGeom>
            <a:noFill/>
          </p:spPr>
        </p:pic>
        <p:pic>
          <p:nvPicPr>
            <p:cNvPr id="7" name="Picture 6" descr="3dsMax10_boxshot_ppt.png"/>
            <p:cNvPicPr>
              <a:picLocks noChangeAspect="1"/>
            </p:cNvPicPr>
            <p:nvPr/>
          </p:nvPicPr>
          <p:blipFill>
            <a:blip r:embed="rId6" cstate="print"/>
            <a:srcRect l="23703" r="20001"/>
            <a:stretch>
              <a:fillRect/>
            </a:stretch>
          </p:blipFill>
          <p:spPr>
            <a:xfrm>
              <a:off x="4018085" y="3509923"/>
              <a:ext cx="1447800" cy="2571768"/>
            </a:xfrm>
            <a:prstGeom prst="rect">
              <a:avLst/>
            </a:prstGeom>
          </p:spPr>
        </p:pic>
        <p:pic>
          <p:nvPicPr>
            <p:cNvPr id="8" name="Picture 7" descr="Softimage75_boxshot_ppt.png"/>
            <p:cNvPicPr>
              <a:picLocks noChangeAspect="1"/>
            </p:cNvPicPr>
            <p:nvPr/>
          </p:nvPicPr>
          <p:blipFill>
            <a:blip r:embed="rId7" cstate="print"/>
            <a:srcRect l="26471" r="20588"/>
            <a:stretch>
              <a:fillRect/>
            </a:stretch>
          </p:blipFill>
          <p:spPr>
            <a:xfrm>
              <a:off x="4703885" y="3509923"/>
              <a:ext cx="1371600" cy="2590800"/>
            </a:xfrm>
            <a:prstGeom prst="rect">
              <a:avLst/>
            </a:prstGeom>
          </p:spPr>
        </p:pic>
        <p:pic>
          <p:nvPicPr>
            <p:cNvPr id="9" name="Picture 8" descr="Maya09_Flexshot3-d-24bt.png"/>
            <p:cNvPicPr>
              <a:picLocks noChangeAspect="1"/>
            </p:cNvPicPr>
            <p:nvPr/>
          </p:nvPicPr>
          <p:blipFill>
            <a:blip r:embed="rId8" cstate="print"/>
            <a:srcRect l="25989" r="19145"/>
            <a:stretch>
              <a:fillRect/>
            </a:stretch>
          </p:blipFill>
          <p:spPr>
            <a:xfrm>
              <a:off x="5515451" y="3499510"/>
              <a:ext cx="1447800" cy="2638831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3" descr="PPT_LOGO_3b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invGray">
          <a:xfrm>
            <a:off x="-1399381" y="5370512"/>
            <a:ext cx="12494284" cy="218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But really, what can you do?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72418" y="2093912"/>
            <a:ext cx="15163801" cy="10928349"/>
          </a:xfrm>
          <a:prstGeom prst="rect">
            <a:avLst/>
          </a:prstGeom>
        </p:spPr>
        <p:txBody>
          <a:bodyPr/>
          <a:lstStyle/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b="1" dirty="0" smtClean="0">
                <a:solidFill>
                  <a:schemeClr val="bg1"/>
                </a:solidFill>
              </a:rPr>
              <a:t>Commands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b="1" dirty="0" smtClean="0">
                <a:solidFill>
                  <a:schemeClr val="bg1"/>
                </a:solidFill>
              </a:rPr>
              <a:t>Dependency Graph Nodes</a:t>
            </a: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b="1" dirty="0" smtClean="0">
                <a:solidFill>
                  <a:schemeClr val="bg1"/>
                </a:solidFill>
              </a:rPr>
              <a:t>Deformers</a:t>
            </a: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b="1" dirty="0" smtClean="0">
                <a:solidFill>
                  <a:schemeClr val="bg1"/>
                </a:solidFill>
              </a:rPr>
              <a:t>Shaders</a:t>
            </a: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b="1" dirty="0" smtClean="0">
                <a:solidFill>
                  <a:schemeClr val="bg1"/>
                </a:solidFill>
              </a:rPr>
              <a:t>Manipulators</a:t>
            </a: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b="1" dirty="0" smtClean="0">
                <a:solidFill>
                  <a:schemeClr val="bg1"/>
                </a:solidFill>
              </a:rPr>
              <a:t>Shapes </a:t>
            </a: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b="1" dirty="0" smtClean="0">
                <a:solidFill>
                  <a:schemeClr val="bg1"/>
                </a:solidFill>
              </a:rPr>
              <a:t>Etc.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b="1" dirty="0" smtClean="0">
                <a:solidFill>
                  <a:schemeClr val="bg1"/>
                </a:solidFill>
              </a:rPr>
              <a:t> Tools /Contexts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b="1" dirty="0" smtClean="0">
                <a:solidFill>
                  <a:schemeClr val="bg1"/>
                </a:solidFill>
              </a:rPr>
              <a:t> File Translators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5400" b="1" dirty="0" smtClean="0">
                <a:solidFill>
                  <a:schemeClr val="bg1"/>
                </a:solidFill>
              </a:rPr>
              <a:t> Automation</a:t>
            </a: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endParaRPr lang="en-US" sz="5400" b="1" dirty="0" smtClean="0">
              <a:solidFill>
                <a:schemeClr val="bg1"/>
              </a:solidFill>
            </a:endParaRPr>
          </a:p>
          <a:p>
            <a:pPr marL="914400" lvl="0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endParaRPr lang="en-US" sz="5400" b="1" dirty="0" smtClean="0">
              <a:solidFill>
                <a:schemeClr val="bg1"/>
              </a:solidFill>
            </a:endParaRPr>
          </a:p>
          <a:p>
            <a:pPr marL="2691712" lvl="2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endParaRPr lang="en-GB" sz="4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2" name="Picture 11" descr="muscleSplineDeform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49819" y="3389312"/>
            <a:ext cx="4710438" cy="5169785"/>
          </a:xfrm>
          <a:prstGeom prst="rect">
            <a:avLst/>
          </a:prstGeom>
        </p:spPr>
      </p:pic>
      <p:pic>
        <p:nvPicPr>
          <p:cNvPr id="13" name="Picture 12" descr="t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0019" y="4456112"/>
            <a:ext cx="7765676" cy="5867400"/>
          </a:xfrm>
          <a:prstGeom prst="rect">
            <a:avLst/>
          </a:prstGeom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87619" y="4456112"/>
            <a:ext cx="746406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shap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06619" y="4532312"/>
            <a:ext cx="7503219" cy="44958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API Design Overview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72418" y="2093912"/>
            <a:ext cx="15163801" cy="10928349"/>
          </a:xfrm>
          <a:prstGeom prst="rect">
            <a:avLst/>
          </a:prstGeom>
        </p:spPr>
        <p:txBody>
          <a:bodyPr/>
          <a:lstStyle/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API is a tight wrapper around Maya’s </a:t>
            </a:r>
          </a:p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			internal architecture</a:t>
            </a:r>
          </a:p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An abstract layer, which separates Maya internal code from external plug-in developers</a:t>
            </a: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endParaRPr lang="en-GB" sz="52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06419" y="8037512"/>
            <a:ext cx="3810000" cy="1219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External Developer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6906419" y="11618912"/>
            <a:ext cx="3810000" cy="1219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Maya Core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6906419" y="9828212"/>
            <a:ext cx="3810000" cy="1219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Maya API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14" idx="2"/>
            <a:endCxn id="16" idx="0"/>
          </p:cNvCxnSpPr>
          <p:nvPr/>
        </p:nvCxnSpPr>
        <p:spPr>
          <a:xfrm rot="5400000">
            <a:off x="8525669" y="9542462"/>
            <a:ext cx="571500" cy="1588"/>
          </a:xfrm>
          <a:prstGeom prst="straightConnector1">
            <a:avLst/>
          </a:prstGeom>
          <a:ln w="444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 rot="5400000">
            <a:off x="8525669" y="11333162"/>
            <a:ext cx="571500" cy="1588"/>
          </a:xfrm>
          <a:prstGeom prst="straightConnector1">
            <a:avLst/>
          </a:prstGeom>
          <a:ln w="4762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ya20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371181" y="4989512"/>
            <a:ext cx="15381586" cy="1156727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91419" y="3922712"/>
            <a:ext cx="15620999" cy="3407022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+mj-lt"/>
              </a:rPr>
              <a:t>Maya Architecture Overview</a:t>
            </a:r>
            <a:endParaRPr lang="en-US" sz="8800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Maya Architecture Overview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72418" y="2093912"/>
            <a:ext cx="15163801" cy="10928349"/>
          </a:xfrm>
          <a:prstGeom prst="rect">
            <a:avLst/>
          </a:prstGeom>
        </p:spPr>
        <p:txBody>
          <a:bodyPr/>
          <a:lstStyle/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7200" dirty="0" smtClean="0">
                <a:solidFill>
                  <a:schemeClr val="bg1"/>
                </a:solidFill>
              </a:rPr>
              <a:t>Two vital concepts of Maya </a:t>
            </a:r>
          </a:p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7200" dirty="0" smtClean="0">
                <a:solidFill>
                  <a:schemeClr val="bg1"/>
                </a:solidFill>
              </a:rPr>
              <a:t>			architecture:</a:t>
            </a:r>
          </a:p>
          <a:p>
            <a:pPr marL="1143000" lvl="0" indent="-1143000">
              <a:lnSpc>
                <a:spcPct val="124000"/>
              </a:lnSpc>
              <a:buClr>
                <a:schemeClr val="accent1"/>
              </a:buCl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endParaRPr lang="en-US" sz="6000" dirty="0" smtClean="0">
              <a:solidFill>
                <a:schemeClr val="bg1"/>
              </a:solidFill>
            </a:endParaRPr>
          </a:p>
          <a:p>
            <a:pPr marL="2031656" lvl="1" indent="-1143000">
              <a:lnSpc>
                <a:spcPct val="124000"/>
              </a:lnSpc>
              <a:buClr>
                <a:schemeClr val="accent1"/>
              </a:buClr>
              <a:buFont typeface="+mj-lt"/>
              <a:buAutoNum type="arabicPeriod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Dependency Graph</a:t>
            </a:r>
          </a:p>
          <a:p>
            <a:pPr marL="2031656" lvl="1" indent="-1143000">
              <a:lnSpc>
                <a:spcPct val="124000"/>
              </a:lnSpc>
              <a:buClr>
                <a:schemeClr val="accent1"/>
              </a:buClr>
              <a:buFont typeface="+mj-lt"/>
              <a:buAutoNum type="arabicPeriod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Command Architecture</a:t>
            </a:r>
          </a:p>
          <a:p>
            <a:pPr marL="1803056" lvl="1" indent="-914400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  <a:defRPr/>
            </a:pPr>
            <a:endParaRPr lang="en-GB" sz="52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ya20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371181" y="4989512"/>
            <a:ext cx="15381586" cy="1156727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1191419" y="3922712"/>
            <a:ext cx="15620999" cy="3407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17773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Dependency Graph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4019" y="2474911"/>
            <a:ext cx="10820400" cy="9873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38273" y="405341"/>
            <a:ext cx="15997946" cy="2221971"/>
          </a:xfrm>
          <a:prstGeom prst="rect">
            <a:avLst/>
          </a:prstGeom>
        </p:spPr>
        <p:txBody>
          <a:bodyPr vert="horz" lIns="74642" tIns="37321" rIns="74642" bIns="37321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Maya Hypergraph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evitLight">
      <a:majorFont>
        <a:latin typeface="KievitLight"/>
        <a:ea typeface=""/>
        <a:cs typeface=""/>
      </a:majorFont>
      <a:minorFont>
        <a:latin typeface="Kievit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</TotalTime>
  <Words>1170</Words>
  <Application>Microsoft Office PowerPoint</Application>
  <PresentationFormat>Custom</PresentationFormat>
  <Paragraphs>330</Paragraphs>
  <Slides>39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KievitLight</vt:lpstr>
      <vt:lpstr>Wingdings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Company>Autodesk,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 Lanier</dc:creator>
  <cp:lastModifiedBy>middlek</cp:lastModifiedBy>
  <cp:revision>206</cp:revision>
  <dcterms:created xsi:type="dcterms:W3CDTF">2009-01-30T05:42:03Z</dcterms:created>
  <dcterms:modified xsi:type="dcterms:W3CDTF">2010-04-09T22:43:17Z</dcterms:modified>
</cp:coreProperties>
</file>