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1" r:id="rId4"/>
  </p:sldMasterIdLst>
  <p:notesMasterIdLst>
    <p:notesMasterId r:id="rId82"/>
  </p:notesMasterIdLst>
  <p:handoutMasterIdLst>
    <p:handoutMasterId r:id="rId83"/>
  </p:handoutMasterIdLst>
  <p:sldIdLst>
    <p:sldId id="314"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401" r:id="rId25"/>
    <p:sldId id="338" r:id="rId26"/>
    <p:sldId id="339" r:id="rId27"/>
    <p:sldId id="340" r:id="rId28"/>
    <p:sldId id="341" r:id="rId29"/>
    <p:sldId id="342" r:id="rId30"/>
    <p:sldId id="343" r:id="rId31"/>
    <p:sldId id="344" r:id="rId32"/>
    <p:sldId id="345" r:id="rId33"/>
    <p:sldId id="347" r:id="rId34"/>
    <p:sldId id="348"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6" r:id="rId50"/>
    <p:sldId id="367" r:id="rId51"/>
    <p:sldId id="395" r:id="rId52"/>
    <p:sldId id="396" r:id="rId53"/>
    <p:sldId id="397" r:id="rId54"/>
    <p:sldId id="398" r:id="rId55"/>
    <p:sldId id="399" r:id="rId56"/>
    <p:sldId id="400" r:id="rId57"/>
    <p:sldId id="368" r:id="rId58"/>
    <p:sldId id="369" r:id="rId59"/>
    <p:sldId id="370" r:id="rId60"/>
    <p:sldId id="371" r:id="rId61"/>
    <p:sldId id="372" r:id="rId62"/>
    <p:sldId id="373" r:id="rId63"/>
    <p:sldId id="374" r:id="rId64"/>
    <p:sldId id="375" r:id="rId65"/>
    <p:sldId id="376" r:id="rId66"/>
    <p:sldId id="378" r:id="rId67"/>
    <p:sldId id="379" r:id="rId68"/>
    <p:sldId id="380" r:id="rId69"/>
    <p:sldId id="381" r:id="rId70"/>
    <p:sldId id="382" r:id="rId71"/>
    <p:sldId id="383" r:id="rId72"/>
    <p:sldId id="384" r:id="rId73"/>
    <p:sldId id="386" r:id="rId74"/>
    <p:sldId id="387" r:id="rId75"/>
    <p:sldId id="388" r:id="rId76"/>
    <p:sldId id="389" r:id="rId77"/>
    <p:sldId id="392" r:id="rId78"/>
    <p:sldId id="402" r:id="rId79"/>
    <p:sldId id="393" r:id="rId80"/>
    <p:sldId id="403" r:id="rId81"/>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82057" autoAdjust="0"/>
  </p:normalViewPr>
  <p:slideViewPr>
    <p:cSldViewPr>
      <p:cViewPr varScale="1">
        <p:scale>
          <a:sx n="50" d="100"/>
          <a:sy n="50" d="100"/>
        </p:scale>
        <p:origin x="1762" y="34"/>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08-May-20</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1392318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08-May-20</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814643917"/>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extLst>
      <p:ext uri="{BB962C8B-B14F-4D97-AF65-F5344CB8AC3E}">
        <p14:creationId xmlns:p14="http://schemas.microsoft.com/office/powerpoint/2010/main" val="2514448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extLst>
      <p:ext uri="{BB962C8B-B14F-4D97-AF65-F5344CB8AC3E}">
        <p14:creationId xmlns:p14="http://schemas.microsoft.com/office/powerpoint/2010/main" val="254349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extLst>
      <p:ext uri="{BB962C8B-B14F-4D97-AF65-F5344CB8AC3E}">
        <p14:creationId xmlns:p14="http://schemas.microsoft.com/office/powerpoint/2010/main" val="278755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extLst>
      <p:ext uri="{BB962C8B-B14F-4D97-AF65-F5344CB8AC3E}">
        <p14:creationId xmlns:p14="http://schemas.microsoft.com/office/powerpoint/2010/main" val="2999817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extLst>
      <p:ext uri="{BB962C8B-B14F-4D97-AF65-F5344CB8AC3E}">
        <p14:creationId xmlns:p14="http://schemas.microsoft.com/office/powerpoint/2010/main" val="1364972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extLst>
      <p:ext uri="{BB962C8B-B14F-4D97-AF65-F5344CB8AC3E}">
        <p14:creationId xmlns:p14="http://schemas.microsoft.com/office/powerpoint/2010/main" val="1578591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extLst>
      <p:ext uri="{BB962C8B-B14F-4D97-AF65-F5344CB8AC3E}">
        <p14:creationId xmlns:p14="http://schemas.microsoft.com/office/powerpoint/2010/main" val="94720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extLst>
      <p:ext uri="{BB962C8B-B14F-4D97-AF65-F5344CB8AC3E}">
        <p14:creationId xmlns:p14="http://schemas.microsoft.com/office/powerpoint/2010/main" val="2541236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extLst>
      <p:ext uri="{BB962C8B-B14F-4D97-AF65-F5344CB8AC3E}">
        <p14:creationId xmlns:p14="http://schemas.microsoft.com/office/powerpoint/2010/main" val="2567736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extLst>
      <p:ext uri="{BB962C8B-B14F-4D97-AF65-F5344CB8AC3E}">
        <p14:creationId xmlns:p14="http://schemas.microsoft.com/office/powerpoint/2010/main" val="1231774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extLst>
      <p:ext uri="{BB962C8B-B14F-4D97-AF65-F5344CB8AC3E}">
        <p14:creationId xmlns:p14="http://schemas.microsoft.com/office/powerpoint/2010/main" val="43221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extLst>
      <p:ext uri="{BB962C8B-B14F-4D97-AF65-F5344CB8AC3E}">
        <p14:creationId xmlns:p14="http://schemas.microsoft.com/office/powerpoint/2010/main" val="1436715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extLst>
      <p:ext uri="{BB962C8B-B14F-4D97-AF65-F5344CB8AC3E}">
        <p14:creationId xmlns:p14="http://schemas.microsoft.com/office/powerpoint/2010/main" val="776341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extLst>
      <p:ext uri="{BB962C8B-B14F-4D97-AF65-F5344CB8AC3E}">
        <p14:creationId xmlns:p14="http://schemas.microsoft.com/office/powerpoint/2010/main" val="3315091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extLst>
      <p:ext uri="{BB962C8B-B14F-4D97-AF65-F5344CB8AC3E}">
        <p14:creationId xmlns:p14="http://schemas.microsoft.com/office/powerpoint/2010/main" val="1144600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extLst>
      <p:ext uri="{BB962C8B-B14F-4D97-AF65-F5344CB8AC3E}">
        <p14:creationId xmlns:p14="http://schemas.microsoft.com/office/powerpoint/2010/main" val="3945673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extLst>
      <p:ext uri="{BB962C8B-B14F-4D97-AF65-F5344CB8AC3E}">
        <p14:creationId xmlns:p14="http://schemas.microsoft.com/office/powerpoint/2010/main" val="132523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extLst>
      <p:ext uri="{BB962C8B-B14F-4D97-AF65-F5344CB8AC3E}">
        <p14:creationId xmlns:p14="http://schemas.microsoft.com/office/powerpoint/2010/main" val="2767000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extLst>
      <p:ext uri="{BB962C8B-B14F-4D97-AF65-F5344CB8AC3E}">
        <p14:creationId xmlns:p14="http://schemas.microsoft.com/office/powerpoint/2010/main" val="1221357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extLst>
      <p:ext uri="{BB962C8B-B14F-4D97-AF65-F5344CB8AC3E}">
        <p14:creationId xmlns:p14="http://schemas.microsoft.com/office/powerpoint/2010/main" val="2349037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32</a:t>
            </a:fld>
            <a:endParaRPr lang="en-US"/>
          </a:p>
        </p:txBody>
      </p:sp>
    </p:spTree>
    <p:extLst>
      <p:ext uri="{BB962C8B-B14F-4D97-AF65-F5344CB8AC3E}">
        <p14:creationId xmlns:p14="http://schemas.microsoft.com/office/powerpoint/2010/main" val="2506374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a:solidFill>
                  <a:schemeClr val="tx1"/>
                </a:solidFill>
                <a:latin typeface="+mn-lt"/>
                <a:ea typeface="+mn-ea"/>
                <a:cs typeface="+mn-cs"/>
              </a:rPr>
              <a:t>Here is a smaller subset of the most important database classes, i.e. non-geometrical</a:t>
            </a:r>
            <a:r>
              <a:rPr lang="en-GB" sz="1400" kern="1200" baseline="0" dirty="0">
                <a:solidFill>
                  <a:schemeClr val="tx1"/>
                </a:solidFill>
                <a:latin typeface="+mn-lt"/>
                <a:ea typeface="+mn-ea"/>
                <a:cs typeface="+mn-cs"/>
              </a:rPr>
              <a:t> classes,</a:t>
            </a:r>
            <a:r>
              <a:rPr lang="en-GB" sz="1400" kern="1200" dirty="0">
                <a:solidFill>
                  <a:schemeClr val="tx1"/>
                </a:solidFill>
                <a:latin typeface="+mn-lt"/>
                <a:ea typeface="+mn-ea"/>
                <a:cs typeface="+mn-cs"/>
              </a:rPr>
              <a:t> that appear in a typical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model programming task. The red classes are the most commonly used. The </a:t>
            </a:r>
            <a:r>
              <a:rPr lang="en-GB" sz="1400" kern="1200" dirty="0" err="1">
                <a:solidFill>
                  <a:schemeClr val="tx1"/>
                </a:solidFill>
                <a:latin typeface="+mn-lt"/>
                <a:ea typeface="+mn-ea"/>
                <a:cs typeface="+mn-cs"/>
              </a:rPr>
              <a:t>RoofBase</a:t>
            </a:r>
            <a:r>
              <a:rPr lang="en-GB" sz="1400" kern="1200" dirty="0">
                <a:solidFill>
                  <a:schemeClr val="tx1"/>
                </a:solidFill>
                <a:latin typeface="+mn-lt"/>
                <a:ea typeface="+mn-ea"/>
                <a:cs typeface="+mn-cs"/>
              </a:rPr>
              <a:t> class and its derived types </a:t>
            </a:r>
            <a:r>
              <a:rPr lang="en-GB" sz="1400" kern="1200" dirty="0" err="1">
                <a:solidFill>
                  <a:schemeClr val="tx1"/>
                </a:solidFill>
                <a:latin typeface="+mn-lt"/>
                <a:ea typeface="+mn-ea"/>
                <a:cs typeface="+mn-cs"/>
              </a:rPr>
              <a:t>FootPrintRoof</a:t>
            </a:r>
            <a:r>
              <a:rPr lang="en-GB" sz="1400" kern="1200" dirty="0">
                <a:solidFill>
                  <a:schemeClr val="tx1"/>
                </a:solidFill>
                <a:latin typeface="+mn-lt"/>
                <a:ea typeface="+mn-ea"/>
                <a:cs typeface="+mn-cs"/>
              </a:rPr>
              <a:t> and </a:t>
            </a:r>
            <a:r>
              <a:rPr lang="en-GB" sz="1400" kern="1200" dirty="0" err="1">
                <a:solidFill>
                  <a:schemeClr val="tx1"/>
                </a:solidFill>
                <a:latin typeface="+mn-lt"/>
                <a:ea typeface="+mn-ea"/>
                <a:cs typeface="+mn-cs"/>
              </a:rPr>
              <a:t>ExtrusionRoof</a:t>
            </a:r>
            <a:r>
              <a:rPr lang="en-GB" sz="1400" kern="1200" dirty="0">
                <a:solidFill>
                  <a:schemeClr val="tx1"/>
                </a:solidFill>
                <a:latin typeface="+mn-lt"/>
                <a:ea typeface="+mn-ea"/>
                <a:cs typeface="+mn-cs"/>
              </a:rPr>
              <a:t> were added in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2009. In the model, we see the host and component objects, such as windows and doors. These</a:t>
            </a:r>
            <a:r>
              <a:rPr lang="en-GB" sz="1400" kern="1200" baseline="0" dirty="0">
                <a:solidFill>
                  <a:schemeClr val="tx1"/>
                </a:solidFill>
                <a:latin typeface="+mn-lt"/>
                <a:ea typeface="+mn-ea"/>
                <a:cs typeface="+mn-cs"/>
              </a:rPr>
              <a:t> are actually instances of types.</a:t>
            </a:r>
            <a:r>
              <a:rPr lang="en-GB" sz="1400" kern="1200" dirty="0">
                <a:solidFill>
                  <a:schemeClr val="tx1"/>
                </a:solidFill>
                <a:latin typeface="+mn-lt"/>
                <a:ea typeface="+mn-ea"/>
                <a:cs typeface="+mn-cs"/>
              </a:rPr>
              <a:t> The family base and family are used to manage collections of related types. Symbol is a base class for all types, also known as symbols. Family symbol is the generic class for these, whereas wall and floor type are more specialised classes. Family instance represents an occurrence or usage instance of a generic family symbol, whereas wall and floor represent the same for a wall or floor type.</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34</a:t>
            </a:fld>
            <a:endParaRPr lang="en-US"/>
          </a:p>
        </p:txBody>
      </p:sp>
    </p:spTree>
    <p:extLst>
      <p:ext uri="{BB962C8B-B14F-4D97-AF65-F5344CB8AC3E}">
        <p14:creationId xmlns:p14="http://schemas.microsoft.com/office/powerpoint/2010/main" val="164299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extLst>
      <p:ext uri="{BB962C8B-B14F-4D97-AF65-F5344CB8AC3E}">
        <p14:creationId xmlns:p14="http://schemas.microsoft.com/office/powerpoint/2010/main" val="211600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a:t>The second table shows a similar list with the symbol type and its corresponding category added.  The two columns on the right show the type and category of the symbol or family type used for each model </a:t>
            </a:r>
            <a:r>
              <a:rPr lang="en-US" dirty="0" err="1"/>
              <a:t>elemeent</a:t>
            </a:r>
            <a:r>
              <a:rPr lang="en-US" dirty="0"/>
              <a:t>, represented by a family or dedicated type instance. It shows the correspondence between the instance and symbol elements. The symbol used for a wall is </a:t>
            </a:r>
            <a:r>
              <a:rPr lang="en-US" dirty="0" err="1"/>
              <a:t>WallType</a:t>
            </a:r>
            <a:r>
              <a:rPr lang="en-US" dirty="0"/>
              <a:t>, floor uses </a:t>
            </a:r>
            <a:r>
              <a:rPr lang="en-US" dirty="0" err="1"/>
              <a:t>FloorType</a:t>
            </a:r>
            <a:r>
              <a:rPr lang="en-US" dirty="0"/>
              <a:t>, roof uses </a:t>
            </a:r>
            <a:r>
              <a:rPr lang="en-US" dirty="0" err="1"/>
              <a:t>RoofType</a:t>
            </a:r>
            <a:r>
              <a:rPr lang="en-US" dirty="0"/>
              <a:t>.  For component families such as door, window, column, desk and tree, the symbol type is </a:t>
            </a:r>
            <a:r>
              <a:rPr lang="en-US" dirty="0" err="1"/>
              <a:t>FamilySymbol</a:t>
            </a:r>
            <a:r>
              <a:rPr lang="en-US" dirty="0"/>
              <a:t>.  Again, in these cases you need to rely on the category to tell the different family symbols apart, while there are designed types for system families.</a:t>
            </a:r>
            <a:endParaRPr lang="en-GB" dirty="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a:p>
        </p:txBody>
      </p:sp>
    </p:spTree>
    <p:extLst>
      <p:ext uri="{BB962C8B-B14F-4D97-AF65-F5344CB8AC3E}">
        <p14:creationId xmlns:p14="http://schemas.microsoft.com/office/powerpoint/2010/main" val="14719293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36</a:t>
            </a:fld>
            <a:endParaRPr lang="en-US"/>
          </a:p>
        </p:txBody>
      </p:sp>
    </p:spTree>
    <p:extLst>
      <p:ext uri="{BB962C8B-B14F-4D97-AF65-F5344CB8AC3E}">
        <p14:creationId xmlns:p14="http://schemas.microsoft.com/office/powerpoint/2010/main" val="1738834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a:p>
        </p:txBody>
      </p:sp>
    </p:spTree>
    <p:extLst>
      <p:ext uri="{BB962C8B-B14F-4D97-AF65-F5344CB8AC3E}">
        <p14:creationId xmlns:p14="http://schemas.microsoft.com/office/powerpoint/2010/main" val="596007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we’ll look at the first and second.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a:p>
        </p:txBody>
      </p:sp>
    </p:spTree>
    <p:extLst>
      <p:ext uri="{BB962C8B-B14F-4D97-AF65-F5344CB8AC3E}">
        <p14:creationId xmlns:p14="http://schemas.microsoft.com/office/powerpoint/2010/main" val="170211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a:p>
        </p:txBody>
      </p:sp>
    </p:spTree>
    <p:extLst>
      <p:ext uri="{BB962C8B-B14F-4D97-AF65-F5344CB8AC3E}">
        <p14:creationId xmlns:p14="http://schemas.microsoft.com/office/powerpoint/2010/main" val="434893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46</a:t>
            </a:fld>
            <a:endParaRPr lang="en-US"/>
          </a:p>
        </p:txBody>
      </p:sp>
    </p:spTree>
    <p:extLst>
      <p:ext uri="{BB962C8B-B14F-4D97-AF65-F5344CB8AC3E}">
        <p14:creationId xmlns:p14="http://schemas.microsoft.com/office/powerpoint/2010/main" val="116386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63</a:t>
            </a:fld>
            <a:endParaRPr lang="en-US"/>
          </a:p>
        </p:txBody>
      </p:sp>
    </p:spTree>
    <p:extLst>
      <p:ext uri="{BB962C8B-B14F-4D97-AF65-F5344CB8AC3E}">
        <p14:creationId xmlns:p14="http://schemas.microsoft.com/office/powerpoint/2010/main" val="2611286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68</a:t>
            </a:fld>
            <a:endParaRPr lang="en-US"/>
          </a:p>
        </p:txBody>
      </p:sp>
    </p:spTree>
    <p:extLst>
      <p:ext uri="{BB962C8B-B14F-4D97-AF65-F5344CB8AC3E}">
        <p14:creationId xmlns:p14="http://schemas.microsoft.com/office/powerpoint/2010/main" val="28780521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RegenerationOption.Manual</a:t>
            </a:r>
            <a:r>
              <a:rPr lang="en-US" dirty="0"/>
              <a:t> is the only  regeneration option</a:t>
            </a:r>
            <a:r>
              <a:rPr lang="en-US" baseline="0" dirty="0"/>
              <a:t> on Revit 2021</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69</a:t>
            </a:fld>
            <a:endParaRPr lang="en-US"/>
          </a:p>
        </p:txBody>
      </p:sp>
    </p:spTree>
    <p:extLst>
      <p:ext uri="{BB962C8B-B14F-4D97-AF65-F5344CB8AC3E}">
        <p14:creationId xmlns:p14="http://schemas.microsoft.com/office/powerpoint/2010/main" val="1076939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70</a:t>
            </a:fld>
            <a:endParaRPr lang="en-US"/>
          </a:p>
        </p:txBody>
      </p:sp>
    </p:spTree>
    <p:extLst>
      <p:ext uri="{BB962C8B-B14F-4D97-AF65-F5344CB8AC3E}">
        <p14:creationId xmlns:p14="http://schemas.microsoft.com/office/powerpoint/2010/main" val="277057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SDK is basically purely for support and documentation purposes. All you actually need to develop a Revit add-in is the development environment and the RevitAPI.dll and RevitAPIUI.dll, nothing else. </a:t>
            </a:r>
            <a:r>
              <a:rPr lang="en-GB" sz="1400" kern="1200" dirty="0">
                <a:solidFill>
                  <a:schemeClr val="tx1"/>
                </a:solidFill>
                <a:latin typeface="+mn-lt"/>
                <a:ea typeface="+mn-ea"/>
                <a:cs typeface="+mn-cs"/>
              </a:rPr>
              <a:t>The SDK install is located under the 'Install Tools and Utilities' menu on the main page of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installer. (Note: there is another menu called “Utilities” you see right after the product installation, which contains only the link to Content Batch utilities. Click on “Back to First Page” button to move back to the main page of the installer to install SDK.) Alternatively, you can also find the SDK in the extraction folder (to which</a:t>
            </a:r>
            <a:r>
              <a:rPr lang="en-GB" sz="1400" kern="1200" baseline="0" dirty="0">
                <a:solidFill>
                  <a:schemeClr val="tx1"/>
                </a:solidFill>
                <a:latin typeface="+mn-lt"/>
                <a:ea typeface="+mn-ea"/>
                <a:cs typeface="+mn-cs"/>
              </a:rPr>
              <a:t> you extracted the installer</a:t>
            </a:r>
            <a:r>
              <a:rPr lang="en-GB" sz="1400" kern="1200" dirty="0">
                <a:solidFill>
                  <a:schemeClr val="tx1"/>
                </a:solidFill>
                <a:latin typeface="+mn-lt"/>
                <a:ea typeface="+mn-ea"/>
                <a:cs typeface="+mn-cs"/>
              </a:rPr>
              <a:t>), under:</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&lt;extraction folder&gt;\support\SDK\RevitSDK.exe</a:t>
            </a:r>
            <a:endParaRPr lang="en-US" sz="1400" kern="1200" dirty="0">
              <a:solidFill>
                <a:schemeClr val="tx1"/>
              </a:solidFill>
              <a:latin typeface="+mn-lt"/>
              <a:ea typeface="+mn-ea"/>
              <a:cs typeface="+mn-cs"/>
            </a:endParaRPr>
          </a:p>
          <a:p>
            <a:r>
              <a:rPr lang="en-GB" sz="1400" kern="1200" dirty="0">
                <a:solidFill>
                  <a:schemeClr val="tx1"/>
                </a:solidFill>
                <a:latin typeface="+mn-lt"/>
                <a:ea typeface="+mn-ea"/>
                <a:cs typeface="+mn-cs"/>
              </a:rPr>
              <a:t>If you have accepted the default location, which typically looks like: </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C:\Program Files\Autodesk\Revit 2021</a:t>
            </a:r>
            <a:r>
              <a:rPr lang="en-GB" sz="1400" i="1" u="sng" kern="1200" baseline="0" dirty="0">
                <a:solidFill>
                  <a:schemeClr val="tx1"/>
                </a:solidFill>
                <a:latin typeface="+mn-lt"/>
                <a:ea typeface="+mn-ea"/>
                <a:cs typeface="+mn-cs"/>
              </a:rPr>
              <a:t> </a:t>
            </a:r>
            <a:r>
              <a:rPr lang="en-GB" sz="1400" i="1" u="sng" kern="1200" dirty="0">
                <a:solidFill>
                  <a:schemeClr val="tx1"/>
                </a:solidFill>
                <a:latin typeface="+mn-lt"/>
                <a:ea typeface="+mn-ea"/>
                <a:cs typeface="+mn-cs"/>
              </a:rPr>
              <a:t>support\SDK\RevitSDK.exe</a:t>
            </a:r>
            <a:endParaRPr lang="en-US" sz="1400" kern="1200" dirty="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extLst>
      <p:ext uri="{BB962C8B-B14F-4D97-AF65-F5344CB8AC3E}">
        <p14:creationId xmlns:p14="http://schemas.microsoft.com/office/powerpoint/2010/main" val="33390785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74</a:t>
            </a:fld>
            <a:endParaRPr lang="en-US"/>
          </a:p>
        </p:txBody>
      </p:sp>
    </p:spTree>
    <p:extLst>
      <p:ext uri="{BB962C8B-B14F-4D97-AF65-F5344CB8AC3E}">
        <p14:creationId xmlns:p14="http://schemas.microsoft.com/office/powerpoint/2010/main" val="38471678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75</a:t>
            </a:fld>
            <a:endParaRPr lang="en-US"/>
          </a:p>
        </p:txBody>
      </p:sp>
    </p:spTree>
    <p:extLst>
      <p:ext uri="{BB962C8B-B14F-4D97-AF65-F5344CB8AC3E}">
        <p14:creationId xmlns:p14="http://schemas.microsoft.com/office/powerpoint/2010/main" val="1139070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SDK is basically purely for support and documentation purposes. All you actually need to develop a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add-in is the development environment and the RevitAPI.dll, nothing else. </a:t>
            </a:r>
            <a:r>
              <a:rPr lang="en-GB" sz="1400" kern="1200" dirty="0">
                <a:solidFill>
                  <a:schemeClr val="tx1"/>
                </a:solidFill>
                <a:latin typeface="+mn-lt"/>
                <a:ea typeface="+mn-ea"/>
                <a:cs typeface="+mn-cs"/>
              </a:rPr>
              <a:t>The SDK install is located under the 'Install Tools and Utilities' menu on the main page of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&lt;extraction folder&gt;\Utilities\SDK\RevitSDK.exe</a:t>
            </a:r>
            <a:endParaRPr lang="en-US" sz="1400" kern="1200" dirty="0">
              <a:solidFill>
                <a:schemeClr val="tx1"/>
              </a:solidFill>
              <a:latin typeface="+mn-lt"/>
              <a:ea typeface="+mn-ea"/>
              <a:cs typeface="+mn-cs"/>
            </a:endParaRPr>
          </a:p>
          <a:p>
            <a:r>
              <a:rPr lang="en-GB" sz="1400" kern="1200" dirty="0">
                <a:solidFill>
                  <a:schemeClr val="tx1"/>
                </a:solidFill>
                <a:latin typeface="+mn-lt"/>
                <a:ea typeface="+mn-ea"/>
                <a:cs typeface="+mn-cs"/>
              </a:rPr>
              <a:t>If you have accepted the default location, which typically looks like: </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C:\Program Files\Autodesk\Revit XXX 2021\Utilities\SDK\RevitSDK.exe</a:t>
            </a:r>
            <a:endParaRPr lang="en-US" sz="1400" kern="1200" dirty="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extLst>
      <p:ext uri="{BB962C8B-B14F-4D97-AF65-F5344CB8AC3E}">
        <p14:creationId xmlns:p14="http://schemas.microsoft.com/office/powerpoint/2010/main" val="61222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a:t>Here are the top level contents of the SDK. The contents of the Getting Started document have changed from previous versions, because the RevitAPI.chm help file now includes a What's New section. This used to be in the Getting Started document. This information is</a:t>
            </a:r>
            <a:r>
              <a:rPr lang="en-US" baseline="0" dirty="0"/>
              <a:t> duplicated in the Changes and Additions document. </a:t>
            </a:r>
            <a:r>
              <a:rPr lang="en-US" dirty="0"/>
              <a:t>The Developer Guide is very comprehensive. The </a:t>
            </a:r>
            <a:r>
              <a:rPr lang="en-GB" dirty="0"/>
              <a:t>Class Diagram provides an object model, actually the class hierarchy. </a:t>
            </a:r>
            <a:r>
              <a:rPr lang="en-GB" sz="1400" kern="1200" dirty="0">
                <a:solidFill>
                  <a:schemeClr val="tx1"/>
                </a:solidFill>
                <a:latin typeface="+mn-lt"/>
                <a:ea typeface="+mn-ea"/>
                <a:cs typeface="+mn-cs"/>
              </a:rPr>
              <a:t>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SDK samples provide a huge knowledgebase on how to address specific programming tasks using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extLst>
      <p:ext uri="{BB962C8B-B14F-4D97-AF65-F5344CB8AC3E}">
        <p14:creationId xmlns:p14="http://schemas.microsoft.com/office/powerpoint/2010/main" val="921582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a:solidFill>
                  <a:schemeClr val="tx1"/>
                </a:solidFill>
                <a:latin typeface="+mn-lt"/>
                <a:ea typeface="+mn-ea"/>
                <a:cs typeface="+mn-cs"/>
              </a:rPr>
              <a:t>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SDK samples provide a huge knowledge base on how to address specific programming tasks using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extLst>
      <p:ext uri="{BB962C8B-B14F-4D97-AF65-F5344CB8AC3E}">
        <p14:creationId xmlns:p14="http://schemas.microsoft.com/office/powerpoint/2010/main" val="914816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a:solidFill>
                  <a:schemeClr val="tx1"/>
                </a:solidFill>
                <a:latin typeface="+mn-lt"/>
                <a:ea typeface="+mn-ea"/>
                <a:cs typeface="+mn-cs"/>
              </a:rPr>
              <a:t>We have two flavours of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add-in, the external command and the external application. An external application can define a user interface by creating its own panel in the ribbon add-ins tab. Within the panel, widgets are defined which are hooked up with external commands implementing the application functionality. An external command listed in add-in manifest is always added to the add-ins tab under the External Tools</a:t>
            </a:r>
            <a:r>
              <a:rPr lang="en-GB" sz="1400" kern="1200" baseline="0" dirty="0">
                <a:solidFill>
                  <a:schemeClr val="tx1"/>
                </a:solidFill>
                <a:latin typeface="+mn-lt"/>
                <a:ea typeface="+mn-ea"/>
                <a:cs typeface="+mn-cs"/>
              </a:rPr>
              <a:t> pull-down.</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GB" sz="1400" kern="1200" baseline="0" dirty="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baseline="0" dirty="0">
                <a:solidFill>
                  <a:schemeClr val="tx1"/>
                </a:solidFill>
                <a:latin typeface="+mn-lt"/>
                <a:ea typeface="+mn-ea"/>
                <a:cs typeface="+mn-cs"/>
              </a:rPr>
              <a:t>Today we focus on 1 &amp; 2. </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extLst>
      <p:ext uri="{BB962C8B-B14F-4D97-AF65-F5344CB8AC3E}">
        <p14:creationId xmlns:p14="http://schemas.microsoft.com/office/powerpoint/2010/main" val="3095068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dirty="0"/>
              <a:t>For examples of flavour specific API functionality, room-related functionality is available in RAC only, the analytical model only in RST,</a:t>
            </a:r>
            <a:r>
              <a:rPr lang="en-GB" baseline="0" dirty="0"/>
              <a:t> systems only in RME.</a:t>
            </a:r>
            <a:endParaRPr lang="en-GB" dirty="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extLst>
      <p:ext uri="{BB962C8B-B14F-4D97-AF65-F5344CB8AC3E}">
        <p14:creationId xmlns:p14="http://schemas.microsoft.com/office/powerpoint/2010/main" val="1793491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p:cNvSpPr txBox="1"/>
          <p:nvPr userDrawn="1"/>
        </p:nvSpPr>
        <p:spPr>
          <a:xfrm>
            <a:off x="104775" y="9432766"/>
            <a:ext cx="3886200" cy="215444"/>
          </a:xfrm>
          <a:prstGeom prst="rect">
            <a:avLst/>
          </a:prstGeom>
          <a:noFill/>
        </p:spPr>
        <p:txBody>
          <a:bodyPr wrap="square" lIns="0" tIns="0" rIns="0" bIns="0" rtlCol="0">
            <a:spAutoFit/>
          </a:bodyPr>
          <a:lstStyle/>
          <a:p>
            <a:r>
              <a:rPr lang="en-US" sz="1400" b="0" i="0" dirty="0">
                <a:solidFill>
                  <a:schemeClr val="tx1">
                    <a:lumMod val="65000"/>
                    <a:lumOff val="35000"/>
                  </a:schemeClr>
                </a:solidFill>
                <a:latin typeface="Frutiger Next LT W1G"/>
                <a:cs typeface="Frutiger Next LT W1G"/>
              </a:rPr>
              <a:t>© 2015 Autodesk Developer Network </a:t>
            </a: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22823" y="9359257"/>
            <a:ext cx="1907352" cy="319730"/>
          </a:xfrm>
          <a:prstGeom prst="rect">
            <a:avLst/>
          </a:prstGeom>
        </p:spPr>
      </p:pic>
    </p:spTree>
    <p:extLst>
      <p:ext uri="{BB962C8B-B14F-4D97-AF65-F5344CB8AC3E}">
        <p14:creationId xmlns:p14="http://schemas.microsoft.com/office/powerpoint/2010/main" val="308676107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257175" y="8459787"/>
            <a:ext cx="12483151" cy="1077218"/>
          </a:xfrm>
          <a:prstGeom prst="rect">
            <a:avLst/>
          </a:prstGeom>
          <a:noFill/>
        </p:spPr>
        <p:txBody>
          <a:bodyPr wrap="square" lIns="0" tIns="0" rIns="0" bIns="0" rtlCol="0">
            <a:spAutoFit/>
          </a:bodyPr>
          <a:lstStyle/>
          <a:p>
            <a:r>
              <a:rPr lang="en-US" sz="1400" b="0" i="0" dirty="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400" b="0" i="0" dirty="0">
              <a:solidFill>
                <a:schemeClr val="bg1">
                  <a:lumMod val="65000"/>
                </a:schemeClr>
              </a:solidFill>
              <a:latin typeface="Frutiger Next LT W1G"/>
              <a:cs typeface="Frutiger Next LT W1G"/>
            </a:endParaRPr>
          </a:p>
          <a:p>
            <a:r>
              <a:rPr lang="en-US" sz="1400" b="0" i="0" dirty="0">
                <a:solidFill>
                  <a:schemeClr val="bg1">
                    <a:lumMod val="65000"/>
                  </a:schemeClr>
                </a:solidFill>
                <a:latin typeface="Frutiger Next LT W1G"/>
                <a:cs typeface="Frutiger Next LT W1G"/>
              </a:rPr>
              <a:t>© 2015 Autodesk, Inc. All right</a:t>
            </a:r>
            <a:r>
              <a:rPr lang="en-US" sz="1400" b="0" i="0" baseline="0" dirty="0">
                <a:solidFill>
                  <a:schemeClr val="bg1">
                    <a:lumMod val="65000"/>
                  </a:schemeClr>
                </a:solidFill>
                <a:latin typeface="Frutiger Next LT W1G"/>
                <a:cs typeface="Frutiger Next LT W1G"/>
              </a:rPr>
              <a:t>s reserved.</a:t>
            </a:r>
            <a:endParaRPr lang="en-US" sz="14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477933465"/>
      </p:ext>
    </p:extLst>
  </p:cSld>
  <p:clrMapOvr>
    <a:masterClrMapping/>
  </p:clrMapOvr>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a:t>Click to edit Master title style</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US" dirty="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a:solidFill>
                  <a:schemeClr val="bg1"/>
                </a:solidFill>
              </a:rPr>
              <a:t>Introduction to Revit Programming</a:t>
            </a:r>
            <a:endParaRPr lang="en-US" sz="1600" i="1" dirty="0">
              <a:solidFill>
                <a:schemeClr val="bg1"/>
              </a:solidFill>
            </a:endParaRPr>
          </a:p>
        </p:txBody>
      </p:sp>
    </p:spTree>
    <p:extLst>
      <p:ext uri="{BB962C8B-B14F-4D97-AF65-F5344CB8AC3E}">
        <p14:creationId xmlns:p14="http://schemas.microsoft.com/office/powerpoint/2010/main" val="289247746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hyperlink" Target="http://wikihelp.autodesk.com/Revit/enu/2014/Help/3665-Developers/0039-Basic_In39/0040-Filterin40" TargetMode="Externa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autodesk.com/revitapi-hel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hyperlink" Target="http://wikihelp.autodesk.com/Revit/enu/2014/Help/3665-Developers/0074-Revit_Ge74/0075-Walls,_F75/0076-Walls76"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32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a:solidFill>
                  <a:schemeClr val="bg1"/>
                </a:solidFill>
              </a:rPr>
              <a:t>Introduction to Revit Programming</a:t>
            </a:r>
            <a:br>
              <a:rPr lang="en-US" dirty="0">
                <a:solidFill>
                  <a:schemeClr val="bg1"/>
                </a:solidFill>
              </a:rPr>
            </a:br>
            <a:r>
              <a:rPr lang="en-US" sz="3200" i="1" dirty="0">
                <a:solidFill>
                  <a:schemeClr val="bg1"/>
                </a:solidFill>
              </a:rPr>
              <a:t>Database Fundamentals  </a:t>
            </a:r>
            <a:endParaRPr lang="en-US" dirty="0">
              <a:solidFill>
                <a:schemeClr val="bg1"/>
              </a:solidFill>
            </a:endParaRPr>
          </a:p>
        </p:txBody>
      </p:sp>
      <p:sp>
        <p:nvSpPr>
          <p:cNvPr id="2052" name="Rectangle 4"/>
          <p:cNvSpPr>
            <a:spLocks noGrp="1" noChangeArrowheads="1"/>
          </p:cNvSpPr>
          <p:nvPr>
            <p:ph idx="1"/>
          </p:nvPr>
        </p:nvSpPr>
        <p:spPr>
          <a:xfrm>
            <a:off x="594361" y="4725639"/>
            <a:ext cx="9034109" cy="1448148"/>
          </a:xfrm>
        </p:spPr>
        <p:txBody>
          <a:bodyPr/>
          <a:lstStyle/>
          <a:p>
            <a:pPr marL="0" indent="0">
              <a:spcBef>
                <a:spcPct val="0"/>
              </a:spcBef>
              <a:buNone/>
            </a:pPr>
            <a:r>
              <a:rPr lang="en-US" i="1" dirty="0">
                <a:solidFill>
                  <a:schemeClr val="bg1"/>
                </a:solidFill>
              </a:rPr>
              <a:t> </a:t>
            </a:r>
          </a:p>
          <a:p>
            <a:pPr marL="0" indent="0">
              <a:spcBef>
                <a:spcPts val="201"/>
              </a:spcBef>
              <a:buNone/>
            </a:pPr>
            <a:r>
              <a:rPr lang="en-US" sz="2400" i="1" dirty="0">
                <a:solidFill>
                  <a:schemeClr val="bg1"/>
                </a:solidFill>
              </a:rPr>
              <a:t>Developer Technical Services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Revit Add-In Compilation and API References</a:t>
            </a:r>
            <a:endParaRPr lang="en-US" dirty="0"/>
          </a:p>
        </p:txBody>
      </p:sp>
      <p:sp>
        <p:nvSpPr>
          <p:cNvPr id="3" name="Content Placeholder 2"/>
          <p:cNvSpPr>
            <a:spLocks noGrp="1"/>
          </p:cNvSpPr>
          <p:nvPr>
            <p:ph idx="1"/>
          </p:nvPr>
        </p:nvSpPr>
        <p:spPr>
          <a:xfrm>
            <a:off x="593725" y="1677987"/>
            <a:ext cx="11762080" cy="5105400"/>
          </a:xfrm>
        </p:spPr>
        <p:txBody>
          <a:bodyPr/>
          <a:lstStyle/>
          <a:p>
            <a:pPr lvl="1"/>
            <a:r>
              <a:rPr lang="en-GB" dirty="0"/>
              <a:t>.NET API</a:t>
            </a:r>
          </a:p>
          <a:p>
            <a:pPr lvl="1"/>
            <a:r>
              <a:rPr lang="en-GB" dirty="0"/>
              <a:t>.NET Framework 4.8</a:t>
            </a:r>
          </a:p>
          <a:p>
            <a:pPr lvl="1"/>
            <a:r>
              <a:rPr lang="en-GB" dirty="0"/>
              <a:t>Microsoft Visual Studio 2017</a:t>
            </a:r>
          </a:p>
          <a:p>
            <a:pPr lvl="1"/>
            <a:r>
              <a:rPr lang="en-GB" dirty="0"/>
              <a:t>C# or VB.NET, managed C++, any .NET compliant language</a:t>
            </a:r>
          </a:p>
          <a:p>
            <a:pPr lvl="1"/>
            <a:r>
              <a:rPr lang="en-GB" dirty="0"/>
              <a:t>Class library </a:t>
            </a:r>
          </a:p>
          <a:p>
            <a:pPr lvl="1"/>
            <a:r>
              <a:rPr lang="en-GB" dirty="0"/>
              <a:t>References</a:t>
            </a:r>
          </a:p>
          <a:p>
            <a:pPr lvl="2"/>
            <a:r>
              <a:rPr lang="en-GB" dirty="0"/>
              <a:t>&lt;</a:t>
            </a:r>
            <a:r>
              <a:rPr lang="en-GB" dirty="0" err="1"/>
              <a:t>revit</a:t>
            </a:r>
            <a:r>
              <a:rPr lang="en-GB" dirty="0"/>
              <a:t> install folder&gt;\Program\RevitAPI.dll</a:t>
            </a:r>
          </a:p>
          <a:p>
            <a:pPr lvl="2"/>
            <a:r>
              <a:rPr lang="en-GB" dirty="0"/>
              <a:t>&lt;</a:t>
            </a:r>
            <a:r>
              <a:rPr lang="en-GB" dirty="0" err="1"/>
              <a:t>revit</a:t>
            </a:r>
            <a:r>
              <a:rPr lang="en-GB" dirty="0"/>
              <a:t> install folder&gt;\Program\RevitAPIUI.dll</a:t>
            </a:r>
          </a:p>
          <a:p>
            <a:pPr lvl="2"/>
            <a:r>
              <a:rPr lang="en-GB" dirty="0"/>
              <a:t>Remember to set 'Copy Local' to False</a:t>
            </a:r>
            <a:br>
              <a:rPr lang="en-GB" dirty="0"/>
            </a:br>
            <a:endParaRPr lang="en-GB" dirty="0"/>
          </a:p>
          <a:p>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First Steps to Hello World: External</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command and add-ins manifest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Hello World External Command</a:t>
            </a:r>
          </a:p>
        </p:txBody>
      </p:sp>
      <p:sp>
        <p:nvSpPr>
          <p:cNvPr id="3" name="Content Placeholder 2"/>
          <p:cNvSpPr>
            <a:spLocks noGrp="1"/>
          </p:cNvSpPr>
          <p:nvPr>
            <p:ph idx="1"/>
          </p:nvPr>
        </p:nvSpPr>
        <p:spPr/>
        <p:txBody>
          <a:bodyPr/>
          <a:lstStyle/>
          <a:p>
            <a:pPr lvl="1"/>
            <a:r>
              <a:rPr lang="en-US"/>
              <a:t>New .NET class library </a:t>
            </a:r>
          </a:p>
          <a:p>
            <a:pPr lvl="1"/>
            <a:r>
              <a:rPr lang="en-US"/>
              <a:t>References (minimum): </a:t>
            </a:r>
          </a:p>
          <a:p>
            <a:pPr lvl="2"/>
            <a:r>
              <a:rPr lang="en-US"/>
              <a:t>System.dll</a:t>
            </a:r>
          </a:p>
          <a:p>
            <a:pPr lvl="2"/>
            <a:r>
              <a:rPr lang="en-US"/>
              <a:t>RevitAPI.dll</a:t>
            </a:r>
          </a:p>
          <a:p>
            <a:pPr lvl="2"/>
            <a:r>
              <a:rPr lang="en-US"/>
              <a:t>RevitAPIUI.dll</a:t>
            </a:r>
          </a:p>
          <a:p>
            <a:pPr lvl="1"/>
            <a:r>
              <a:rPr lang="en-US"/>
              <a:t>Most commonly used namespaces</a:t>
            </a:r>
          </a:p>
          <a:p>
            <a:pPr lvl="2"/>
            <a:r>
              <a:rPr lang="en-US"/>
              <a:t>Autodesk.Revit.DB</a:t>
            </a:r>
          </a:p>
          <a:p>
            <a:pPr lvl="2"/>
            <a:r>
              <a:rPr lang="en-US"/>
              <a:t>Autodesk.Revit.UI</a:t>
            </a:r>
          </a:p>
          <a:p>
            <a:pPr lvl="2"/>
            <a:r>
              <a:rPr lang="en-US"/>
              <a:t>Autodesk.Revit.ApplicationServices</a:t>
            </a:r>
          </a:p>
          <a:p>
            <a:pPr lvl="2"/>
            <a:r>
              <a:rPr lang="en-US"/>
              <a:t>Autodesk.Revit.Attributes</a:t>
            </a:r>
          </a:p>
          <a:p>
            <a:pPr lvl="2"/>
            <a:r>
              <a:rPr lang="en-US"/>
              <a:t>If you use VB.NET, set namespaces in project properties</a:t>
            </a:r>
          </a:p>
          <a:p>
            <a:pPr lvl="1"/>
            <a:r>
              <a:rPr lang="en-US"/>
              <a:t>Implement IExternalCommand and Execute() method</a:t>
            </a:r>
          </a:p>
          <a:p>
            <a:pPr lvl="1"/>
            <a:r>
              <a:rPr lang="en-US"/>
              <a:t>Create and install the add-in manifest file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Minimum Code in VB.NET </a:t>
            </a:r>
            <a:endParaRPr lang="en-US" b="0" i="1" dirty="0">
              <a:solidFill>
                <a:schemeClr val="accent4"/>
              </a:solidFill>
            </a:endParaRPr>
          </a:p>
        </p:txBody>
      </p:sp>
      <p:sp>
        <p:nvSpPr>
          <p:cNvPr id="5" name="TextBox 4"/>
          <p:cNvSpPr txBox="1"/>
          <p:nvPr/>
        </p:nvSpPr>
        <p:spPr>
          <a:xfrm>
            <a:off x="593725" y="22113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latin typeface="Courier New"/>
                <a:ea typeface="MS Mincho"/>
                <a:cs typeface="Times New Roman"/>
              </a:rPr>
              <a:t>&lt;VB.NET&gt;</a:t>
            </a:r>
            <a:endParaRPr lang="en-US" sz="1800" dirty="0">
              <a:latin typeface="Calibri"/>
              <a:ea typeface="MS Mincho"/>
              <a:cs typeface="Times New Roman"/>
            </a:endParaRPr>
          </a:p>
          <a:p>
            <a:pPr marL="0" marR="0">
              <a:spcBef>
                <a:spcPts val="0"/>
              </a:spcBef>
              <a:spcAft>
                <a:spcPts val="0"/>
              </a:spcAft>
            </a:pPr>
            <a:r>
              <a:rPr lang="en-US" sz="1800" b="1" dirty="0">
                <a:solidFill>
                  <a:srgbClr val="008000"/>
                </a:solidFill>
                <a:latin typeface="Courier New"/>
                <a:ea typeface="MS Mincho"/>
                <a:cs typeface="Times New Roman"/>
              </a:rPr>
              <a:t>''  Hello World #1 - A minimum </a:t>
            </a:r>
            <a:r>
              <a:rPr lang="en-US" sz="1800" b="1" dirty="0" err="1">
                <a:solidFill>
                  <a:srgbClr val="008000"/>
                </a:solidFill>
                <a:latin typeface="Courier New"/>
                <a:ea typeface="MS Mincho"/>
                <a:cs typeface="Times New Roman"/>
              </a:rPr>
              <a:t>Revit</a:t>
            </a:r>
            <a:r>
              <a:rPr lang="en-US" sz="1800" b="1" dirty="0">
                <a:solidFill>
                  <a:srgbClr val="008000"/>
                </a:solidFill>
                <a:latin typeface="Courier New"/>
                <a:ea typeface="MS Mincho"/>
                <a:cs typeface="Times New Roman"/>
              </a:rPr>
              <a:t> external command. </a:t>
            </a:r>
            <a:endParaRPr lang="en-US" sz="1800" b="1" dirty="0">
              <a:latin typeface="Calibri"/>
              <a:ea typeface="MS Mincho"/>
              <a:cs typeface="Times New Roman"/>
            </a:endParaRPr>
          </a:p>
          <a:p>
            <a:pPr marL="0" marR="0">
              <a:spcBef>
                <a:spcPts val="0"/>
              </a:spcBef>
              <a:spcAft>
                <a:spcPts val="0"/>
              </a:spcAft>
            </a:pPr>
            <a:r>
              <a:rPr lang="en-US" sz="1600" b="1" dirty="0">
                <a:latin typeface="Courier New"/>
                <a:ea typeface="MS Mincho"/>
                <a:cs typeface="Times New Roman"/>
              </a:rPr>
              <a:t>&lt;</a:t>
            </a:r>
            <a:r>
              <a:rPr lang="en-US" sz="1600" b="1" dirty="0" err="1">
                <a:latin typeface="Courier New"/>
                <a:ea typeface="MS Mincho"/>
                <a:cs typeface="Times New Roman"/>
              </a:rPr>
              <a:t>Autodesk.Revit.Attributes.Transaction</a:t>
            </a:r>
            <a:r>
              <a:rPr lang="en-US" sz="1600" b="1" dirty="0">
                <a:latin typeface="Courier New"/>
                <a:ea typeface="MS Mincho"/>
                <a:cs typeface="Times New Roman"/>
              </a:rPr>
              <a:t>(</a:t>
            </a:r>
            <a:r>
              <a:rPr lang="en-US" sz="1600" b="1" dirty="0" err="1">
                <a:latin typeface="Courier New"/>
                <a:ea typeface="MS Mincho"/>
                <a:cs typeface="Times New Roman"/>
              </a:rPr>
              <a:t>Autodesk.Revit.Attributes.TransactionMode.Manual</a:t>
            </a:r>
            <a:r>
              <a:rPr lang="en-US" sz="1600" b="1" dirty="0">
                <a:latin typeface="Courier New"/>
                <a:ea typeface="MS Mincho"/>
                <a:cs typeface="Times New Roman"/>
              </a:rPr>
              <a:t>)&gt; _</a:t>
            </a:r>
            <a:endParaRPr lang="en-US" sz="1600" b="1" dirty="0">
              <a:latin typeface="Calibri"/>
              <a:ea typeface="MS Mincho"/>
              <a:cs typeface="Times New Roman"/>
            </a:endParaRPr>
          </a:p>
          <a:p>
            <a:pPr marL="0" marR="0">
              <a:spcBef>
                <a:spcPts val="0"/>
              </a:spcBef>
              <a:spcAft>
                <a:spcPts val="0"/>
              </a:spcAft>
            </a:pP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Class</a:t>
            </a:r>
            <a:r>
              <a:rPr lang="en-US" sz="1800" b="1" dirty="0">
                <a:latin typeface="Courier New"/>
                <a:ea typeface="MS Mincho"/>
                <a:cs typeface="Times New Roman"/>
              </a:rPr>
              <a:t> </a:t>
            </a:r>
            <a:r>
              <a:rPr lang="en-US" sz="1800" b="1" dirty="0" err="1">
                <a:latin typeface="Courier New"/>
                <a:ea typeface="MS Mincho"/>
                <a:cs typeface="Times New Roman"/>
              </a:rPr>
              <a:t>HelloWorld</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Implements</a:t>
            </a:r>
            <a:r>
              <a:rPr lang="en-US" sz="1800" b="1" dirty="0">
                <a:latin typeface="Courier New"/>
                <a:ea typeface="MS Mincho"/>
                <a:cs typeface="Times New Roman"/>
              </a:rPr>
              <a:t> </a:t>
            </a:r>
            <a:r>
              <a:rPr lang="en-US" sz="1800" b="1" dirty="0" err="1">
                <a:latin typeface="Courier New"/>
                <a:ea typeface="MS Mincho"/>
                <a:cs typeface="Times New Roman"/>
              </a:rPr>
              <a:t>IExternalCommand</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Function</a:t>
            </a:r>
            <a:r>
              <a:rPr lang="en-US" sz="1800" b="1" dirty="0">
                <a:latin typeface="Courier New"/>
                <a:ea typeface="MS Mincho"/>
                <a:cs typeface="Times New Roman"/>
              </a:rPr>
              <a:t> Execute(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ByVal</a:t>
            </a:r>
            <a:r>
              <a:rPr lang="en-US" sz="1800" b="1" dirty="0">
                <a:latin typeface="Courier New"/>
                <a:ea typeface="MS Mincho"/>
                <a:cs typeface="Times New Roman"/>
              </a:rPr>
              <a:t> </a:t>
            </a:r>
            <a:r>
              <a:rPr lang="en-US" sz="1800" b="1" dirty="0" err="1">
                <a:latin typeface="Courier New"/>
                <a:ea typeface="MS Mincho"/>
                <a:cs typeface="Times New Roman"/>
              </a:rPr>
              <a:t>commandData</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Autodesk.Revit.UI.ExternalCommandData</a:t>
            </a:r>
            <a:r>
              <a:rPr lang="en-US" sz="1800" b="1" dirty="0">
                <a:latin typeface="Courier New"/>
                <a:ea typeface="MS Mincho"/>
                <a:cs typeface="Times New Roman"/>
              </a:rPr>
              <a:t>,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ByRef</a:t>
            </a:r>
            <a:r>
              <a:rPr lang="en-US" sz="1800" b="1" dirty="0">
                <a:latin typeface="Courier New"/>
                <a:ea typeface="MS Mincho"/>
                <a:cs typeface="Times New Roman"/>
              </a:rPr>
              <a:t> message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ByVal</a:t>
            </a:r>
            <a:r>
              <a:rPr lang="en-US" sz="1800" b="1" dirty="0">
                <a:latin typeface="Courier New"/>
                <a:ea typeface="MS Mincho"/>
                <a:cs typeface="Times New Roman"/>
              </a:rPr>
              <a:t> elements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Autodesk.Revit.DB.ElementSet</a:t>
            </a:r>
            <a:r>
              <a:rPr lang="en-US" sz="1800" b="1" dirty="0">
                <a:latin typeface="Courier New"/>
                <a:ea typeface="MS Mincho"/>
                <a:cs typeface="Times New Roman"/>
              </a:rPr>
              <a:t>) _</a:t>
            </a:r>
            <a:br>
              <a:rPr lang="en-US" sz="1800" b="1" dirty="0">
                <a:latin typeface="Courier New"/>
                <a:ea typeface="MS Mincho"/>
                <a:cs typeface="Times New Roman"/>
              </a:rPr>
            </a:b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Autodesk.Revit.UI.Result</a:t>
            </a:r>
            <a:r>
              <a:rPr lang="en-US" sz="1800" b="1" dirty="0">
                <a:latin typeface="Courier New"/>
                <a:ea typeface="MS Mincho"/>
                <a:cs typeface="Times New Roman"/>
              </a:rPr>
              <a:t>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Implements</a:t>
            </a:r>
            <a:r>
              <a:rPr lang="en-US" sz="1800" b="1" dirty="0">
                <a:latin typeface="Courier New"/>
                <a:ea typeface="MS Mincho"/>
                <a:cs typeface="Times New Roman"/>
              </a:rPr>
              <a:t> </a:t>
            </a:r>
            <a:r>
              <a:rPr lang="en-US" sz="1800" b="1" dirty="0" err="1">
                <a:latin typeface="Courier New"/>
                <a:ea typeface="MS Mincho"/>
                <a:cs typeface="Times New Roman"/>
              </a:rPr>
              <a:t>Autodesk.Revit.UI.IExternalCommand.Execute</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Autodesk.Revit.UI.TaskDialog.Show</a:t>
            </a:r>
            <a:r>
              <a:rPr lang="en-US" sz="1800" b="1" dirty="0">
                <a:latin typeface="Courier New"/>
                <a:ea typeface="MS Mincho"/>
                <a:cs typeface="Times New Roman"/>
              </a:rPr>
              <a:t>(</a:t>
            </a:r>
            <a:r>
              <a:rPr lang="en-US" sz="1800" b="1" dirty="0">
                <a:solidFill>
                  <a:srgbClr val="A31515"/>
                </a:solidFill>
                <a:latin typeface="Courier New"/>
                <a:ea typeface="MS Mincho"/>
                <a:cs typeface="Times New Roman"/>
              </a:rPr>
              <a:t>"My Dialog Title"</a:t>
            </a:r>
            <a:r>
              <a:rPr lang="en-US" sz="1800" b="1" dirty="0">
                <a:latin typeface="Courier New"/>
                <a:ea typeface="MS Mincho"/>
                <a:cs typeface="Times New Roman"/>
              </a:rPr>
              <a:t>, </a:t>
            </a:r>
            <a:r>
              <a:rPr lang="en-US" sz="1800" b="1" dirty="0">
                <a:solidFill>
                  <a:srgbClr val="A31515"/>
                </a:solidFill>
                <a:latin typeface="Courier New"/>
                <a:ea typeface="MS Mincho"/>
                <a:cs typeface="Times New Roman"/>
              </a:rPr>
              <a:t>"Hello World!"</a:t>
            </a:r>
            <a:r>
              <a:rPr lang="en-US" sz="1800" b="1" dirty="0">
                <a:latin typeface="Courier New"/>
                <a:ea typeface="MS Mincho"/>
                <a:cs typeface="Times New Roman"/>
              </a:rPr>
              <a:t>)</a:t>
            </a:r>
          </a:p>
          <a:p>
            <a:pPr marL="0" marR="0">
              <a:spcBef>
                <a:spcPts val="0"/>
              </a:spcBef>
              <a:spcAft>
                <a:spcPts val="0"/>
              </a:spcAft>
            </a:pP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Return</a:t>
            </a:r>
            <a:r>
              <a:rPr lang="en-US" sz="1800" b="1" dirty="0">
                <a:latin typeface="Courier New"/>
                <a:ea typeface="MS Mincho"/>
                <a:cs typeface="Times New Roman"/>
              </a:rPr>
              <a:t> </a:t>
            </a:r>
            <a:r>
              <a:rPr lang="en-US" sz="1800" b="1" dirty="0" err="1">
                <a:latin typeface="Courier New"/>
                <a:ea typeface="MS Mincho"/>
                <a:cs typeface="Times New Roman"/>
              </a:rPr>
              <a:t>Result.Succeeded</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End</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Function</a:t>
            </a:r>
            <a:endParaRPr lang="en-US" sz="1800" b="1" dirty="0">
              <a:latin typeface="Calibri"/>
              <a:ea typeface="MS Mincho"/>
              <a:cs typeface="Times New Roman"/>
            </a:endParaRPr>
          </a:p>
          <a:p>
            <a:pPr marL="0" marR="0">
              <a:spcBef>
                <a:spcPts val="0"/>
              </a:spcBef>
              <a:spcAft>
                <a:spcPts val="0"/>
              </a:spcAft>
            </a:pPr>
            <a:r>
              <a:rPr lang="en-US" sz="1800" b="1" dirty="0">
                <a:solidFill>
                  <a:srgbClr val="0000FF"/>
                </a:solidFill>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1000"/>
              </a:spcAft>
            </a:pPr>
            <a:r>
              <a:rPr lang="en-US" sz="1800" b="1" dirty="0">
                <a:solidFill>
                  <a:srgbClr val="0000FF"/>
                </a:solidFill>
                <a:latin typeface="Courier New"/>
                <a:ea typeface="MS Mincho"/>
                <a:cs typeface="Times New Roman"/>
              </a:rPr>
              <a:t>End</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Class</a:t>
            </a:r>
            <a:br>
              <a:rPr lang="en-US" sz="1800" dirty="0">
                <a:solidFill>
                  <a:srgbClr val="0000FF"/>
                </a:solidFill>
                <a:latin typeface="Courier New"/>
                <a:ea typeface="MS Mincho"/>
                <a:cs typeface="Times New Roman"/>
              </a:rPr>
            </a:br>
            <a:r>
              <a:rPr lang="en-US" sz="1800" b="1" dirty="0">
                <a:latin typeface="Courier New"/>
                <a:ea typeface="MS Mincho"/>
                <a:cs typeface="Times New Roman"/>
              </a:rPr>
              <a:t>&lt;/VB.NET&gt;</a:t>
            </a:r>
            <a:r>
              <a:rPr lang="en-US" sz="1800" dirty="0">
                <a:latin typeface="Courier New"/>
                <a:ea typeface="MS Mincho"/>
                <a:cs typeface="Times New Roman"/>
              </a:rPr>
              <a:t> </a:t>
            </a:r>
            <a:endParaRPr lang="en-US" sz="18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Minimum Code in C#</a:t>
            </a:r>
            <a:endParaRPr lang="en-US" b="0" i="1" dirty="0">
              <a:solidFill>
                <a:schemeClr val="accent4"/>
              </a:solidFill>
            </a:endParaRPr>
          </a:p>
        </p:txBody>
      </p:sp>
      <p:sp>
        <p:nvSpPr>
          <p:cNvPr id="5" name="TextBox 4"/>
          <p:cNvSpPr txBox="1"/>
          <p:nvPr/>
        </p:nvSpPr>
        <p:spPr>
          <a:xfrm>
            <a:off x="561975" y="2135187"/>
            <a:ext cx="11811000" cy="515371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&lt;C#&gt;</a:t>
            </a:r>
            <a:br>
              <a:rPr lang="en-US" sz="2400" b="1" dirty="0">
                <a:latin typeface="Calibri"/>
                <a:ea typeface="MS Mincho"/>
                <a:cs typeface="Times New Roman"/>
              </a:rPr>
            </a:br>
            <a:r>
              <a:rPr lang="en-US" sz="1800" b="1" dirty="0">
                <a:solidFill>
                  <a:srgbClr val="008000"/>
                </a:solidFill>
                <a:latin typeface="Courier New"/>
                <a:ea typeface="MS Mincho"/>
                <a:cs typeface="Times New Roman"/>
              </a:rPr>
              <a:t>// Hello World #1 - A minimum </a:t>
            </a:r>
            <a:r>
              <a:rPr lang="en-US" sz="1800" b="1" dirty="0" err="1">
                <a:solidFill>
                  <a:srgbClr val="008000"/>
                </a:solidFill>
                <a:latin typeface="Courier New"/>
                <a:ea typeface="MS Mincho"/>
                <a:cs typeface="Times New Roman"/>
              </a:rPr>
              <a:t>Revit</a:t>
            </a:r>
            <a:r>
              <a:rPr lang="en-US" sz="1800" b="1" dirty="0">
                <a:solidFill>
                  <a:srgbClr val="008000"/>
                </a:solidFill>
                <a:latin typeface="Courier New"/>
                <a:ea typeface="MS Mincho"/>
                <a:cs typeface="Times New Roman"/>
              </a:rPr>
              <a:t> external command. </a:t>
            </a:r>
            <a:endParaRPr lang="en-US" sz="2400" b="1" dirty="0">
              <a:latin typeface="Calibri"/>
              <a:ea typeface="MS Mincho"/>
              <a:cs typeface="Times New Roman"/>
            </a:endParaRPr>
          </a:p>
          <a:p>
            <a:pPr marL="0" marR="0">
              <a:lnSpc>
                <a:spcPct val="115000"/>
              </a:lnSpc>
              <a:spcBef>
                <a:spcPts val="0"/>
              </a:spcBef>
              <a:spcAft>
                <a:spcPts val="0"/>
              </a:spcAft>
            </a:pPr>
            <a:r>
              <a:rPr lang="en-US" sz="1600" b="1" dirty="0">
                <a:latin typeface="Courier New"/>
                <a:ea typeface="MS Mincho"/>
                <a:cs typeface="Times New Roman"/>
              </a:rPr>
              <a:t>[</a:t>
            </a:r>
            <a:r>
              <a:rPr lang="en-US" sz="1600" b="1" dirty="0" err="1">
                <a:latin typeface="Courier New"/>
                <a:ea typeface="MS Mincho"/>
                <a:cs typeface="Times New Roman"/>
              </a:rPr>
              <a:t>Autodesk.Revit.Attributes.</a:t>
            </a:r>
            <a:r>
              <a:rPr lang="en-US" sz="1600" b="1" dirty="0" err="1">
                <a:solidFill>
                  <a:srgbClr val="2B91AF"/>
                </a:solidFill>
                <a:latin typeface="Courier New"/>
                <a:ea typeface="MS Mincho"/>
                <a:cs typeface="Times New Roman"/>
              </a:rPr>
              <a:t>Transaction</a:t>
            </a:r>
            <a:r>
              <a:rPr lang="en-US" sz="1600" b="1" dirty="0">
                <a:latin typeface="Courier New"/>
                <a:ea typeface="MS Mincho"/>
                <a:cs typeface="Times New Roman"/>
              </a:rPr>
              <a:t>(</a:t>
            </a:r>
            <a:r>
              <a:rPr lang="en-US" sz="1600" b="1" dirty="0" err="1">
                <a:latin typeface="Courier New"/>
                <a:ea typeface="MS Mincho"/>
                <a:cs typeface="Times New Roman"/>
              </a:rPr>
              <a:t>Autodesk.Revit.Attributes.</a:t>
            </a:r>
            <a:r>
              <a:rPr lang="en-US" sz="1600" b="1" dirty="0" err="1">
                <a:solidFill>
                  <a:srgbClr val="2B91AF"/>
                </a:solidFill>
                <a:latin typeface="Courier New"/>
                <a:ea typeface="MS Mincho"/>
                <a:cs typeface="Times New Roman"/>
              </a:rPr>
              <a:t>TransactionMode</a:t>
            </a:r>
            <a:r>
              <a:rPr lang="en-US" sz="1600" b="1" dirty="0" err="1">
                <a:latin typeface="Courier New"/>
                <a:ea typeface="MS Mincho"/>
                <a:cs typeface="Times New Roman"/>
              </a:rPr>
              <a:t>.</a:t>
            </a:r>
            <a:r>
              <a:rPr lang="en-US" altLang="zh-CN" sz="1600" b="1" dirty="0" err="1">
                <a:latin typeface="Courier New"/>
                <a:ea typeface="MS Mincho"/>
                <a:cs typeface="Times New Roman"/>
              </a:rPr>
              <a:t>Manual</a:t>
            </a:r>
            <a:r>
              <a:rPr lang="en-US" sz="1600" b="1" dirty="0">
                <a:latin typeface="Courier New"/>
                <a:ea typeface="MS Mincho"/>
                <a:cs typeface="Times New Roman"/>
              </a:rPr>
              <a:t>)]</a:t>
            </a:r>
            <a:endParaRPr lang="en-US" sz="16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class</a:t>
            </a:r>
            <a:r>
              <a:rPr lang="en-US" sz="1800" b="1" dirty="0">
                <a:latin typeface="Courier New"/>
                <a:ea typeface="MS Mincho"/>
                <a:cs typeface="Times New Roman"/>
              </a:rPr>
              <a:t> </a:t>
            </a:r>
            <a:r>
              <a:rPr lang="en-US" sz="1800" b="1" dirty="0" err="1">
                <a:solidFill>
                  <a:srgbClr val="2B91AF"/>
                </a:solidFill>
                <a:latin typeface="Courier New"/>
                <a:ea typeface="MS Mincho"/>
                <a:cs typeface="Times New Roman"/>
              </a:rPr>
              <a:t>HelloWorld</a:t>
            </a:r>
            <a:r>
              <a:rPr lang="en-US" sz="1800" b="1" dirty="0">
                <a:latin typeface="Courier New"/>
                <a:ea typeface="MS Mincho"/>
                <a:cs typeface="Times New Roman"/>
              </a:rPr>
              <a:t> : </a:t>
            </a:r>
            <a:r>
              <a:rPr lang="en-US" sz="1800" b="1" dirty="0" err="1">
                <a:solidFill>
                  <a:srgbClr val="2B91AF"/>
                </a:solidFill>
                <a:latin typeface="Courier New"/>
                <a:ea typeface="MS Mincho"/>
                <a:cs typeface="Times New Roman"/>
              </a:rPr>
              <a:t>IExternalCommand</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err="1">
                <a:latin typeface="Courier New"/>
                <a:ea typeface="MS Mincho"/>
                <a:cs typeface="Times New Roman"/>
              </a:rPr>
              <a:t>Autodesk.Revit.UI.</a:t>
            </a:r>
            <a:r>
              <a:rPr lang="en-US" sz="1800" b="1" dirty="0" err="1">
                <a:solidFill>
                  <a:srgbClr val="2B91AF"/>
                </a:solidFill>
                <a:latin typeface="Courier New"/>
                <a:ea typeface="MS Mincho"/>
                <a:cs typeface="Times New Roman"/>
              </a:rPr>
              <a:t>Result</a:t>
            </a:r>
            <a:r>
              <a:rPr lang="en-US" sz="1800" b="1" dirty="0">
                <a:latin typeface="Courier New"/>
                <a:ea typeface="MS Mincho"/>
                <a:cs typeface="Times New Roman"/>
              </a:rPr>
              <a:t> Execute(</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Autodesk.Revit.UI.</a:t>
            </a:r>
            <a:r>
              <a:rPr lang="en-US" sz="1800" b="1" dirty="0" err="1">
                <a:solidFill>
                  <a:srgbClr val="2B91AF"/>
                </a:solidFill>
                <a:latin typeface="Courier New"/>
                <a:ea typeface="MS Mincho"/>
                <a:cs typeface="Times New Roman"/>
              </a:rPr>
              <a:t>ExternalCommandData</a:t>
            </a:r>
            <a:r>
              <a:rPr lang="en-US" sz="1800" b="1" dirty="0">
                <a:latin typeface="Courier New"/>
                <a:ea typeface="MS Mincho"/>
                <a:cs typeface="Times New Roman"/>
              </a:rPr>
              <a:t> </a:t>
            </a:r>
            <a:r>
              <a:rPr lang="en-US" sz="1800" b="1" dirty="0" err="1">
                <a:latin typeface="Courier New"/>
                <a:ea typeface="MS Mincho"/>
                <a:cs typeface="Times New Roman"/>
              </a:rPr>
              <a:t>commandData</a:t>
            </a: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ref</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message,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Autodesk.Revit.DB.</a:t>
            </a:r>
            <a:r>
              <a:rPr lang="en-US" sz="1800" b="1" dirty="0" err="1">
                <a:solidFill>
                  <a:srgbClr val="2B91AF"/>
                </a:solidFill>
                <a:latin typeface="Courier New"/>
                <a:ea typeface="MS Mincho"/>
                <a:cs typeface="Times New Roman"/>
              </a:rPr>
              <a:t>ElementSet</a:t>
            </a:r>
            <a:r>
              <a:rPr lang="en-US" sz="1800" b="1" dirty="0">
                <a:latin typeface="Courier New"/>
                <a:ea typeface="MS Mincho"/>
                <a:cs typeface="Times New Roman"/>
              </a:rPr>
              <a:t> elements)</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Autodesk.Revit.UI.</a:t>
            </a:r>
            <a:r>
              <a:rPr lang="en-US" sz="1800" b="1" dirty="0" err="1">
                <a:solidFill>
                  <a:srgbClr val="2B91AF"/>
                </a:solidFill>
                <a:latin typeface="Courier New"/>
                <a:ea typeface="MS Mincho"/>
                <a:cs typeface="Times New Roman"/>
              </a:rPr>
              <a:t>TaskDialog</a:t>
            </a:r>
            <a:r>
              <a:rPr lang="en-US" sz="1800" b="1" dirty="0" err="1">
                <a:latin typeface="Courier New"/>
                <a:ea typeface="MS Mincho"/>
                <a:cs typeface="Times New Roman"/>
              </a:rPr>
              <a:t>.Show</a:t>
            </a:r>
            <a:r>
              <a:rPr lang="en-US" sz="1800" b="1" dirty="0">
                <a:latin typeface="Courier New"/>
                <a:ea typeface="MS Mincho"/>
                <a:cs typeface="Times New Roman"/>
              </a:rPr>
              <a:t>(</a:t>
            </a:r>
            <a:r>
              <a:rPr lang="en-US" sz="1800" b="1" dirty="0">
                <a:solidFill>
                  <a:srgbClr val="A31515"/>
                </a:solidFill>
                <a:latin typeface="Courier New"/>
                <a:ea typeface="MS Mincho"/>
                <a:cs typeface="Times New Roman"/>
              </a:rPr>
              <a:t>"My Dialog Title"</a:t>
            </a:r>
            <a:r>
              <a:rPr lang="en-US" sz="1800" b="1" dirty="0">
                <a:latin typeface="Courier New"/>
                <a:ea typeface="MS Mincho"/>
                <a:cs typeface="Times New Roman"/>
              </a:rPr>
              <a:t>, </a:t>
            </a:r>
            <a:r>
              <a:rPr lang="en-US" sz="1800" b="1" dirty="0">
                <a:solidFill>
                  <a:srgbClr val="A31515"/>
                </a:solidFill>
                <a:latin typeface="Courier New"/>
                <a:ea typeface="MS Mincho"/>
                <a:cs typeface="Times New Roman"/>
              </a:rPr>
              <a:t>"Hello World!"</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return</a:t>
            </a:r>
            <a:r>
              <a:rPr lang="en-US" sz="1800" b="1" dirty="0">
                <a:latin typeface="Courier New"/>
                <a:ea typeface="MS Mincho"/>
                <a:cs typeface="Times New Roman"/>
              </a:rPr>
              <a:t> </a:t>
            </a:r>
            <a:r>
              <a:rPr lang="en-US" sz="1800" b="1" dirty="0" err="1">
                <a:solidFill>
                  <a:srgbClr val="2B91AF"/>
                </a:solidFill>
                <a:latin typeface="Courier New"/>
                <a:ea typeface="MS Mincho"/>
                <a:cs typeface="Times New Roman"/>
              </a:rPr>
              <a:t>Result</a:t>
            </a:r>
            <a:r>
              <a:rPr lang="en-US" sz="1800" b="1" dirty="0" err="1">
                <a:latin typeface="Courier New"/>
                <a:ea typeface="MS Mincho"/>
                <a:cs typeface="Times New Roman"/>
              </a:rPr>
              <a:t>.Succeeded</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1000"/>
              </a:spcAft>
            </a:pPr>
            <a:r>
              <a:rPr lang="en-US" sz="1800" b="1" dirty="0">
                <a:latin typeface="Courier New"/>
                <a:ea typeface="MS Mincho"/>
                <a:cs typeface="Times New Roman"/>
              </a:rPr>
              <a:t>}</a:t>
            </a:r>
            <a:br>
              <a:rPr lang="en-US" sz="1800" b="1" dirty="0">
                <a:latin typeface="Courier New"/>
                <a:ea typeface="MS Mincho"/>
                <a:cs typeface="Times New Roman"/>
              </a:rPr>
            </a:br>
            <a:r>
              <a:rPr lang="en-US" sz="1800" b="1" dirty="0">
                <a:latin typeface="Calibri"/>
                <a:ea typeface="MS Mincho"/>
                <a:cs typeface="Times New Roman"/>
              </a:rPr>
              <a:t>&lt;/C#&gt;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err="1">
                <a:solidFill>
                  <a:schemeClr val="accent4"/>
                </a:solidFill>
              </a:rPr>
              <a:t>IExternalCommand</a:t>
            </a:r>
            <a:r>
              <a:rPr lang="en-US" sz="2800" b="0" i="1" dirty="0">
                <a:solidFill>
                  <a:schemeClr val="accent4"/>
                </a:solidFill>
              </a:rPr>
              <a:t> Class </a:t>
            </a:r>
            <a:endParaRPr lang="en-US" sz="2800" dirty="0"/>
          </a:p>
        </p:txBody>
      </p:sp>
      <p:sp>
        <p:nvSpPr>
          <p:cNvPr id="5" name="TextBox 4"/>
          <p:cNvSpPr txBox="1"/>
          <p:nvPr/>
        </p:nvSpPr>
        <p:spPr>
          <a:xfrm>
            <a:off x="561975" y="2135187"/>
            <a:ext cx="11811000" cy="6432530"/>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&lt;VB.NET&gt;</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Hello World #1 - A minimum </a:t>
            </a:r>
            <a:r>
              <a:rPr lang="en-US" sz="1800" dirty="0" err="1">
                <a:solidFill>
                  <a:schemeClr val="accent4">
                    <a:lumMod val="60000"/>
                    <a:lumOff val="40000"/>
                  </a:schemeClr>
                </a:solidFill>
                <a:latin typeface="Courier New"/>
                <a:ea typeface="MS Mincho"/>
                <a:cs typeface="Times New Roman"/>
              </a:rPr>
              <a:t>Revit</a:t>
            </a:r>
            <a:r>
              <a:rPr lang="en-US" sz="1800" dirty="0">
                <a:solidFill>
                  <a:schemeClr val="accent4">
                    <a:lumMod val="60000"/>
                    <a:lumOff val="40000"/>
                  </a:schemeClr>
                </a:solidFill>
                <a:latin typeface="Courier New"/>
                <a:ea typeface="MS Mincho"/>
                <a:cs typeface="Times New Roman"/>
              </a:rPr>
              <a:t> external command.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dirty="0">
                <a:solidFill>
                  <a:schemeClr val="accent4">
                    <a:lumMod val="60000"/>
                    <a:lumOff val="40000"/>
                  </a:schemeClr>
                </a:solidFill>
                <a:latin typeface="Courier New"/>
                <a:ea typeface="MS Mincho"/>
                <a:cs typeface="Times New Roman"/>
              </a:rPr>
              <a:t>&lt;</a:t>
            </a:r>
            <a:r>
              <a:rPr lang="en-US" sz="1600" dirty="0" err="1">
                <a:solidFill>
                  <a:schemeClr val="accent4">
                    <a:lumMod val="60000"/>
                    <a:lumOff val="40000"/>
                  </a:schemeClr>
                </a:solidFill>
                <a:latin typeface="Courier New"/>
                <a:ea typeface="MS Mincho"/>
                <a:cs typeface="Times New Roman"/>
              </a:rPr>
              <a:t>Autodesk.Revit.Attributes.Transaction</a:t>
            </a:r>
            <a:r>
              <a:rPr lang="en-US" sz="1600" dirty="0">
                <a:solidFill>
                  <a:schemeClr val="accent4">
                    <a:lumMod val="60000"/>
                    <a:lumOff val="40000"/>
                  </a:schemeClr>
                </a:solidFill>
                <a:latin typeface="Courier New"/>
                <a:ea typeface="MS Mincho"/>
                <a:cs typeface="Times New Roman"/>
              </a:rPr>
              <a:t>(</a:t>
            </a:r>
            <a:r>
              <a:rPr lang="en-US" sz="1600" dirty="0" err="1">
                <a:solidFill>
                  <a:schemeClr val="accent4">
                    <a:lumMod val="60000"/>
                    <a:lumOff val="40000"/>
                  </a:schemeClr>
                </a:solidFill>
                <a:latin typeface="Courier New"/>
                <a:ea typeface="MS Mincho"/>
                <a:cs typeface="Times New Roman"/>
              </a:rPr>
              <a:t>Autodesk.Revit.Attributes.TransactionMode.Manual</a:t>
            </a:r>
            <a:r>
              <a:rPr lang="en-US" sz="1600" dirty="0">
                <a:solidFill>
                  <a:schemeClr val="accent4">
                    <a:lumMod val="60000"/>
                    <a:lumOff val="40000"/>
                  </a:schemeClr>
                </a:solidFill>
                <a:latin typeface="Courier New"/>
                <a:ea typeface="MS Mincho"/>
                <a:cs typeface="Times New Roman"/>
              </a:rPr>
              <a:t>)&gt; _</a:t>
            </a:r>
            <a:endParaRPr lang="en-US" sz="16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Public Class </a:t>
            </a:r>
            <a:r>
              <a:rPr lang="en-US" sz="1800" b="1" dirty="0" err="1">
                <a:solidFill>
                  <a:schemeClr val="accent4">
                    <a:lumMod val="60000"/>
                    <a:lumOff val="40000"/>
                  </a:schemeClr>
                </a:solidFill>
                <a:latin typeface="Courier New"/>
                <a:ea typeface="MS Mincho"/>
                <a:cs typeface="Times New Roman"/>
              </a:rPr>
              <a:t>HelloWorld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IExternalCommand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Public Function Execute( _</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ByVal</a:t>
            </a: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commandData</a:t>
            </a:r>
            <a:r>
              <a:rPr lang="en-US" sz="1800" dirty="0">
                <a:solidFill>
                  <a:schemeClr val="accent4">
                    <a:lumMod val="60000"/>
                    <a:lumOff val="40000"/>
                  </a:schemeClr>
                </a:solidFill>
                <a:latin typeface="Courier New"/>
                <a:ea typeface="MS Mincho"/>
                <a:cs typeface="Times New Roman"/>
              </a:rPr>
              <a:t> As </a:t>
            </a:r>
            <a:r>
              <a:rPr lang="en-US" sz="1800" dirty="0" err="1">
                <a:solidFill>
                  <a:schemeClr val="accent4">
                    <a:lumMod val="60000"/>
                    <a:lumOff val="40000"/>
                  </a:schemeClr>
                </a:solidFill>
                <a:latin typeface="Courier New"/>
                <a:ea typeface="MS Mincho"/>
                <a:cs typeface="Times New Roman"/>
              </a:rPr>
              <a:t>Autodesk.Revit.UI.ExternalCommandData</a:t>
            </a:r>
            <a:r>
              <a:rPr lang="en-US" sz="1800" dirty="0">
                <a:solidFill>
                  <a:schemeClr val="accent4">
                    <a:lumMod val="60000"/>
                    <a:lumOff val="40000"/>
                  </a:schemeClr>
                </a:solidFill>
                <a:latin typeface="Courier New"/>
                <a:ea typeface="MS Mincho"/>
                <a:cs typeface="Times New Roman"/>
              </a:rPr>
              <a:t>, _</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ByRef</a:t>
            </a:r>
            <a:r>
              <a:rPr lang="en-US" sz="1800" dirty="0">
                <a:solidFill>
                  <a:schemeClr val="accent4">
                    <a:lumMod val="60000"/>
                    <a:lumOff val="40000"/>
                  </a:schemeClr>
                </a:solidFill>
                <a:latin typeface="Courier New"/>
                <a:ea typeface="MS Mincho"/>
                <a:cs typeface="Times New Roman"/>
              </a:rPr>
              <a:t> message As String, _</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ByVal</a:t>
            </a:r>
            <a:r>
              <a:rPr lang="en-US" sz="1800" dirty="0">
                <a:solidFill>
                  <a:schemeClr val="accent4">
                    <a:lumMod val="60000"/>
                    <a:lumOff val="40000"/>
                  </a:schemeClr>
                </a:solidFill>
                <a:latin typeface="Courier New"/>
                <a:ea typeface="MS Mincho"/>
                <a:cs typeface="Times New Roman"/>
              </a:rPr>
              <a:t> elements As </a:t>
            </a:r>
            <a:r>
              <a:rPr lang="en-US" sz="1800" dirty="0" err="1">
                <a:solidFill>
                  <a:schemeClr val="accent4">
                    <a:lumMod val="60000"/>
                    <a:lumOff val="40000"/>
                  </a:schemeClr>
                </a:solidFill>
                <a:latin typeface="Courier New"/>
                <a:ea typeface="MS Mincho"/>
                <a:cs typeface="Times New Roman"/>
              </a:rPr>
              <a:t>Autodesk.Revit.DB.ElementSet</a:t>
            </a:r>
            <a:r>
              <a:rPr lang="en-US" sz="1800" dirty="0">
                <a:solidFill>
                  <a:schemeClr val="accent4">
                    <a:lumMod val="60000"/>
                    <a:lumOff val="40000"/>
                  </a:schemeClr>
                </a:solidFill>
                <a:latin typeface="Courier New"/>
                <a:ea typeface="MS Mincho"/>
                <a:cs typeface="Times New Roman"/>
              </a:rPr>
              <a:t>) _</a:t>
            </a:r>
            <a:br>
              <a:rPr lang="en-US" sz="1800" dirty="0">
                <a:solidFill>
                  <a:schemeClr val="accent4">
                    <a:lumMod val="60000"/>
                    <a:lumOff val="40000"/>
                  </a:schemeClr>
                </a:solidFill>
                <a:latin typeface="Courier New"/>
                <a:ea typeface="MS Mincho"/>
                <a:cs typeface="Times New Roman"/>
              </a:rPr>
            </a:b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As </a:t>
            </a:r>
            <a:r>
              <a:rPr lang="en-US" sz="1800" dirty="0" err="1">
                <a:solidFill>
                  <a:schemeClr val="accent4">
                    <a:lumMod val="60000"/>
                    <a:lumOff val="40000"/>
                  </a:schemeClr>
                </a:solidFill>
                <a:latin typeface="Courier New"/>
                <a:ea typeface="MS Mincho"/>
                <a:cs typeface="Times New Roman"/>
              </a:rPr>
              <a:t>Autodesk.Revit.UI.Result</a:t>
            </a:r>
            <a:r>
              <a:rPr lang="en-US" sz="1800" dirty="0">
                <a:solidFill>
                  <a:schemeClr val="accent4">
                    <a:lumMod val="60000"/>
                    <a:lumOff val="40000"/>
                  </a:schemeClr>
                </a:solidFill>
                <a:latin typeface="Courier New"/>
                <a:ea typeface="MS Mincho"/>
                <a:cs typeface="Times New Roman"/>
              </a:rPr>
              <a:t> _</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Implements </a:t>
            </a:r>
            <a:r>
              <a:rPr lang="en-US" sz="1800" dirty="0" err="1">
                <a:solidFill>
                  <a:schemeClr val="accent4">
                    <a:lumMod val="60000"/>
                    <a:lumOff val="40000"/>
                  </a:schemeClr>
                </a:solidFill>
                <a:latin typeface="Courier New"/>
                <a:ea typeface="MS Mincho"/>
                <a:cs typeface="Times New Roman"/>
              </a:rPr>
              <a:t>Autodesk.Revit.UI.IExternalCommand.Execute</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Autodesk.Revit.UI.TaskDialog.Show</a:t>
            </a:r>
            <a:r>
              <a:rPr lang="en-US" sz="1800" dirty="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Return </a:t>
            </a:r>
            <a:r>
              <a:rPr lang="en-US" sz="1800" dirty="0" err="1">
                <a:solidFill>
                  <a:schemeClr val="accent4">
                    <a:lumMod val="60000"/>
                    <a:lumOff val="40000"/>
                  </a:schemeClr>
                </a:solidFill>
                <a:latin typeface="Courier New"/>
                <a:ea typeface="MS Mincho"/>
                <a:cs typeface="Times New Roman"/>
              </a:rPr>
              <a:t>Result.Succeeded</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End Function</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a:solidFill>
                  <a:schemeClr val="accent4">
                    <a:lumMod val="60000"/>
                    <a:lumOff val="40000"/>
                  </a:schemeClr>
                </a:solidFill>
                <a:latin typeface="Courier New"/>
                <a:ea typeface="MS Mincho"/>
                <a:cs typeface="Times New Roman"/>
              </a:rPr>
              <a:t>End Class</a:t>
            </a:r>
            <a:br>
              <a:rPr lang="en-US" sz="1800" dirty="0">
                <a:solidFill>
                  <a:schemeClr val="accent4">
                    <a:lumMod val="60000"/>
                    <a:lumOff val="40000"/>
                  </a:schemeClr>
                </a:solidFill>
                <a:latin typeface="Courier New"/>
                <a:ea typeface="MS Mincho"/>
                <a:cs typeface="Times New Roman"/>
              </a:rPr>
            </a:br>
            <a:r>
              <a:rPr lang="en-US" sz="1800" b="1" dirty="0">
                <a:solidFill>
                  <a:schemeClr val="accent4">
                    <a:lumMod val="60000"/>
                    <a:lumOff val="40000"/>
                  </a:schemeClr>
                </a:solidFill>
                <a:latin typeface="Courier New"/>
                <a:ea typeface="MS Mincho"/>
                <a:cs typeface="Times New Roman"/>
              </a:rPr>
              <a:t>&lt;/VB.NET&gt;</a:t>
            </a: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8" name="TextBox 7"/>
          <p:cNvSpPr txBox="1"/>
          <p:nvPr/>
        </p:nvSpPr>
        <p:spPr>
          <a:xfrm>
            <a:off x="5667375" y="3582987"/>
            <a:ext cx="5943600" cy="461665"/>
          </a:xfrm>
          <a:prstGeom prst="rect">
            <a:avLst/>
          </a:prstGeom>
          <a:noFill/>
        </p:spPr>
        <p:txBody>
          <a:bodyPr wrap="square" rtlCol="0">
            <a:spAutoFit/>
          </a:bodyPr>
          <a:lstStyle/>
          <a:p>
            <a:r>
              <a:rPr lang="en-US" sz="2400" dirty="0">
                <a:latin typeface="+mn-lt"/>
              </a:rPr>
              <a:t>1.Derive a class from </a:t>
            </a:r>
            <a:r>
              <a:rPr lang="en-US" sz="2400" dirty="0" err="1">
                <a:latin typeface="+mn-lt"/>
              </a:rPr>
              <a:t>IExternalCommand</a:t>
            </a:r>
            <a:endParaRPr lang="en-US" sz="2400" dirty="0">
              <a:latin typeface="+mn-lt"/>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Execute() Method</a:t>
            </a: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&lt;VB.NET&gt;</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Hello World #1 - A minimum </a:t>
            </a:r>
            <a:r>
              <a:rPr lang="en-US" sz="1800" dirty="0" err="1">
                <a:solidFill>
                  <a:schemeClr val="accent4">
                    <a:lumMod val="60000"/>
                    <a:lumOff val="40000"/>
                  </a:schemeClr>
                </a:solidFill>
                <a:latin typeface="Courier New"/>
                <a:ea typeface="MS Mincho"/>
                <a:cs typeface="Times New Roman"/>
              </a:rPr>
              <a:t>Revit</a:t>
            </a:r>
            <a:r>
              <a:rPr lang="en-US" sz="1800" dirty="0">
                <a:solidFill>
                  <a:schemeClr val="accent4">
                    <a:lumMod val="60000"/>
                    <a:lumOff val="40000"/>
                  </a:schemeClr>
                </a:solidFill>
                <a:latin typeface="Courier New"/>
                <a:ea typeface="MS Mincho"/>
                <a:cs typeface="Times New Roman"/>
              </a:rPr>
              <a:t> external command.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dirty="0">
                <a:solidFill>
                  <a:schemeClr val="accent4">
                    <a:lumMod val="60000"/>
                    <a:lumOff val="40000"/>
                  </a:schemeClr>
                </a:solidFill>
                <a:latin typeface="Courier New"/>
                <a:ea typeface="MS Mincho"/>
                <a:cs typeface="Times New Roman"/>
              </a:rPr>
              <a:t>&lt;</a:t>
            </a:r>
            <a:r>
              <a:rPr lang="en-US" sz="1600" dirty="0" err="1">
                <a:solidFill>
                  <a:schemeClr val="accent4">
                    <a:lumMod val="60000"/>
                    <a:lumOff val="40000"/>
                  </a:schemeClr>
                </a:solidFill>
                <a:latin typeface="Courier New"/>
                <a:ea typeface="MS Mincho"/>
                <a:cs typeface="Times New Roman"/>
              </a:rPr>
              <a:t>Autodesk.Revit.Attributes.Transaction</a:t>
            </a:r>
            <a:r>
              <a:rPr lang="en-US" sz="1600" dirty="0">
                <a:solidFill>
                  <a:schemeClr val="accent4">
                    <a:lumMod val="60000"/>
                    <a:lumOff val="40000"/>
                  </a:schemeClr>
                </a:solidFill>
                <a:latin typeface="Courier New"/>
                <a:ea typeface="MS Mincho"/>
                <a:cs typeface="Times New Roman"/>
              </a:rPr>
              <a:t>(</a:t>
            </a:r>
            <a:r>
              <a:rPr lang="en-US" sz="1600" dirty="0" err="1">
                <a:solidFill>
                  <a:schemeClr val="accent4">
                    <a:lumMod val="60000"/>
                    <a:lumOff val="40000"/>
                  </a:schemeClr>
                </a:solidFill>
                <a:latin typeface="Courier New"/>
                <a:ea typeface="MS Mincho"/>
                <a:cs typeface="Times New Roman"/>
              </a:rPr>
              <a:t>Autodesk.Revit.Attributes.TransactionMode.Manual</a:t>
            </a:r>
            <a:r>
              <a:rPr lang="en-US" sz="1600" dirty="0">
                <a:solidFill>
                  <a:schemeClr val="accent4">
                    <a:lumMod val="60000"/>
                    <a:lumOff val="40000"/>
                  </a:schemeClr>
                </a:solidFill>
                <a:latin typeface="Courier New"/>
                <a:ea typeface="MS Mincho"/>
                <a:cs typeface="Times New Roman"/>
              </a:rPr>
              <a:t>)&gt; _</a:t>
            </a:r>
            <a:endParaRPr lang="en-US" sz="16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Public Class </a:t>
            </a:r>
            <a:r>
              <a:rPr lang="en-US" sz="1800" dirty="0" err="1">
                <a:solidFill>
                  <a:schemeClr val="accent4">
                    <a:lumMod val="60000"/>
                    <a:lumOff val="40000"/>
                  </a:schemeClr>
                </a:solidFill>
                <a:latin typeface="Courier New"/>
                <a:ea typeface="MS Mincho"/>
                <a:cs typeface="Times New Roman"/>
              </a:rPr>
              <a:t>HelloWorld</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Implements </a:t>
            </a:r>
            <a:r>
              <a:rPr lang="en-US" sz="1800" dirty="0" err="1">
                <a:solidFill>
                  <a:schemeClr val="accent4">
                    <a:lumMod val="60000"/>
                    <a:lumOff val="40000"/>
                  </a:schemeClr>
                </a:solidFill>
                <a:latin typeface="Courier New"/>
                <a:ea typeface="MS Mincho"/>
                <a:cs typeface="Times New Roman"/>
              </a:rPr>
              <a:t>IExternalCommand</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Public Function Execute(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commandData</a:t>
            </a: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Autodesk.Revit.UI.ExternalCommandData</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ByRef</a:t>
            </a:r>
            <a:r>
              <a:rPr lang="en-US" sz="1800" b="1" dirty="0">
                <a:solidFill>
                  <a:schemeClr val="accent4">
                    <a:lumMod val="60000"/>
                    <a:lumOff val="40000"/>
                  </a:schemeClr>
                </a:solidFill>
                <a:latin typeface="Courier New"/>
                <a:ea typeface="MS Mincho"/>
                <a:cs typeface="Times New Roman"/>
              </a:rPr>
              <a:t> message As String,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elements As </a:t>
            </a:r>
            <a:r>
              <a:rPr lang="en-US" sz="1800" b="1" dirty="0" err="1">
                <a:solidFill>
                  <a:schemeClr val="accent4">
                    <a:lumMod val="60000"/>
                    <a:lumOff val="40000"/>
                  </a:schemeClr>
                </a:solidFill>
                <a:latin typeface="Courier New"/>
                <a:ea typeface="MS Mincho"/>
                <a:cs typeface="Times New Roman"/>
              </a:rPr>
              <a:t>Autodesk.Revit.DB.ElementSet</a:t>
            </a:r>
            <a:r>
              <a:rPr lang="en-US" sz="1800" b="1" dirty="0">
                <a:solidFill>
                  <a:schemeClr val="accent4">
                    <a:lumMod val="60000"/>
                    <a:lumOff val="40000"/>
                  </a:schemeClr>
                </a:solidFill>
                <a:latin typeface="Courier New"/>
                <a:ea typeface="MS Mincho"/>
                <a:cs typeface="Times New Roman"/>
              </a:rPr>
              <a:t>) _</a:t>
            </a:r>
            <a:br>
              <a:rPr lang="en-US" sz="1800" b="1" dirty="0">
                <a:solidFill>
                  <a:schemeClr val="accent4">
                    <a:lumMod val="60000"/>
                    <a:lumOff val="40000"/>
                  </a:schemeClr>
                </a:solidFill>
                <a:latin typeface="Courier New"/>
                <a:ea typeface="MS Mincho"/>
                <a:cs typeface="Times New Roman"/>
              </a:rPr>
            </a:b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Autodesk.Revit.UI.Result</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Autodesk.Revit.UI.IExternalCommand.Execute</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Autodesk.Revit.UI.TaskDialog.Show</a:t>
            </a:r>
            <a:r>
              <a:rPr lang="en-US" sz="1800" b="1" dirty="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Return </a:t>
            </a:r>
            <a:r>
              <a:rPr lang="en-US" sz="1800" b="1" dirty="0" err="1">
                <a:solidFill>
                  <a:schemeClr val="accent4">
                    <a:lumMod val="60000"/>
                    <a:lumOff val="40000"/>
                  </a:schemeClr>
                </a:solidFill>
                <a:latin typeface="Courier New"/>
                <a:ea typeface="MS Mincho"/>
                <a:cs typeface="Times New Roman"/>
              </a:rPr>
              <a:t>Result.Succeeded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End Function</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dirty="0">
                <a:solidFill>
                  <a:schemeClr val="accent4">
                    <a:lumMod val="60000"/>
                    <a:lumOff val="40000"/>
                  </a:schemeClr>
                </a:solidFill>
                <a:latin typeface="Courier New"/>
                <a:ea typeface="MS Mincho"/>
                <a:cs typeface="Times New Roman"/>
              </a:rPr>
              <a:t>End Class</a:t>
            </a:r>
            <a:br>
              <a:rPr lang="en-US" sz="1800" dirty="0">
                <a:solidFill>
                  <a:schemeClr val="accent4">
                    <a:lumMod val="60000"/>
                    <a:lumOff val="40000"/>
                  </a:schemeClr>
                </a:solidFill>
                <a:latin typeface="Courier New"/>
                <a:ea typeface="MS Mincho"/>
                <a:cs typeface="Times New Roman"/>
              </a:rPr>
            </a:br>
            <a:r>
              <a:rPr lang="en-US" sz="1800" b="1" dirty="0">
                <a:solidFill>
                  <a:schemeClr val="accent4">
                    <a:lumMod val="60000"/>
                    <a:lumOff val="40000"/>
                  </a:schemeClr>
                </a:solidFill>
                <a:latin typeface="Courier New"/>
                <a:ea typeface="MS Mincho"/>
                <a:cs typeface="Times New Roman"/>
              </a:rPr>
              <a:t>&lt;/VB.NET&gt;</a:t>
            </a: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7" name="TextBox 6"/>
          <p:cNvSpPr txBox="1"/>
          <p:nvPr/>
        </p:nvSpPr>
        <p:spPr>
          <a:xfrm>
            <a:off x="6429375" y="3354387"/>
            <a:ext cx="5334000" cy="461665"/>
          </a:xfrm>
          <a:prstGeom prst="rect">
            <a:avLst/>
          </a:prstGeom>
          <a:noFill/>
        </p:spPr>
        <p:txBody>
          <a:bodyPr wrap="square" rtlCol="0">
            <a:spAutoFit/>
          </a:bodyPr>
          <a:lstStyle/>
          <a:p>
            <a:r>
              <a:rPr lang="en-US" sz="2400" dirty="0">
                <a:latin typeface="+mn-lt"/>
              </a:rPr>
              <a:t>2.Implement Execute() method</a:t>
            </a:r>
          </a:p>
        </p:txBody>
      </p:sp>
      <p:sp>
        <p:nvSpPr>
          <p:cNvPr id="8" name="Rectangle 7"/>
          <p:cNvSpPr/>
          <p:nvPr/>
        </p:nvSpPr>
        <p:spPr bwMode="auto">
          <a:xfrm>
            <a:off x="866775" y="3735387"/>
            <a:ext cx="10134600" cy="3733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Rectangular Callout 12"/>
          <p:cNvSpPr/>
          <p:nvPr/>
        </p:nvSpPr>
        <p:spPr bwMode="auto">
          <a:xfrm>
            <a:off x="3457575" y="7316787"/>
            <a:ext cx="3124200" cy="1600200"/>
          </a:xfrm>
          <a:prstGeom prst="wedgeRectCallout">
            <a:avLst>
              <a:gd name="adj1" fmla="val -24371"/>
              <a:gd name="adj2" fmla="val -6356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Return value:</a:t>
            </a:r>
          </a:p>
          <a:p>
            <a:pPr lvl="1" defTabSz="914400">
              <a:buFont typeface="Arial" pitchFamily="34" charset="0"/>
              <a:buChar char="•"/>
            </a:pPr>
            <a:r>
              <a:rPr lang="en-US" sz="2400" dirty="0">
                <a:solidFill>
                  <a:srgbClr val="000000"/>
                </a:solidFill>
                <a:latin typeface="Gill Sans" charset="0"/>
                <a:ea typeface="ヒラギノ角ゴ Pro W3" charset="0"/>
                <a:cs typeface="ヒラギノ角ゴ Pro W3" charset="0"/>
                <a:sym typeface="Gill Sans" charset="0"/>
              </a:rPr>
              <a:t>Succeeded</a:t>
            </a:r>
          </a:p>
          <a:p>
            <a:pPr lvl="1" defTabSz="914400">
              <a:buFont typeface="Arial" pitchFamily="34" charset="0"/>
              <a:buChar char="•"/>
            </a:pPr>
            <a:r>
              <a:rPr lang="en-US" sz="2400" dirty="0">
                <a:solidFill>
                  <a:srgbClr val="000000"/>
                </a:solidFill>
                <a:latin typeface="Gill Sans" charset="0"/>
                <a:ea typeface="ヒラギノ角ゴ Pro W3" charset="0"/>
                <a:cs typeface="ヒラギノ角ゴ Pro W3" charset="0"/>
                <a:sym typeface="Gill Sans" charset="0"/>
              </a:rPr>
              <a:t>Failed</a:t>
            </a:r>
          </a:p>
          <a:p>
            <a:pPr lvl="1" defTabSz="914400">
              <a:buFont typeface="Arial" pitchFamily="34" charset="0"/>
              <a:buChar char="•"/>
            </a:pPr>
            <a:r>
              <a:rPr lang="en-US" sz="2400" dirty="0">
                <a:solidFill>
                  <a:srgbClr val="000000"/>
                </a:solidFill>
                <a:latin typeface="Gill Sans" charset="0"/>
                <a:ea typeface="ヒラギノ角ゴ Pro W3" charset="0"/>
                <a:cs typeface="ヒラギノ角ゴ Pro W3" charset="0"/>
                <a:sym typeface="Gill Sans" charset="0"/>
              </a:rPr>
              <a:t>Cancelled</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Rectangular Callout 13"/>
          <p:cNvSpPr/>
          <p:nvPr/>
        </p:nvSpPr>
        <p:spPr bwMode="auto">
          <a:xfrm>
            <a:off x="7953375" y="5259387"/>
            <a:ext cx="4800600" cy="3200400"/>
          </a:xfrm>
          <a:prstGeom prst="wedgeRectCallout">
            <a:avLst>
              <a:gd name="adj1" fmla="val -78580"/>
              <a:gd name="adj2" fmla="val -5054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Arguments:</a:t>
            </a:r>
          </a:p>
          <a:p>
            <a:pPr marL="457200" indent="-457200" defTabSz="914400"/>
            <a:r>
              <a:rPr lang="en-US" sz="2400" dirty="0">
                <a:solidFill>
                  <a:srgbClr val="000000"/>
                </a:solidFill>
                <a:latin typeface="Gill Sans" charset="0"/>
                <a:ea typeface="ヒラギノ角ゴ Pro W3" charset="0"/>
                <a:cs typeface="ヒラギノ角ゴ Pro W3" charset="0"/>
                <a:sym typeface="Gill Sans" charset="0"/>
              </a:rPr>
              <a:t>1</a:t>
            </a:r>
            <a:r>
              <a:rPr lang="en-US" sz="2400" baseline="30000" dirty="0">
                <a:solidFill>
                  <a:srgbClr val="000000"/>
                </a:solidFill>
                <a:latin typeface="Gill Sans" charset="0"/>
                <a:ea typeface="ヒラギノ角ゴ Pro W3" charset="0"/>
                <a:cs typeface="ヒラギノ角ゴ Pro W3" charset="0"/>
                <a:sym typeface="Gill Sans" charset="0"/>
              </a:rPr>
              <a:t>st</a:t>
            </a:r>
            <a:r>
              <a:rPr lang="en-US" sz="2400" dirty="0">
                <a:solidFill>
                  <a:srgbClr val="000000"/>
                </a:solidFill>
                <a:latin typeface="Gill Sans" charset="0"/>
                <a:ea typeface="ヒラギノ角ゴ Pro W3" charset="0"/>
                <a:cs typeface="ヒラギノ角ゴ Pro W3" charset="0"/>
                <a:sym typeface="Gill Sans" charset="0"/>
              </a:rPr>
              <a:t> Access to the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object model</a:t>
            </a:r>
          </a:p>
          <a:p>
            <a:pPr marL="457200" indent="-457200" defTabSz="914400"/>
            <a:r>
              <a:rPr lang="en-US" sz="2400" dirty="0">
                <a:solidFill>
                  <a:srgbClr val="000000"/>
                </a:solidFill>
                <a:latin typeface="Gill Sans" charset="0"/>
                <a:ea typeface="ヒラギノ角ゴ Pro W3" charset="0"/>
                <a:cs typeface="ヒラギノ角ゴ Pro W3" charset="0"/>
                <a:sym typeface="Gill Sans" charset="0"/>
              </a:rPr>
              <a:t>2</a:t>
            </a:r>
            <a:r>
              <a:rPr lang="en-US" sz="2400" baseline="30000" dirty="0">
                <a:solidFill>
                  <a:srgbClr val="000000"/>
                </a:solidFill>
                <a:latin typeface="Gill Sans" charset="0"/>
                <a:ea typeface="ヒラギノ角ゴ Pro W3" charset="0"/>
                <a:cs typeface="ヒラギノ角ゴ Pro W3" charset="0"/>
                <a:sym typeface="Gill Sans" charset="0"/>
              </a:rPr>
              <a:t>nd</a:t>
            </a:r>
            <a:r>
              <a:rPr lang="en-US" sz="2400" dirty="0">
                <a:solidFill>
                  <a:srgbClr val="000000"/>
                </a:solidFill>
                <a:latin typeface="Gill Sans" charset="0"/>
                <a:ea typeface="ヒラギノ角ゴ Pro W3" charset="0"/>
                <a:cs typeface="ヒラギノ角ゴ Pro W3" charset="0"/>
                <a:sym typeface="Gill Sans" charset="0"/>
              </a:rPr>
              <a:t> Message to the user when a command fails</a:t>
            </a:r>
          </a:p>
          <a:p>
            <a:pPr marL="457200" indent="-457200" defTabSz="914400"/>
            <a:r>
              <a:rPr lang="en-US" sz="2400" dirty="0">
                <a:solidFill>
                  <a:srgbClr val="000000"/>
                </a:solidFill>
                <a:latin typeface="Gill Sans" charset="0"/>
                <a:ea typeface="ヒラギノ角ゴ Pro W3" charset="0"/>
                <a:cs typeface="ヒラギノ角ゴ Pro W3" charset="0"/>
                <a:sym typeface="Gill Sans" charset="0"/>
              </a:rPr>
              <a:t>3</a:t>
            </a:r>
            <a:r>
              <a:rPr lang="en-US" sz="2400" baseline="30000" dirty="0">
                <a:solidFill>
                  <a:srgbClr val="000000"/>
                </a:solidFill>
                <a:latin typeface="Gill Sans" charset="0"/>
                <a:ea typeface="ヒラギノ角ゴ Pro W3" charset="0"/>
                <a:cs typeface="ヒラギノ角ゴ Pro W3" charset="0"/>
                <a:sym typeface="Gill Sans" charset="0"/>
              </a:rPr>
              <a:t>rd</a:t>
            </a:r>
            <a:r>
              <a:rPr lang="en-US" sz="2400" dirty="0">
                <a:solidFill>
                  <a:srgbClr val="000000"/>
                </a:solidFill>
                <a:latin typeface="Gill Sans" charset="0"/>
                <a:ea typeface="ヒラギノ角ゴ Pro W3" charset="0"/>
                <a:cs typeface="ヒラギノ角ゴ Pro W3" charset="0"/>
                <a:sym typeface="Gill Sans" charset="0"/>
              </a:rPr>
              <a:t> A set of elements to be highlighted when a command fails</a:t>
            </a: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lang="en-US" sz="2400" dirty="0">
              <a:solidFill>
                <a:srgbClr val="000000"/>
              </a:solidFill>
              <a:latin typeface="Gill Sans" charset="0"/>
              <a:ea typeface="ヒラギノ角ゴ Pro W3" charset="0"/>
              <a:cs typeface="ヒラギノ角ゴ Pro W3" charset="0"/>
              <a:sym typeface="Gill Sans"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Attributes</a:t>
            </a: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&lt;VB.NET&gt;</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Hello World #1 - A minimum </a:t>
            </a:r>
            <a:r>
              <a:rPr lang="en-US" sz="1800" b="1" dirty="0" err="1">
                <a:solidFill>
                  <a:schemeClr val="accent4">
                    <a:lumMod val="60000"/>
                    <a:lumOff val="40000"/>
                  </a:schemeClr>
                </a:solidFill>
                <a:latin typeface="Courier New"/>
                <a:ea typeface="MS Mincho"/>
                <a:cs typeface="Times New Roman"/>
              </a:rPr>
              <a:t>Revit</a:t>
            </a:r>
            <a:r>
              <a:rPr lang="en-US" sz="1800" b="1" dirty="0">
                <a:solidFill>
                  <a:schemeClr val="accent4">
                    <a:lumMod val="60000"/>
                    <a:lumOff val="40000"/>
                  </a:schemeClr>
                </a:solidFill>
                <a:latin typeface="Courier New"/>
                <a:ea typeface="MS Mincho"/>
                <a:cs typeface="Times New Roman"/>
              </a:rPr>
              <a:t> external command.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b="1" dirty="0">
                <a:solidFill>
                  <a:schemeClr val="accent4">
                    <a:lumMod val="60000"/>
                    <a:lumOff val="40000"/>
                  </a:schemeClr>
                </a:solidFill>
                <a:latin typeface="Courier New"/>
                <a:ea typeface="MS Mincho"/>
                <a:cs typeface="Times New Roman"/>
              </a:rPr>
              <a:t>&lt;</a:t>
            </a:r>
            <a:r>
              <a:rPr lang="en-US" sz="1600" b="1" dirty="0" err="1">
                <a:solidFill>
                  <a:schemeClr val="accent4">
                    <a:lumMod val="60000"/>
                    <a:lumOff val="40000"/>
                  </a:schemeClr>
                </a:solidFill>
                <a:latin typeface="Courier New"/>
                <a:ea typeface="MS Mincho"/>
                <a:cs typeface="Times New Roman"/>
              </a:rPr>
              <a:t>Autodesk.Revit.Attributes.Transaction</a:t>
            </a:r>
            <a:r>
              <a:rPr lang="en-US" sz="1600" b="1" dirty="0">
                <a:solidFill>
                  <a:schemeClr val="accent4">
                    <a:lumMod val="60000"/>
                    <a:lumOff val="40000"/>
                  </a:schemeClr>
                </a:solidFill>
                <a:latin typeface="Courier New"/>
                <a:ea typeface="MS Mincho"/>
                <a:cs typeface="Times New Roman"/>
              </a:rPr>
              <a:t>(</a:t>
            </a:r>
            <a:r>
              <a:rPr lang="en-US" sz="1600" b="1" dirty="0" err="1">
                <a:solidFill>
                  <a:schemeClr val="accent4">
                    <a:lumMod val="60000"/>
                    <a:lumOff val="40000"/>
                  </a:schemeClr>
                </a:solidFill>
                <a:latin typeface="Courier New"/>
                <a:ea typeface="MS Mincho"/>
                <a:cs typeface="Times New Roman"/>
              </a:rPr>
              <a:t>Autodesk.Revit.Attributes.TransactionMode.Manual</a:t>
            </a:r>
            <a:r>
              <a:rPr lang="en-US" sz="1600" b="1" dirty="0">
                <a:solidFill>
                  <a:schemeClr val="accent4">
                    <a:lumMod val="60000"/>
                    <a:lumOff val="40000"/>
                  </a:schemeClr>
                </a:solidFill>
                <a:latin typeface="Courier New"/>
                <a:ea typeface="MS Mincho"/>
                <a:cs typeface="Times New Roman"/>
              </a:rPr>
              <a:t>)&gt; _</a:t>
            </a:r>
            <a:endParaRPr lang="en-US" sz="16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Public Class </a:t>
            </a:r>
            <a:r>
              <a:rPr lang="en-US" sz="1800" b="1" dirty="0" err="1">
                <a:solidFill>
                  <a:schemeClr val="accent4">
                    <a:lumMod val="60000"/>
                    <a:lumOff val="40000"/>
                  </a:schemeClr>
                </a:solidFill>
                <a:latin typeface="Courier New"/>
                <a:ea typeface="MS Mincho"/>
                <a:cs typeface="Times New Roman"/>
              </a:rPr>
              <a:t>HelloWorld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IExternalCommand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Public Function Execute(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commandData</a:t>
            </a: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Autodesk.Revit.UI.ExternalCommandData</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ByRef</a:t>
            </a:r>
            <a:r>
              <a:rPr lang="en-US" sz="1800" b="1" dirty="0">
                <a:solidFill>
                  <a:schemeClr val="accent4">
                    <a:lumMod val="60000"/>
                    <a:lumOff val="40000"/>
                  </a:schemeClr>
                </a:solidFill>
                <a:latin typeface="Courier New"/>
                <a:ea typeface="MS Mincho"/>
                <a:cs typeface="Times New Roman"/>
              </a:rPr>
              <a:t> message As String,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elements As </a:t>
            </a:r>
            <a:r>
              <a:rPr lang="en-US" sz="1800" b="1" dirty="0" err="1">
                <a:solidFill>
                  <a:schemeClr val="accent4">
                    <a:lumMod val="60000"/>
                    <a:lumOff val="40000"/>
                  </a:schemeClr>
                </a:solidFill>
                <a:latin typeface="Courier New"/>
                <a:ea typeface="MS Mincho"/>
                <a:cs typeface="Times New Roman"/>
              </a:rPr>
              <a:t>Autodesk.Revit.DB.ElementSet</a:t>
            </a:r>
            <a:r>
              <a:rPr lang="en-US" sz="1800" b="1" dirty="0">
                <a:solidFill>
                  <a:schemeClr val="accent4">
                    <a:lumMod val="60000"/>
                    <a:lumOff val="40000"/>
                  </a:schemeClr>
                </a:solidFill>
                <a:latin typeface="Courier New"/>
                <a:ea typeface="MS Mincho"/>
                <a:cs typeface="Times New Roman"/>
              </a:rPr>
              <a:t>) _</a:t>
            </a:r>
            <a:br>
              <a:rPr lang="en-US" sz="1800" b="1" dirty="0">
                <a:solidFill>
                  <a:schemeClr val="accent4">
                    <a:lumMod val="60000"/>
                    <a:lumOff val="40000"/>
                  </a:schemeClr>
                </a:solidFill>
                <a:latin typeface="Courier New"/>
                <a:ea typeface="MS Mincho"/>
                <a:cs typeface="Times New Roman"/>
              </a:rPr>
            </a:b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Autodesk.Revit.UI.Result</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Autodesk.Revit.UI.IExternalCommand.Execute</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Autodesk.Revit.UI.TaskDialog.Show</a:t>
            </a:r>
            <a:r>
              <a:rPr lang="en-US" sz="1800" b="1" dirty="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Return </a:t>
            </a:r>
            <a:r>
              <a:rPr lang="en-US" sz="1800" b="1" dirty="0" err="1">
                <a:solidFill>
                  <a:schemeClr val="accent4">
                    <a:lumMod val="60000"/>
                    <a:lumOff val="40000"/>
                  </a:schemeClr>
                </a:solidFill>
                <a:latin typeface="Courier New"/>
                <a:ea typeface="MS Mincho"/>
                <a:cs typeface="Times New Roman"/>
              </a:rPr>
              <a:t>Result.Succeeded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End Function</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a:solidFill>
                  <a:schemeClr val="accent4">
                    <a:lumMod val="60000"/>
                    <a:lumOff val="40000"/>
                  </a:schemeClr>
                </a:solidFill>
                <a:latin typeface="Courier New"/>
                <a:ea typeface="MS Mincho"/>
                <a:cs typeface="Times New Roman"/>
              </a:rPr>
              <a:t>End Class</a:t>
            </a:r>
            <a:br>
              <a:rPr lang="en-US" sz="1800" dirty="0">
                <a:solidFill>
                  <a:schemeClr val="accent4">
                    <a:lumMod val="60000"/>
                    <a:lumOff val="40000"/>
                  </a:schemeClr>
                </a:solidFill>
                <a:latin typeface="Courier New"/>
                <a:ea typeface="MS Mincho"/>
                <a:cs typeface="Times New Roman"/>
              </a:rPr>
            </a:br>
            <a:r>
              <a:rPr lang="en-US" sz="1800" b="1" dirty="0">
                <a:solidFill>
                  <a:schemeClr val="accent4">
                    <a:lumMod val="60000"/>
                    <a:lumOff val="40000"/>
                  </a:schemeClr>
                </a:solidFill>
                <a:latin typeface="Courier New"/>
                <a:ea typeface="MS Mincho"/>
                <a:cs typeface="Times New Roman"/>
              </a:rPr>
              <a:t>&lt;/VB.NET&gt;</a:t>
            </a: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6" name="TextBox 5"/>
          <p:cNvSpPr txBox="1"/>
          <p:nvPr/>
        </p:nvSpPr>
        <p:spPr>
          <a:xfrm>
            <a:off x="6886575" y="3582987"/>
            <a:ext cx="4267200" cy="461665"/>
          </a:xfrm>
          <a:prstGeom prst="rect">
            <a:avLst/>
          </a:prstGeom>
          <a:noFill/>
        </p:spPr>
        <p:txBody>
          <a:bodyPr wrap="square" rtlCol="0">
            <a:spAutoFit/>
          </a:bodyPr>
          <a:lstStyle/>
          <a:p>
            <a:r>
              <a:rPr lang="en-US" sz="2400" dirty="0">
                <a:latin typeface="+mn-lt"/>
              </a:rPr>
              <a:t>3. Set attributes</a:t>
            </a:r>
          </a:p>
        </p:txBody>
      </p:sp>
      <p:sp>
        <p:nvSpPr>
          <p:cNvPr id="7" name="Rectangle 6"/>
          <p:cNvSpPr/>
          <p:nvPr/>
        </p:nvSpPr>
        <p:spPr bwMode="auto">
          <a:xfrm>
            <a:off x="333375" y="2668587"/>
            <a:ext cx="12268200" cy="762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3914775" y="4268787"/>
            <a:ext cx="8305800" cy="1905000"/>
          </a:xfrm>
          <a:prstGeom prst="wedgeRectCallout">
            <a:avLst>
              <a:gd name="adj1" fmla="val -35549"/>
              <a:gd name="adj2" fmla="val -89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sz="2400" dirty="0">
                <a:solidFill>
                  <a:srgbClr val="000000"/>
                </a:solidFill>
                <a:latin typeface="Gill Sans" charset="0"/>
                <a:ea typeface="ヒラギノ角ゴ Pro W3" charset="0"/>
                <a:cs typeface="ヒラギノ角ゴ Pro W3" charset="0"/>
                <a:sym typeface="Gill Sans" charset="0"/>
              </a:rPr>
              <a:t>A Transaction mode: controls the transaction behavior</a:t>
            </a:r>
          </a:p>
          <a:p>
            <a:pPr lvl="1"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 Automatic</a:t>
            </a:r>
          </a:p>
          <a:p>
            <a:pPr lvl="1"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 Manual</a:t>
            </a:r>
          </a:p>
          <a:p>
            <a:pPr lvl="1"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 </a:t>
            </a:r>
            <a:r>
              <a:rPr lang="en-US" sz="2400" dirty="0" err="1">
                <a:solidFill>
                  <a:srgbClr val="000000"/>
                </a:solidFill>
                <a:latin typeface="Gill Sans" charset="0"/>
                <a:ea typeface="ヒラギノ角ゴ Pro W3" charset="0"/>
                <a:cs typeface="ヒラギノ角ゴ Pro W3" charset="0"/>
                <a:sym typeface="Gill Sans" charset="0"/>
              </a:rPr>
              <a:t>ReadOnly</a:t>
            </a:r>
            <a:br>
              <a:rPr lang="en-US" sz="2400" dirty="0">
                <a:solidFill>
                  <a:srgbClr val="000000"/>
                </a:solidFill>
                <a:latin typeface="Gill Sans" charset="0"/>
                <a:ea typeface="ヒラギノ角ゴ Pro W3" charset="0"/>
                <a:cs typeface="ヒラギノ角ゴ Pro W3" charset="0"/>
                <a:sym typeface="Gill Sans" charset="0"/>
              </a:rPr>
            </a:b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Show Hello World</a:t>
            </a:r>
            <a:endParaRPr lang="en-US" b="0" i="1" dirty="0">
              <a:solidFill>
                <a:schemeClr val="accent4"/>
              </a:solidFill>
            </a:endParaRP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&lt;VB.NET&gt;</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Hello World #1 - A minimum </a:t>
            </a:r>
            <a:r>
              <a:rPr lang="en-US" sz="1800" b="1" dirty="0" err="1">
                <a:solidFill>
                  <a:schemeClr val="accent4">
                    <a:lumMod val="60000"/>
                    <a:lumOff val="40000"/>
                  </a:schemeClr>
                </a:solidFill>
                <a:latin typeface="Courier New"/>
                <a:ea typeface="MS Mincho"/>
                <a:cs typeface="Times New Roman"/>
              </a:rPr>
              <a:t>Revit</a:t>
            </a:r>
            <a:r>
              <a:rPr lang="en-US" sz="1800" b="1" dirty="0">
                <a:solidFill>
                  <a:schemeClr val="accent4">
                    <a:lumMod val="60000"/>
                    <a:lumOff val="40000"/>
                  </a:schemeClr>
                </a:solidFill>
                <a:latin typeface="Courier New"/>
                <a:ea typeface="MS Mincho"/>
                <a:cs typeface="Times New Roman"/>
              </a:rPr>
              <a:t> external command.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b="1" dirty="0">
                <a:solidFill>
                  <a:schemeClr val="accent4">
                    <a:lumMod val="60000"/>
                    <a:lumOff val="40000"/>
                  </a:schemeClr>
                </a:solidFill>
                <a:latin typeface="Courier New"/>
                <a:ea typeface="MS Mincho"/>
                <a:cs typeface="Times New Roman"/>
              </a:rPr>
              <a:t>&lt;</a:t>
            </a:r>
            <a:r>
              <a:rPr lang="en-US" sz="1600" b="1" dirty="0" err="1">
                <a:solidFill>
                  <a:schemeClr val="accent4">
                    <a:lumMod val="60000"/>
                    <a:lumOff val="40000"/>
                  </a:schemeClr>
                </a:solidFill>
                <a:latin typeface="Courier New"/>
                <a:ea typeface="MS Mincho"/>
                <a:cs typeface="Times New Roman"/>
              </a:rPr>
              <a:t>Autodesk.Revit.Attributes.Transaction</a:t>
            </a:r>
            <a:r>
              <a:rPr lang="en-US" sz="1600" b="1" dirty="0">
                <a:solidFill>
                  <a:schemeClr val="accent4">
                    <a:lumMod val="60000"/>
                    <a:lumOff val="40000"/>
                  </a:schemeClr>
                </a:solidFill>
                <a:latin typeface="Courier New"/>
                <a:ea typeface="MS Mincho"/>
                <a:cs typeface="Times New Roman"/>
              </a:rPr>
              <a:t>(</a:t>
            </a:r>
            <a:r>
              <a:rPr lang="en-US" sz="1600" b="1" dirty="0" err="1">
                <a:solidFill>
                  <a:schemeClr val="accent4">
                    <a:lumMod val="60000"/>
                    <a:lumOff val="40000"/>
                  </a:schemeClr>
                </a:solidFill>
                <a:latin typeface="Courier New"/>
                <a:ea typeface="MS Mincho"/>
                <a:cs typeface="Times New Roman"/>
              </a:rPr>
              <a:t>Autodesk.Revit.Attributes.TransactionMode.Manual</a:t>
            </a:r>
            <a:r>
              <a:rPr lang="en-US" sz="1600" b="1" dirty="0">
                <a:solidFill>
                  <a:schemeClr val="accent4">
                    <a:lumMod val="60000"/>
                    <a:lumOff val="40000"/>
                  </a:schemeClr>
                </a:solidFill>
                <a:latin typeface="Courier New"/>
                <a:ea typeface="MS Mincho"/>
                <a:cs typeface="Times New Roman"/>
              </a:rPr>
              <a:t>)&gt; _</a:t>
            </a:r>
            <a:endParaRPr lang="en-US" sz="16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Public Class </a:t>
            </a:r>
            <a:r>
              <a:rPr lang="en-US" sz="1800" b="1" dirty="0" err="1">
                <a:solidFill>
                  <a:schemeClr val="accent4">
                    <a:lumMod val="60000"/>
                    <a:lumOff val="40000"/>
                  </a:schemeClr>
                </a:solidFill>
                <a:latin typeface="Courier New"/>
                <a:ea typeface="MS Mincho"/>
                <a:cs typeface="Times New Roman"/>
              </a:rPr>
              <a:t>HelloWorld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IExternalCommand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Public Function Execute(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commandData</a:t>
            </a: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Autodesk.Revit.UI.ExternalCommandData</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ByRef</a:t>
            </a:r>
            <a:r>
              <a:rPr lang="en-US" sz="1800" b="1" dirty="0">
                <a:solidFill>
                  <a:schemeClr val="accent4">
                    <a:lumMod val="60000"/>
                    <a:lumOff val="40000"/>
                  </a:schemeClr>
                </a:solidFill>
                <a:latin typeface="Courier New"/>
                <a:ea typeface="MS Mincho"/>
                <a:cs typeface="Times New Roman"/>
              </a:rPr>
              <a:t> message As String,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elements As </a:t>
            </a:r>
            <a:r>
              <a:rPr lang="en-US" sz="1800" b="1" dirty="0" err="1">
                <a:solidFill>
                  <a:schemeClr val="accent4">
                    <a:lumMod val="60000"/>
                    <a:lumOff val="40000"/>
                  </a:schemeClr>
                </a:solidFill>
                <a:latin typeface="Courier New"/>
                <a:ea typeface="MS Mincho"/>
                <a:cs typeface="Times New Roman"/>
              </a:rPr>
              <a:t>Autodesk.Revit.DB.ElementSet</a:t>
            </a:r>
            <a:r>
              <a:rPr lang="en-US" sz="1800" b="1" dirty="0">
                <a:solidFill>
                  <a:schemeClr val="accent4">
                    <a:lumMod val="60000"/>
                    <a:lumOff val="40000"/>
                  </a:schemeClr>
                </a:solidFill>
                <a:latin typeface="Courier New"/>
                <a:ea typeface="MS Mincho"/>
                <a:cs typeface="Times New Roman"/>
              </a:rPr>
              <a:t>) _</a:t>
            </a:r>
            <a:br>
              <a:rPr lang="en-US" sz="1800" b="1" dirty="0">
                <a:solidFill>
                  <a:schemeClr val="accent4">
                    <a:lumMod val="60000"/>
                    <a:lumOff val="40000"/>
                  </a:schemeClr>
                </a:solidFill>
                <a:latin typeface="Courier New"/>
                <a:ea typeface="MS Mincho"/>
                <a:cs typeface="Times New Roman"/>
              </a:rPr>
            </a:b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Autodesk.Revit.UI.Result</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Autodesk.Revit.UI.IExternalCommand.Execute</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Autodesk.Revit.UI.TaskDialog.Show</a:t>
            </a:r>
            <a:r>
              <a:rPr lang="en-US" sz="1800" b="1" dirty="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Return </a:t>
            </a:r>
            <a:r>
              <a:rPr lang="en-US" sz="1800" b="1" dirty="0" err="1">
                <a:solidFill>
                  <a:schemeClr val="accent4">
                    <a:lumMod val="60000"/>
                    <a:lumOff val="40000"/>
                  </a:schemeClr>
                </a:solidFill>
                <a:latin typeface="Courier New"/>
                <a:ea typeface="MS Mincho"/>
                <a:cs typeface="Times New Roman"/>
              </a:rPr>
              <a:t>Result.Succeeded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End Function</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a:solidFill>
                  <a:schemeClr val="accent4">
                    <a:lumMod val="60000"/>
                    <a:lumOff val="40000"/>
                  </a:schemeClr>
                </a:solidFill>
                <a:latin typeface="Courier New"/>
                <a:ea typeface="MS Mincho"/>
                <a:cs typeface="Times New Roman"/>
              </a:rPr>
              <a:t>End Class</a:t>
            </a:r>
            <a:br>
              <a:rPr lang="en-US" sz="1800" dirty="0">
                <a:solidFill>
                  <a:schemeClr val="accent4">
                    <a:lumMod val="60000"/>
                    <a:lumOff val="40000"/>
                  </a:schemeClr>
                </a:solidFill>
                <a:latin typeface="Courier New"/>
                <a:ea typeface="MS Mincho"/>
                <a:cs typeface="Times New Roman"/>
              </a:rPr>
            </a:br>
            <a:r>
              <a:rPr lang="en-US" sz="1800" b="1" dirty="0">
                <a:solidFill>
                  <a:schemeClr val="accent4">
                    <a:lumMod val="60000"/>
                    <a:lumOff val="40000"/>
                  </a:schemeClr>
                </a:solidFill>
                <a:latin typeface="Courier New"/>
                <a:ea typeface="MS Mincho"/>
                <a:cs typeface="Times New Roman"/>
              </a:rPr>
              <a:t>&lt;/VB.NET&gt;</a:t>
            </a: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6" name="Rectangle 5"/>
          <p:cNvSpPr/>
          <p:nvPr/>
        </p:nvSpPr>
        <p:spPr bwMode="auto">
          <a:xfrm>
            <a:off x="333375" y="5792787"/>
            <a:ext cx="12268200" cy="6096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ular Callout 6"/>
          <p:cNvSpPr/>
          <p:nvPr/>
        </p:nvSpPr>
        <p:spPr bwMode="auto">
          <a:xfrm>
            <a:off x="5133975" y="7316787"/>
            <a:ext cx="3810000" cy="1371600"/>
          </a:xfrm>
          <a:prstGeom prst="wedgeRectCallout">
            <a:avLst>
              <a:gd name="adj1" fmla="val -30621"/>
              <a:gd name="adj2" fmla="val -10785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Task Dialog:</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a:t>
            </a: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 </a:t>
            </a:r>
          </a:p>
          <a:p>
            <a:pPr marL="0" marR="0" indent="0" defTabSz="914400" rtl="0" eaLnBrk="1" fontAlgn="base" latinLnBrk="0" hangingPunct="1">
              <a:lnSpc>
                <a:spcPct val="100000"/>
              </a:lnSpc>
              <a:spcBef>
                <a:spcPct val="0"/>
              </a:spcBef>
              <a:spcAft>
                <a:spcPct val="0"/>
              </a:spcAft>
              <a:buClrTx/>
              <a:buSzTx/>
              <a:buFontTx/>
              <a:buNone/>
              <a:tabLst/>
            </a:pP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-style message box</a:t>
            </a:r>
            <a:br>
              <a:rPr lang="en-US" sz="2400" dirty="0">
                <a:solidFill>
                  <a:srgbClr val="000000"/>
                </a:solidFill>
                <a:latin typeface="Gill Sans" charset="0"/>
                <a:ea typeface="ヒラギノ角ゴ Pro W3" charset="0"/>
                <a:cs typeface="ヒラギノ角ゴ Pro W3" charset="0"/>
                <a:sym typeface="Gill Sans" charset="0"/>
              </a:rPr>
            </a:br>
            <a:r>
              <a:rPr lang="en-US" sz="2400" dirty="0">
                <a:solidFill>
                  <a:srgbClr val="000000"/>
                </a:solidFill>
                <a:latin typeface="Gill Sans" charset="0"/>
                <a:ea typeface="ヒラギノ角ゴ Pro W3" charset="0"/>
                <a:cs typeface="ヒラギノ角ゴ Pro W3" charset="0"/>
                <a:sym typeface="Gill Sans" charset="0"/>
              </a:rPr>
              <a:t>to say </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“Hello World”</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TextBox 7"/>
          <p:cNvSpPr txBox="1"/>
          <p:nvPr/>
        </p:nvSpPr>
        <p:spPr>
          <a:xfrm>
            <a:off x="6505575" y="3659187"/>
            <a:ext cx="5486400" cy="461665"/>
          </a:xfrm>
          <a:prstGeom prst="rect">
            <a:avLst/>
          </a:prstGeom>
          <a:noFill/>
        </p:spPr>
        <p:txBody>
          <a:bodyPr wrap="square" rtlCol="0">
            <a:spAutoFit/>
          </a:bodyPr>
          <a:lstStyle/>
          <a:p>
            <a:r>
              <a:rPr lang="en-US" sz="2400" dirty="0">
                <a:latin typeface="+mn-lt"/>
              </a:rPr>
              <a:t>4. Show a dialog with a message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 Manifest</a:t>
            </a:r>
            <a:br>
              <a:rPr lang="en-US" dirty="0"/>
            </a:br>
            <a:r>
              <a:rPr lang="en-US" sz="2800" b="0" i="1" dirty="0">
                <a:solidFill>
                  <a:schemeClr val="accent4"/>
                </a:solidFill>
              </a:rPr>
              <a:t>Registration Mechanism </a:t>
            </a:r>
          </a:p>
        </p:txBody>
      </p:sp>
      <p:sp>
        <p:nvSpPr>
          <p:cNvPr id="3" name="Content Placeholder 2"/>
          <p:cNvSpPr>
            <a:spLocks noGrp="1"/>
          </p:cNvSpPr>
          <p:nvPr>
            <p:ph idx="1"/>
          </p:nvPr>
        </p:nvSpPr>
        <p:spPr>
          <a:xfrm>
            <a:off x="593725" y="1677987"/>
            <a:ext cx="11762080" cy="6096000"/>
          </a:xfrm>
        </p:spPr>
        <p:txBody>
          <a:bodyPr/>
          <a:lstStyle/>
          <a:p>
            <a:r>
              <a:rPr lang="en-US" dirty="0"/>
              <a:t>Automatically read by Revit at startup</a:t>
            </a:r>
          </a:p>
          <a:p>
            <a:pPr>
              <a:buNone/>
            </a:pPr>
            <a:endParaRPr lang="en-US" dirty="0"/>
          </a:p>
          <a:p>
            <a:pPr>
              <a:buNone/>
            </a:pPr>
            <a:r>
              <a:rPr lang="en-US" dirty="0"/>
              <a:t>Two locations: All Users, and &lt;user&gt; specific location </a:t>
            </a:r>
          </a:p>
          <a:p>
            <a:pPr>
              <a:buNone/>
            </a:pPr>
            <a:endParaRPr lang="en-US" dirty="0"/>
          </a:p>
          <a:p>
            <a:pPr>
              <a:buNone/>
            </a:pPr>
            <a:r>
              <a:rPr lang="en-US" sz="2800" u="sng" dirty="0"/>
              <a:t>Windows 7 and 8</a:t>
            </a:r>
          </a:p>
          <a:p>
            <a:pPr>
              <a:buNone/>
            </a:pPr>
            <a:r>
              <a:rPr lang="en-US" sz="2400" dirty="0"/>
              <a:t>C:\ProgramData\Autodesk\Revit\Addins\2021</a:t>
            </a:r>
          </a:p>
          <a:p>
            <a:pPr>
              <a:buNone/>
            </a:pPr>
            <a:r>
              <a:rPr lang="en-US" sz="2400" dirty="0"/>
              <a:t>C:\Users\&lt;user&gt;\AppData\Roaming\Autodesk\Revit\Addins\2021</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spcBef>
                <a:spcPct val="10000"/>
              </a:spcBef>
              <a:buNone/>
            </a:pPr>
            <a:r>
              <a:rPr lang="en-GB" dirty="0"/>
              <a:t>Introduction</a:t>
            </a:r>
          </a:p>
          <a:p>
            <a:pPr lvl="1">
              <a:spcBef>
                <a:spcPct val="10000"/>
              </a:spcBef>
            </a:pPr>
            <a:r>
              <a:rPr lang="en-GB" sz="2400" dirty="0"/>
              <a:t>Products, SDK, documentation and samples</a:t>
            </a:r>
          </a:p>
          <a:p>
            <a:pPr>
              <a:spcBef>
                <a:spcPct val="10000"/>
              </a:spcBef>
              <a:buNone/>
            </a:pPr>
            <a:endParaRPr lang="en-GB" dirty="0"/>
          </a:p>
          <a:p>
            <a:pPr>
              <a:spcBef>
                <a:spcPct val="10000"/>
              </a:spcBef>
              <a:buNone/>
            </a:pPr>
            <a:r>
              <a:rPr lang="en-GB" dirty="0"/>
              <a:t>Getting Started and Hello World</a:t>
            </a:r>
          </a:p>
          <a:p>
            <a:pPr lvl="1">
              <a:spcBef>
                <a:spcPct val="10000"/>
              </a:spcBef>
            </a:pPr>
            <a:r>
              <a:rPr lang="en-GB" sz="2400" dirty="0"/>
              <a:t>Development environment, Revit add-ins, external command and application, </a:t>
            </a:r>
          </a:p>
          <a:p>
            <a:pPr marL="282870" lvl="1" indent="0">
              <a:spcBef>
                <a:spcPct val="10000"/>
              </a:spcBef>
              <a:buNone/>
            </a:pPr>
            <a:r>
              <a:rPr lang="en-GB" sz="2400" dirty="0"/>
              <a:t>    add-in manifest, </a:t>
            </a:r>
            <a:r>
              <a:rPr lang="en-GB" sz="2400" dirty="0" err="1"/>
              <a:t>RvtSamples</a:t>
            </a:r>
            <a:r>
              <a:rPr lang="en-GB" sz="2400" dirty="0"/>
              <a:t> and </a:t>
            </a:r>
            <a:r>
              <a:rPr lang="en-GB" sz="2400" dirty="0" err="1"/>
              <a:t>RevitLookup</a:t>
            </a:r>
            <a:endParaRPr lang="en-GB" sz="2400" dirty="0"/>
          </a:p>
          <a:p>
            <a:pPr>
              <a:spcBef>
                <a:spcPct val="10000"/>
              </a:spcBef>
              <a:buNone/>
            </a:pPr>
            <a:endParaRPr lang="en-GB" dirty="0"/>
          </a:p>
          <a:p>
            <a:pPr>
              <a:spcBef>
                <a:spcPct val="10000"/>
              </a:spcBef>
              <a:buNone/>
            </a:pPr>
            <a:r>
              <a:rPr lang="en-GB" dirty="0"/>
              <a:t>Database Fundamentals </a:t>
            </a:r>
          </a:p>
          <a:p>
            <a:pPr lvl="1">
              <a:spcBef>
                <a:spcPct val="10000"/>
              </a:spcBef>
            </a:pPr>
            <a:r>
              <a:rPr lang="en-GB" sz="2400" dirty="0"/>
              <a:t>Understanding the representation of Revit elements</a:t>
            </a:r>
          </a:p>
          <a:p>
            <a:pPr lvl="1">
              <a:spcBef>
                <a:spcPct val="10000"/>
              </a:spcBef>
            </a:pPr>
            <a:r>
              <a:rPr lang="en-GB" sz="2400" dirty="0"/>
              <a:t>Element iteration, filtering and queries</a:t>
            </a:r>
          </a:p>
          <a:p>
            <a:pPr lvl="1">
              <a:spcBef>
                <a:spcPct val="10000"/>
              </a:spcBef>
            </a:pPr>
            <a:r>
              <a:rPr lang="en-GB" sz="2400" dirty="0"/>
              <a:t>Element modification</a:t>
            </a:r>
          </a:p>
          <a:p>
            <a:pPr lvl="1">
              <a:spcBef>
                <a:spcPct val="10000"/>
              </a:spcBef>
            </a:pPr>
            <a:r>
              <a:rPr lang="en-GB" sz="2400" dirty="0"/>
              <a:t>Model creation</a:t>
            </a:r>
          </a:p>
          <a:p>
            <a:pPr lvl="1"/>
            <a:endParaRPr lang="en-US" sz="21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 Manifest</a:t>
            </a:r>
            <a:br>
              <a:rPr lang="en-US" dirty="0"/>
            </a:br>
            <a:r>
              <a:rPr lang="en-US" sz="2800" b="0" i="1" dirty="0">
                <a:solidFill>
                  <a:schemeClr val="accent4"/>
                </a:solidFill>
              </a:rPr>
              <a:t>.</a:t>
            </a:r>
            <a:r>
              <a:rPr lang="en-US" sz="2800" b="0" i="1" dirty="0" err="1">
                <a:solidFill>
                  <a:schemeClr val="accent4"/>
                </a:solidFill>
              </a:rPr>
              <a:t>addin</a:t>
            </a:r>
            <a:r>
              <a:rPr lang="en-US" sz="2800" b="0" i="1" dirty="0">
                <a:solidFill>
                  <a:schemeClr val="accent4"/>
                </a:solidFill>
              </a:rPr>
              <a:t> File </a:t>
            </a:r>
          </a:p>
        </p:txBody>
      </p:sp>
      <p:sp>
        <p:nvSpPr>
          <p:cNvPr id="3" name="Content Placeholder 2"/>
          <p:cNvSpPr>
            <a:spLocks noGrp="1"/>
          </p:cNvSpPr>
          <p:nvPr>
            <p:ph idx="1"/>
          </p:nvPr>
        </p:nvSpPr>
        <p:spPr/>
        <p:txBody>
          <a:bodyPr/>
          <a:lstStyle/>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p:txBody>
      </p:sp>
      <p:sp>
        <p:nvSpPr>
          <p:cNvPr id="5" name="TextBox 4"/>
          <p:cNvSpPr txBox="1"/>
          <p:nvPr/>
        </p:nvSpPr>
        <p:spPr>
          <a:xfrm>
            <a:off x="561975" y="2135187"/>
            <a:ext cx="11811000" cy="361945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a:solidFill>
                  <a:srgbClr val="A31515"/>
                </a:solidFill>
                <a:latin typeface="Courier New"/>
                <a:ea typeface="MS Mincho"/>
                <a:cs typeface="Times New Roman"/>
              </a:rPr>
              <a:t>xml</a:t>
            </a:r>
            <a:r>
              <a:rPr lang="en-US" sz="1800" b="1" dirty="0">
                <a:solidFill>
                  <a:srgbClr val="0000FF"/>
                </a:solidFill>
                <a:latin typeface="Courier New"/>
                <a:ea typeface="MS Mincho"/>
                <a:cs typeface="Times New Roman"/>
              </a:rPr>
              <a:t> </a:t>
            </a:r>
            <a:r>
              <a:rPr lang="en-US" sz="1800" b="1" dirty="0">
                <a:solidFill>
                  <a:srgbClr val="FF0000"/>
                </a:solidFill>
                <a:latin typeface="Courier New"/>
                <a:ea typeface="MS Mincho"/>
                <a:cs typeface="Times New Roman"/>
              </a:rPr>
              <a:t>version</a:t>
            </a:r>
            <a:r>
              <a:rPr lang="en-US" sz="1800" b="1" dirty="0">
                <a:solidFill>
                  <a:srgbClr val="0000FF"/>
                </a:solidFill>
                <a:latin typeface="Courier New"/>
                <a:ea typeface="MS Mincho"/>
                <a:cs typeface="Times New Roman"/>
              </a:rPr>
              <a:t>=</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1.0</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 </a:t>
            </a:r>
            <a:r>
              <a:rPr lang="en-US" sz="1800" b="1" dirty="0">
                <a:solidFill>
                  <a:srgbClr val="FF0000"/>
                </a:solidFill>
                <a:latin typeface="Courier New"/>
                <a:ea typeface="MS Mincho"/>
                <a:cs typeface="Times New Roman"/>
              </a:rPr>
              <a:t>encoding</a:t>
            </a:r>
            <a:r>
              <a:rPr lang="en-US" sz="1800" b="1" dirty="0">
                <a:solidFill>
                  <a:srgbClr val="0000FF"/>
                </a:solidFill>
                <a:latin typeface="Courier New"/>
                <a:ea typeface="MS Mincho"/>
                <a:cs typeface="Times New Roman"/>
              </a:rPr>
              <a:t>=</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utf-8</a:t>
            </a:r>
            <a:r>
              <a:rPr lang="en-US" sz="1800" b="1" dirty="0">
                <a:latin typeface="Courier New"/>
                <a:ea typeface="MS Mincho"/>
                <a:cs typeface="Times New Roman"/>
              </a:rPr>
              <a:t>"</a:t>
            </a:r>
            <a:r>
              <a:rPr lang="en-US" sz="2400" b="1" dirty="0">
                <a:solidFill>
                  <a:srgbClr val="0000FF"/>
                </a:solidFill>
                <a:latin typeface="Courier New"/>
                <a:ea typeface="MS Mincho"/>
                <a:cs typeface="Times New Roman"/>
              </a:rPr>
              <a:t>&gt;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RevitAddIns</a:t>
            </a:r>
            <a:r>
              <a:rPr lang="en-US" sz="1800" b="1" dirty="0">
                <a:solidFill>
                  <a:srgbClr val="0000FF"/>
                </a:solidFill>
                <a:latin typeface="Courier New"/>
                <a:ea typeface="MS Mincho"/>
                <a:cs typeface="Times New Roman"/>
              </a:rPr>
              <a:t>&gt;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err="1">
                <a:solidFill>
                  <a:srgbClr val="A31515"/>
                </a:solidFill>
                <a:latin typeface="Courier New"/>
                <a:ea typeface="MS Mincho"/>
                <a:cs typeface="Times New Roman"/>
              </a:rPr>
              <a:t>AddIn</a:t>
            </a:r>
            <a:r>
              <a:rPr lang="en-US" sz="1800" b="1" dirty="0">
                <a:solidFill>
                  <a:srgbClr val="0000FF"/>
                </a:solidFill>
                <a:latin typeface="Courier New"/>
                <a:ea typeface="MS Mincho"/>
                <a:cs typeface="Times New Roman"/>
              </a:rPr>
              <a:t> </a:t>
            </a:r>
            <a:r>
              <a:rPr lang="en-US" sz="1800" b="1" dirty="0">
                <a:solidFill>
                  <a:srgbClr val="FF0000"/>
                </a:solidFill>
                <a:latin typeface="Courier New"/>
                <a:ea typeface="MS Mincho"/>
                <a:cs typeface="Times New Roman"/>
              </a:rPr>
              <a:t>Type</a:t>
            </a:r>
            <a:r>
              <a:rPr lang="en-US" sz="1800" b="1" dirty="0">
                <a:solidFill>
                  <a:srgbClr val="0000FF"/>
                </a:solidFill>
                <a:latin typeface="Courier New"/>
                <a:ea typeface="MS Mincho"/>
                <a:cs typeface="Times New Roman"/>
              </a:rPr>
              <a:t>=</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Command</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&gt;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a:solidFill>
                  <a:srgbClr val="A31515"/>
                </a:solidFill>
                <a:latin typeface="Courier New"/>
                <a:ea typeface="MS Mincho"/>
                <a:cs typeface="Times New Roman"/>
              </a:rPr>
              <a:t>Assembly</a:t>
            </a:r>
            <a:r>
              <a:rPr lang="en-US" sz="1800" b="1" dirty="0">
                <a:solidFill>
                  <a:srgbClr val="0000FF"/>
                </a:solidFill>
                <a:latin typeface="Courier New"/>
                <a:ea typeface="MS Mincho"/>
                <a:cs typeface="Times New Roman"/>
              </a:rPr>
              <a:t>&gt;</a:t>
            </a:r>
            <a:r>
              <a:rPr lang="en-US" sz="1800" b="1" dirty="0">
                <a:latin typeface="Courier New"/>
                <a:ea typeface="MS Mincho"/>
                <a:cs typeface="Times New Roman"/>
              </a:rPr>
              <a:t>C:\...\</a:t>
            </a:r>
            <a:r>
              <a:rPr lang="en-US" sz="1800" b="1" dirty="0" err="1">
                <a:latin typeface="Courier New"/>
                <a:ea typeface="MS Mincho"/>
                <a:cs typeface="Times New Roman"/>
              </a:rPr>
              <a:t>HelloWorld.dll</a:t>
            </a:r>
            <a:r>
              <a:rPr lang="en-US" sz="1800" b="1" dirty="0">
                <a:solidFill>
                  <a:srgbClr val="0000FF"/>
                </a:solidFill>
                <a:latin typeface="Courier New"/>
                <a:ea typeface="MS Mincho"/>
                <a:cs typeface="Times New Roman"/>
              </a:rPr>
              <a:t>&lt;/</a:t>
            </a:r>
            <a:r>
              <a:rPr lang="en-US" sz="1800" b="1" dirty="0">
                <a:solidFill>
                  <a:srgbClr val="A31515"/>
                </a:solidFill>
                <a:latin typeface="Courier New"/>
                <a:ea typeface="MS Mincho"/>
                <a:cs typeface="Times New Roman"/>
              </a:rPr>
              <a:t>Assembly</a:t>
            </a:r>
            <a:r>
              <a:rPr lang="en-US" sz="1800" b="1" dirty="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err="1">
                <a:solidFill>
                  <a:srgbClr val="A31515"/>
                </a:solidFill>
                <a:latin typeface="Courier New"/>
                <a:ea typeface="MS Mincho"/>
                <a:cs typeface="Times New Roman"/>
              </a:rPr>
              <a:t>FullClassName</a:t>
            </a:r>
            <a:r>
              <a:rPr lang="en-US" sz="1800" b="1" dirty="0">
                <a:solidFill>
                  <a:srgbClr val="0000FF"/>
                </a:solidFill>
                <a:latin typeface="Courier New"/>
                <a:ea typeface="MS Mincho"/>
                <a:cs typeface="Times New Roman"/>
              </a:rPr>
              <a:t>&gt;</a:t>
            </a:r>
            <a:r>
              <a:rPr lang="en-US" sz="1800" b="1" dirty="0" err="1">
                <a:latin typeface="Courier New"/>
                <a:ea typeface="MS Mincho"/>
                <a:cs typeface="Times New Roman"/>
              </a:rPr>
              <a:t>IntroVb.HelloWorld</a:t>
            </a: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FullClassName</a:t>
            </a:r>
            <a:r>
              <a:rPr lang="en-US" sz="1800" b="1" dirty="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a:solidFill>
                  <a:srgbClr val="A31515"/>
                </a:solidFill>
                <a:latin typeface="Courier New"/>
                <a:ea typeface="MS Mincho"/>
                <a:cs typeface="Times New Roman"/>
              </a:rPr>
              <a:t>Text</a:t>
            </a:r>
            <a:r>
              <a:rPr lang="en-US" sz="1800" b="1" dirty="0">
                <a:solidFill>
                  <a:srgbClr val="0000FF"/>
                </a:solidFill>
                <a:latin typeface="Courier New"/>
                <a:ea typeface="MS Mincho"/>
                <a:cs typeface="Times New Roman"/>
              </a:rPr>
              <a:t>&gt;</a:t>
            </a:r>
            <a:r>
              <a:rPr lang="en-US" sz="1800" b="1" dirty="0">
                <a:latin typeface="Courier New"/>
                <a:ea typeface="MS Mincho"/>
                <a:cs typeface="Times New Roman"/>
              </a:rPr>
              <a:t>Hello World</a:t>
            </a:r>
            <a:r>
              <a:rPr lang="en-US" sz="1800" b="1" dirty="0">
                <a:solidFill>
                  <a:srgbClr val="0000FF"/>
                </a:solidFill>
                <a:latin typeface="Courier New"/>
                <a:ea typeface="MS Mincho"/>
                <a:cs typeface="Times New Roman"/>
              </a:rPr>
              <a:t>&lt;/</a:t>
            </a:r>
            <a:r>
              <a:rPr lang="en-US" sz="1800" b="1" dirty="0">
                <a:solidFill>
                  <a:srgbClr val="A31515"/>
                </a:solidFill>
                <a:latin typeface="Courier New"/>
                <a:ea typeface="MS Mincho"/>
                <a:cs typeface="Times New Roman"/>
              </a:rPr>
              <a:t>Text</a:t>
            </a:r>
            <a:r>
              <a:rPr lang="en-US" sz="1800" b="1" dirty="0">
                <a:solidFill>
                  <a:srgbClr val="0000FF"/>
                </a:solidFill>
                <a:latin typeface="Courier New"/>
                <a:ea typeface="MS Mincho"/>
                <a:cs typeface="Times New Roman"/>
              </a:rPr>
              <a:t>&gt;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err="1">
                <a:latin typeface="Courier New"/>
                <a:ea typeface="MS Mincho"/>
                <a:cs typeface="Times New Roman"/>
              </a:rPr>
              <a:t>AddInId</a:t>
            </a:r>
            <a:r>
              <a:rPr lang="en-US" sz="1800" b="1" dirty="0">
                <a:latin typeface="Courier New"/>
                <a:ea typeface="MS Mincho"/>
                <a:cs typeface="Times New Roman"/>
              </a:rPr>
              <a:t>&gt;0B997216-52F3-412a-8A97-58558DC62D1E</a:t>
            </a: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AddInId</a:t>
            </a:r>
            <a:r>
              <a:rPr lang="en-US" sz="1800" b="1" dirty="0">
                <a:solidFill>
                  <a:srgbClr val="0000FF"/>
                </a:solidFill>
                <a:latin typeface="Courier New"/>
                <a:ea typeface="MS Mincho"/>
                <a:cs typeface="Times New Roman"/>
              </a:rPr>
              <a:t>&gt;</a:t>
            </a:r>
          </a:p>
          <a:p>
            <a:r>
              <a:rPr lang="en-GB" sz="1800" dirty="0">
                <a:latin typeface="Courier New" pitchFamily="49" charset="0"/>
                <a:cs typeface="Courier New" pitchFamily="49" charset="0"/>
              </a:rPr>
              <a:t>    &lt;</a:t>
            </a:r>
            <a:r>
              <a:rPr lang="en-GB" sz="1800" dirty="0" err="1">
                <a:latin typeface="Courier New" pitchFamily="49" charset="0"/>
                <a:cs typeface="Courier New" pitchFamily="49" charset="0"/>
              </a:rPr>
              <a:t>V</a:t>
            </a:r>
            <a:r>
              <a:rPr lang="en-GB" sz="1800" b="1" dirty="0" err="1">
                <a:latin typeface="Courier New" pitchFamily="49" charset="0"/>
                <a:ea typeface="MS Mincho"/>
                <a:cs typeface="Courier New" pitchFamily="49" charset="0"/>
              </a:rPr>
              <a:t>endorId</a:t>
            </a:r>
            <a:r>
              <a:rPr lang="en-GB" sz="1800" b="1" dirty="0">
                <a:latin typeface="Courier New" pitchFamily="49" charset="0"/>
                <a:ea typeface="MS Mincho"/>
                <a:cs typeface="Courier New" pitchFamily="49" charset="0"/>
              </a:rPr>
              <a:t>&gt;</a:t>
            </a:r>
            <a:r>
              <a:rPr lang="en-GB" sz="1800" dirty="0">
                <a:latin typeface="Courier New" pitchFamily="49" charset="0"/>
                <a:cs typeface="Courier New" pitchFamily="49" charset="0"/>
              </a:rPr>
              <a:t>ADNP&lt;/</a:t>
            </a:r>
            <a:r>
              <a:rPr lang="en-GB" sz="1800" dirty="0" err="1">
                <a:latin typeface="Courier New" pitchFamily="49" charset="0"/>
                <a:cs typeface="Courier New" pitchFamily="49" charset="0"/>
              </a:rPr>
              <a:t>VendorId</a:t>
            </a:r>
            <a:r>
              <a:rPr lang="en-GB" sz="1800" dirty="0">
                <a:latin typeface="Courier New" pitchFamily="49" charset="0"/>
                <a:cs typeface="Courier New" pitchFamily="49" charset="0"/>
              </a:rPr>
              <a:t>&gt;</a:t>
            </a:r>
          </a:p>
          <a:p>
            <a:r>
              <a:rPr lang="en-GB" sz="1800" dirty="0">
                <a:latin typeface="Courier New" pitchFamily="49" charset="0"/>
                <a:cs typeface="Courier New" pitchFamily="49" charset="0"/>
              </a:rPr>
              <a:t>    &lt;</a:t>
            </a:r>
            <a:r>
              <a:rPr lang="en-GB" sz="1800" dirty="0" err="1">
                <a:latin typeface="Courier New" pitchFamily="49" charset="0"/>
                <a:cs typeface="Courier New" pitchFamily="49" charset="0"/>
              </a:rPr>
              <a:t>VendorDescription</a:t>
            </a:r>
            <a:r>
              <a:rPr lang="en-GB" sz="1800" dirty="0">
                <a:latin typeface="Courier New" pitchFamily="49" charset="0"/>
                <a:cs typeface="Courier New" pitchFamily="49" charset="0"/>
              </a:rPr>
              <a:t>&gt;Autodesk, Inc. </a:t>
            </a:r>
            <a:r>
              <a:rPr lang="en-GB" sz="1800" dirty="0" err="1">
                <a:latin typeface="Courier New" pitchFamily="49" charset="0"/>
                <a:cs typeface="Courier New" pitchFamily="49" charset="0"/>
              </a:rPr>
              <a:t>www.autodesk.com</a:t>
            </a:r>
            <a:r>
              <a:rPr lang="en-GB" sz="1800" dirty="0">
                <a:latin typeface="Courier New" pitchFamily="49" charset="0"/>
                <a:cs typeface="Courier New" pitchFamily="49" charset="0"/>
              </a:rPr>
              <a:t>&lt;/</a:t>
            </a:r>
            <a:r>
              <a:rPr lang="en-GB" sz="1800" dirty="0" err="1">
                <a:latin typeface="Courier New" pitchFamily="49" charset="0"/>
                <a:cs typeface="Courier New" pitchFamily="49" charset="0"/>
              </a:rPr>
              <a:t>VendorDescription</a:t>
            </a:r>
            <a:r>
              <a:rPr lang="en-GB" sz="1800" dirty="0">
                <a:latin typeface="Courier New" pitchFamily="49" charset="0"/>
                <a:cs typeface="Courier New" pitchFamily="49" charset="0"/>
              </a:rPr>
              <a:t>&gt;</a:t>
            </a:r>
          </a:p>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AddIn</a:t>
            </a:r>
            <a:r>
              <a:rPr lang="en-US" sz="1800" b="1" dirty="0">
                <a:solidFill>
                  <a:srgbClr val="0000FF"/>
                </a:solidFill>
                <a:latin typeface="Courier New"/>
                <a:ea typeface="MS Mincho"/>
                <a:cs typeface="Times New Roman"/>
              </a:rPr>
              <a:t>&gt;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RevitAddIns</a:t>
            </a:r>
            <a:r>
              <a:rPr lang="en-US" sz="1800" b="1" dirty="0">
                <a:solidFill>
                  <a:srgbClr val="0000FF"/>
                </a:solidFill>
                <a:latin typeface="Courier New"/>
                <a:ea typeface="MS Mincho"/>
                <a:cs typeface="Times New Roman"/>
              </a:rPr>
              <a:t>&gt;</a:t>
            </a:r>
            <a:r>
              <a:rPr lang="en-US" sz="1800" b="1" dirty="0"/>
              <a:t> </a:t>
            </a:r>
          </a:p>
        </p:txBody>
      </p:sp>
      <p:sp>
        <p:nvSpPr>
          <p:cNvPr id="8" name="Rectangular Callout 7"/>
          <p:cNvSpPr/>
          <p:nvPr/>
        </p:nvSpPr>
        <p:spPr bwMode="auto">
          <a:xfrm>
            <a:off x="2695575" y="5335587"/>
            <a:ext cx="7772400" cy="3810000"/>
          </a:xfrm>
          <a:prstGeom prst="wedgeRectCallout">
            <a:avLst>
              <a:gd name="adj1" fmla="val -34995"/>
              <a:gd name="adj2" fmla="val -71342"/>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tabLst/>
            </a:pPr>
            <a:r>
              <a:rPr lang="en-US" sz="2400" dirty="0">
                <a:solidFill>
                  <a:srgbClr val="000000"/>
                </a:solidFill>
                <a:latin typeface="Gill Sans" charset="0"/>
                <a:ea typeface="ヒラギノ角ゴ Pro W3" charset="0"/>
                <a:cs typeface="ヒラギノ角ゴ Pro W3" charset="0"/>
                <a:sym typeface="Gill Sans" charset="0"/>
              </a:rPr>
              <a:t>Information about: </a:t>
            </a:r>
          </a:p>
          <a:p>
            <a:pPr lvl="1" indent="0"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Type of the add-in: command or application</a:t>
            </a:r>
          </a:p>
          <a:p>
            <a:pPr lvl="1" indent="0"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Text that appears in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under</a:t>
            </a:r>
            <a:br>
              <a:rPr lang="en-US" sz="2400" dirty="0">
                <a:solidFill>
                  <a:srgbClr val="000000"/>
                </a:solidFill>
                <a:latin typeface="Gill Sans" charset="0"/>
                <a:ea typeface="ヒラギノ角ゴ Pro W3" charset="0"/>
                <a:cs typeface="ヒラギノ角ゴ Pro W3" charset="0"/>
                <a:sym typeface="Gill Sans" charset="0"/>
              </a:rPr>
            </a:br>
            <a:r>
              <a:rPr lang="en-US" sz="2400" dirty="0">
                <a:solidFill>
                  <a:srgbClr val="000000"/>
                </a:solidFill>
                <a:latin typeface="Gill Sans" charset="0"/>
                <a:ea typeface="ヒラギノ角ゴ Pro W3" charset="0"/>
                <a:cs typeface="ヒラギノ角ゴ Pro W3" charset="0"/>
                <a:sym typeface="Gill Sans" charset="0"/>
              </a:rPr>
              <a:t>  [Add-Ins] tab &gt;&gt; [External Tools] panel  </a:t>
            </a:r>
          </a:p>
          <a:p>
            <a:pPr lvl="1" indent="0" defTabSz="914400">
              <a:buFont typeface="Wingdings" pitchFamily="2" charset="2"/>
              <a:buChar char="§"/>
            </a:pP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Full</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class name including namespace</a:t>
            </a:r>
            <a:b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b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Class name is </a:t>
            </a:r>
            <a:r>
              <a:rPr kumimoji="0" lang="en-US" sz="2400" i="0" u="none" strike="noStrike" cap="none" normalizeH="0" dirty="0">
                <a:ln>
                  <a:noFill/>
                </a:ln>
                <a:solidFill>
                  <a:srgbClr val="FF0000"/>
                </a:solidFill>
                <a:effectLst/>
                <a:latin typeface="Gill Sans" charset="0"/>
                <a:ea typeface="ヒラギノ角ゴ Pro W3" charset="0"/>
                <a:cs typeface="ヒラギノ角ゴ Pro W3" charset="0"/>
                <a:sym typeface="Gill Sans" charset="0"/>
              </a:rPr>
              <a:t>Case Sensitive</a:t>
            </a:r>
            <a:endParaRPr kumimoji="0" lang="en-US" sz="240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lang="en-US" sz="2400" baseline="0" dirty="0">
                <a:solidFill>
                  <a:srgbClr val="000000"/>
                </a:solidFill>
                <a:latin typeface="Gill Sans" charset="0"/>
                <a:ea typeface="ヒラギノ角ゴ Pro W3" charset="0"/>
                <a:cs typeface="ヒラギノ角ゴ Pro W3" charset="0"/>
                <a:sym typeface="Gill Sans" charset="0"/>
              </a:rPr>
              <a:t>Full</a:t>
            </a:r>
            <a:r>
              <a:rPr lang="en-US" sz="2400" dirty="0">
                <a:solidFill>
                  <a:srgbClr val="000000"/>
                </a:solidFill>
                <a:latin typeface="Gill Sans" charset="0"/>
                <a:ea typeface="ヒラギノ角ゴ Pro W3" charset="0"/>
                <a:cs typeface="ヒラギノ角ゴ Pro W3" charset="0"/>
                <a:sym typeface="Gill Sans" charset="0"/>
              </a:rPr>
              <a:t> path to the </a:t>
            </a:r>
            <a:r>
              <a:rPr lang="en-US" sz="2400" dirty="0" err="1">
                <a:solidFill>
                  <a:srgbClr val="000000"/>
                </a:solidFill>
                <a:latin typeface="Gill Sans" charset="0"/>
                <a:ea typeface="ヒラギノ角ゴ Pro W3" charset="0"/>
                <a:cs typeface="ヒラギノ角ゴ Pro W3" charset="0"/>
                <a:sym typeface="Gill Sans" charset="0"/>
              </a:rPr>
              <a:t>dll</a:t>
            </a:r>
            <a:endParaRPr lang="en-US" sz="2400" dirty="0">
              <a:solidFill>
                <a:srgbClr val="000000"/>
              </a:solidFill>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GUID</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or a unique identifier of the command</a:t>
            </a:r>
            <a:endParaRPr lang="en-US" sz="2400" dirty="0">
              <a:solidFill>
                <a:srgbClr val="000000"/>
              </a:solidFill>
              <a:latin typeface="Gill Sans" charset="0"/>
              <a:ea typeface="ヒラギノ角ゴ Pro W3" charset="0"/>
              <a:cs typeface="ヒラギノ角ゴ Pro W3" charset="0"/>
              <a:sym typeface="Gill Sans" charset="0"/>
            </a:endParaRPr>
          </a:p>
          <a:p>
            <a:pPr defTabSz="914400"/>
            <a:r>
              <a:rPr lang="en-US" sz="2400" dirty="0">
                <a:solidFill>
                  <a:srgbClr val="000000"/>
                </a:solidFill>
                <a:latin typeface="Gill Sans" charset="0"/>
                <a:ea typeface="ヒラギノ角ゴ Pro W3" charset="0"/>
                <a:cs typeface="ヒラギノ角ゴ Pro W3" charset="0"/>
                <a:sym typeface="Gill Sans" charset="0"/>
              </a:rPr>
              <a:t>More options</a:t>
            </a:r>
          </a:p>
          <a:p>
            <a:pPr defTabSz="914400"/>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a:t>
            </a:r>
            <a:r>
              <a:rPr lang="en-US" sz="2400" dirty="0">
                <a:solidFill>
                  <a:srgbClr val="000000"/>
                </a:solidFill>
                <a:latin typeface="Gill Sans" charset="0"/>
                <a:ea typeface="ヒラギノ角ゴ Pro W3" charset="0"/>
                <a:cs typeface="ヒラギノ角ゴ Pro W3" charset="0"/>
                <a:sym typeface="Gill Sans" charset="0"/>
              </a:rPr>
              <a:t>	See </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Developer Guide section 3.4.1 (pp40)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Registered Developer Symbol for Vendor Id</a:t>
            </a:r>
            <a:endParaRPr lang="en-GB"/>
          </a:p>
        </p:txBody>
      </p:sp>
      <p:sp>
        <p:nvSpPr>
          <p:cNvPr id="3" name="Content Placeholder 2"/>
          <p:cNvSpPr>
            <a:spLocks noGrp="1"/>
          </p:cNvSpPr>
          <p:nvPr>
            <p:ph idx="1"/>
          </p:nvPr>
        </p:nvSpPr>
        <p:spPr/>
        <p:txBody>
          <a:bodyPr/>
          <a:lstStyle/>
          <a:p>
            <a:r>
              <a:rPr lang="en-US" dirty="0"/>
              <a:t>The Vendor Id should be unique</a:t>
            </a:r>
          </a:p>
          <a:p>
            <a:r>
              <a:rPr lang="en-US" dirty="0"/>
              <a:t>A safe way to obtain a unique symbol:</a:t>
            </a:r>
          </a:p>
          <a:p>
            <a:pPr lvl="1"/>
            <a:r>
              <a:rPr lang="en-US" dirty="0"/>
              <a:t>Use an Autodesk registered developer symbol (RDS)</a:t>
            </a:r>
          </a:p>
          <a:p>
            <a:pPr lvl="1"/>
            <a:r>
              <a:rPr lang="en-US" dirty="0"/>
              <a:t>Google for "</a:t>
            </a:r>
            <a:r>
              <a:rPr lang="en-US" dirty="0" err="1"/>
              <a:t>autodesk</a:t>
            </a:r>
            <a:r>
              <a:rPr lang="en-US" dirty="0"/>
              <a:t> register developer symbol"</a:t>
            </a:r>
          </a:p>
          <a:p>
            <a:r>
              <a:rPr lang="en-US" dirty="0"/>
              <a:t>Symbols Registration on the Autodesk Developer Center</a:t>
            </a:r>
          </a:p>
          <a:p>
            <a:pPr lvl="1"/>
            <a:r>
              <a:rPr lang="en-GB" dirty="0"/>
              <a:t>Exactly four alphanumeric characters</a:t>
            </a:r>
          </a:p>
          <a:p>
            <a:pPr lvl="1"/>
            <a:r>
              <a:rPr lang="en-US" dirty="0"/>
              <a:t>Cannot contain: %, ., @, *, [, ], {, }, ^, $, /, \ or other special characters such as umlaut and accent</a:t>
            </a:r>
          </a:p>
          <a:p>
            <a:r>
              <a:rPr lang="en-US" dirty="0"/>
              <a:t>All ADN plug-ins use "ADNP" for "ADN Plugin"</a:t>
            </a:r>
          </a:p>
          <a:p>
            <a:endParaRPr lang="en-GB"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Tools Panel</a:t>
            </a:r>
            <a:br>
              <a:rPr lang="en-US" dirty="0"/>
            </a:br>
            <a:r>
              <a:rPr lang="en-US" sz="2800" b="0" i="1" dirty="0">
                <a:solidFill>
                  <a:schemeClr val="accent4"/>
                </a:solidFill>
              </a:rPr>
              <a:t>Run Your Add-in</a:t>
            </a:r>
          </a:p>
        </p:txBody>
      </p:sp>
      <p:sp>
        <p:nvSpPr>
          <p:cNvPr id="3" name="Content Placeholder 2"/>
          <p:cNvSpPr>
            <a:spLocks noGrp="1"/>
          </p:cNvSpPr>
          <p:nvPr>
            <p:ph idx="1"/>
          </p:nvPr>
        </p:nvSpPr>
        <p:spPr/>
        <p:txBody>
          <a:bodyPr/>
          <a:lstStyle/>
          <a:p>
            <a:r>
              <a:rPr lang="en-US" dirty="0"/>
              <a:t>Once .</a:t>
            </a:r>
            <a:r>
              <a:rPr lang="en-US" dirty="0" err="1"/>
              <a:t>addin</a:t>
            </a:r>
            <a:r>
              <a:rPr lang="en-US" dirty="0"/>
              <a:t> manifest is in place, you will see [Add-Ins] tab and [External Tools] panel. (not visible with no add-ins)</a:t>
            </a:r>
          </a:p>
          <a:p>
            <a:r>
              <a:rPr lang="en-US" dirty="0"/>
              <a:t>Run your command from the pull down menu</a:t>
            </a:r>
          </a:p>
        </p:txBody>
      </p:sp>
      <p:pic>
        <p:nvPicPr>
          <p:cNvPr id="4" name="Picture 3" descr="Hello World External Tools.PNG"/>
          <p:cNvPicPr/>
          <p:nvPr/>
        </p:nvPicPr>
        <p:blipFill>
          <a:blip r:embed="rId3" cstate="print"/>
          <a:stretch>
            <a:fillRect/>
          </a:stretch>
        </p:blipFill>
        <p:spPr>
          <a:xfrm>
            <a:off x="561975" y="4164296"/>
            <a:ext cx="11734800" cy="2780744"/>
          </a:xfrm>
          <a:prstGeom prst="rect">
            <a:avLst/>
          </a:prstGeom>
        </p:spPr>
      </p:pic>
      <p:pic>
        <p:nvPicPr>
          <p:cNvPr id="5" name="Picture 4" descr="Hello World.PNG"/>
          <p:cNvPicPr/>
          <p:nvPr/>
        </p:nvPicPr>
        <p:blipFill>
          <a:blip r:embed="rId4" cstate="print"/>
          <a:stretch>
            <a:fillRect/>
          </a:stretch>
        </p:blipFill>
        <p:spPr>
          <a:xfrm>
            <a:off x="3457575" y="6069296"/>
            <a:ext cx="8382001" cy="1857091"/>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Carrying On …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External application</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and external command data</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Application</a:t>
            </a:r>
            <a:br>
              <a:rPr lang="en-US" dirty="0"/>
            </a:br>
            <a:r>
              <a:rPr lang="en-US" sz="2800" b="0" i="1" dirty="0">
                <a:solidFill>
                  <a:schemeClr val="accent4"/>
                </a:solidFill>
              </a:rPr>
              <a:t>Minimum Code in VB.NET</a:t>
            </a:r>
            <a:endParaRPr lang="en-US" b="0" i="1" dirty="0">
              <a:solidFill>
                <a:schemeClr val="accent4"/>
              </a:solidFill>
            </a:endParaRPr>
          </a:p>
        </p:txBody>
      </p:sp>
      <p:sp>
        <p:nvSpPr>
          <p:cNvPr id="5" name="TextBox 4"/>
          <p:cNvSpPr txBox="1"/>
          <p:nvPr/>
        </p:nvSpPr>
        <p:spPr>
          <a:xfrm>
            <a:off x="561975" y="21351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&lt;VB.NET&gt;</a:t>
            </a:r>
            <a:r>
              <a:rPr lang="en-US" sz="1800" dirty="0">
                <a:latin typeface="Calibri"/>
                <a:ea typeface="MS Mincho"/>
                <a:cs typeface="Times New Roman"/>
              </a:rPr>
              <a:t>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Hello World App - minimum external application </a:t>
            </a:r>
            <a:endParaRPr lang="en-US" sz="1800" dirty="0">
              <a:latin typeface="Calibri"/>
              <a:ea typeface="MS Mincho"/>
              <a:cs typeface="Times New Roman"/>
            </a:endParaRPr>
          </a:p>
          <a:p>
            <a:pPr marL="0" marR="0">
              <a:lnSpc>
                <a:spcPct val="115000"/>
              </a:lnSpc>
              <a:spcBef>
                <a:spcPts val="0"/>
              </a:spcBef>
              <a:spcAft>
                <a:spcPts val="0"/>
              </a:spcAft>
            </a:pPr>
            <a:r>
              <a:rPr lang="en-US" sz="1800">
                <a:solidFill>
                  <a:srgbClr val="0000FF"/>
                </a:solidFill>
                <a:latin typeface="Courier New"/>
                <a:ea typeface="MS Mincho"/>
                <a:cs typeface="Times New Roman"/>
              </a:rPr>
              <a:t>Public</a:t>
            </a:r>
            <a:r>
              <a:rPr lang="en-US" sz="1800">
                <a:latin typeface="Courier New"/>
                <a:ea typeface="MS Mincho"/>
                <a:cs typeface="Times New Roman"/>
              </a:rPr>
              <a:t> </a:t>
            </a:r>
            <a:r>
              <a:rPr lang="en-US" sz="1800" dirty="0">
                <a:solidFill>
                  <a:srgbClr val="0000FF"/>
                </a:solidFill>
                <a:latin typeface="Courier New"/>
                <a:ea typeface="MS Mincho"/>
                <a:cs typeface="Times New Roman"/>
              </a:rPr>
              <a:t>Class</a:t>
            </a:r>
            <a:r>
              <a:rPr lang="en-US" sz="1800" dirty="0">
                <a:latin typeface="Courier New"/>
                <a:ea typeface="MS Mincho"/>
                <a:cs typeface="Times New Roman"/>
              </a:rPr>
              <a:t> </a:t>
            </a:r>
            <a:r>
              <a:rPr lang="en-US" sz="1800" dirty="0" err="1">
                <a:latin typeface="Courier New"/>
                <a:ea typeface="MS Mincho"/>
                <a:cs typeface="Times New Roman"/>
              </a:rPr>
              <a:t>HelloWorldApp</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Implements</a:t>
            </a:r>
            <a:r>
              <a:rPr lang="en-US" sz="1800" dirty="0">
                <a:latin typeface="Courier New"/>
                <a:ea typeface="MS Mincho"/>
                <a:cs typeface="Times New Roman"/>
              </a:rPr>
              <a:t> </a:t>
            </a:r>
            <a:r>
              <a:rPr lang="en-US" sz="1800" b="1" dirty="0" err="1">
                <a:latin typeface="Courier New"/>
                <a:ea typeface="MS Mincho"/>
                <a:cs typeface="Times New Roman"/>
              </a:rPr>
              <a:t>IExternalApplication</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r>
              <a:rPr lang="en-US" sz="1800" dirty="0" err="1">
                <a:solidFill>
                  <a:srgbClr val="008000"/>
                </a:solidFill>
                <a:latin typeface="Courier New"/>
                <a:ea typeface="MS Mincho"/>
                <a:cs typeface="Times New Roman"/>
              </a:rPr>
              <a:t>OnShutdown</a:t>
            </a:r>
            <a:r>
              <a:rPr lang="en-US" sz="1800" dirty="0">
                <a:solidFill>
                  <a:srgbClr val="008000"/>
                </a:solidFill>
                <a:latin typeface="Courier New"/>
                <a:ea typeface="MS Mincho"/>
                <a:cs typeface="Times New Roman"/>
              </a:rPr>
              <a:t>() - called when </a:t>
            </a:r>
            <a:r>
              <a:rPr lang="en-US" sz="1800" dirty="0" err="1">
                <a:solidFill>
                  <a:srgbClr val="008000"/>
                </a:solidFill>
                <a:latin typeface="Courier New"/>
                <a:ea typeface="MS Mincho"/>
                <a:cs typeface="Times New Roman"/>
              </a:rPr>
              <a:t>Revit</a:t>
            </a:r>
            <a:r>
              <a:rPr lang="en-US" sz="1800" dirty="0">
                <a:solidFill>
                  <a:srgbClr val="008000"/>
                </a:solidFill>
                <a:latin typeface="Courier New"/>
                <a:ea typeface="MS Mincho"/>
                <a:cs typeface="Times New Roman"/>
              </a:rPr>
              <a:t> ends.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b="1" dirty="0" err="1">
                <a:latin typeface="Courier New"/>
                <a:ea typeface="MS Mincho"/>
                <a:cs typeface="Times New Roman"/>
              </a:rPr>
              <a:t>OnShutdown</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application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UIControlledApplication</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Result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Implements</a:t>
            </a:r>
            <a:r>
              <a:rPr lang="en-US" sz="1800" dirty="0">
                <a:latin typeface="Courier New"/>
                <a:ea typeface="MS Mincho"/>
                <a:cs typeface="Times New Roman"/>
              </a:rPr>
              <a:t> </a:t>
            </a:r>
            <a:r>
              <a:rPr lang="en-US" sz="1800" dirty="0" err="1">
                <a:latin typeface="Courier New"/>
                <a:ea typeface="MS Mincho"/>
                <a:cs typeface="Times New Roman"/>
              </a:rPr>
              <a:t>IExternalApplication.OnShutdown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Result.Succeeded</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r>
              <a:rPr lang="en-US" sz="1800" dirty="0" err="1">
                <a:solidFill>
                  <a:srgbClr val="008000"/>
                </a:solidFill>
                <a:latin typeface="Courier New"/>
                <a:ea typeface="MS Mincho"/>
                <a:cs typeface="Times New Roman"/>
              </a:rPr>
              <a:t>OnStartup</a:t>
            </a:r>
            <a:r>
              <a:rPr lang="en-US" sz="1800" dirty="0">
                <a:solidFill>
                  <a:srgbClr val="008000"/>
                </a:solidFill>
                <a:latin typeface="Courier New"/>
                <a:ea typeface="MS Mincho"/>
                <a:cs typeface="Times New Roman"/>
              </a:rPr>
              <a:t>() - called when </a:t>
            </a:r>
            <a:r>
              <a:rPr lang="en-US" sz="1800" dirty="0" err="1">
                <a:solidFill>
                  <a:srgbClr val="008000"/>
                </a:solidFill>
                <a:latin typeface="Courier New"/>
                <a:ea typeface="MS Mincho"/>
                <a:cs typeface="Times New Roman"/>
              </a:rPr>
              <a:t>Revit</a:t>
            </a:r>
            <a:r>
              <a:rPr lang="en-US" sz="1800" dirty="0">
                <a:solidFill>
                  <a:srgbClr val="008000"/>
                </a:solidFill>
                <a:latin typeface="Courier New"/>
                <a:ea typeface="MS Mincho"/>
                <a:cs typeface="Times New Roman"/>
              </a:rPr>
              <a:t> starts.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b="1" dirty="0" err="1">
                <a:latin typeface="Courier New"/>
                <a:ea typeface="MS Mincho"/>
                <a:cs typeface="Times New Roman"/>
              </a:rPr>
              <a:t>OnStartup</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application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UIControlledApplication</a:t>
            </a:r>
            <a:r>
              <a:rPr lang="en-US" sz="1800" dirty="0">
                <a:latin typeface="Courier New"/>
                <a:ea typeface="MS Mincho"/>
                <a:cs typeface="Times New Roman"/>
              </a:rPr>
              <a: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Result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Implements</a:t>
            </a:r>
            <a:r>
              <a:rPr lang="en-US" sz="1800" dirty="0">
                <a:latin typeface="Courier New"/>
                <a:ea typeface="MS Mincho"/>
                <a:cs typeface="Times New Roman"/>
              </a:rPr>
              <a:t> </a:t>
            </a:r>
            <a:r>
              <a:rPr lang="en-US" sz="1800" dirty="0" err="1">
                <a:latin typeface="Courier New"/>
                <a:ea typeface="MS Mincho"/>
                <a:cs typeface="Times New Roman"/>
              </a:rPr>
              <a:t>IExternalApplication.OnStartup</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"My Dialog Title"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"Hello World from App!"</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Result.Succeeded</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Class</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p>
        </p:txBody>
      </p:sp>
      <p:sp>
        <p:nvSpPr>
          <p:cNvPr id="6" name="Rectangle 5"/>
          <p:cNvSpPr/>
          <p:nvPr/>
        </p:nvSpPr>
        <p:spPr bwMode="auto">
          <a:xfrm>
            <a:off x="333375" y="5335587"/>
            <a:ext cx="11582400" cy="2209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le 6"/>
          <p:cNvSpPr/>
          <p:nvPr/>
        </p:nvSpPr>
        <p:spPr bwMode="auto">
          <a:xfrm>
            <a:off x="333375" y="3476307"/>
            <a:ext cx="11582400" cy="1828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Rectangle 7"/>
          <p:cNvSpPr/>
          <p:nvPr/>
        </p:nvSpPr>
        <p:spPr bwMode="auto">
          <a:xfrm>
            <a:off x="333375" y="2744787"/>
            <a:ext cx="7010400" cy="685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9" name="Rectangular Callout 8"/>
          <p:cNvSpPr/>
          <p:nvPr/>
        </p:nvSpPr>
        <p:spPr bwMode="auto">
          <a:xfrm>
            <a:off x="7648575" y="2897187"/>
            <a:ext cx="4648200" cy="609600"/>
          </a:xfrm>
          <a:prstGeom prst="wedgeRectCallout">
            <a:avLst>
              <a:gd name="adj1" fmla="val -80207"/>
              <a:gd name="adj2" fmla="val -25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a:solidFill>
                  <a:srgbClr val="000000"/>
                </a:solidFill>
                <a:latin typeface="Gill Sans" charset="0"/>
                <a:ea typeface="ヒラギノ角ゴ Pro W3" charset="0"/>
                <a:cs typeface="ヒラギノ角ゴ Pro W3" charset="0"/>
                <a:sym typeface="Gill Sans" charset="0"/>
              </a:rPr>
              <a:t>Implement </a:t>
            </a:r>
            <a:r>
              <a:rPr lang="en-US" sz="2400" dirty="0" err="1">
                <a:solidFill>
                  <a:srgbClr val="000000"/>
                </a:solidFill>
                <a:latin typeface="Gill Sans" charset="0"/>
                <a:ea typeface="ヒラギノ角ゴ Pro W3" charset="0"/>
                <a:cs typeface="ヒラギノ角ゴ Pro W3" charset="0"/>
                <a:sym typeface="Gill Sans" charset="0"/>
              </a:rPr>
              <a:t>IExternalApplication</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7267575" y="5030787"/>
            <a:ext cx="5562600" cy="609600"/>
          </a:xfrm>
          <a:prstGeom prst="wedgeRectCallout">
            <a:avLst>
              <a:gd name="adj1" fmla="val -70532"/>
              <a:gd name="adj2" fmla="val -65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a:solidFill>
                  <a:srgbClr val="000000"/>
                </a:solidFill>
                <a:latin typeface="Gill Sans" charset="0"/>
                <a:ea typeface="ヒラギノ角ゴ Pro W3" charset="0"/>
                <a:cs typeface="ヒラギノ角ゴ Pro W3" charset="0"/>
                <a:sym typeface="Gill Sans" charset="0"/>
              </a:rPr>
              <a:t>OnShutdown</a:t>
            </a:r>
            <a:r>
              <a:rPr lang="en-US" sz="2400" dirty="0">
                <a:solidFill>
                  <a:srgbClr val="000000"/>
                </a:solidFill>
                <a:latin typeface="Gill Sans" charset="0"/>
                <a:ea typeface="ヒラギノ角ゴ Pro W3" charset="0"/>
                <a:cs typeface="ヒラギノ角ゴ Pro W3" charset="0"/>
                <a:sym typeface="Gill Sans" charset="0"/>
              </a:rPr>
              <a:t> is called when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ends</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4905375" y="8078787"/>
            <a:ext cx="5562600" cy="609600"/>
          </a:xfrm>
          <a:prstGeom prst="wedgeRectCallout">
            <a:avLst>
              <a:gd name="adj1" fmla="val -38702"/>
              <a:gd name="adj2" fmla="val -18420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a:solidFill>
                  <a:srgbClr val="000000"/>
                </a:solidFill>
                <a:latin typeface="Gill Sans" charset="0"/>
                <a:ea typeface="ヒラギノ角ゴ Pro W3" charset="0"/>
                <a:cs typeface="ヒラギノ角ゴ Pro W3" charset="0"/>
                <a:sym typeface="Gill Sans" charset="0"/>
              </a:rPr>
              <a:t>OnStartup</a:t>
            </a:r>
            <a:r>
              <a:rPr lang="en-US" sz="2400" dirty="0">
                <a:solidFill>
                  <a:srgbClr val="000000"/>
                </a:solidFill>
                <a:latin typeface="Gill Sans" charset="0"/>
                <a:ea typeface="ヒラギノ角ゴ Pro W3" charset="0"/>
                <a:cs typeface="ヒラギノ角ゴ Pro W3" charset="0"/>
                <a:sym typeface="Gill Sans" charset="0"/>
              </a:rPr>
              <a:t> is called when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starts</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par>
                          <p:cTn id="23" fill="hold">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Application</a:t>
            </a:r>
            <a:br>
              <a:rPr lang="en-US" dirty="0"/>
            </a:br>
            <a:r>
              <a:rPr lang="en-US" sz="2800" b="0" i="1" dirty="0">
                <a:solidFill>
                  <a:schemeClr val="accent4"/>
                </a:solidFill>
              </a:rPr>
              <a:t>Minimum Code in VB.NET </a:t>
            </a:r>
            <a:endParaRPr lang="en-US" b="0" i="1" dirty="0">
              <a:solidFill>
                <a:schemeClr val="accent4"/>
              </a:solidFill>
            </a:endParaRPr>
          </a:p>
        </p:txBody>
      </p:sp>
      <p:sp>
        <p:nvSpPr>
          <p:cNvPr id="5" name="TextBox 4"/>
          <p:cNvSpPr txBox="1"/>
          <p:nvPr/>
        </p:nvSpPr>
        <p:spPr>
          <a:xfrm>
            <a:off x="561975" y="2135187"/>
            <a:ext cx="11811000" cy="6038576"/>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2400" b="1" dirty="0">
                <a:latin typeface="Calibri"/>
                <a:ea typeface="MS Mincho"/>
                <a:cs typeface="Times New Roman"/>
              </a:rPr>
              <a:t>&lt;C#&gt;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Hello World #3 - minimum external application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class</a:t>
            </a:r>
            <a:r>
              <a:rPr lang="en-US" sz="1800" dirty="0">
                <a:latin typeface="Courier New"/>
                <a:ea typeface="MS Mincho"/>
                <a:cs typeface="Times New Roman"/>
              </a:rPr>
              <a:t> </a:t>
            </a:r>
            <a:r>
              <a:rPr lang="en-US" sz="1800" dirty="0" err="1">
                <a:solidFill>
                  <a:srgbClr val="2B91AF"/>
                </a:solidFill>
                <a:latin typeface="Courier New"/>
                <a:ea typeface="MS Mincho"/>
                <a:cs typeface="Times New Roman"/>
              </a:rPr>
              <a:t>HelloWorldApp</a:t>
            </a:r>
            <a:r>
              <a:rPr lang="en-US" sz="1800" dirty="0">
                <a:latin typeface="Courier New"/>
                <a:ea typeface="MS Mincho"/>
                <a:cs typeface="Times New Roman"/>
              </a:rPr>
              <a:t> : </a:t>
            </a:r>
            <a:r>
              <a:rPr lang="en-US" sz="1800" b="1" dirty="0" err="1">
                <a:solidFill>
                  <a:srgbClr val="2B91AF"/>
                </a:solidFill>
                <a:latin typeface="Courier New"/>
                <a:ea typeface="MS Mincho"/>
                <a:cs typeface="Times New Roman"/>
              </a:rPr>
              <a:t>IExternalApplication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r>
              <a:rPr lang="en-US" sz="1800" dirty="0" err="1">
                <a:solidFill>
                  <a:srgbClr val="008000"/>
                </a:solidFill>
                <a:latin typeface="Courier New"/>
                <a:ea typeface="MS Mincho"/>
                <a:cs typeface="Times New Roman"/>
              </a:rPr>
              <a:t>OnStartup</a:t>
            </a:r>
            <a:r>
              <a:rPr lang="en-US" sz="1800" dirty="0">
                <a:solidFill>
                  <a:srgbClr val="008000"/>
                </a:solidFill>
                <a:latin typeface="Courier New"/>
                <a:ea typeface="MS Mincho"/>
                <a:cs typeface="Times New Roman"/>
              </a:rPr>
              <a:t>() - called when Revit starts.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2B91AF"/>
                </a:solidFill>
                <a:latin typeface="Courier New"/>
                <a:ea typeface="MS Mincho"/>
                <a:cs typeface="Times New Roman"/>
              </a:rPr>
              <a:t>Result</a:t>
            </a:r>
            <a:r>
              <a:rPr lang="en-US" sz="1800" dirty="0">
                <a:latin typeface="Courier New"/>
                <a:ea typeface="MS Mincho"/>
                <a:cs typeface="Times New Roman"/>
              </a:rPr>
              <a:t> </a:t>
            </a:r>
            <a:r>
              <a:rPr lang="en-US" sz="1800" b="1" dirty="0" err="1">
                <a:latin typeface="Courier New"/>
                <a:ea typeface="MS Mincho"/>
                <a:cs typeface="Times New Roman"/>
              </a:rPr>
              <a:t>OnStartup</a:t>
            </a:r>
            <a:r>
              <a:rPr lang="en-US" sz="1800" dirty="0">
                <a:latin typeface="Courier New"/>
                <a:ea typeface="MS Mincho"/>
                <a:cs typeface="Times New Roman"/>
              </a:rPr>
              <a:t>(</a:t>
            </a:r>
            <a:r>
              <a:rPr lang="en-US" sz="1800" dirty="0" err="1">
                <a:solidFill>
                  <a:srgbClr val="2B91AF"/>
                </a:solidFill>
                <a:latin typeface="Courier New"/>
                <a:ea typeface="MS Mincho"/>
                <a:cs typeface="Times New Roman"/>
              </a:rPr>
              <a:t>UIControlledApplication</a:t>
            </a:r>
            <a:r>
              <a:rPr lang="en-US" sz="1800" dirty="0">
                <a:latin typeface="Courier New"/>
                <a:ea typeface="MS Mincho"/>
                <a:cs typeface="Times New Roman"/>
              </a:rPr>
              <a:t> application)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2B91AF"/>
                </a:solidFill>
                <a:latin typeface="Courier New"/>
                <a:ea typeface="MS Mincho"/>
                <a:cs typeface="Times New Roman"/>
              </a:rPr>
              <a:t>TaskDialog</a:t>
            </a:r>
            <a:r>
              <a:rPr lang="en-US" sz="1800" dirty="0" err="1">
                <a:latin typeface="Courier New"/>
                <a:ea typeface="MS Mincho"/>
                <a:cs typeface="Times New Roman"/>
              </a:rPr>
              <a:t>.Show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"My Dialog Title"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"Hello World from App!"</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solidFill>
                  <a:srgbClr val="2B91AF"/>
                </a:solidFill>
                <a:latin typeface="Courier New"/>
                <a:ea typeface="MS Mincho"/>
                <a:cs typeface="Times New Roman"/>
              </a:rPr>
              <a:t>Result</a:t>
            </a:r>
            <a:r>
              <a:rPr lang="en-US" sz="1800" dirty="0" err="1">
                <a:latin typeface="Courier New"/>
                <a:ea typeface="MS Mincho"/>
                <a:cs typeface="Times New Roman"/>
              </a:rPr>
              <a:t>.Succeeded</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p>
          <a:p>
            <a:pPr marL="0" marR="0">
              <a:lnSpc>
                <a:spcPct val="115000"/>
              </a:lnSpc>
              <a:spcBef>
                <a:spcPts val="0"/>
              </a:spcBef>
              <a:spcAft>
                <a:spcPts val="0"/>
              </a:spcAft>
            </a:pPr>
            <a:endParaRPr lang="en-US" sz="1800"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r>
              <a:rPr lang="en-US" sz="1800" dirty="0" err="1">
                <a:solidFill>
                  <a:srgbClr val="008000"/>
                </a:solidFill>
                <a:latin typeface="Courier New"/>
                <a:ea typeface="MS Mincho"/>
                <a:cs typeface="Times New Roman"/>
              </a:rPr>
              <a:t>OnShutdown</a:t>
            </a:r>
            <a:r>
              <a:rPr lang="en-US" sz="1800" dirty="0">
                <a:solidFill>
                  <a:srgbClr val="008000"/>
                </a:solidFill>
                <a:latin typeface="Courier New"/>
                <a:ea typeface="MS Mincho"/>
                <a:cs typeface="Times New Roman"/>
              </a:rPr>
              <a:t>() - called when Revit ends.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2B91AF"/>
                </a:solidFill>
                <a:latin typeface="Courier New"/>
                <a:ea typeface="MS Mincho"/>
                <a:cs typeface="Times New Roman"/>
              </a:rPr>
              <a:t>Result</a:t>
            </a:r>
            <a:r>
              <a:rPr lang="en-US" sz="1800" dirty="0">
                <a:latin typeface="Courier New"/>
                <a:ea typeface="MS Mincho"/>
                <a:cs typeface="Times New Roman"/>
              </a:rPr>
              <a:t> </a:t>
            </a:r>
            <a:r>
              <a:rPr lang="en-US" sz="1800" b="1" dirty="0" err="1">
                <a:latin typeface="Courier New"/>
                <a:ea typeface="MS Mincho"/>
                <a:cs typeface="Times New Roman"/>
              </a:rPr>
              <a:t>OnShutdown</a:t>
            </a:r>
            <a:r>
              <a:rPr lang="en-US" sz="1800" dirty="0">
                <a:latin typeface="Courier New"/>
                <a:ea typeface="MS Mincho"/>
                <a:cs typeface="Times New Roman"/>
              </a:rPr>
              <a:t>(</a:t>
            </a:r>
            <a:r>
              <a:rPr lang="en-US" sz="1800" dirty="0" err="1">
                <a:solidFill>
                  <a:srgbClr val="2B91AF"/>
                </a:solidFill>
                <a:latin typeface="Courier New"/>
                <a:ea typeface="MS Mincho"/>
                <a:cs typeface="Times New Roman"/>
              </a:rPr>
              <a:t>UIControlledApplication</a:t>
            </a:r>
            <a:r>
              <a:rPr lang="en-US" sz="1800" dirty="0">
                <a:latin typeface="Courier New"/>
                <a:ea typeface="MS Mincho"/>
                <a:cs typeface="Times New Roman"/>
              </a:rPr>
              <a:t> application)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solidFill>
                  <a:srgbClr val="2B91AF"/>
                </a:solidFill>
                <a:latin typeface="Courier New"/>
                <a:ea typeface="MS Mincho"/>
                <a:cs typeface="Times New Roman"/>
              </a:rPr>
              <a:t>Result</a:t>
            </a:r>
            <a:r>
              <a:rPr lang="en-US" sz="1800" dirty="0" err="1">
                <a:latin typeface="Courier New"/>
                <a:ea typeface="MS Mincho"/>
                <a:cs typeface="Times New Roman"/>
              </a:rPr>
              <a:t>.Succeeded</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2400" b="1" dirty="0">
                <a:latin typeface="Calibri"/>
                <a:ea typeface="MS Mincho"/>
                <a:cs typeface="Times New Roman"/>
              </a:rPr>
              <a:t>&lt;/C#&gt;</a:t>
            </a:r>
            <a:endParaRPr lang="en-US" sz="18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Application</a:t>
            </a:r>
            <a:br>
              <a:rPr lang="en-US" dirty="0"/>
            </a:br>
            <a:r>
              <a:rPr lang="en-US" sz="2800" b="0" i="1" dirty="0">
                <a:solidFill>
                  <a:schemeClr val="accent4"/>
                </a:solidFill>
              </a:rPr>
              <a:t>.</a:t>
            </a:r>
            <a:r>
              <a:rPr lang="en-US" sz="2800" b="0" i="1" dirty="0" err="1">
                <a:solidFill>
                  <a:schemeClr val="accent4"/>
                </a:solidFill>
              </a:rPr>
              <a:t>addin</a:t>
            </a:r>
            <a:r>
              <a:rPr lang="en-US" sz="2800" b="0" i="1" dirty="0">
                <a:solidFill>
                  <a:schemeClr val="accent4"/>
                </a:solidFill>
              </a:rPr>
              <a:t> Manifest </a:t>
            </a:r>
            <a:endParaRPr lang="en-US" b="0" i="1" dirty="0">
              <a:solidFill>
                <a:schemeClr val="accent4"/>
              </a:solidFill>
            </a:endParaRPr>
          </a:p>
        </p:txBody>
      </p:sp>
      <p:sp>
        <p:nvSpPr>
          <p:cNvPr id="5" name="TextBox 4"/>
          <p:cNvSpPr txBox="1"/>
          <p:nvPr/>
        </p:nvSpPr>
        <p:spPr>
          <a:xfrm>
            <a:off x="561975" y="3512163"/>
            <a:ext cx="11811000" cy="251607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err="1">
                <a:solidFill>
                  <a:srgbClr val="A31515"/>
                </a:solidFill>
                <a:latin typeface="Courier New"/>
                <a:ea typeface="MS Mincho"/>
                <a:cs typeface="Times New Roman"/>
              </a:rPr>
              <a:t>AddIn</a:t>
            </a:r>
            <a:r>
              <a:rPr lang="en-US" sz="1800" dirty="0">
                <a:solidFill>
                  <a:srgbClr val="0000FF"/>
                </a:solidFill>
                <a:latin typeface="Courier New"/>
                <a:ea typeface="MS Mincho"/>
                <a:cs typeface="Times New Roman"/>
              </a:rPr>
              <a:t> </a:t>
            </a:r>
            <a:r>
              <a:rPr lang="en-US" sz="1800" dirty="0">
                <a:solidFill>
                  <a:srgbClr val="FF0000"/>
                </a:solidFill>
                <a:latin typeface="Courier New"/>
                <a:ea typeface="MS Mincho"/>
                <a:cs typeface="Times New Roman"/>
              </a:rPr>
              <a:t>Type</a:t>
            </a:r>
            <a:r>
              <a:rPr lang="en-US" sz="1800" dirty="0">
                <a:solidFill>
                  <a:srgbClr val="0000FF"/>
                </a:solidFill>
                <a:latin typeface="Courier New"/>
                <a:ea typeface="MS Mincho"/>
                <a:cs typeface="Times New Roman"/>
              </a:rPr>
              <a:t>=</a:t>
            </a:r>
            <a:r>
              <a:rPr lang="en-US" sz="1800" dirty="0">
                <a:latin typeface="Courier New"/>
                <a:ea typeface="MS Mincho"/>
                <a:cs typeface="Times New Roman"/>
              </a:rPr>
              <a:t>"</a:t>
            </a:r>
            <a:r>
              <a:rPr lang="en-US" sz="1800" b="1" dirty="0">
                <a:solidFill>
                  <a:srgbClr val="0000FF"/>
                </a:solidFill>
                <a:latin typeface="Courier New"/>
                <a:ea typeface="MS Mincho"/>
                <a:cs typeface="Times New Roman"/>
              </a:rPr>
              <a:t>Application</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&gt;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b="1" dirty="0">
                <a:solidFill>
                  <a:srgbClr val="A31515"/>
                </a:solidFill>
                <a:latin typeface="Courier New"/>
                <a:ea typeface="MS Mincho"/>
                <a:cs typeface="Times New Roman"/>
              </a:rPr>
              <a:t>Name</a:t>
            </a:r>
            <a:r>
              <a:rPr lang="en-US" sz="1800" dirty="0">
                <a:solidFill>
                  <a:srgbClr val="0000FF"/>
                </a:solidFill>
                <a:latin typeface="Courier New"/>
                <a:ea typeface="MS Mincho"/>
                <a:cs typeface="Times New Roman"/>
              </a:rPr>
              <a:t>&gt;</a:t>
            </a:r>
            <a:r>
              <a:rPr lang="en-US" sz="1800" dirty="0">
                <a:latin typeface="Courier New"/>
                <a:ea typeface="MS Mincho"/>
                <a:cs typeface="Times New Roman"/>
              </a:rPr>
              <a:t>Hello World App</a:t>
            </a:r>
            <a:r>
              <a:rPr lang="en-US" sz="1800" dirty="0">
                <a:solidFill>
                  <a:srgbClr val="0000FF"/>
                </a:solidFill>
                <a:latin typeface="Courier New"/>
                <a:ea typeface="MS Mincho"/>
                <a:cs typeface="Times New Roman"/>
              </a:rPr>
              <a:t>&lt;/</a:t>
            </a:r>
            <a:r>
              <a:rPr lang="en-US" sz="1800" dirty="0">
                <a:solidFill>
                  <a:srgbClr val="A31515"/>
                </a:solidFill>
                <a:latin typeface="Courier New"/>
                <a:ea typeface="MS Mincho"/>
                <a:cs typeface="Times New Roman"/>
              </a:rPr>
              <a:t>Name</a:t>
            </a:r>
            <a:r>
              <a:rPr lang="en-US" sz="1800" dirty="0">
                <a:solidFill>
                  <a:srgbClr val="0000FF"/>
                </a:solidFill>
                <a:latin typeface="Courier New"/>
                <a:ea typeface="MS Mincho"/>
                <a:cs typeface="Times New Roman"/>
              </a:rPr>
              <a:t>&gt;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err="1">
                <a:solidFill>
                  <a:srgbClr val="A31515"/>
                </a:solidFill>
                <a:latin typeface="Courier New"/>
                <a:ea typeface="MS Mincho"/>
                <a:cs typeface="Times New Roman"/>
              </a:rPr>
              <a:t>FullClassName</a:t>
            </a:r>
            <a:r>
              <a:rPr lang="en-US" sz="1800" dirty="0">
                <a:solidFill>
                  <a:srgbClr val="0000FF"/>
                </a:solidFill>
                <a:latin typeface="Courier New"/>
                <a:ea typeface="MS Mincho"/>
                <a:cs typeface="Times New Roman"/>
              </a:rPr>
              <a:t>&gt;</a:t>
            </a:r>
            <a:r>
              <a:rPr lang="en-US" sz="1800" dirty="0" err="1">
                <a:latin typeface="Courier New"/>
                <a:ea typeface="MS Mincho"/>
                <a:cs typeface="Times New Roman"/>
              </a:rPr>
              <a:t>IntroVb.HelloWorldApp</a:t>
            </a:r>
            <a:r>
              <a:rPr lang="en-US" sz="1800" dirty="0">
                <a:solidFill>
                  <a:srgbClr val="0000FF"/>
                </a:solidFill>
                <a:latin typeface="Courier New"/>
                <a:ea typeface="MS Mincho"/>
                <a:cs typeface="Times New Roman"/>
              </a:rPr>
              <a:t>&lt;/</a:t>
            </a:r>
            <a:r>
              <a:rPr lang="en-US" sz="1800" dirty="0" err="1">
                <a:solidFill>
                  <a:srgbClr val="A31515"/>
                </a:solidFill>
                <a:latin typeface="Courier New"/>
                <a:ea typeface="MS Mincho"/>
                <a:cs typeface="Times New Roman"/>
              </a:rPr>
              <a:t>FullClassName</a:t>
            </a:r>
            <a:r>
              <a:rPr lang="en-US" sz="1800" dirty="0">
                <a:solidFill>
                  <a:srgbClr val="0000FF"/>
                </a:solidFill>
                <a:latin typeface="Courier New"/>
                <a:ea typeface="MS Mincho"/>
                <a:cs typeface="Times New Roman"/>
              </a:rPr>
              <a:t>&gt;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a:solidFill>
                  <a:srgbClr val="A31515"/>
                </a:solidFill>
                <a:latin typeface="Courier New"/>
                <a:ea typeface="MS Mincho"/>
                <a:cs typeface="Times New Roman"/>
              </a:rPr>
              <a:t>Assembly</a:t>
            </a:r>
            <a:r>
              <a:rPr lang="en-US" sz="1800" dirty="0">
                <a:solidFill>
                  <a:srgbClr val="0000FF"/>
                </a:solidFill>
                <a:latin typeface="Courier New"/>
                <a:ea typeface="MS Mincho"/>
                <a:cs typeface="Times New Roman"/>
              </a:rPr>
              <a:t>&gt;C</a:t>
            </a:r>
            <a:r>
              <a:rPr lang="en-US" sz="1800" dirty="0">
                <a:latin typeface="Courier New"/>
                <a:ea typeface="MS Mincho"/>
                <a:cs typeface="Times New Roman"/>
              </a:rPr>
              <a:t>:\...\IntroVb.dll</a:t>
            </a:r>
            <a:r>
              <a:rPr lang="en-US" sz="1800" dirty="0">
                <a:solidFill>
                  <a:srgbClr val="0000FF"/>
                </a:solidFill>
                <a:latin typeface="Courier New"/>
                <a:ea typeface="MS Mincho"/>
                <a:cs typeface="Times New Roman"/>
              </a:rPr>
              <a:t>&lt;/</a:t>
            </a:r>
            <a:r>
              <a:rPr lang="en-US" sz="1800" dirty="0">
                <a:solidFill>
                  <a:srgbClr val="A31515"/>
                </a:solidFill>
                <a:latin typeface="Courier New"/>
                <a:ea typeface="MS Mincho"/>
                <a:cs typeface="Times New Roman"/>
              </a:rPr>
              <a:t>Assembly</a:t>
            </a:r>
            <a:r>
              <a:rPr lang="en-US" sz="1800" dirty="0">
                <a:solidFill>
                  <a:srgbClr val="0000FF"/>
                </a:solidFill>
                <a:latin typeface="Courier New"/>
                <a:ea typeface="MS Mincho"/>
                <a:cs typeface="Times New Roman"/>
              </a:rPr>
              <a:t>&gt;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err="1">
                <a:solidFill>
                  <a:srgbClr val="A31515"/>
                </a:solidFill>
                <a:latin typeface="Courier New"/>
                <a:ea typeface="MS Mincho"/>
                <a:cs typeface="Times New Roman"/>
              </a:rPr>
              <a:t>AddInId</a:t>
            </a:r>
            <a:r>
              <a:rPr lang="en-US" sz="1800" dirty="0">
                <a:solidFill>
                  <a:srgbClr val="0000FF"/>
                </a:solidFill>
                <a:latin typeface="Courier New"/>
                <a:ea typeface="MS Mincho"/>
                <a:cs typeface="Times New Roman"/>
              </a:rPr>
              <a:t>&gt;</a:t>
            </a:r>
            <a:r>
              <a:rPr lang="en-US" sz="1800" dirty="0">
                <a:latin typeface="Courier New"/>
                <a:ea typeface="MS Mincho"/>
                <a:cs typeface="Times New Roman"/>
              </a:rPr>
              <a:t>08E8EFB1-FCC1-4b99-AD14-93523EE229AA</a:t>
            </a:r>
            <a:r>
              <a:rPr lang="en-US" sz="1800" dirty="0">
                <a:solidFill>
                  <a:srgbClr val="0000FF"/>
                </a:solidFill>
                <a:latin typeface="Courier New"/>
                <a:ea typeface="MS Mincho"/>
                <a:cs typeface="Times New Roman"/>
              </a:rPr>
              <a:t>&lt;/</a:t>
            </a:r>
            <a:r>
              <a:rPr lang="en-US" sz="1800" dirty="0" err="1">
                <a:solidFill>
                  <a:srgbClr val="A31515"/>
                </a:solidFill>
                <a:latin typeface="Courier New"/>
                <a:ea typeface="MS Mincho"/>
                <a:cs typeface="Times New Roman"/>
              </a:rPr>
              <a:t>AddInId</a:t>
            </a:r>
            <a:r>
              <a:rPr lang="en-US" sz="1800" dirty="0">
                <a:solidFill>
                  <a:srgbClr val="0000FF"/>
                </a:solidFill>
                <a:latin typeface="Courier New"/>
                <a:ea typeface="MS Mincho"/>
                <a:cs typeface="Times New Roman"/>
              </a:rPr>
              <a:t>&gt;</a:t>
            </a:r>
          </a:p>
          <a:p>
            <a:r>
              <a:rPr lang="en-GB" sz="1800" dirty="0">
                <a:latin typeface="Courier New" pitchFamily="49" charset="0"/>
                <a:cs typeface="Courier New" pitchFamily="49" charset="0"/>
              </a:rPr>
              <a:t>    &lt;</a:t>
            </a:r>
            <a:r>
              <a:rPr lang="en-GB" sz="1800" dirty="0" err="1">
                <a:latin typeface="Courier New" pitchFamily="49" charset="0"/>
                <a:cs typeface="Courier New" pitchFamily="49" charset="0"/>
              </a:rPr>
              <a:t>VendorId</a:t>
            </a:r>
            <a:r>
              <a:rPr lang="en-GB" sz="1800" dirty="0">
                <a:latin typeface="Courier New" pitchFamily="49" charset="0"/>
                <a:cs typeface="Courier New" pitchFamily="49" charset="0"/>
              </a:rPr>
              <a:t>&gt;ADNP&lt;/</a:t>
            </a:r>
            <a:r>
              <a:rPr lang="en-GB" sz="1800" dirty="0" err="1">
                <a:latin typeface="Courier New" pitchFamily="49" charset="0"/>
                <a:cs typeface="Courier New" pitchFamily="49" charset="0"/>
              </a:rPr>
              <a:t>VendorId</a:t>
            </a:r>
            <a:r>
              <a:rPr lang="en-GB" sz="1800" dirty="0">
                <a:latin typeface="Courier New" pitchFamily="49" charset="0"/>
                <a:cs typeface="Courier New" pitchFamily="49" charset="0"/>
              </a:rPr>
              <a:t>&gt;</a:t>
            </a:r>
          </a:p>
          <a:p>
            <a:r>
              <a:rPr lang="en-GB" sz="1800" dirty="0">
                <a:latin typeface="Courier New" pitchFamily="49" charset="0"/>
                <a:cs typeface="Courier New" pitchFamily="49" charset="0"/>
              </a:rPr>
              <a:t>    &lt;</a:t>
            </a:r>
            <a:r>
              <a:rPr lang="en-GB" sz="1800" dirty="0" err="1">
                <a:latin typeface="Courier New" pitchFamily="49" charset="0"/>
                <a:cs typeface="Courier New" pitchFamily="49" charset="0"/>
              </a:rPr>
              <a:t>VendorDescription</a:t>
            </a:r>
            <a:r>
              <a:rPr lang="en-GB" sz="1800" dirty="0">
                <a:latin typeface="Courier New" pitchFamily="49" charset="0"/>
                <a:cs typeface="Courier New" pitchFamily="49" charset="0"/>
              </a:rPr>
              <a:t>&gt;Autodesk, Inc. www.autodesk.com&lt;/VendorDescription&gt;</a:t>
            </a:r>
          </a:p>
          <a:p>
            <a:r>
              <a:rPr lang="en-US" sz="1800" dirty="0">
                <a:solidFill>
                  <a:srgbClr val="0000FF"/>
                </a:solidFill>
                <a:latin typeface="Courier New"/>
                <a:ea typeface="MS Mincho"/>
                <a:cs typeface="Times New Roman"/>
              </a:rPr>
              <a:t>&lt;/</a:t>
            </a:r>
            <a:r>
              <a:rPr lang="en-US" sz="1800" dirty="0" err="1">
                <a:solidFill>
                  <a:srgbClr val="A31515"/>
                </a:solidFill>
                <a:latin typeface="Courier New"/>
                <a:ea typeface="MS Mincho"/>
                <a:cs typeface="Times New Roman"/>
              </a:rPr>
              <a:t>AddIn</a:t>
            </a:r>
            <a:r>
              <a:rPr lang="en-US" sz="1800" dirty="0">
                <a:solidFill>
                  <a:srgbClr val="0000FF"/>
                </a:solidFill>
                <a:latin typeface="Courier New"/>
                <a:ea typeface="MS Mincho"/>
                <a:cs typeface="Times New Roman"/>
              </a:rPr>
              <a:t>&gt;</a:t>
            </a:r>
            <a:endParaRPr lang="en-US" sz="1800" dirty="0"/>
          </a:p>
        </p:txBody>
      </p:sp>
      <p:sp>
        <p:nvSpPr>
          <p:cNvPr id="8" name="Rectangle 7"/>
          <p:cNvSpPr/>
          <p:nvPr/>
        </p:nvSpPr>
        <p:spPr bwMode="auto">
          <a:xfrm>
            <a:off x="333375" y="3359763"/>
            <a:ext cx="5638800" cy="9144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6" name="Rectangular Callout 5"/>
          <p:cNvSpPr/>
          <p:nvPr/>
        </p:nvSpPr>
        <p:spPr bwMode="auto">
          <a:xfrm>
            <a:off x="6429375" y="2820987"/>
            <a:ext cx="5638800" cy="990600"/>
          </a:xfrm>
          <a:prstGeom prst="wedgeRectCallout">
            <a:avLst>
              <a:gd name="adj1" fmla="val -83940"/>
              <a:gd name="adj2" fmla="val 49705"/>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Type = “Application” instead of “Command”</a:t>
            </a:r>
          </a:p>
          <a:p>
            <a:pPr marL="0" marR="0" indent="0" defTabSz="914400" rtl="0" eaLnBrk="1" fontAlgn="base" latinLnBrk="0" hangingPunct="1">
              <a:lnSpc>
                <a:spcPct val="100000"/>
              </a:lnSpc>
              <a:spcBef>
                <a:spcPct val="0"/>
              </a:spcBef>
              <a:spcAft>
                <a:spcPct val="0"/>
              </a:spcAft>
              <a:buClrTx/>
              <a:buSzTx/>
              <a:buFontTx/>
              <a:buNone/>
              <a:tabLst/>
            </a:pPr>
            <a:r>
              <a:rPr lang="en-US" sz="2200" dirty="0">
                <a:solidFill>
                  <a:srgbClr val="000000"/>
                </a:solidFill>
                <a:latin typeface="Gill Sans" charset="0"/>
                <a:ea typeface="ヒラギノ角ゴ Pro W3" charset="0"/>
                <a:cs typeface="ヒラギノ角ゴ Pro W3" charset="0"/>
                <a:sym typeface="Gill Sans" charset="0"/>
              </a:rPr>
              <a:t>&lt;Name&gt; instead of &lt;Text&gt;</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Data</a:t>
            </a:r>
            <a:br>
              <a:rPr lang="en-US" dirty="0"/>
            </a:br>
            <a:r>
              <a:rPr lang="en-US" sz="2800" b="0" i="1" dirty="0">
                <a:solidFill>
                  <a:schemeClr val="accent4"/>
                </a:solidFill>
              </a:rPr>
              <a:t>Access to the </a:t>
            </a:r>
            <a:r>
              <a:rPr lang="en-US" sz="2800" b="0" i="1" dirty="0" err="1">
                <a:solidFill>
                  <a:schemeClr val="accent4"/>
                </a:solidFill>
              </a:rPr>
              <a:t>Revit</a:t>
            </a:r>
            <a:r>
              <a:rPr lang="en-US" sz="2800" b="0" i="1" dirty="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err="1"/>
              <a:t>ExternalCommandData</a:t>
            </a:r>
            <a:r>
              <a:rPr lang="en-US" dirty="0"/>
              <a:t> = 1</a:t>
            </a:r>
            <a:r>
              <a:rPr lang="en-US" baseline="30000" dirty="0"/>
              <a:t>st</a:t>
            </a:r>
            <a:r>
              <a:rPr lang="en-US" dirty="0"/>
              <a:t> argument of Execute() method</a:t>
            </a:r>
          </a:p>
          <a:p>
            <a:r>
              <a:rPr lang="en-US" dirty="0"/>
              <a:t>Top most object that allows us to access a Revit model </a:t>
            </a:r>
          </a:p>
        </p:txBody>
      </p:sp>
      <p:pic>
        <p:nvPicPr>
          <p:cNvPr id="5" name="Picture 4"/>
          <p:cNvPicPr/>
          <p:nvPr/>
        </p:nvPicPr>
        <p:blipFill>
          <a:blip r:embed="rId3" cstate="print"/>
          <a:srcRect/>
          <a:stretch>
            <a:fillRect/>
          </a:stretch>
        </p:blipFill>
        <p:spPr bwMode="auto">
          <a:xfrm>
            <a:off x="485775" y="3354387"/>
            <a:ext cx="11125200" cy="5562600"/>
          </a:xfrm>
          <a:prstGeom prst="rect">
            <a:avLst/>
          </a:prstGeom>
          <a:noFill/>
          <a:ln w="9525">
            <a:noFill/>
            <a:miter lim="800000"/>
            <a:headEnd/>
            <a:tailEnd/>
          </a:ln>
        </p:spPr>
      </p:pic>
      <p:sp>
        <p:nvSpPr>
          <p:cNvPr id="3" name="TextBox 2">
            <a:extLst>
              <a:ext uri="{FF2B5EF4-FFF2-40B4-BE49-F238E27FC236}">
                <a16:creationId xmlns:a16="http://schemas.microsoft.com/office/drawing/2014/main" id="{5143B300-A6DE-48A5-B9E0-28DFE2660D47}"/>
              </a:ext>
            </a:extLst>
          </p:cNvPr>
          <p:cNvSpPr txBox="1"/>
          <p:nvPr/>
        </p:nvSpPr>
        <p:spPr>
          <a:xfrm>
            <a:off x="9553575" y="7926388"/>
            <a:ext cx="1295400" cy="492443"/>
          </a:xfrm>
          <a:prstGeom prst="rect">
            <a:avLst/>
          </a:prstGeom>
          <a:noFill/>
        </p:spPr>
        <p:txBody>
          <a:bodyPr wrap="square" rtlCol="0">
            <a:spAutoFit/>
          </a:bodyPr>
          <a:lstStyle/>
          <a:p>
            <a:r>
              <a:rPr lang="en-US" dirty="0"/>
              <a:t>2021</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Data</a:t>
            </a:r>
            <a:br>
              <a:rPr lang="en-US" dirty="0"/>
            </a:br>
            <a:r>
              <a:rPr lang="en-US" sz="2800" b="0" i="1" dirty="0">
                <a:solidFill>
                  <a:schemeClr val="accent4"/>
                </a:solidFill>
              </a:rPr>
              <a:t>Access to the </a:t>
            </a:r>
            <a:r>
              <a:rPr lang="en-US" sz="2800" b="0" i="1" dirty="0" err="1">
                <a:solidFill>
                  <a:schemeClr val="accent4"/>
                </a:solidFill>
              </a:rPr>
              <a:t>Revit</a:t>
            </a:r>
            <a:r>
              <a:rPr lang="en-US" sz="2800" b="0" i="1" dirty="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a:t>Examples: </a:t>
            </a:r>
          </a:p>
        </p:txBody>
      </p:sp>
      <p:sp>
        <p:nvSpPr>
          <p:cNvPr id="6" name="TextBox 5"/>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8000"/>
                </a:solidFill>
                <a:latin typeface="Courier New"/>
                <a:ea typeface="MS Mincho"/>
              </a:rPr>
              <a:t>''  access to the version of </a:t>
            </a:r>
            <a:r>
              <a:rPr lang="en-US" sz="1800" dirty="0" err="1">
                <a:solidFill>
                  <a:srgbClr val="008000"/>
                </a:solidFill>
                <a:latin typeface="Courier New"/>
                <a:ea typeface="MS Mincho"/>
              </a:rPr>
              <a:t>Revit</a:t>
            </a:r>
            <a:r>
              <a:rPr lang="en-US" sz="1800" dirty="0">
                <a:solidFill>
                  <a:srgbClr val="008000"/>
                </a:solidFill>
                <a:latin typeface="Courier New"/>
                <a:ea typeface="MS Mincho"/>
              </a:rPr>
              <a:t> and the title of the document currently in use</a:t>
            </a:r>
            <a:endParaRPr lang="en-US" sz="1800" b="1" dirty="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versionName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_</a:t>
            </a:r>
            <a:br>
              <a:rPr lang="en-US" sz="1800" b="1" dirty="0">
                <a:latin typeface="Courier New"/>
                <a:ea typeface="MS Mincho"/>
                <a:cs typeface="Times New Roman"/>
              </a:rPr>
            </a:br>
            <a:r>
              <a:rPr lang="en-US" sz="1800" b="1" dirty="0">
                <a:latin typeface="Courier New"/>
                <a:ea typeface="MS Mincho"/>
                <a:cs typeface="Times New Roman"/>
              </a:rPr>
              <a:t>    </a:t>
            </a:r>
            <a:r>
              <a:rPr lang="en-US" sz="1800" b="1" dirty="0" err="1">
                <a:latin typeface="Courier New"/>
                <a:ea typeface="MS Mincho"/>
                <a:cs typeface="Times New Roman"/>
              </a:rPr>
              <a:t>commandData.Application.Application.VersionName</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documentTitle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_ </a:t>
            </a:r>
            <a:br>
              <a:rPr lang="en-US" sz="1800" b="1" dirty="0">
                <a:latin typeface="Courier New"/>
                <a:ea typeface="MS Mincho"/>
                <a:cs typeface="Times New Roman"/>
              </a:rPr>
            </a:br>
            <a:r>
              <a:rPr lang="en-US" sz="1800" b="1" dirty="0">
                <a:latin typeface="Courier New"/>
                <a:ea typeface="MS Mincho"/>
                <a:cs typeface="Times New Roman"/>
              </a:rPr>
              <a:t>    </a:t>
            </a:r>
            <a:r>
              <a:rPr lang="en-US" sz="1800" b="1" dirty="0" err="1">
                <a:latin typeface="Courier New"/>
                <a:ea typeface="MS Mincho"/>
                <a:cs typeface="Times New Roman"/>
              </a:rPr>
              <a:t>commandData.Application.ActiveUIDocument.Document.Title</a:t>
            </a:r>
            <a:endParaRPr lang="en-US" sz="1800" b="1" dirty="0"/>
          </a:p>
        </p:txBody>
      </p:sp>
      <p:sp>
        <p:nvSpPr>
          <p:cNvPr id="7" name="TextBox 6"/>
          <p:cNvSpPr txBox="1"/>
          <p:nvPr/>
        </p:nvSpPr>
        <p:spPr>
          <a:xfrm>
            <a:off x="561975" y="5259387"/>
            <a:ext cx="11811000" cy="23221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8000"/>
                </a:solidFill>
                <a:latin typeface="Courier New"/>
                <a:ea typeface="MS Mincho"/>
              </a:rPr>
              <a:t>''  print out wall types available in the current </a:t>
            </a:r>
            <a:r>
              <a:rPr lang="en-US" sz="1800" dirty="0" err="1">
                <a:solidFill>
                  <a:srgbClr val="008000"/>
                </a:solidFill>
                <a:latin typeface="Courier New"/>
                <a:ea typeface="MS Mincho"/>
              </a:rPr>
              <a:t>rvt</a:t>
            </a:r>
            <a:r>
              <a:rPr lang="en-US" sz="1800" dirty="0">
                <a:solidFill>
                  <a:srgbClr val="008000"/>
                </a:solidFill>
                <a:latin typeface="Courier New"/>
                <a:ea typeface="MS Mincho"/>
              </a:rPr>
              <a:t> project </a:t>
            </a:r>
            <a:endParaRPr lang="en-US" sz="1800" b="1" dirty="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collector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New</a:t>
            </a:r>
            <a:r>
              <a:rPr lang="en-US" sz="1800" b="1" dirty="0">
                <a:latin typeface="Courier New"/>
                <a:ea typeface="MS Mincho"/>
                <a:cs typeface="Times New Roman"/>
              </a:rPr>
              <a:t> </a:t>
            </a:r>
            <a:r>
              <a:rPr lang="en-US" sz="1800" b="1" dirty="0" err="1">
                <a:latin typeface="Courier New"/>
                <a:ea typeface="MS Mincho"/>
                <a:cs typeface="Times New Roman"/>
              </a:rPr>
              <a:t>FilteredElementCollector</a:t>
            </a:r>
            <a:r>
              <a:rPr lang="en-US" sz="1800" b="1" dirty="0">
                <a:latin typeface="Courier New"/>
                <a:ea typeface="MS Mincho"/>
                <a:cs typeface="Times New Roman"/>
              </a:rPr>
              <a:t>(</a:t>
            </a:r>
            <a:r>
              <a:rPr lang="en-US" sz="1800" b="1" dirty="0" err="1">
                <a:latin typeface="Courier New"/>
                <a:ea typeface="MS Mincho"/>
                <a:cs typeface="Times New Roman"/>
              </a:rPr>
              <a:t>rvtDoc</a:t>
            </a:r>
            <a:r>
              <a:rPr lang="en-US" sz="1800" b="1" dirty="0">
                <a:latin typeface="Courier New"/>
                <a:ea typeface="MS Mincho"/>
                <a:cs typeface="Times New Roman"/>
              </a:rPr>
              <a:t>)</a:t>
            </a:r>
          </a:p>
          <a:p>
            <a:pPr marL="0" marR="0">
              <a:lnSpc>
                <a:spcPct val="115000"/>
              </a:lnSpc>
              <a:spcBef>
                <a:spcPts val="0"/>
              </a:spcBef>
              <a:spcAft>
                <a:spcPts val="0"/>
              </a:spcAft>
            </a:pPr>
            <a:r>
              <a:rPr lang="en-US" sz="1800" b="1" dirty="0" err="1">
                <a:latin typeface="Courier New"/>
                <a:ea typeface="MS Mincho"/>
                <a:cs typeface="Times New Roman"/>
              </a:rPr>
              <a:t>Collector.OfClass</a:t>
            </a:r>
            <a:r>
              <a:rPr lang="en-US" sz="1800" b="1" dirty="0">
                <a:latin typeface="Courier New"/>
                <a:ea typeface="MS Mincho"/>
                <a:cs typeface="Times New Roman"/>
              </a:rPr>
              <a:t>(</a:t>
            </a:r>
            <a:r>
              <a:rPr lang="en-US" sz="1800" b="1" dirty="0" err="1">
                <a:latin typeface="Courier New"/>
                <a:ea typeface="MS Mincho"/>
                <a:cs typeface="Times New Roman"/>
              </a:rPr>
              <a:t>GetType</a:t>
            </a:r>
            <a:r>
              <a:rPr lang="en-US" sz="1800" b="1" dirty="0">
                <a:latin typeface="Courier New"/>
                <a:ea typeface="MS Mincho"/>
                <a:cs typeface="Times New Roman"/>
              </a:rPr>
              <a:t>(</a:t>
            </a:r>
            <a:r>
              <a:rPr lang="en-US" sz="1800" b="1" dirty="0" err="1">
                <a:latin typeface="Courier New"/>
                <a:ea typeface="MS Mincho"/>
                <a:cs typeface="Times New Roman"/>
              </a:rPr>
              <a:t>WallType</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s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a:t>
            </a:r>
            <a:r>
              <a:rPr lang="en-US" sz="1800" b="1" dirty="0">
                <a:solidFill>
                  <a:srgbClr val="A31515"/>
                </a:solidFill>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For</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Each</a:t>
            </a:r>
            <a:r>
              <a:rPr lang="en-US" sz="1800" b="1" dirty="0">
                <a:latin typeface="Courier New"/>
                <a:ea typeface="MS Mincho"/>
                <a:cs typeface="Times New Roman"/>
              </a:rPr>
              <a:t> </a:t>
            </a:r>
            <a:r>
              <a:rPr lang="en-US" sz="1800" b="1" dirty="0" err="1">
                <a:latin typeface="Courier New"/>
                <a:ea typeface="MS Mincho"/>
                <a:cs typeface="Times New Roman"/>
              </a:rPr>
              <a:t>wType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WallType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a:t>
            </a:r>
            <a:r>
              <a:rPr lang="en-US" sz="1800" b="1" dirty="0" err="1">
                <a:latin typeface="Courier New"/>
                <a:ea typeface="MS Mincho"/>
                <a:cs typeface="Times New Roman"/>
              </a:rPr>
              <a:t>wallTypes</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s + </a:t>
            </a:r>
            <a:r>
              <a:rPr lang="en-US" sz="1800" b="1" dirty="0" err="1">
                <a:latin typeface="Courier New"/>
                <a:ea typeface="MS Mincho"/>
                <a:cs typeface="Times New Roman"/>
              </a:rPr>
              <a:t>wType.Name</a:t>
            </a:r>
            <a:r>
              <a:rPr lang="en-US" sz="1800" b="1" dirty="0">
                <a:latin typeface="Courier New"/>
                <a:ea typeface="MS Mincho"/>
                <a:cs typeface="Times New Roman"/>
              </a:rPr>
              <a:t> + </a:t>
            </a:r>
            <a:r>
              <a:rPr lang="en-US" sz="1800" b="1" dirty="0" err="1">
                <a:latin typeface="Courier New"/>
                <a:ea typeface="MS Mincho"/>
                <a:cs typeface="Times New Roman"/>
              </a:rPr>
              <a:t>vbCr</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Next</a:t>
            </a:r>
            <a:endParaRPr lang="en-US" sz="1800" b="1"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CommandData</a:t>
            </a:r>
            <a:br>
              <a:rPr lang="en-US" dirty="0"/>
            </a:br>
            <a:r>
              <a:rPr lang="en-US" sz="2800" b="0" i="1" dirty="0">
                <a:solidFill>
                  <a:schemeClr val="accent4"/>
                </a:solidFill>
              </a:rPr>
              <a:t>Access to the </a:t>
            </a:r>
            <a:r>
              <a:rPr lang="en-US" sz="2800" b="0" i="1" dirty="0" err="1">
                <a:solidFill>
                  <a:schemeClr val="accent4"/>
                </a:solidFill>
              </a:rPr>
              <a:t>Revit</a:t>
            </a:r>
            <a:r>
              <a:rPr lang="en-US" sz="2800" b="0" i="1" dirty="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a:t>Access to Application and Document in DB and UI portions</a:t>
            </a:r>
            <a:br>
              <a:rPr lang="en-US" dirty="0"/>
            </a:br>
            <a:endParaRPr lang="en-US" dirty="0">
              <a:solidFill>
                <a:schemeClr val="bg1">
                  <a:lumMod val="65000"/>
                </a:schemeClr>
              </a:solidFill>
            </a:endParaRPr>
          </a:p>
        </p:txBody>
      </p:sp>
      <p:sp>
        <p:nvSpPr>
          <p:cNvPr id="6" name="TextBox 5"/>
          <p:cNvSpPr txBox="1"/>
          <p:nvPr/>
        </p:nvSpPr>
        <p:spPr>
          <a:xfrm>
            <a:off x="638175" y="3090777"/>
            <a:ext cx="11811000" cy="582621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ourier New"/>
                <a:ea typeface="MS Mincho"/>
                <a:cs typeface="Times New Roman"/>
              </a:rPr>
              <a:t>&lt;VB.NET&gt;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chemeClr val="accent4">
                    <a:lumMod val="60000"/>
                    <a:lumOff val="40000"/>
                  </a:schemeClr>
                </a:solidFill>
                <a:latin typeface="Courier New"/>
                <a:ea typeface="MS Mincho"/>
                <a:cs typeface="Times New Roman"/>
              </a:rPr>
              <a:t>Public Class </a:t>
            </a:r>
            <a:r>
              <a:rPr lang="en-US" sz="1800" dirty="0" err="1">
                <a:solidFill>
                  <a:schemeClr val="accent4">
                    <a:lumMod val="60000"/>
                    <a:lumOff val="40000"/>
                  </a:schemeClr>
                </a:solidFill>
                <a:latin typeface="Courier New"/>
                <a:ea typeface="MS Mincho"/>
                <a:cs typeface="Times New Roman"/>
              </a:rPr>
              <a:t>DBElement</a:t>
            </a:r>
            <a:endParaRPr lang="en-US" sz="2400" dirty="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a:solidFill>
                  <a:schemeClr val="accent4">
                    <a:lumMod val="60000"/>
                    <a:lumOff val="40000"/>
                  </a:schemeClr>
                </a:solidFill>
                <a:latin typeface="Courier New"/>
                <a:ea typeface="MS Mincho"/>
                <a:cs typeface="Times New Roman"/>
              </a:rPr>
              <a:t>    Implements </a:t>
            </a:r>
            <a:r>
              <a:rPr lang="en-US" sz="1800" dirty="0" err="1">
                <a:solidFill>
                  <a:schemeClr val="accent4">
                    <a:lumMod val="60000"/>
                    <a:lumOff val="40000"/>
                  </a:schemeClr>
                </a:solidFill>
                <a:latin typeface="Courier New"/>
                <a:ea typeface="MS Mincho"/>
                <a:cs typeface="Times New Roman"/>
              </a:rPr>
              <a:t>IExternalCommand</a:t>
            </a:r>
            <a:endParaRPr lang="en-US" sz="2400" dirty="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member variables </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m_rvtApp</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Application</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m_rvtDoc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Document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chemeClr val="bg1">
                    <a:lumMod val="75000"/>
                  </a:schemeClr>
                </a:solidFill>
                <a:latin typeface="Courier New"/>
                <a:ea typeface="MS Mincho"/>
                <a:cs typeface="Times New Roman"/>
              </a:rPr>
              <a:t>    </a:t>
            </a:r>
            <a:r>
              <a:rPr lang="en-US" sz="1800" dirty="0">
                <a:solidFill>
                  <a:schemeClr val="accent4">
                    <a:lumMod val="60000"/>
                    <a:lumOff val="40000"/>
                  </a:schemeClr>
                </a:solidFill>
                <a:latin typeface="Courier New"/>
                <a:ea typeface="MS Mincho"/>
                <a:cs typeface="Times New Roman"/>
              </a:rPr>
              <a:t>Public Function Execute(</a:t>
            </a:r>
            <a:r>
              <a:rPr lang="en-US" sz="1800" dirty="0" err="1">
                <a:solidFill>
                  <a:schemeClr val="accent4">
                    <a:lumMod val="60000"/>
                    <a:lumOff val="40000"/>
                  </a:schemeClr>
                </a:solidFill>
                <a:latin typeface="Courier New"/>
                <a:ea typeface="MS Mincho"/>
                <a:cs typeface="Times New Roman"/>
              </a:rPr>
              <a:t>ByVal</a:t>
            </a: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commandData</a:t>
            </a:r>
            <a:r>
              <a:rPr lang="en-US" sz="1800" dirty="0">
                <a:solidFill>
                  <a:schemeClr val="accent4">
                    <a:lumMod val="60000"/>
                    <a:lumOff val="40000"/>
                  </a:schemeClr>
                </a:solidFill>
                <a:latin typeface="Courier New"/>
                <a:ea typeface="MS Mincho"/>
                <a:cs typeface="Times New Roman"/>
              </a:rPr>
              <a:t> As </a:t>
            </a:r>
            <a:r>
              <a:rPr lang="en-US" sz="1800" dirty="0" err="1">
                <a:solidFill>
                  <a:schemeClr val="accent4">
                    <a:lumMod val="60000"/>
                    <a:lumOff val="40000"/>
                  </a:schemeClr>
                </a:solidFill>
                <a:latin typeface="Courier New"/>
                <a:ea typeface="MS Mincho"/>
                <a:cs typeface="Times New Roman"/>
              </a:rPr>
              <a:t>ExternalCommandData</a:t>
            </a:r>
            <a:r>
              <a:rPr lang="en-US" sz="1800" dirty="0">
                <a:solidFill>
                  <a:schemeClr val="accent4">
                    <a:lumMod val="60000"/>
                    <a:lumOff val="40000"/>
                  </a:schemeClr>
                </a:solidFill>
                <a:latin typeface="Courier New"/>
                <a:ea typeface="MS Mincho"/>
                <a:cs typeface="Times New Roman"/>
              </a:rPr>
              <a:t>, _</a:t>
            </a:r>
            <a:endParaRPr lang="en-US" sz="2400" dirty="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2400" dirty="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a:solidFill>
                  <a:srgbClr val="008000"/>
                </a:solidFill>
                <a:latin typeface="Courier New"/>
                <a:ea typeface="MS Mincho"/>
                <a:cs typeface="Times New Roman"/>
              </a:rPr>
              <a:t>''  Get the access to the top most objects.</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rvtUIApp</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UIApplication</a:t>
            </a:r>
            <a:r>
              <a:rPr lang="en-US" sz="1800" b="1" dirty="0">
                <a:latin typeface="Courier New"/>
                <a:ea typeface="MS Mincho"/>
                <a:cs typeface="Times New Roman"/>
              </a:rPr>
              <a:t> = </a:t>
            </a:r>
            <a:r>
              <a:rPr lang="en-US" sz="1800" b="1" dirty="0" err="1">
                <a:latin typeface="Courier New"/>
                <a:ea typeface="MS Mincho"/>
                <a:cs typeface="Times New Roman"/>
              </a:rPr>
              <a:t>commandData.Application</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rvtUIDoc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UIDocument</a:t>
            </a:r>
            <a:r>
              <a:rPr lang="en-US" sz="1800" b="1" dirty="0">
                <a:latin typeface="Courier New"/>
                <a:ea typeface="MS Mincho"/>
                <a:cs typeface="Times New Roman"/>
              </a:rPr>
              <a:t> = </a:t>
            </a:r>
            <a:r>
              <a:rPr lang="en-US" sz="1800" b="1" dirty="0" err="1">
                <a:latin typeface="Courier New"/>
                <a:ea typeface="MS Mincho"/>
                <a:cs typeface="Times New Roman"/>
              </a:rPr>
              <a:t>rvtUIApp.ActiveUIDocument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m_rvtApp</a:t>
            </a:r>
            <a:r>
              <a:rPr lang="en-US" sz="1800" b="1" dirty="0">
                <a:latin typeface="Courier New"/>
                <a:ea typeface="MS Mincho"/>
                <a:cs typeface="Times New Roman"/>
              </a:rPr>
              <a:t> = </a:t>
            </a:r>
            <a:r>
              <a:rPr lang="en-US" sz="1800" b="1" dirty="0" err="1">
                <a:latin typeface="Courier New"/>
                <a:ea typeface="MS Mincho"/>
                <a:cs typeface="Times New Roman"/>
              </a:rPr>
              <a:t>rvtUIApp.Application</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m_rvtDoc</a:t>
            </a:r>
            <a:r>
              <a:rPr lang="en-US" sz="1800" b="1" dirty="0">
                <a:latin typeface="Courier New"/>
                <a:ea typeface="MS Mincho"/>
                <a:cs typeface="Times New Roman"/>
              </a:rPr>
              <a:t> = </a:t>
            </a:r>
            <a:r>
              <a:rPr lang="en-US" sz="1800" b="1" dirty="0" err="1">
                <a:latin typeface="Courier New"/>
                <a:ea typeface="MS Mincho"/>
                <a:cs typeface="Times New Roman"/>
              </a:rPr>
              <a:t>rvtUIDoc.Document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br>
              <a:rPr lang="en-US" sz="1800" dirty="0">
                <a:solidFill>
                  <a:srgbClr val="0000FF"/>
                </a:solidFill>
                <a:latin typeface="Courier New"/>
                <a:ea typeface="MS Mincho"/>
                <a:cs typeface="Times New Roman"/>
              </a:rPr>
            </a:br>
            <a:r>
              <a:rPr lang="en-US" sz="1800" b="1" dirty="0">
                <a:latin typeface="Courier New"/>
                <a:ea typeface="MS Mincho"/>
                <a:cs typeface="Times New Roman"/>
              </a:rPr>
              <a:t>&lt;/VB.NET&gt;</a:t>
            </a:r>
            <a:r>
              <a:rPr lang="en-US" sz="1800" dirty="0">
                <a:latin typeface="Courier New"/>
                <a:ea typeface="MS Mincho"/>
                <a:cs typeface="Times New Roman"/>
              </a:rPr>
              <a:t> </a:t>
            </a:r>
            <a:endParaRPr lang="en-US" sz="1800" b="1"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Products, SDK</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and </a:t>
            </a:r>
            <a:r>
              <a:rPr lang="en-US" sz="2400" i="1" kern="0" dirty="0">
                <a:solidFill>
                  <a:schemeClr val="accent4"/>
                </a:solidFill>
                <a:latin typeface="+mn-lt"/>
                <a:ea typeface="+mn-ea"/>
                <a:cs typeface="+mn-cs"/>
                <a:sym typeface="Arial" pitchFamily="34" charset="0"/>
              </a:rPr>
              <a:t>a</a:t>
            </a:r>
            <a:r>
              <a:rPr kumimoji="0" lang="en-US" sz="2400" b="0" i="1" u="none" strike="noStrike" kern="0" cap="none" spc="0" normalizeH="0" baseline="0" noProof="0" dirty="0" err="1">
                <a:ln>
                  <a:noFill/>
                </a:ln>
                <a:solidFill>
                  <a:schemeClr val="accent4"/>
                </a:solidFill>
                <a:effectLst/>
                <a:uLnTx/>
                <a:uFillTx/>
                <a:latin typeface="+mn-lt"/>
                <a:ea typeface="+mn-ea"/>
                <a:cs typeface="+mn-cs"/>
                <a:sym typeface="Arial" pitchFamily="34" charset="0"/>
              </a:rPr>
              <a:t>ssembly</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noProof="0" dirty="0" err="1">
                <a:ln>
                  <a:noFill/>
                </a:ln>
                <a:solidFill>
                  <a:schemeClr val="accent4"/>
                </a:solidFill>
                <a:effectLst/>
                <a:uLnTx/>
                <a:uFillTx/>
                <a:latin typeface="+mn-lt"/>
                <a:ea typeface="+mn-ea"/>
                <a:cs typeface="+mn-cs"/>
                <a:sym typeface="Arial" pitchFamily="34" charset="0"/>
              </a:rPr>
              <a:t>dlls</a:t>
            </a:r>
            <a:r>
              <a:rPr lang="en-US" sz="2400" i="1" kern="0" dirty="0">
                <a:solidFill>
                  <a:schemeClr val="accent4"/>
                </a:solidFill>
                <a:latin typeface="+mn-lt"/>
                <a:ea typeface="+mn-ea"/>
                <a:cs typeface="+mn-cs"/>
                <a:sym typeface="Arial" pitchFamily="34" charset="0"/>
              </a:rPr>
              <a:t> </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Revit Lookup, Add-In</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Manager, SDKSamples2021.sln, and </a:t>
            </a:r>
            <a:r>
              <a:rPr kumimoji="0" lang="en-US" sz="2400" b="0" i="1" u="none" strike="noStrike" kern="0" cap="none" spc="0" normalizeH="0" noProof="0" dirty="0" err="1">
                <a:ln>
                  <a:noFill/>
                </a:ln>
                <a:solidFill>
                  <a:schemeClr val="accent4"/>
                </a:solidFill>
                <a:effectLst/>
                <a:uLnTx/>
                <a:uFillTx/>
                <a:latin typeface="+mn-lt"/>
                <a:ea typeface="+mn-ea"/>
                <a:cs typeface="+mn-cs"/>
                <a:sym typeface="Arial" pitchFamily="34" charset="0"/>
              </a:rPr>
              <a:t>RvtSamples</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t>
            </a:r>
            <a:br>
              <a:rPr lang="en-US" dirty="0"/>
            </a:br>
            <a:r>
              <a:rPr lang="en-US" sz="2800" b="0" i="1" dirty="0">
                <a:solidFill>
                  <a:schemeClr val="accent4"/>
                </a:solidFill>
              </a:rPr>
              <a:t>Must Know </a:t>
            </a:r>
            <a:endParaRPr lang="en-US" dirty="0"/>
          </a:p>
        </p:txBody>
      </p:sp>
      <p:sp>
        <p:nvSpPr>
          <p:cNvPr id="3" name="Content Placeholder 2"/>
          <p:cNvSpPr>
            <a:spLocks noGrp="1"/>
          </p:cNvSpPr>
          <p:nvPr>
            <p:ph idx="1"/>
          </p:nvPr>
        </p:nvSpPr>
        <p:spPr/>
        <p:txBody>
          <a:bodyPr/>
          <a:lstStyle/>
          <a:p>
            <a:pPr lvl="0"/>
            <a:r>
              <a:rPr lang="en-US" b="1" dirty="0" err="1"/>
              <a:t>RevitLookup</a:t>
            </a:r>
            <a:r>
              <a:rPr lang="en-US" dirty="0"/>
              <a:t> – allows you to “snoop” into the </a:t>
            </a:r>
            <a:r>
              <a:rPr lang="en-US" dirty="0" err="1"/>
              <a:t>Revit</a:t>
            </a:r>
            <a:r>
              <a:rPr lang="en-US" dirty="0"/>
              <a:t> database structure. “must have” for any Revit API programmers. Available on ADN </a:t>
            </a:r>
            <a:r>
              <a:rPr lang="en-US" dirty="0" err="1"/>
              <a:t>DevTech</a:t>
            </a:r>
            <a:r>
              <a:rPr lang="en-US" dirty="0"/>
              <a:t> on </a:t>
            </a:r>
            <a:r>
              <a:rPr lang="en-US" dirty="0" err="1"/>
              <a:t>Github</a:t>
            </a:r>
            <a:endParaRPr lang="en-US" dirty="0"/>
          </a:p>
          <a:p>
            <a:pPr lvl="0"/>
            <a:endParaRPr lang="en-US" sz="2000" b="1" dirty="0"/>
          </a:p>
          <a:p>
            <a:pPr lvl="0"/>
            <a:r>
              <a:rPr lang="en-US" b="1" dirty="0"/>
              <a:t>Add-In Manager</a:t>
            </a:r>
            <a:r>
              <a:rPr lang="en-US" dirty="0"/>
              <a:t> – allows you to load your </a:t>
            </a:r>
            <a:r>
              <a:rPr lang="en-US" dirty="0" err="1"/>
              <a:t>dll</a:t>
            </a:r>
            <a:r>
              <a:rPr lang="en-US" dirty="0"/>
              <a:t> while running Revit without registering an </a:t>
            </a:r>
            <a:r>
              <a:rPr lang="en-US" dirty="0" err="1"/>
              <a:t>addin</a:t>
            </a:r>
            <a:r>
              <a:rPr lang="en-US" dirty="0"/>
              <a:t> and to rebuild </a:t>
            </a:r>
            <a:r>
              <a:rPr lang="en-US" dirty="0" err="1"/>
              <a:t>dll</a:t>
            </a:r>
            <a:r>
              <a:rPr lang="en-US" dirty="0"/>
              <a:t> without restarting Revit</a:t>
            </a:r>
          </a:p>
          <a:p>
            <a:pPr lvl="0"/>
            <a:endParaRPr lang="en-US" sz="2000" b="1" dirty="0"/>
          </a:p>
          <a:p>
            <a:pPr lvl="0"/>
            <a:r>
              <a:rPr lang="en-US" b="1" dirty="0"/>
              <a:t>SDKSamples2021.sln </a:t>
            </a:r>
            <a:r>
              <a:rPr lang="en-US" dirty="0"/>
              <a:t>– allows you to build all the sample projects at once. </a:t>
            </a:r>
            <a:r>
              <a:rPr lang="en-US" b="1" dirty="0"/>
              <a:t>RevitAPIDllsPathUpdater.exe</a:t>
            </a:r>
            <a:r>
              <a:rPr lang="en-US" dirty="0"/>
              <a:t> is provided to update the location of references in each MSVS projects in case your installation of </a:t>
            </a:r>
            <a:r>
              <a:rPr lang="en-US" dirty="0" err="1"/>
              <a:t>Revit</a:t>
            </a:r>
            <a:r>
              <a:rPr lang="en-US" dirty="0"/>
              <a:t> is different from the default location or if you are using different verticals.  </a:t>
            </a:r>
          </a:p>
          <a:p>
            <a:pPr lvl="0"/>
            <a:endParaRPr lang="en-US" sz="2000" b="1" dirty="0"/>
          </a:p>
          <a:p>
            <a:pPr lvl="0"/>
            <a:r>
              <a:rPr lang="en-US" b="1" dirty="0" err="1"/>
              <a:t>RvtSamples</a:t>
            </a:r>
            <a:r>
              <a:rPr lang="en-US" b="1" dirty="0"/>
              <a:t> </a:t>
            </a:r>
            <a:r>
              <a:rPr lang="en-US" dirty="0"/>
              <a:t>– application that creates a ribbon panel for all the samples for easy testing </a:t>
            </a:r>
          </a:p>
          <a:p>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Understanding the Representation of </a:t>
            </a:r>
            <a:r>
              <a:rPr kumimoji="0" lang="en-US" sz="2400" b="0" i="1" u="none" strike="noStrike" kern="0" cap="none" spc="0" normalizeH="0" baseline="0" noProof="0" dirty="0" err="1">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 Element</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Element Basics</a:t>
            </a:r>
            <a:endParaRPr lang="en-US" dirty="0"/>
          </a:p>
        </p:txBody>
      </p:sp>
      <p:sp>
        <p:nvSpPr>
          <p:cNvPr id="3" name="Content Placeholder 2"/>
          <p:cNvSpPr>
            <a:spLocks noGrp="1"/>
          </p:cNvSpPr>
          <p:nvPr>
            <p:ph idx="1"/>
          </p:nvPr>
        </p:nvSpPr>
        <p:spPr/>
        <p:txBody>
          <a:bodyPr/>
          <a:lstStyle/>
          <a:p>
            <a:pPr>
              <a:buNone/>
            </a:pPr>
            <a:r>
              <a:rPr lang="en-US" dirty="0"/>
              <a:t>In typical programming, we identify the given object by checking its class name. Does the same apply to </a:t>
            </a:r>
            <a:r>
              <a:rPr lang="en-US" dirty="0" err="1"/>
              <a:t>Revit</a:t>
            </a:r>
            <a:r>
              <a:rPr lang="en-US" dirty="0"/>
              <a:t> API? </a:t>
            </a:r>
          </a:p>
          <a:p>
            <a:pPr>
              <a:buNone/>
            </a:pPr>
            <a:r>
              <a:rPr lang="en-US" dirty="0"/>
              <a:t>Answer is “not exactly” </a:t>
            </a:r>
          </a:p>
          <a:p>
            <a:pPr>
              <a:buNone/>
            </a:pPr>
            <a:endParaRPr lang="en-US" dirty="0"/>
          </a:p>
          <a:p>
            <a:pPr>
              <a:buNone/>
            </a:pPr>
            <a:r>
              <a:rPr lang="en-US" dirty="0"/>
              <a:t>Let’s take a look to understand why …  </a:t>
            </a:r>
          </a:p>
          <a:p>
            <a:endParaRPr lang="en-US" dirty="0"/>
          </a:p>
          <a:p>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Class Derivations</a:t>
            </a:r>
            <a:endParaRPr lang="en-US" dirty="0"/>
          </a:p>
        </p:txBody>
      </p:sp>
      <p:sp>
        <p:nvSpPr>
          <p:cNvPr id="3" name="Content Placeholder 2"/>
          <p:cNvSpPr>
            <a:spLocks noGrp="1"/>
          </p:cNvSpPr>
          <p:nvPr>
            <p:ph idx="1"/>
          </p:nvPr>
        </p:nvSpPr>
        <p:spPr/>
        <p:txBody>
          <a:bodyPr/>
          <a:lstStyle/>
          <a:p>
            <a:pPr>
              <a:buNone/>
            </a:pPr>
            <a:r>
              <a:rPr lang="en-US" dirty="0"/>
              <a:t> </a:t>
            </a:r>
          </a:p>
          <a:p>
            <a:endParaRPr lang="en-US" dirty="0"/>
          </a:p>
          <a:p>
            <a:endParaRPr lang="en-US" dirty="0"/>
          </a:p>
        </p:txBody>
      </p:sp>
      <p:sp>
        <p:nvSpPr>
          <p:cNvPr id="61" name="TextBox 60"/>
          <p:cNvSpPr txBox="1"/>
          <p:nvPr/>
        </p:nvSpPr>
        <p:spPr>
          <a:xfrm>
            <a:off x="7921603" y="8001000"/>
            <a:ext cx="5089547" cy="892552"/>
          </a:xfrm>
          <a:prstGeom prst="rect">
            <a:avLst/>
          </a:prstGeom>
          <a:noFill/>
        </p:spPr>
        <p:txBody>
          <a:bodyPr wrap="square" rtlCol="0">
            <a:spAutoFit/>
          </a:bodyPr>
          <a:lstStyle/>
          <a:p>
            <a:r>
              <a:rPr lang="en-US" dirty="0"/>
              <a:t>Host and component objects, standard and system</a:t>
            </a:r>
            <a:endParaRPr lang="en-GB" dirty="0"/>
          </a:p>
        </p:txBody>
      </p:sp>
      <p:sp>
        <p:nvSpPr>
          <p:cNvPr id="62" name="TextBox 61"/>
          <p:cNvSpPr txBox="1"/>
          <p:nvPr/>
        </p:nvSpPr>
        <p:spPr>
          <a:xfrm>
            <a:off x="344909" y="8021050"/>
            <a:ext cx="5048521" cy="492443"/>
          </a:xfrm>
          <a:prstGeom prst="rect">
            <a:avLst/>
          </a:prstGeom>
          <a:noFill/>
        </p:spPr>
        <p:txBody>
          <a:bodyPr wrap="square" rtlCol="0">
            <a:spAutoFit/>
          </a:bodyPr>
          <a:lstStyle/>
          <a:p>
            <a:r>
              <a:rPr lang="en-US"/>
              <a:t>Families and types, aka symbols</a:t>
            </a:r>
            <a:endParaRPr lang="en-GB"/>
          </a:p>
        </p:txBody>
      </p:sp>
      <p:grpSp>
        <p:nvGrpSpPr>
          <p:cNvPr id="64" name="Group 63"/>
          <p:cNvGrpSpPr/>
          <p:nvPr/>
        </p:nvGrpSpPr>
        <p:grpSpPr>
          <a:xfrm>
            <a:off x="465585" y="1863976"/>
            <a:ext cx="11983590" cy="5680160"/>
            <a:chOff x="267035" y="1863976"/>
            <a:chExt cx="11983590" cy="5680160"/>
          </a:xfrm>
        </p:grpSpPr>
        <p:sp>
          <p:nvSpPr>
            <p:cNvPr id="4" name="Text Box 4"/>
            <p:cNvSpPr txBox="1">
              <a:spLocks noChangeArrowheads="1"/>
            </p:cNvSpPr>
            <p:nvPr/>
          </p:nvSpPr>
          <p:spPr bwMode="auto">
            <a:xfrm>
              <a:off x="5665802" y="1863976"/>
              <a:ext cx="1355328"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dirty="0">
                  <a:ea typeface="ＭＳ Ｐゴシック" pitchFamily="34" charset="-128"/>
                </a:rPr>
                <a:t>API Object</a:t>
              </a:r>
            </a:p>
          </p:txBody>
        </p:sp>
        <p:sp>
          <p:nvSpPr>
            <p:cNvPr id="5" name="Text Box 5"/>
            <p:cNvSpPr txBox="1">
              <a:spLocks noChangeArrowheads="1"/>
            </p:cNvSpPr>
            <p:nvPr/>
          </p:nvSpPr>
          <p:spPr bwMode="auto">
            <a:xfrm>
              <a:off x="5665802" y="2832879"/>
              <a:ext cx="1355328"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Element</a:t>
              </a:r>
            </a:p>
          </p:txBody>
        </p:sp>
        <p:sp>
          <p:nvSpPr>
            <p:cNvPr id="6" name="Line 6"/>
            <p:cNvSpPr>
              <a:spLocks noChangeShapeType="1"/>
            </p:cNvSpPr>
            <p:nvPr/>
          </p:nvSpPr>
          <p:spPr bwMode="auto">
            <a:xfrm>
              <a:off x="6298288" y="2268251"/>
              <a:ext cx="0" cy="560111"/>
            </a:xfrm>
            <a:prstGeom prst="line">
              <a:avLst/>
            </a:prstGeom>
            <a:noFill/>
            <a:ln w="9525">
              <a:solidFill>
                <a:schemeClr val="tx1"/>
              </a:solidFill>
              <a:round/>
              <a:headEnd/>
              <a:tailEnd/>
            </a:ln>
          </p:spPr>
          <p:txBody>
            <a:bodyPr lIns="130039" tIns="65020" rIns="130039" bIns="65020"/>
            <a:lstStyle/>
            <a:p>
              <a:endParaRPr lang="en-GB"/>
            </a:p>
          </p:txBody>
        </p:sp>
        <p:sp>
          <p:nvSpPr>
            <p:cNvPr id="7" name="Line 7"/>
            <p:cNvSpPr>
              <a:spLocks noChangeShapeType="1"/>
            </p:cNvSpPr>
            <p:nvPr/>
          </p:nvSpPr>
          <p:spPr bwMode="auto">
            <a:xfrm flipH="1">
              <a:off x="4773545" y="2532493"/>
              <a:ext cx="3085630" cy="0"/>
            </a:xfrm>
            <a:prstGeom prst="line">
              <a:avLst/>
            </a:prstGeom>
            <a:noFill/>
            <a:ln w="9525">
              <a:solidFill>
                <a:schemeClr val="tx1"/>
              </a:solidFill>
              <a:round/>
              <a:headEnd/>
              <a:tailEnd/>
            </a:ln>
          </p:spPr>
          <p:txBody>
            <a:bodyPr lIns="130039" tIns="65020" rIns="130039" bIns="65020"/>
            <a:lstStyle/>
            <a:p>
              <a:endParaRPr lang="en-GB"/>
            </a:p>
          </p:txBody>
        </p:sp>
        <p:sp>
          <p:nvSpPr>
            <p:cNvPr id="8" name="Line 8"/>
            <p:cNvSpPr>
              <a:spLocks noChangeShapeType="1"/>
            </p:cNvSpPr>
            <p:nvPr/>
          </p:nvSpPr>
          <p:spPr bwMode="auto">
            <a:xfrm flipH="1">
              <a:off x="7886280"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9" name="Line 9"/>
            <p:cNvSpPr>
              <a:spLocks noChangeShapeType="1"/>
            </p:cNvSpPr>
            <p:nvPr/>
          </p:nvSpPr>
          <p:spPr bwMode="auto">
            <a:xfrm flipH="1">
              <a:off x="3779636"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0" name="Text Box 10"/>
            <p:cNvSpPr txBox="1">
              <a:spLocks noChangeArrowheads="1"/>
            </p:cNvSpPr>
            <p:nvPr/>
          </p:nvSpPr>
          <p:spPr bwMode="auto">
            <a:xfrm>
              <a:off x="9599610" y="3798090"/>
              <a:ext cx="1382397" cy="392910"/>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HostObject</a:t>
              </a:r>
            </a:p>
          </p:txBody>
        </p:sp>
        <p:sp>
          <p:nvSpPr>
            <p:cNvPr id="11" name="Text Box 11"/>
            <p:cNvSpPr txBox="1">
              <a:spLocks noChangeArrowheads="1"/>
            </p:cNvSpPr>
            <p:nvPr/>
          </p:nvSpPr>
          <p:spPr bwMode="auto">
            <a:xfrm>
              <a:off x="4139049" y="4667037"/>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HostObject Attributes</a:t>
              </a:r>
            </a:p>
          </p:txBody>
        </p:sp>
        <p:sp>
          <p:nvSpPr>
            <p:cNvPr id="12" name="Line 12"/>
            <p:cNvSpPr>
              <a:spLocks noChangeShapeType="1"/>
            </p:cNvSpPr>
            <p:nvPr/>
          </p:nvSpPr>
          <p:spPr bwMode="auto">
            <a:xfrm>
              <a:off x="4850595" y="4192748"/>
              <a:ext cx="0" cy="478805"/>
            </a:xfrm>
            <a:prstGeom prst="line">
              <a:avLst/>
            </a:prstGeom>
            <a:noFill/>
            <a:ln w="9525">
              <a:solidFill>
                <a:schemeClr val="tx1"/>
              </a:solidFill>
              <a:round/>
              <a:headEnd/>
              <a:tailEnd/>
            </a:ln>
          </p:spPr>
          <p:txBody>
            <a:bodyPr lIns="130039" tIns="65020" rIns="130039" bIns="65020"/>
            <a:lstStyle/>
            <a:p>
              <a:endParaRPr lang="en-GB"/>
            </a:p>
          </p:txBody>
        </p:sp>
        <p:sp>
          <p:nvSpPr>
            <p:cNvPr id="13" name="Line 13"/>
            <p:cNvSpPr>
              <a:spLocks noChangeShapeType="1"/>
            </p:cNvSpPr>
            <p:nvPr/>
          </p:nvSpPr>
          <p:spPr bwMode="auto">
            <a:xfrm flipH="1">
              <a:off x="3027678" y="4463768"/>
              <a:ext cx="3532889" cy="0"/>
            </a:xfrm>
            <a:prstGeom prst="line">
              <a:avLst/>
            </a:prstGeom>
            <a:noFill/>
            <a:ln w="9525">
              <a:solidFill>
                <a:schemeClr val="tx1"/>
              </a:solidFill>
              <a:round/>
              <a:headEnd/>
              <a:tailEnd/>
            </a:ln>
          </p:spPr>
          <p:txBody>
            <a:bodyPr lIns="130039" tIns="65020" rIns="130039" bIns="65020"/>
            <a:lstStyle/>
            <a:p>
              <a:endParaRPr lang="en-GB"/>
            </a:p>
          </p:txBody>
        </p:sp>
        <p:sp>
          <p:nvSpPr>
            <p:cNvPr id="14" name="Line 14"/>
            <p:cNvSpPr>
              <a:spLocks noChangeShapeType="1"/>
            </p:cNvSpPr>
            <p:nvPr/>
          </p:nvSpPr>
          <p:spPr bwMode="auto">
            <a:xfrm flipH="1">
              <a:off x="6438587" y="4463768"/>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5" name="Line 15"/>
            <p:cNvSpPr>
              <a:spLocks noChangeShapeType="1"/>
            </p:cNvSpPr>
            <p:nvPr/>
          </p:nvSpPr>
          <p:spPr bwMode="auto">
            <a:xfrm flipH="1">
              <a:off x="2331945" y="4463768"/>
              <a:ext cx="711548"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6" name="Line 16"/>
            <p:cNvSpPr>
              <a:spLocks noChangeShapeType="1"/>
            </p:cNvSpPr>
            <p:nvPr/>
          </p:nvSpPr>
          <p:spPr bwMode="auto">
            <a:xfrm>
              <a:off x="6298288" y="3237153"/>
              <a:ext cx="1651" cy="258523"/>
            </a:xfrm>
            <a:prstGeom prst="line">
              <a:avLst/>
            </a:prstGeom>
            <a:noFill/>
            <a:ln w="9525">
              <a:solidFill>
                <a:schemeClr val="tx1"/>
              </a:solidFill>
              <a:round/>
              <a:headEnd/>
              <a:tailEnd/>
            </a:ln>
          </p:spPr>
          <p:txBody>
            <a:bodyPr lIns="130039" tIns="65020" rIns="130039" bIns="65020"/>
            <a:lstStyle/>
            <a:p>
              <a:endParaRPr lang="en-GB"/>
            </a:p>
          </p:txBody>
        </p:sp>
        <p:sp>
          <p:nvSpPr>
            <p:cNvPr id="17" name="Line 17"/>
            <p:cNvSpPr>
              <a:spLocks noChangeShapeType="1"/>
            </p:cNvSpPr>
            <p:nvPr/>
          </p:nvSpPr>
          <p:spPr bwMode="auto">
            <a:xfrm flipH="1">
              <a:off x="931190" y="3495676"/>
              <a:ext cx="9066704" cy="3463"/>
            </a:xfrm>
            <a:prstGeom prst="line">
              <a:avLst/>
            </a:prstGeom>
            <a:noFill/>
            <a:ln w="9525">
              <a:solidFill>
                <a:schemeClr val="tx1"/>
              </a:solidFill>
              <a:round/>
              <a:headEnd/>
              <a:tailEnd/>
            </a:ln>
          </p:spPr>
          <p:txBody>
            <a:bodyPr lIns="130039" tIns="65020" rIns="130039" bIns="65020"/>
            <a:lstStyle/>
            <a:p>
              <a:endParaRPr lang="en-GB"/>
            </a:p>
          </p:txBody>
        </p:sp>
        <p:sp>
          <p:nvSpPr>
            <p:cNvPr id="18" name="Text Box 18"/>
            <p:cNvSpPr txBox="1">
              <a:spLocks noChangeArrowheads="1"/>
            </p:cNvSpPr>
            <p:nvPr/>
          </p:nvSpPr>
          <p:spPr bwMode="auto">
            <a:xfrm>
              <a:off x="5849021" y="4667037"/>
              <a:ext cx="1488601"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Object</a:t>
              </a:r>
            </a:p>
          </p:txBody>
        </p:sp>
        <p:sp>
          <p:nvSpPr>
            <p:cNvPr id="19" name="Text Box 19"/>
            <p:cNvSpPr txBox="1">
              <a:spLocks noChangeArrowheads="1"/>
            </p:cNvSpPr>
            <p:nvPr/>
          </p:nvSpPr>
          <p:spPr bwMode="auto">
            <a:xfrm>
              <a:off x="5632170" y="5651748"/>
              <a:ext cx="1863576"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Symbol</a:t>
              </a:r>
            </a:p>
          </p:txBody>
        </p:sp>
        <p:sp>
          <p:nvSpPr>
            <p:cNvPr id="20" name="Line 20"/>
            <p:cNvSpPr>
              <a:spLocks noChangeShapeType="1"/>
            </p:cNvSpPr>
            <p:nvPr/>
          </p:nvSpPr>
          <p:spPr bwMode="auto">
            <a:xfrm flipV="1">
              <a:off x="6560566" y="5342330"/>
              <a:ext cx="0" cy="316192"/>
            </a:xfrm>
            <a:prstGeom prst="line">
              <a:avLst/>
            </a:prstGeom>
            <a:noFill/>
            <a:ln w="9525">
              <a:solidFill>
                <a:schemeClr val="tx1"/>
              </a:solidFill>
              <a:round/>
              <a:headEnd/>
              <a:tailEnd/>
            </a:ln>
          </p:spPr>
          <p:txBody>
            <a:bodyPr lIns="130039" tIns="65020" rIns="130039" bIns="65020"/>
            <a:lstStyle/>
            <a:p>
              <a:endParaRPr lang="en-GB"/>
            </a:p>
          </p:txBody>
        </p:sp>
        <p:sp>
          <p:nvSpPr>
            <p:cNvPr id="21" name="Line 21"/>
            <p:cNvSpPr>
              <a:spLocks noChangeShapeType="1"/>
            </p:cNvSpPr>
            <p:nvPr/>
          </p:nvSpPr>
          <p:spPr bwMode="auto">
            <a:xfrm flipV="1">
              <a:off x="6504095"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2" name="Text Box 22"/>
            <p:cNvSpPr txBox="1">
              <a:spLocks noChangeArrowheads="1"/>
            </p:cNvSpPr>
            <p:nvPr/>
          </p:nvSpPr>
          <p:spPr bwMode="auto">
            <a:xfrm>
              <a:off x="2408747" y="4667036"/>
              <a:ext cx="1488603"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 Type</a:t>
              </a:r>
            </a:p>
          </p:txBody>
        </p:sp>
        <p:sp>
          <p:nvSpPr>
            <p:cNvPr id="23" name="Line 23"/>
            <p:cNvSpPr>
              <a:spLocks noChangeShapeType="1"/>
            </p:cNvSpPr>
            <p:nvPr/>
          </p:nvSpPr>
          <p:spPr bwMode="auto">
            <a:xfrm flipV="1">
              <a:off x="3063820"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4" name="Text Box 24"/>
            <p:cNvSpPr txBox="1">
              <a:spLocks noChangeArrowheads="1"/>
            </p:cNvSpPr>
            <p:nvPr/>
          </p:nvSpPr>
          <p:spPr bwMode="auto">
            <a:xfrm>
              <a:off x="4139049" y="6700537"/>
              <a:ext cx="1488603"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Floor Type</a:t>
              </a:r>
            </a:p>
          </p:txBody>
        </p:sp>
        <p:sp>
          <p:nvSpPr>
            <p:cNvPr id="25" name="Text Box 25"/>
            <p:cNvSpPr txBox="1">
              <a:spLocks noChangeArrowheads="1"/>
            </p:cNvSpPr>
            <p:nvPr/>
          </p:nvSpPr>
          <p:spPr bwMode="auto">
            <a:xfrm>
              <a:off x="5849022" y="6700538"/>
              <a:ext cx="1673829"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dirty="0">
                  <a:ea typeface="ＭＳ Ｐゴシック" pitchFamily="34" charset="-128"/>
                </a:rPr>
                <a:t>Cont. Footing Type</a:t>
              </a:r>
            </a:p>
          </p:txBody>
        </p:sp>
        <p:sp>
          <p:nvSpPr>
            <p:cNvPr id="26" name="Text Box 26"/>
            <p:cNvSpPr txBox="1">
              <a:spLocks noChangeArrowheads="1"/>
            </p:cNvSpPr>
            <p:nvPr/>
          </p:nvSpPr>
          <p:spPr bwMode="auto">
            <a:xfrm>
              <a:off x="2392933" y="6700537"/>
              <a:ext cx="1488601"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Wall Type</a:t>
              </a:r>
            </a:p>
          </p:txBody>
        </p:sp>
        <p:sp>
          <p:nvSpPr>
            <p:cNvPr id="27" name="Line 28"/>
            <p:cNvSpPr>
              <a:spLocks noChangeShapeType="1"/>
            </p:cNvSpPr>
            <p:nvPr/>
          </p:nvSpPr>
          <p:spPr bwMode="auto">
            <a:xfrm flipH="1" flipV="1">
              <a:off x="3027678" y="6391123"/>
              <a:ext cx="3532889" cy="13551"/>
            </a:xfrm>
            <a:prstGeom prst="line">
              <a:avLst/>
            </a:prstGeom>
            <a:noFill/>
            <a:ln w="9525">
              <a:solidFill>
                <a:schemeClr val="tx1"/>
              </a:solidFill>
              <a:round/>
              <a:headEnd/>
              <a:tailEnd/>
            </a:ln>
          </p:spPr>
          <p:txBody>
            <a:bodyPr lIns="130039" tIns="65020" rIns="130039" bIns="65020"/>
            <a:lstStyle/>
            <a:p>
              <a:endParaRPr lang="en-GB"/>
            </a:p>
          </p:txBody>
        </p:sp>
        <p:sp>
          <p:nvSpPr>
            <p:cNvPr id="28" name="Line 29"/>
            <p:cNvSpPr>
              <a:spLocks noChangeShapeType="1"/>
            </p:cNvSpPr>
            <p:nvPr/>
          </p:nvSpPr>
          <p:spPr bwMode="auto">
            <a:xfrm flipH="1">
              <a:off x="6438587" y="6404671"/>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29" name="Line 30"/>
            <p:cNvSpPr>
              <a:spLocks noChangeShapeType="1"/>
            </p:cNvSpPr>
            <p:nvPr/>
          </p:nvSpPr>
          <p:spPr bwMode="auto">
            <a:xfrm flipH="1">
              <a:off x="2083468" y="6391119"/>
              <a:ext cx="98035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0" name="Line 31"/>
            <p:cNvSpPr>
              <a:spLocks noChangeShapeType="1"/>
            </p:cNvSpPr>
            <p:nvPr/>
          </p:nvSpPr>
          <p:spPr bwMode="auto">
            <a:xfrm flipV="1">
              <a:off x="6504095" y="6409188"/>
              <a:ext cx="0" cy="295866"/>
            </a:xfrm>
            <a:prstGeom prst="line">
              <a:avLst/>
            </a:prstGeom>
            <a:noFill/>
            <a:ln w="9525">
              <a:solidFill>
                <a:schemeClr val="tx1"/>
              </a:solidFill>
              <a:round/>
              <a:headEnd/>
              <a:tailEnd/>
            </a:ln>
          </p:spPr>
          <p:txBody>
            <a:bodyPr lIns="130039" tIns="65020" rIns="130039" bIns="65020"/>
            <a:lstStyle/>
            <a:p>
              <a:endParaRPr lang="en-GB"/>
            </a:p>
          </p:txBody>
        </p:sp>
        <p:sp>
          <p:nvSpPr>
            <p:cNvPr id="31" name="Line 32"/>
            <p:cNvSpPr>
              <a:spLocks noChangeShapeType="1"/>
            </p:cNvSpPr>
            <p:nvPr/>
          </p:nvSpPr>
          <p:spPr bwMode="auto">
            <a:xfrm flipV="1">
              <a:off x="3063820" y="6391120"/>
              <a:ext cx="0" cy="309417"/>
            </a:xfrm>
            <a:prstGeom prst="line">
              <a:avLst/>
            </a:prstGeom>
            <a:noFill/>
            <a:ln w="9525">
              <a:solidFill>
                <a:schemeClr val="tx1"/>
              </a:solidFill>
              <a:round/>
              <a:headEnd/>
              <a:tailEnd/>
            </a:ln>
          </p:spPr>
          <p:txBody>
            <a:bodyPr lIns="130039" tIns="65020" rIns="130039" bIns="65020"/>
            <a:lstStyle/>
            <a:p>
              <a:endParaRPr lang="en-GB"/>
            </a:p>
          </p:txBody>
        </p:sp>
        <p:sp>
          <p:nvSpPr>
            <p:cNvPr id="32" name="Text Box 33"/>
            <p:cNvSpPr txBox="1">
              <a:spLocks noChangeArrowheads="1"/>
            </p:cNvSpPr>
            <p:nvPr/>
          </p:nvSpPr>
          <p:spPr bwMode="auto">
            <a:xfrm>
              <a:off x="10624232" y="4592259"/>
              <a:ext cx="815456"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Wall</a:t>
              </a:r>
            </a:p>
          </p:txBody>
        </p:sp>
        <p:sp>
          <p:nvSpPr>
            <p:cNvPr id="33" name="Text Box 34"/>
            <p:cNvSpPr txBox="1">
              <a:spLocks noChangeArrowheads="1"/>
            </p:cNvSpPr>
            <p:nvPr/>
          </p:nvSpPr>
          <p:spPr bwMode="auto">
            <a:xfrm>
              <a:off x="10624231" y="5242711"/>
              <a:ext cx="1626394"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Floor</a:t>
              </a:r>
            </a:p>
          </p:txBody>
        </p:sp>
        <p:sp>
          <p:nvSpPr>
            <p:cNvPr id="34" name="Text Box 35"/>
            <p:cNvSpPr txBox="1">
              <a:spLocks noChangeArrowheads="1"/>
            </p:cNvSpPr>
            <p:nvPr/>
          </p:nvSpPr>
          <p:spPr bwMode="auto">
            <a:xfrm>
              <a:off x="10624231" y="583895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Clg. &amp; Flr</a:t>
              </a:r>
            </a:p>
          </p:txBody>
        </p:sp>
        <p:sp>
          <p:nvSpPr>
            <p:cNvPr id="35" name="Text Box 37"/>
            <p:cNvSpPr txBox="1">
              <a:spLocks noChangeArrowheads="1"/>
            </p:cNvSpPr>
            <p:nvPr/>
          </p:nvSpPr>
          <p:spPr bwMode="auto">
            <a:xfrm>
              <a:off x="10624231" y="650747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Cont. Footing</a:t>
              </a:r>
            </a:p>
          </p:txBody>
        </p:sp>
        <p:sp>
          <p:nvSpPr>
            <p:cNvPr id="36" name="Text Box 38"/>
            <p:cNvSpPr txBox="1">
              <a:spLocks noChangeArrowheads="1"/>
            </p:cNvSpPr>
            <p:nvPr/>
          </p:nvSpPr>
          <p:spPr bwMode="auto">
            <a:xfrm>
              <a:off x="10624231" y="7139862"/>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RoofBase</a:t>
              </a:r>
            </a:p>
          </p:txBody>
        </p:sp>
        <p:sp>
          <p:nvSpPr>
            <p:cNvPr id="37" name="Line 39"/>
            <p:cNvSpPr>
              <a:spLocks noChangeShapeType="1"/>
            </p:cNvSpPr>
            <p:nvPr/>
          </p:nvSpPr>
          <p:spPr bwMode="auto">
            <a:xfrm flipH="1">
              <a:off x="9973674" y="4181476"/>
              <a:ext cx="394" cy="2495394"/>
            </a:xfrm>
            <a:prstGeom prst="line">
              <a:avLst/>
            </a:prstGeom>
            <a:noFill/>
            <a:ln w="9525">
              <a:solidFill>
                <a:schemeClr val="tx1"/>
              </a:solidFill>
              <a:round/>
              <a:headEnd/>
              <a:tailEnd/>
            </a:ln>
          </p:spPr>
          <p:txBody>
            <a:bodyPr lIns="130039" tIns="65020" rIns="130039" bIns="65020"/>
            <a:lstStyle/>
            <a:p>
              <a:endParaRPr lang="en-GB"/>
            </a:p>
          </p:txBody>
        </p:sp>
        <p:sp>
          <p:nvSpPr>
            <p:cNvPr id="38" name="Line 40"/>
            <p:cNvSpPr>
              <a:spLocks noChangeShapeType="1"/>
            </p:cNvSpPr>
            <p:nvPr/>
          </p:nvSpPr>
          <p:spPr bwMode="auto">
            <a:xfrm flipH="1">
              <a:off x="9973676" y="4818108"/>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39" name="Line 41"/>
            <p:cNvSpPr>
              <a:spLocks noChangeShapeType="1"/>
            </p:cNvSpPr>
            <p:nvPr/>
          </p:nvSpPr>
          <p:spPr bwMode="auto">
            <a:xfrm flipH="1" flipV="1">
              <a:off x="9976450" y="5467351"/>
              <a:ext cx="647782" cy="1211"/>
            </a:xfrm>
            <a:prstGeom prst="line">
              <a:avLst/>
            </a:prstGeom>
            <a:noFill/>
            <a:ln w="9525">
              <a:solidFill>
                <a:schemeClr val="tx1"/>
              </a:solidFill>
              <a:round/>
              <a:headEnd/>
              <a:tailEnd/>
            </a:ln>
          </p:spPr>
          <p:txBody>
            <a:bodyPr lIns="130039" tIns="65020" rIns="130039" bIns="65020"/>
            <a:lstStyle/>
            <a:p>
              <a:endParaRPr lang="en-GB"/>
            </a:p>
          </p:txBody>
        </p:sp>
        <p:sp>
          <p:nvSpPr>
            <p:cNvPr id="40" name="Line 42"/>
            <p:cNvSpPr>
              <a:spLocks noChangeShapeType="1"/>
            </p:cNvSpPr>
            <p:nvPr/>
          </p:nvSpPr>
          <p:spPr bwMode="auto">
            <a:xfrm flipH="1">
              <a:off x="9973676" y="6082875"/>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1" name="Line 43"/>
            <p:cNvSpPr>
              <a:spLocks noChangeShapeType="1"/>
            </p:cNvSpPr>
            <p:nvPr/>
          </p:nvSpPr>
          <p:spPr bwMode="auto">
            <a:xfrm flipH="1">
              <a:off x="9973676" y="6676866"/>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2" name="Line 44"/>
            <p:cNvSpPr>
              <a:spLocks noChangeShapeType="1"/>
            </p:cNvSpPr>
            <p:nvPr/>
          </p:nvSpPr>
          <p:spPr bwMode="auto">
            <a:xfrm flipH="1">
              <a:off x="9973676" y="7327317"/>
              <a:ext cx="650558" cy="0"/>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3" name="Line 45"/>
            <p:cNvSpPr>
              <a:spLocks noChangeShapeType="1"/>
            </p:cNvSpPr>
            <p:nvPr/>
          </p:nvSpPr>
          <p:spPr bwMode="auto">
            <a:xfrm flipH="1">
              <a:off x="9973674" y="6676866"/>
              <a:ext cx="0" cy="650452"/>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4" name="Text Box 46"/>
            <p:cNvSpPr txBox="1">
              <a:spLocks noChangeArrowheads="1"/>
            </p:cNvSpPr>
            <p:nvPr/>
          </p:nvSpPr>
          <p:spPr bwMode="auto">
            <a:xfrm>
              <a:off x="267035" y="3785618"/>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Base</a:t>
              </a:r>
            </a:p>
          </p:txBody>
        </p:sp>
        <p:sp>
          <p:nvSpPr>
            <p:cNvPr id="45" name="Line 47"/>
            <p:cNvSpPr>
              <a:spLocks noChangeShapeType="1"/>
            </p:cNvSpPr>
            <p:nvPr/>
          </p:nvSpPr>
          <p:spPr bwMode="auto">
            <a:xfrm flipH="1" flipV="1">
              <a:off x="10000780" y="3494376"/>
              <a:ext cx="1880" cy="296574"/>
            </a:xfrm>
            <a:prstGeom prst="line">
              <a:avLst/>
            </a:prstGeom>
            <a:noFill/>
            <a:ln w="9525">
              <a:solidFill>
                <a:schemeClr val="tx1"/>
              </a:solidFill>
              <a:round/>
              <a:headEnd/>
              <a:tailEnd/>
            </a:ln>
          </p:spPr>
          <p:txBody>
            <a:bodyPr lIns="130039" tIns="65020" rIns="130039" bIns="65020"/>
            <a:lstStyle/>
            <a:p>
              <a:endParaRPr lang="en-GB"/>
            </a:p>
          </p:txBody>
        </p:sp>
        <p:sp>
          <p:nvSpPr>
            <p:cNvPr id="46" name="Text Box 48"/>
            <p:cNvSpPr txBox="1">
              <a:spLocks noChangeArrowheads="1"/>
            </p:cNvSpPr>
            <p:nvPr/>
          </p:nvSpPr>
          <p:spPr bwMode="auto">
            <a:xfrm>
              <a:off x="3944825" y="3788473"/>
              <a:ext cx="1828800" cy="404113"/>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dirty="0" err="1">
                  <a:ea typeface="ＭＳ Ｐゴシック" pitchFamily="34" charset="-128"/>
                </a:rPr>
                <a:t>ElementType</a:t>
              </a:r>
              <a:endParaRPr kumimoji="1" lang="en-US" altLang="ja-JP" sz="1700" dirty="0">
                <a:ea typeface="ＭＳ Ｐゴシック" pitchFamily="34" charset="-128"/>
              </a:endParaRPr>
            </a:p>
          </p:txBody>
        </p:sp>
        <p:sp>
          <p:nvSpPr>
            <p:cNvPr id="47" name="Text Box 49"/>
            <p:cNvSpPr txBox="1">
              <a:spLocks noChangeArrowheads="1"/>
            </p:cNvSpPr>
            <p:nvPr/>
          </p:nvSpPr>
          <p:spPr bwMode="auto">
            <a:xfrm>
              <a:off x="267035" y="4657404"/>
              <a:ext cx="1488603" cy="404274"/>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a:t>
              </a:r>
            </a:p>
          </p:txBody>
        </p:sp>
        <p:sp>
          <p:nvSpPr>
            <p:cNvPr id="48" name="Line 50"/>
            <p:cNvSpPr>
              <a:spLocks noChangeShapeType="1"/>
            </p:cNvSpPr>
            <p:nvPr/>
          </p:nvSpPr>
          <p:spPr bwMode="auto">
            <a:xfrm flipV="1">
              <a:off x="942439" y="4205701"/>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49" name="Line 51"/>
            <p:cNvSpPr>
              <a:spLocks noChangeShapeType="1"/>
            </p:cNvSpPr>
            <p:nvPr/>
          </p:nvSpPr>
          <p:spPr bwMode="auto">
            <a:xfrm flipV="1">
              <a:off x="931144" y="3501046"/>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0" name="Text Box 52"/>
            <p:cNvSpPr txBox="1">
              <a:spLocks noChangeArrowheads="1"/>
            </p:cNvSpPr>
            <p:nvPr/>
          </p:nvSpPr>
          <p:spPr bwMode="auto">
            <a:xfrm>
              <a:off x="7846534" y="3786520"/>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Instance</a:t>
              </a:r>
            </a:p>
          </p:txBody>
        </p:sp>
        <p:sp>
          <p:nvSpPr>
            <p:cNvPr id="51" name="Text Box 53"/>
            <p:cNvSpPr txBox="1">
              <a:spLocks noChangeArrowheads="1"/>
            </p:cNvSpPr>
            <p:nvPr/>
          </p:nvSpPr>
          <p:spPr bwMode="auto">
            <a:xfrm>
              <a:off x="7846534" y="4658308"/>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Instance</a:t>
              </a:r>
            </a:p>
          </p:txBody>
        </p:sp>
        <p:sp>
          <p:nvSpPr>
            <p:cNvPr id="52" name="Line 54"/>
            <p:cNvSpPr>
              <a:spLocks noChangeShapeType="1"/>
            </p:cNvSpPr>
            <p:nvPr/>
          </p:nvSpPr>
          <p:spPr bwMode="auto">
            <a:xfrm flipV="1">
              <a:off x="8521937" y="4206603"/>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53" name="Line 55"/>
            <p:cNvSpPr>
              <a:spLocks noChangeShapeType="1"/>
            </p:cNvSpPr>
            <p:nvPr/>
          </p:nvSpPr>
          <p:spPr bwMode="auto">
            <a:xfrm flipV="1">
              <a:off x="8510642" y="3501948"/>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4" name="Text Box 56"/>
            <p:cNvSpPr txBox="1">
              <a:spLocks noChangeArrowheads="1"/>
            </p:cNvSpPr>
            <p:nvPr/>
          </p:nvSpPr>
          <p:spPr bwMode="auto">
            <a:xfrm>
              <a:off x="7855006" y="5667862"/>
              <a:ext cx="1754563" cy="654530"/>
            </a:xfrm>
            <a:prstGeom prst="rect">
              <a:avLst/>
            </a:prstGeom>
            <a:noFill/>
            <a:ln w="9525">
              <a:solidFill>
                <a:srgbClr val="FF0000"/>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Family Instance</a:t>
              </a:r>
            </a:p>
          </p:txBody>
        </p:sp>
        <p:sp>
          <p:nvSpPr>
            <p:cNvPr id="55" name="Line 57"/>
            <p:cNvSpPr>
              <a:spLocks noChangeShapeType="1"/>
            </p:cNvSpPr>
            <p:nvPr/>
          </p:nvSpPr>
          <p:spPr bwMode="auto">
            <a:xfrm flipV="1">
              <a:off x="8517419" y="5322308"/>
              <a:ext cx="0" cy="334260"/>
            </a:xfrm>
            <a:prstGeom prst="line">
              <a:avLst/>
            </a:prstGeom>
            <a:noFill/>
            <a:ln w="9525">
              <a:solidFill>
                <a:schemeClr val="tx1"/>
              </a:solidFill>
              <a:round/>
              <a:headEnd/>
              <a:tailEnd/>
            </a:ln>
          </p:spPr>
          <p:txBody>
            <a:bodyPr lIns="130039" tIns="65020" rIns="130039" bIns="65020"/>
            <a:lstStyle/>
            <a:p>
              <a:endParaRPr lang="en-GB"/>
            </a:p>
          </p:txBody>
        </p:sp>
        <p:sp>
          <p:nvSpPr>
            <p:cNvPr id="56" name="Line 59"/>
            <p:cNvSpPr>
              <a:spLocks noChangeShapeType="1"/>
            </p:cNvSpPr>
            <p:nvPr/>
          </p:nvSpPr>
          <p:spPr bwMode="auto">
            <a:xfrm flipH="1">
              <a:off x="7774248" y="4461814"/>
              <a:ext cx="1208501" cy="0"/>
            </a:xfrm>
            <a:prstGeom prst="line">
              <a:avLst/>
            </a:prstGeom>
            <a:noFill/>
            <a:ln w="9525">
              <a:solidFill>
                <a:schemeClr val="tx1"/>
              </a:solidFill>
              <a:round/>
              <a:headEnd/>
              <a:tailEnd/>
            </a:ln>
          </p:spPr>
          <p:txBody>
            <a:bodyPr lIns="130039" tIns="65020" rIns="130039" bIns="65020"/>
            <a:lstStyle/>
            <a:p>
              <a:endParaRPr lang="en-GB"/>
            </a:p>
          </p:txBody>
        </p:sp>
        <p:sp>
          <p:nvSpPr>
            <p:cNvPr id="57" name="Line 60"/>
            <p:cNvSpPr>
              <a:spLocks noChangeShapeType="1"/>
            </p:cNvSpPr>
            <p:nvPr/>
          </p:nvSpPr>
          <p:spPr bwMode="auto">
            <a:xfrm flipH="1">
              <a:off x="8874322" y="4461814"/>
              <a:ext cx="53761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58" name="Line 62"/>
            <p:cNvSpPr>
              <a:spLocks noChangeShapeType="1"/>
            </p:cNvSpPr>
            <p:nvPr/>
          </p:nvSpPr>
          <p:spPr bwMode="auto">
            <a:xfrm>
              <a:off x="6713666" y="3503819"/>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9" name="Text Box 63"/>
            <p:cNvSpPr txBox="1">
              <a:spLocks noChangeArrowheads="1"/>
            </p:cNvSpPr>
            <p:nvPr/>
          </p:nvSpPr>
          <p:spPr bwMode="auto">
            <a:xfrm>
              <a:off x="5981792" y="3788391"/>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a:t>
              </a:r>
            </a:p>
          </p:txBody>
        </p:sp>
        <p:sp>
          <p:nvSpPr>
            <p:cNvPr id="60" name="Line 16"/>
            <p:cNvSpPr>
              <a:spLocks noChangeShapeType="1"/>
            </p:cNvSpPr>
            <p:nvPr/>
          </p:nvSpPr>
          <p:spPr bwMode="auto">
            <a:xfrm>
              <a:off x="4849604" y="3499071"/>
              <a:ext cx="1651" cy="282354"/>
            </a:xfrm>
            <a:prstGeom prst="line">
              <a:avLst/>
            </a:prstGeom>
            <a:noFill/>
            <a:ln w="9525">
              <a:solidFill>
                <a:schemeClr val="tx1"/>
              </a:solidFill>
              <a:round/>
              <a:headEnd/>
              <a:tailEnd/>
            </a:ln>
          </p:spPr>
          <p:txBody>
            <a:bodyPr lIns="130039" tIns="65020" rIns="130039" bIns="65020"/>
            <a:lstStyle/>
            <a:p>
              <a:endParaRPr lang="en-GB"/>
            </a:p>
          </p:txBody>
        </p:sp>
        <p:cxnSp>
          <p:nvCxnSpPr>
            <p:cNvPr id="63" name="Straight Connector 62"/>
            <p:cNvCxnSpPr>
              <a:stCxn id="11" idx="2"/>
              <a:endCxn id="24" idx="0"/>
            </p:cNvCxnSpPr>
            <p:nvPr/>
          </p:nvCxnSpPr>
          <p:spPr>
            <a:xfrm rot="5400000">
              <a:off x="4198603" y="6015787"/>
              <a:ext cx="1369497"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Element versus Symbol </a:t>
            </a:r>
            <a:endParaRPr lang="en-US" dirty="0"/>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4056871762"/>
              </p:ext>
            </p:extLst>
          </p:nvPr>
        </p:nvGraphicFramePr>
        <p:xfrm>
          <a:off x="666197" y="1768819"/>
          <a:ext cx="11226987" cy="7148168"/>
        </p:xfrm>
        <a:graphic>
          <a:graphicData uri="http://schemas.openxmlformats.org/drawingml/2006/table">
            <a:tbl>
              <a:tblPr/>
              <a:tblGrid>
                <a:gridCol w="1403708">
                  <a:extLst>
                    <a:ext uri="{9D8B030D-6E8A-4147-A177-3AD203B41FA5}">
                      <a16:colId xmlns:a16="http://schemas.microsoft.com/office/drawing/2014/main" val="20000"/>
                    </a:ext>
                  </a:extLst>
                </a:gridCol>
                <a:gridCol w="3644832">
                  <a:extLst>
                    <a:ext uri="{9D8B030D-6E8A-4147-A177-3AD203B41FA5}">
                      <a16:colId xmlns:a16="http://schemas.microsoft.com/office/drawing/2014/main" val="20001"/>
                    </a:ext>
                  </a:extLst>
                </a:gridCol>
                <a:gridCol w="910738">
                  <a:extLst>
                    <a:ext uri="{9D8B030D-6E8A-4147-A177-3AD203B41FA5}">
                      <a16:colId xmlns:a16="http://schemas.microsoft.com/office/drawing/2014/main" val="20002"/>
                    </a:ext>
                  </a:extLst>
                </a:gridCol>
                <a:gridCol w="76802">
                  <a:extLst>
                    <a:ext uri="{9D8B030D-6E8A-4147-A177-3AD203B41FA5}">
                      <a16:colId xmlns:a16="http://schemas.microsoft.com/office/drawing/2014/main" val="20003"/>
                    </a:ext>
                  </a:extLst>
                </a:gridCol>
                <a:gridCol w="4111162">
                  <a:extLst>
                    <a:ext uri="{9D8B030D-6E8A-4147-A177-3AD203B41FA5}">
                      <a16:colId xmlns:a16="http://schemas.microsoft.com/office/drawing/2014/main" val="20004"/>
                    </a:ext>
                  </a:extLst>
                </a:gridCol>
                <a:gridCol w="1079745">
                  <a:extLst>
                    <a:ext uri="{9D8B030D-6E8A-4147-A177-3AD203B41FA5}">
                      <a16:colId xmlns:a16="http://schemas.microsoft.com/office/drawing/2014/main" val="20005"/>
                    </a:ext>
                  </a:extLst>
                </a:gridCol>
              </a:tblGrid>
              <a:tr h="223593">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Element</a:t>
                      </a: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Symbol</a:t>
                      </a: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GB"/>
                    </a:p>
                  </a:txBody>
                  <a:tcPr/>
                </a:tc>
                <a:extLst>
                  <a:ext uri="{0D108BD9-81ED-4DB2-BD59-A6C34878D82A}">
                    <a16:rowId xmlns:a16="http://schemas.microsoft.com/office/drawing/2014/main" val="10000"/>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Kind of Element in UI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Derived from Element/</a:t>
                      </a:r>
                      <a:r>
                        <a:rPr kumimoji="0" lang="en-US" sz="1300" b="1" i="0" u="none" strike="noStrike" cap="none" normalizeH="0" baseline="0" dirty="0" err="1">
                          <a:ln>
                            <a:noFill/>
                          </a:ln>
                          <a:solidFill>
                            <a:schemeClr val="tx1"/>
                          </a:solidFill>
                          <a:effectLst/>
                          <a:latin typeface="Calibri" pitchFamily="34" charset="0"/>
                        </a:rPr>
                        <a:t>TypeOf</a:t>
                      </a:r>
                      <a:endParaRPr kumimoji="0" lang="en-US" sz="1300" b="1"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Category</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Calibri" pitchFamily="34" charset="0"/>
                        </a:rPr>
                        <a:t> </a:t>
                      </a: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Derived from Symbol/</a:t>
                      </a:r>
                      <a:r>
                        <a:rPr kumimoji="0" lang="en-US" sz="1300" b="1" i="0" u="none" strike="noStrike" cap="none" normalizeH="0" baseline="0" dirty="0" err="1">
                          <a:ln>
                            <a:noFill/>
                          </a:ln>
                          <a:solidFill>
                            <a:schemeClr val="tx1"/>
                          </a:solidFill>
                          <a:effectLst/>
                          <a:latin typeface="Calibri" pitchFamily="34" charset="0"/>
                        </a:rPr>
                        <a:t>TypeOf</a:t>
                      </a:r>
                      <a:endParaRPr kumimoji="0" lang="en-US" sz="1300" b="1"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Category</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HostObject</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HostObjAttributes</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WallType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Door</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Doors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accent4"/>
                          </a:solidFill>
                          <a:effectLst/>
                          <a:latin typeface="Calibri" pitchFamily="34" charset="0"/>
                        </a:rPr>
                        <a:t>FamilySymbol</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Doors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Door Tag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IndependentTag</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Door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InsertableObject /FamilySymbol</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Door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Window</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WindowTag</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IndependentTag</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Opening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rPr>
                        <a:t>Rectangular Straight  Wall Opening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Floor</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HostObject</a:t>
                      </a:r>
                      <a:r>
                        <a:rPr kumimoji="0" lang="en-US" sz="1300" b="0" i="0" u="none" strike="noStrike" cap="none" normalizeH="0" baseline="0" dirty="0">
                          <a:ln>
                            <a:noFill/>
                          </a:ln>
                          <a:solidFill>
                            <a:schemeClr val="tx1"/>
                          </a:solidFill>
                          <a:effectLst/>
                          <a:latin typeface="Calibri" pitchFamily="34" charset="0"/>
                        </a:rPr>
                        <a: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Floors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HostObjAttributes</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FloorType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Floors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Ceiling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Ceilings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HostObjAttributes</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Ceilings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Roof</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HostObject</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RoofBase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FootPrintRoof,ExtrusionRoof</a:t>
                      </a:r>
                      <a:r>
                        <a:rPr kumimoji="0" lang="en-US" sz="1300" b="0" i="0" u="none" strike="noStrike" cap="none" normalizeH="0" baseline="0" dirty="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Roofs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HostObjAttributes</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RoofType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Roofs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1"/>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Column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Columns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Columns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2"/>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Component (Desk)</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Furniture</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Furniture</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3"/>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Component (Tree)</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Planting</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Planting</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4"/>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Stairs</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Stairs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Staies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5"/>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Railing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Railings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Railings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6"/>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7"/>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Tag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RoomTag</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8"/>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Grid</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Grids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LineAndTextAttrSymbol/GridType</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9"/>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Lines</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ModelCurve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ModelLine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Lines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  ---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0"/>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Ref Plane</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ReferencePlane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Reference Planes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  ---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1"/>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Dimension</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Dimensions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DimensionType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2"/>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Section</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Views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3"/>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Text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TextElement</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TextNote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Text Notes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LineAndTextAttrSymbol</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TextElementType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TextNoteType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4"/>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Level</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Level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Levels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LevelType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Levels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5"/>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Model Group</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rPr>
                        <a:t>Model Group</a:t>
                      </a:r>
                      <a:r>
                        <a:rPr kumimoji="0" lang="en-US" sz="1300" b="0" i="0" u="none" strike="noStrike" cap="none" normalizeH="0" baseline="0" dirty="0">
                          <a:ln>
                            <a:noFill/>
                          </a:ln>
                          <a:solidFill>
                            <a:schemeClr val="tx1"/>
                          </a:solidFill>
                          <a:effectLst/>
                          <a:latin typeface="Calibri" pitchFamily="34" charset="0"/>
                        </a:rPr>
                        <a:t>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GroupType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Model Groups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6"/>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Create…/Walls</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Walls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Walls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7"/>
                  </a:ext>
                </a:extLst>
              </a:tr>
            </a:tbl>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Identifying Element   </a:t>
            </a:r>
            <a:endParaRPr lang="en-US" dirty="0"/>
          </a:p>
        </p:txBody>
      </p:sp>
      <p:sp>
        <p:nvSpPr>
          <p:cNvPr id="3" name="Content Placeholder 2"/>
          <p:cNvSpPr>
            <a:spLocks noGrp="1"/>
          </p:cNvSpPr>
          <p:nvPr>
            <p:ph idx="1"/>
          </p:nvPr>
        </p:nvSpPr>
        <p:spPr/>
        <p:txBody>
          <a:bodyPr/>
          <a:lstStyle/>
          <a:p>
            <a:r>
              <a:rPr lang="en-US" dirty="0"/>
              <a:t>A system family is a built-in object in </a:t>
            </a:r>
            <a:r>
              <a:rPr lang="en-US" dirty="0" err="1"/>
              <a:t>Revit</a:t>
            </a:r>
            <a:r>
              <a:rPr lang="en-US" dirty="0"/>
              <a:t>. There is a designated class for it. You can use it to identify the element. </a:t>
            </a:r>
          </a:p>
          <a:p>
            <a:r>
              <a:rPr lang="en-US" dirty="0"/>
              <a:t>A component family has a generic form as </a:t>
            </a:r>
            <a:r>
              <a:rPr lang="en-US" dirty="0" err="1"/>
              <a:t>FamilyInstance</a:t>
            </a:r>
            <a:r>
              <a:rPr lang="en-US" dirty="0"/>
              <a:t>/</a:t>
            </a:r>
            <a:r>
              <a:rPr lang="en-US" dirty="0" err="1"/>
              <a:t>FamilySymbol</a:t>
            </a:r>
            <a:r>
              <a:rPr lang="en-US" dirty="0"/>
              <a:t>. Category is the way to further identify the kind of object it is representing in </a:t>
            </a:r>
            <a:r>
              <a:rPr lang="en-US" dirty="0" err="1"/>
              <a:t>Revit</a:t>
            </a:r>
            <a:r>
              <a:rPr lang="en-US" dirty="0"/>
              <a:t>. </a:t>
            </a:r>
          </a:p>
          <a:p>
            <a:r>
              <a:rPr lang="en-US" dirty="0"/>
              <a:t>Depending on an element you are interested in, you will need to check the following:</a:t>
            </a:r>
          </a:p>
          <a:p>
            <a:pPr lvl="2"/>
            <a:r>
              <a:rPr lang="en-US" sz="2800" dirty="0"/>
              <a:t>Class name</a:t>
            </a:r>
          </a:p>
          <a:p>
            <a:pPr lvl="2"/>
            <a:r>
              <a:rPr lang="en-US" sz="2800" dirty="0"/>
              <a:t>Category property  </a:t>
            </a:r>
          </a:p>
          <a:p>
            <a:pPr lvl="2"/>
            <a:r>
              <a:rPr lang="en-US" sz="2800" dirty="0"/>
              <a:t>If an element is Element </a:t>
            </a:r>
            <a:br>
              <a:rPr lang="en-US" sz="2800" dirty="0"/>
            </a:br>
            <a:r>
              <a:rPr lang="en-US" sz="2800" dirty="0"/>
              <a:t>Type (Symbol) or not </a:t>
            </a:r>
          </a:p>
          <a:p>
            <a:pPr lvl="2"/>
            <a:endParaRPr lang="en-US" sz="2800" dirty="0"/>
          </a:p>
          <a:p>
            <a:pPr lvl="1"/>
            <a:endParaRPr lang="en-US" dirty="0"/>
          </a:p>
          <a:p>
            <a:pPr>
              <a:buNone/>
            </a:pPr>
            <a:endParaRPr lang="en-US" dirty="0"/>
          </a:p>
          <a:p>
            <a:pPr lvl="0">
              <a:buNone/>
            </a:pPr>
            <a:endParaRPr lang="en-US" dirty="0"/>
          </a:p>
          <a:p>
            <a:endParaRPr lang="en-US" dirty="0"/>
          </a:p>
        </p:txBody>
      </p:sp>
      <p:graphicFrame>
        <p:nvGraphicFramePr>
          <p:cNvPr id="4" name="Table 3"/>
          <p:cNvGraphicFramePr>
            <a:graphicFrameLocks noGrp="1"/>
          </p:cNvGraphicFramePr>
          <p:nvPr/>
        </p:nvGraphicFramePr>
        <p:xfrm>
          <a:off x="5591175" y="5411787"/>
          <a:ext cx="6581868" cy="3305936"/>
        </p:xfrm>
        <a:graphic>
          <a:graphicData uri="http://schemas.openxmlformats.org/drawingml/2006/table">
            <a:tbl>
              <a:tblPr/>
              <a:tblGrid>
                <a:gridCol w="1645467">
                  <a:extLst>
                    <a:ext uri="{9D8B030D-6E8A-4147-A177-3AD203B41FA5}">
                      <a16:colId xmlns:a16="http://schemas.microsoft.com/office/drawing/2014/main" val="20000"/>
                    </a:ext>
                  </a:extLst>
                </a:gridCol>
                <a:gridCol w="2347210">
                  <a:extLst>
                    <a:ext uri="{9D8B030D-6E8A-4147-A177-3AD203B41FA5}">
                      <a16:colId xmlns:a16="http://schemas.microsoft.com/office/drawing/2014/main" val="20001"/>
                    </a:ext>
                  </a:extLst>
                </a:gridCol>
                <a:gridCol w="2589191">
                  <a:extLst>
                    <a:ext uri="{9D8B030D-6E8A-4147-A177-3AD203B41FA5}">
                      <a16:colId xmlns:a16="http://schemas.microsoft.com/office/drawing/2014/main" val="20002"/>
                    </a:ext>
                  </a:extLst>
                </a:gridCol>
              </a:tblGrid>
              <a:tr h="367326">
                <a:tc>
                  <a:txBody>
                    <a:bodyPr/>
                    <a:lstStyle/>
                    <a:p>
                      <a:pPr marL="0" marR="0">
                        <a:lnSpc>
                          <a:spcPct val="115000"/>
                        </a:lnSpc>
                        <a:spcBef>
                          <a:spcPts val="0"/>
                        </a:spcBef>
                        <a:spcAft>
                          <a:spcPts val="0"/>
                        </a:spcAft>
                      </a:pPr>
                      <a:r>
                        <a:rPr lang="en-US" sz="2100" dirty="0">
                          <a:solidFill>
                            <a:srgbClr val="000000"/>
                          </a:solidFill>
                          <a:latin typeface="Calibri"/>
                          <a:ea typeface="Times New Roman"/>
                          <a:cs typeface="Times New Roman"/>
                        </a:rPr>
                        <a:t> </a:t>
                      </a:r>
                      <a:endParaRPr lang="en-US" sz="2100" dirty="0">
                        <a:latin typeface="Calibri"/>
                        <a:ea typeface="MS Mincho"/>
                        <a:cs typeface="Times New Roman"/>
                      </a:endParaRPr>
                    </a:p>
                  </a:txBody>
                  <a:tcPr marL="130669" marR="13066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System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Component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69305">
                <a:tc>
                  <a:txBody>
                    <a:bodyPr/>
                    <a:lstStyle/>
                    <a:p>
                      <a:pPr marL="0" marR="0">
                        <a:lnSpc>
                          <a:spcPct val="115000"/>
                        </a:lnSpc>
                        <a:spcBef>
                          <a:spcPts val="0"/>
                        </a:spcBef>
                        <a:spcAft>
                          <a:spcPts val="0"/>
                        </a:spcAft>
                      </a:pPr>
                      <a:r>
                        <a:rPr lang="en-US" sz="2100" b="1">
                          <a:solidFill>
                            <a:srgbClr val="000000"/>
                          </a:solidFill>
                          <a:latin typeface="Calibri"/>
                          <a:ea typeface="Times New Roman"/>
                          <a:cs typeface="Times New Roman"/>
                        </a:rPr>
                        <a:t>Family Type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WallType</a:t>
                      </a:r>
                      <a:br>
                        <a:rPr lang="en-US" sz="2100" dirty="0">
                          <a:solidFill>
                            <a:srgbClr val="000000"/>
                          </a:solidFill>
                          <a:latin typeface="Calibri"/>
                          <a:ea typeface="Times New Roman"/>
                          <a:cs typeface="Times New Roman"/>
                        </a:rPr>
                      </a:br>
                      <a:r>
                        <a:rPr lang="en-US" sz="2100" dirty="0" err="1">
                          <a:solidFill>
                            <a:srgbClr val="000000"/>
                          </a:solidFill>
                          <a:latin typeface="Calibri"/>
                          <a:ea typeface="Times New Roman"/>
                          <a:cs typeface="Times New Roman"/>
                        </a:rPr>
                        <a:t>FloorType</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FamilySymbol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69305">
                <a:tc>
                  <a:txBody>
                    <a:bodyPr/>
                    <a:lstStyle/>
                    <a:p>
                      <a:pPr marL="0" marR="0">
                        <a:lnSpc>
                          <a:spcPct val="115000"/>
                        </a:lnSpc>
                        <a:spcBef>
                          <a:spcPts val="0"/>
                        </a:spcBef>
                        <a:spcAft>
                          <a:spcPts val="0"/>
                        </a:spcAft>
                      </a:pPr>
                      <a:r>
                        <a:rPr lang="en-US" sz="2100" b="1" dirty="0">
                          <a:solidFill>
                            <a:srgbClr val="000000"/>
                          </a:solidFill>
                          <a:latin typeface="Calibri"/>
                          <a:ea typeface="Times New Roman"/>
                          <a:cs typeface="Times New Roman"/>
                        </a:rPr>
                        <a:t>Instance </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a:solidFill>
                            <a:srgbClr val="000000"/>
                          </a:solidFill>
                          <a:latin typeface="Calibri"/>
                          <a:ea typeface="Times New Roman"/>
                          <a:cs typeface="Times New Roman"/>
                        </a:rPr>
                        <a:t>Wall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Floor</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FamilyInstance</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Identifying an Element  </a:t>
            </a:r>
            <a:endParaRPr lang="en-US" dirty="0"/>
          </a:p>
        </p:txBody>
      </p:sp>
      <p:sp>
        <p:nvSpPr>
          <p:cNvPr id="3" name="Content Placeholder 2"/>
          <p:cNvSpPr>
            <a:spLocks noGrp="1"/>
          </p:cNvSpPr>
          <p:nvPr>
            <p:ph idx="1"/>
          </p:nvPr>
        </p:nvSpPr>
        <p:spPr/>
        <p:txBody>
          <a:bodyPr/>
          <a:lstStyle/>
          <a:p>
            <a:pPr lvl="0"/>
            <a:r>
              <a:rPr lang="en-US" b="1" dirty="0"/>
              <a:t>ABC</a:t>
            </a:r>
            <a:endParaRPr lang="en-US" dirty="0"/>
          </a:p>
          <a:p>
            <a:endParaRPr lang="en-US" dirty="0"/>
          </a:p>
        </p:txBody>
      </p:sp>
      <p:sp>
        <p:nvSpPr>
          <p:cNvPr id="4" name="TextBox 3"/>
          <p:cNvSpPr txBox="1"/>
          <p:nvPr/>
        </p:nvSpPr>
        <p:spPr>
          <a:xfrm>
            <a:off x="0" y="-1851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identify the type of the element known to the UI.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Sub</a:t>
            </a:r>
            <a:r>
              <a:rPr lang="en-US" sz="1800" b="1" dirty="0">
                <a:latin typeface="Courier New"/>
                <a:ea typeface="MS Mincho"/>
                <a:cs typeface="Times New Roman"/>
              </a:rPr>
              <a:t> </a:t>
            </a:r>
            <a:r>
              <a:rPr lang="en-US" sz="1800" b="1" dirty="0" err="1">
                <a:latin typeface="Courier New"/>
                <a:ea typeface="MS Mincho"/>
                <a:cs typeface="Times New Roman"/>
              </a:rPr>
              <a:t>IdentifyElement</a:t>
            </a:r>
            <a:r>
              <a:rPr lang="en-US" sz="1800" b="1" dirty="0">
                <a:latin typeface="Courier New"/>
                <a:ea typeface="MS Mincho"/>
                <a:cs typeface="Times New Roman"/>
              </a:rPr>
              <a:t>(</a:t>
            </a:r>
            <a:r>
              <a:rPr lang="en-US" sz="1800" b="1" dirty="0" err="1">
                <a:solidFill>
                  <a:srgbClr val="0000FF"/>
                </a:solidFill>
                <a:latin typeface="Courier New"/>
                <a:ea typeface="MS Mincho"/>
                <a:cs typeface="Times New Roman"/>
              </a:rPr>
              <a:t>ByVal</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Element)</a:t>
            </a:r>
            <a:endParaRPr lang="en-US" sz="1800" b="1" dirty="0">
              <a:latin typeface="Calibri"/>
              <a:ea typeface="MS Mincho"/>
              <a:cs typeface="Times New Roman"/>
            </a:endParaRPr>
          </a:p>
          <a:p>
            <a:pPr marL="0" marR="0">
              <a:lnSpc>
                <a:spcPct val="115000"/>
              </a:lnSpc>
              <a:spcBef>
                <a:spcPts val="0"/>
              </a:spcBef>
              <a:spcAft>
                <a:spcPts val="0"/>
              </a:spcAft>
            </a:pP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s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a:t>
            </a:r>
            <a:r>
              <a:rPr lang="en-US" sz="1800" b="1" dirty="0">
                <a:solidFill>
                  <a:srgbClr val="A31515"/>
                </a:solidFill>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Wall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"Wall"</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Floor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"Floor"</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a:t>
            </a:r>
            <a:r>
              <a:rPr lang="en-US" sz="1800" b="1" dirty="0" err="1">
                <a:latin typeface="Courier New"/>
                <a:ea typeface="MS Mincho"/>
                <a:cs typeface="Times New Roman"/>
              </a:rPr>
              <a:t>RoofBase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"Roof"</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a:t>
            </a:r>
            <a:r>
              <a:rPr lang="en-US" sz="1800" b="1" dirty="0" err="1">
                <a:latin typeface="Courier New"/>
                <a:ea typeface="MS Mincho"/>
                <a:cs typeface="Times New Roman"/>
              </a:rPr>
              <a:t>FamilyInstance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An instance of a component family is all </a:t>
            </a:r>
            <a:r>
              <a:rPr lang="en-US" sz="1800" b="1" dirty="0" err="1">
                <a:solidFill>
                  <a:srgbClr val="008000"/>
                </a:solidFill>
                <a:latin typeface="Courier New"/>
                <a:ea typeface="MS Mincho"/>
                <a:cs typeface="Times New Roman"/>
              </a:rPr>
              <a:t>FamilyInstance</a:t>
            </a:r>
            <a:r>
              <a:rPr lang="en-US" sz="1800" b="1" dirty="0">
                <a:solidFill>
                  <a:srgbClr val="008000"/>
                </a:solidFill>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We'll need to further check its category.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If</a:t>
            </a:r>
            <a:r>
              <a:rPr lang="en-US" sz="1800" b="1" dirty="0">
                <a:latin typeface="Courier New"/>
                <a:ea typeface="MS Mincho"/>
                <a:cs typeface="Times New Roman"/>
              </a:rPr>
              <a:t> </a:t>
            </a:r>
            <a:r>
              <a:rPr lang="en-US" sz="1800" b="1" dirty="0" err="1">
                <a:latin typeface="Courier New"/>
                <a:ea typeface="MS Mincho"/>
                <a:cs typeface="Times New Roman"/>
              </a:rPr>
              <a:t>elem.Category.Id.IntegerValue</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BuiltInCategory.OST_Doors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"Door"</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latin typeface="Courier New"/>
                <a:ea typeface="MS Mincho"/>
                <a:cs typeface="Times New Roman"/>
              </a:rPr>
              <a:t>elem.Category.Id.IntegerValue</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BuiltInCategory.OST_Windows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"Window"</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latin typeface="Courier New"/>
                <a:ea typeface="MS Mincho"/>
                <a:cs typeface="Times New Roman"/>
              </a:rPr>
              <a:t>elem.Category.Id.IntegerValue</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BuiltInCategory.OST_Furniture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"Furniture"</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Else</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"Component family instance"</a:t>
            </a: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e.g. Plant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End</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If</a:t>
            </a:r>
            <a:endParaRPr lang="en-US" sz="1800" b="1" dirty="0">
              <a:latin typeface="Calibri"/>
              <a:ea typeface="MS Mincho"/>
              <a:cs typeface="Times New Roman"/>
            </a:endParaRPr>
          </a:p>
          <a:p>
            <a:pPr marL="0" marR="0">
              <a:lnSpc>
                <a:spcPct val="115000"/>
              </a:lnSpc>
              <a:spcBef>
                <a:spcPts val="0"/>
              </a:spcBef>
              <a:spcAft>
                <a:spcPts val="0"/>
              </a:spcAft>
            </a:pPr>
            <a:r>
              <a:rPr lang="en-US" sz="1400" b="1" dirty="0">
                <a:latin typeface="Courier New"/>
                <a:ea typeface="MS Mincho"/>
                <a:cs typeface="Times New Roman"/>
              </a:rPr>
              <a:t>        ... </a:t>
            </a:r>
            <a:endParaRPr lang="en-US" sz="1400" b="1" dirty="0">
              <a:latin typeface="Calibri"/>
              <a:ea typeface="MS Mincho"/>
              <a:cs typeface="Times New Roman"/>
            </a:endParaRPr>
          </a:p>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p>
        </p:txBody>
      </p:sp>
      <p:sp>
        <p:nvSpPr>
          <p:cNvPr id="5" name="Title 1"/>
          <p:cNvSpPr txBox="1">
            <a:spLocks/>
          </p:cNvSpPr>
          <p:nvPr/>
        </p:nvSpPr>
        <p:spPr bwMode="auto">
          <a:xfrm>
            <a:off x="9096375" y="306387"/>
            <a:ext cx="3292475"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t>DB Element</a:t>
            </a:r>
            <a:b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a:ln>
                  <a:noFill/>
                </a:ln>
                <a:solidFill>
                  <a:schemeClr val="accent4"/>
                </a:solidFill>
                <a:effectLst/>
                <a:uLnTx/>
                <a:uFillTx/>
                <a:latin typeface="+mj-lt"/>
                <a:ea typeface="+mj-ea"/>
                <a:cs typeface="+mj-cs"/>
                <a:sym typeface="Arial" pitchFamily="34" charset="0"/>
              </a:rPr>
              <a:t>Identifying Element   </a:t>
            </a:r>
            <a:endPar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endParaRPr>
          </a:p>
        </p:txBody>
      </p:sp>
      <p:pic>
        <p:nvPicPr>
          <p:cNvPr id="148482" name="Picture 2" descr="D:\RevitAPI 2011\Training\Labs\Revit Intro Labs\Images\DB Element Identify Element.PNG"/>
          <p:cNvPicPr>
            <a:picLocks noChangeAspect="1" noChangeArrowheads="1"/>
          </p:cNvPicPr>
          <p:nvPr/>
        </p:nvPicPr>
        <p:blipFill>
          <a:blip r:embed="rId2" cstate="print"/>
          <a:srcRect/>
          <a:stretch>
            <a:fillRect/>
          </a:stretch>
        </p:blipFill>
        <p:spPr bwMode="auto">
          <a:xfrm>
            <a:off x="6276975" y="1754187"/>
            <a:ext cx="6534665" cy="1447800"/>
          </a:xfrm>
          <a:prstGeom prst="rect">
            <a:avLst/>
          </a:prstGeom>
          <a:noFill/>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Element.Parameters</a:t>
            </a:r>
            <a:endParaRPr lang="en-US" b="0" i="1" dirty="0">
              <a:solidFill>
                <a:schemeClr val="accent4"/>
              </a:solidFill>
            </a:endParaRPr>
          </a:p>
        </p:txBody>
      </p:sp>
      <p:sp>
        <p:nvSpPr>
          <p:cNvPr id="3" name="Content Placeholder 2"/>
          <p:cNvSpPr>
            <a:spLocks noGrp="1"/>
          </p:cNvSpPr>
          <p:nvPr>
            <p:ph idx="1"/>
          </p:nvPr>
        </p:nvSpPr>
        <p:spPr/>
        <p:txBody>
          <a:bodyPr/>
          <a:lstStyle/>
          <a:p>
            <a:r>
              <a:rPr lang="en-US" dirty="0"/>
              <a:t>Parameters property of an Element class largely corresponds to an element or family “properties” in the UI. </a:t>
            </a:r>
          </a:p>
          <a:p>
            <a:r>
              <a:rPr lang="en-US" dirty="0"/>
              <a:t>In API, there are two ways to access those properties or parameters:  </a:t>
            </a:r>
          </a:p>
          <a:p>
            <a:pPr lvl="2"/>
            <a:r>
              <a:rPr lang="en-US" sz="2800" dirty="0" err="1"/>
              <a:t>Element.Parameters</a:t>
            </a:r>
            <a:r>
              <a:rPr lang="en-US" sz="2800" dirty="0"/>
              <a:t> – returns a set of parameters applicable to the given element. </a:t>
            </a:r>
          </a:p>
          <a:p>
            <a:pPr lvl="2"/>
            <a:r>
              <a:rPr lang="en-US" sz="2800" dirty="0" err="1"/>
              <a:t>Element.Parameter</a:t>
            </a:r>
            <a:r>
              <a:rPr lang="en-US" sz="2800" dirty="0"/>
              <a:t> – takes an argument that can identify the kind of parameter and returns the value of single parameter. </a:t>
            </a:r>
          </a:p>
          <a:p>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Element.Parameters</a:t>
            </a:r>
            <a:r>
              <a:rPr lang="en-US" sz="2800" b="0" i="1" dirty="0">
                <a:solidFill>
                  <a:schemeClr val="accent4"/>
                </a:solidFill>
              </a:rPr>
              <a:t>   </a:t>
            </a:r>
            <a:endParaRPr lang="en-US" dirty="0"/>
          </a:p>
        </p:txBody>
      </p:sp>
      <p:sp>
        <p:nvSpPr>
          <p:cNvPr id="3" name="Content Placeholder 2"/>
          <p:cNvSpPr>
            <a:spLocks noGrp="1"/>
          </p:cNvSpPr>
          <p:nvPr>
            <p:ph idx="1"/>
          </p:nvPr>
        </p:nvSpPr>
        <p:spPr/>
        <p:txBody>
          <a:bodyPr/>
          <a:lstStyle/>
          <a:p>
            <a:pPr lvl="0"/>
            <a:r>
              <a:rPr lang="en-US" b="1" dirty="0"/>
              <a:t> </a:t>
            </a:r>
            <a:endParaRPr lang="en-US" dirty="0"/>
          </a:p>
          <a:p>
            <a:endParaRPr lang="en-US" dirty="0"/>
          </a:p>
        </p:txBody>
      </p:sp>
      <p:sp>
        <p:nvSpPr>
          <p:cNvPr id="4" name="TextBox 3"/>
          <p:cNvSpPr txBox="1"/>
          <p:nvPr/>
        </p:nvSpPr>
        <p:spPr>
          <a:xfrm>
            <a:off x="561975" y="2139305"/>
            <a:ext cx="11811000" cy="63017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show all the parameter values of the element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ShowParameters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elem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header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header + </a:t>
            </a:r>
            <a:r>
              <a:rPr lang="en-US" sz="1800" dirty="0" err="1">
                <a:latin typeface="Courier New"/>
                <a:ea typeface="MS Mincho"/>
                <a:cs typeface="Times New Roman"/>
              </a:rPr>
              <a:t>vbCr</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ParameterSet</a:t>
            </a:r>
            <a:r>
              <a:rPr lang="en-US" sz="1800" dirty="0">
                <a:latin typeface="Courier New"/>
                <a:ea typeface="MS Mincho"/>
                <a:cs typeface="Times New Roman"/>
              </a:rPr>
              <a:t> = </a:t>
            </a:r>
            <a:r>
              <a:rPr lang="en-US" sz="1800" dirty="0" err="1">
                <a:latin typeface="Courier New"/>
                <a:ea typeface="MS Mincho"/>
                <a:cs typeface="Times New Roman"/>
              </a:rPr>
              <a:t>elem.</a:t>
            </a:r>
            <a:r>
              <a:rPr lang="en-US" sz="1800" b="1" dirty="0" err="1">
                <a:latin typeface="Courier New"/>
                <a:ea typeface="MS Mincho"/>
                <a:cs typeface="Times New Roman"/>
              </a:rPr>
              <a:t>Parameters</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For</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Each</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a:t>
            </a:r>
            <a:r>
              <a:rPr lang="en-US" sz="1800" dirty="0">
                <a:solidFill>
                  <a:srgbClr val="0000FF"/>
                </a:solidFill>
                <a:latin typeface="Courier New"/>
                <a:ea typeface="MS Mincho"/>
                <a:cs typeface="Times New Roman"/>
              </a:rPr>
              <a:t>In</a:t>
            </a:r>
            <a:r>
              <a:rPr lang="en-US" sz="1800" dirty="0">
                <a:latin typeface="Courier New"/>
                <a:ea typeface="MS Mincho"/>
                <a:cs typeface="Times New Roman"/>
              </a:rPr>
              <a:t> </a:t>
            </a:r>
            <a:r>
              <a:rPr lang="en-US" sz="1800" dirty="0" err="1">
                <a:latin typeface="Courier New"/>
                <a:ea typeface="MS Mincho"/>
                <a:cs typeface="Times New Roman"/>
              </a:rPr>
              <a:t>params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name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Definition</a:t>
            </a:r>
            <a:r>
              <a:rPr lang="en-US" sz="1800" dirty="0" err="1">
                <a:latin typeface="Courier New"/>
                <a:ea typeface="MS Mincho"/>
                <a:cs typeface="Times New Roman"/>
              </a:rPr>
              <a:t>.Name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see the helper function below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err="1">
                <a:latin typeface="Courier New"/>
                <a:ea typeface="MS Mincho"/>
                <a:cs typeface="Times New Roman"/>
              </a:rPr>
              <a:t>ParameterToString</a:t>
            </a:r>
            <a:r>
              <a:rPr lang="en-US" sz="1800" dirty="0">
                <a:latin typeface="Courier New"/>
                <a:ea typeface="MS Mincho"/>
                <a:cs typeface="Times New Roman"/>
              </a:rPr>
              <a:t>(</a:t>
            </a:r>
            <a:r>
              <a:rPr lang="en-US" sz="1800" dirty="0" err="1">
                <a:latin typeface="Courier New"/>
                <a:ea typeface="MS Mincho"/>
                <a:cs typeface="Times New Roman"/>
              </a:rPr>
              <a:t>param</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s = s + name + </a:t>
            </a:r>
            <a:r>
              <a:rPr lang="en-US" sz="1800" dirty="0">
                <a:solidFill>
                  <a:srgbClr val="A31515"/>
                </a:solidFill>
                <a:latin typeface="Courier New"/>
                <a:ea typeface="MS Mincho"/>
                <a:cs typeface="Times New Roman"/>
              </a:rPr>
              <a:t>" = "</a:t>
            </a:r>
            <a:r>
              <a:rPr lang="en-US" sz="1800" dirty="0">
                <a:latin typeface="Courier New"/>
                <a:ea typeface="MS Mincho"/>
                <a:cs typeface="Times New Roman"/>
              </a:rPr>
              <a:t> +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Next</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Revit</a:t>
            </a:r>
            <a:r>
              <a:rPr lang="en-US" sz="1800" dirty="0">
                <a:solidFill>
                  <a:srgbClr val="A31515"/>
                </a:solidFill>
                <a:latin typeface="Courier New"/>
                <a:ea typeface="MS Mincho"/>
                <a:cs typeface="Times New Roman"/>
              </a:rPr>
              <a:t> Intro Lab"</a:t>
            </a:r>
            <a:r>
              <a:rPr lang="en-US" sz="1800" dirty="0">
                <a:latin typeface="Courier New"/>
                <a:ea typeface="MS Mincho"/>
                <a:cs typeface="Times New Roman"/>
              </a:rPr>
              <a:t>, 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latin typeface="Calibri"/>
              <a:ea typeface="MS Mincho"/>
              <a:cs typeface="Times New Roman"/>
            </a:endParaRPr>
          </a:p>
          <a:p>
            <a:r>
              <a:rPr lang="en-US" sz="1800" dirty="0">
                <a:latin typeface="Calibri"/>
                <a:ea typeface="MS Mincho"/>
                <a:cs typeface="Times New Roman"/>
              </a:rPr>
              <a:t>&lt;/VB.NET&gt; </a:t>
            </a:r>
            <a:endParaRPr lang="en-US" sz="18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Products </a:t>
            </a:r>
          </a:p>
        </p:txBody>
      </p:sp>
      <p:sp>
        <p:nvSpPr>
          <p:cNvPr id="3" name="Content Placeholder 2"/>
          <p:cNvSpPr>
            <a:spLocks noGrp="1"/>
          </p:cNvSpPr>
          <p:nvPr>
            <p:ph idx="1"/>
          </p:nvPr>
        </p:nvSpPr>
        <p:spPr/>
        <p:txBody>
          <a:bodyPr/>
          <a:lstStyle/>
          <a:p>
            <a:pPr>
              <a:spcBef>
                <a:spcPts val="600"/>
              </a:spcBef>
            </a:pPr>
            <a:r>
              <a:rPr lang="en-US" dirty="0"/>
              <a:t>  Revit </a:t>
            </a:r>
            <a:r>
              <a:rPr lang="en-US" dirty="0" err="1"/>
              <a:t>Architecture,Revit</a:t>
            </a:r>
            <a:r>
              <a:rPr lang="en-US" dirty="0"/>
              <a:t> MEP and Revit Structure are no longer separate products</a:t>
            </a:r>
          </a:p>
          <a:p>
            <a:pPr>
              <a:spcBef>
                <a:spcPts val="600"/>
              </a:spcBef>
            </a:pPr>
            <a:endParaRPr lang="en-GB" dirty="0"/>
          </a:p>
          <a:p>
            <a:pPr>
              <a:spcBef>
                <a:spcPts val="600"/>
              </a:spcBef>
              <a:buNone/>
            </a:pPr>
            <a:r>
              <a:rPr lang="en-GB" dirty="0"/>
              <a:t>Product build and distribution</a:t>
            </a:r>
          </a:p>
          <a:p>
            <a:pPr marL="722313" lvl="1" indent="-361950">
              <a:spcBef>
                <a:spcPts val="600"/>
              </a:spcBef>
            </a:pPr>
            <a:r>
              <a:rPr lang="en-GB" dirty="0"/>
              <a:t>DVD version posted to ADN member web site (members only) </a:t>
            </a:r>
          </a:p>
          <a:p>
            <a:pPr marL="1071563" lvl="2" indent="-349250">
              <a:spcBef>
                <a:spcPts val="600"/>
              </a:spcBef>
            </a:pPr>
            <a:r>
              <a:rPr lang="en-GB" altLang="ja-JP" dirty="0">
                <a:ea typeface="ＭＳ Ｐゴシック" pitchFamily="34" charset="-128"/>
              </a:rPr>
              <a:t>Software &amp; Support &gt; </a:t>
            </a:r>
            <a:r>
              <a:rPr lang="en-GB" altLang="ja-JP" dirty="0" err="1">
                <a:ea typeface="ＭＳ Ｐゴシック" pitchFamily="34" charset="-128"/>
              </a:rPr>
              <a:t>Revit</a:t>
            </a:r>
            <a:r>
              <a:rPr lang="en-GB" altLang="ja-JP" dirty="0">
                <a:ea typeface="ＭＳ Ｐゴシック" pitchFamily="34" charset="-128"/>
              </a:rPr>
              <a:t> &gt; Downloads</a:t>
            </a:r>
          </a:p>
          <a:p>
            <a:pPr marL="1071563" lvl="2" indent="-349250">
              <a:spcBef>
                <a:spcPts val="600"/>
              </a:spcBef>
            </a:pPr>
            <a:r>
              <a:rPr lang="en-GB" altLang="ja-JP" dirty="0">
                <a:ea typeface="ＭＳ Ｐゴシック" pitchFamily="34" charset="-128"/>
              </a:rPr>
              <a:t>Posted once only at initial product release time</a:t>
            </a:r>
          </a:p>
          <a:p>
            <a:pPr marL="722313" lvl="1" indent="-361950">
              <a:spcBef>
                <a:spcPts val="600"/>
              </a:spcBef>
            </a:pPr>
            <a:r>
              <a:rPr lang="en-GB" dirty="0"/>
              <a:t>Web version and Web Update version on Autodesk home page (public) </a:t>
            </a:r>
          </a:p>
          <a:p>
            <a:pPr marL="1071563" lvl="2" indent="-349250">
              <a:spcBef>
                <a:spcPts val="600"/>
              </a:spcBef>
            </a:pPr>
            <a:r>
              <a:rPr lang="en-US" i="1" dirty="0"/>
              <a:t>Products </a:t>
            </a:r>
            <a:r>
              <a:rPr lang="en-GB" altLang="ja-JP" i="1" dirty="0">
                <a:ea typeface="ＭＳ Ｐゴシック" pitchFamily="34" charset="-128"/>
              </a:rPr>
              <a:t>&gt;</a:t>
            </a:r>
            <a:r>
              <a:rPr lang="en-US" i="1" dirty="0"/>
              <a:t> Revit </a:t>
            </a:r>
            <a:r>
              <a:rPr lang="en-GB" altLang="ja-JP" i="1" dirty="0">
                <a:ea typeface="ＭＳ Ｐゴシック" pitchFamily="34" charset="-128"/>
              </a:rPr>
              <a:t>&gt;</a:t>
            </a:r>
            <a:r>
              <a:rPr lang="en-US" i="1" dirty="0"/>
              <a:t> Buy </a:t>
            </a:r>
            <a:r>
              <a:rPr lang="en-US" i="1" dirty="0">
                <a:solidFill>
                  <a:srgbClr val="FF0000"/>
                </a:solidFill>
              </a:rPr>
              <a:t>or</a:t>
            </a:r>
            <a:r>
              <a:rPr lang="en-US" i="1" dirty="0"/>
              <a:t> Store &gt; USA &amp; Canada ($ USD)&gt; All Products &gt; Revit Architecture/Structure/MEP</a:t>
            </a:r>
          </a:p>
          <a:p>
            <a:pPr marL="1071563" lvl="2" indent="-349250">
              <a:spcBef>
                <a:spcPts val="600"/>
              </a:spcBef>
            </a:pPr>
            <a:r>
              <a:rPr lang="en-GB" dirty="0"/>
              <a:t>Latest download version from the public product site</a:t>
            </a:r>
          </a:p>
          <a:p>
            <a:pPr marL="1071563" lvl="2" indent="-349250">
              <a:spcBef>
                <a:spcPts val="600"/>
              </a:spcBef>
            </a:pPr>
            <a:r>
              <a:rPr lang="en-GB" dirty="0" err="1"/>
              <a:t>Revit</a:t>
            </a:r>
            <a:r>
              <a:rPr lang="en-GB" dirty="0"/>
              <a:t> uses service pack technology, so no need for full installation on update</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Parameters   </a:t>
            </a:r>
            <a:endParaRPr lang="en-US" dirty="0"/>
          </a:p>
        </p:txBody>
      </p:sp>
      <p:sp>
        <p:nvSpPr>
          <p:cNvPr id="3" name="Content Placeholder 2"/>
          <p:cNvSpPr>
            <a:spLocks noGrp="1"/>
          </p:cNvSpPr>
          <p:nvPr>
            <p:ph idx="1"/>
          </p:nvPr>
        </p:nvSpPr>
        <p:spPr/>
        <p:txBody>
          <a:bodyPr/>
          <a:lstStyle/>
          <a:p>
            <a:pPr lvl="0"/>
            <a:r>
              <a:rPr lang="en-US" b="1" dirty="0"/>
              <a:t>ABC</a:t>
            </a:r>
            <a:endParaRPr lang="en-US" dirty="0"/>
          </a:p>
          <a:p>
            <a:endParaRPr lang="en-US" dirty="0"/>
          </a:p>
        </p:txBody>
      </p:sp>
      <p:sp>
        <p:nvSpPr>
          <p:cNvPr id="4" name="TextBox 3"/>
          <p:cNvSpPr txBox="1"/>
          <p:nvPr/>
        </p:nvSpPr>
        <p:spPr>
          <a:xfrm>
            <a:off x="0" y="0"/>
            <a:ext cx="13011150" cy="89701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Helper function: return a string from of a given parameter.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Shared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ParameterToString</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"none"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val</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to get to the parameter value, we need to pause it depending on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its </a:t>
            </a:r>
            <a:r>
              <a:rPr lang="en-US" sz="1800" dirty="0" err="1">
                <a:solidFill>
                  <a:srgbClr val="008000"/>
                </a:solidFill>
                <a:latin typeface="Courier New"/>
                <a:ea typeface="MS Mincho"/>
                <a:cs typeface="Times New Roman"/>
              </a:rPr>
              <a:t>strage</a:t>
            </a:r>
            <a:r>
              <a:rPr lang="en-US" sz="1800" dirty="0">
                <a:solidFill>
                  <a:srgbClr val="008000"/>
                </a:solidFill>
                <a:latin typeface="Courier New"/>
                <a:ea typeface="MS Mincho"/>
                <a:cs typeface="Times New Roman"/>
              </a:rPr>
              <a:t> type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Select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b="1" dirty="0" err="1">
                <a:latin typeface="Courier New"/>
                <a:ea typeface="MS Mincho"/>
                <a:cs typeface="Times New Roman"/>
              </a:rPr>
              <a:t>StorageType</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b="1" dirty="0" err="1">
                <a:latin typeface="Courier New"/>
                <a:ea typeface="MS Mincho"/>
                <a:cs typeface="Times New Roman"/>
              </a:rPr>
              <a:t>StorageType.Double</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AsDouble</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dVal.ToString</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a:t>
            </a:r>
            <a:r>
              <a:rPr lang="en-US" sz="1800" b="1" dirty="0" err="1">
                <a:latin typeface="Courier New"/>
                <a:ea typeface="MS Mincho"/>
                <a:cs typeface="Times New Roman"/>
              </a:rPr>
              <a:t>Integer</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iVal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AsInteger</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iVal.ToString</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a:t>
            </a:r>
            <a:r>
              <a:rPr lang="en-US" sz="1800" b="1" dirty="0" err="1">
                <a:latin typeface="Courier New"/>
                <a:ea typeface="MS Mincho"/>
                <a:cs typeface="Times New Roman"/>
              </a:rPr>
              <a:t>String</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sVal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AsString</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sVal</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a:t>
            </a:r>
            <a:r>
              <a:rPr lang="en-US" sz="1800" b="1" dirty="0" err="1">
                <a:latin typeface="Courier New"/>
                <a:ea typeface="MS Mincho"/>
                <a:cs typeface="Times New Roman"/>
              </a:rPr>
              <a:t>ElementId</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idVal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AsElementId</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idVal.IntegerValue.ToString</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StorageType.None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Else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Select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val</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r>
              <a:rPr lang="en-US" sz="1800" dirty="0">
                <a:latin typeface="Calibri"/>
                <a:ea typeface="MS Mincho"/>
                <a:cs typeface="Times New Roman"/>
              </a:rPr>
              <a:t>&lt;/VB.NET&gt;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a:t>
            </a:r>
            <a:r>
              <a:rPr lang="en-US" sz="2800" b="0" i="1" dirty="0">
                <a:solidFill>
                  <a:schemeClr val="accent4"/>
                </a:solidFill>
              </a:rPr>
              <a:t> and Built-In Parameters  </a:t>
            </a:r>
            <a:endParaRPr lang="en-US" dirty="0"/>
          </a:p>
        </p:txBody>
      </p:sp>
      <p:sp>
        <p:nvSpPr>
          <p:cNvPr id="3" name="Content Placeholder 2"/>
          <p:cNvSpPr>
            <a:spLocks noGrp="1"/>
          </p:cNvSpPr>
          <p:nvPr>
            <p:ph idx="1"/>
          </p:nvPr>
        </p:nvSpPr>
        <p:spPr/>
        <p:txBody>
          <a:bodyPr/>
          <a:lstStyle/>
          <a:p>
            <a:pPr>
              <a:buNone/>
            </a:pPr>
            <a:r>
              <a:rPr lang="en-US" dirty="0"/>
              <a:t>There are four ways to access individual parameters:  </a:t>
            </a:r>
          </a:p>
          <a:p>
            <a:pPr lvl="1"/>
            <a:r>
              <a:rPr lang="en-US" dirty="0"/>
              <a:t>Parameter(</a:t>
            </a:r>
            <a:r>
              <a:rPr lang="en-US" b="1" dirty="0" err="1"/>
              <a:t>BuiltInParameter</a:t>
            </a:r>
            <a:r>
              <a:rPr lang="en-US" dirty="0"/>
              <a:t>) – retrieve a parameter using the parameter Id. </a:t>
            </a:r>
          </a:p>
          <a:p>
            <a:pPr lvl="1"/>
            <a:r>
              <a:rPr lang="en-US" dirty="0"/>
              <a:t>Parameter(String) – retrieve using the name. </a:t>
            </a:r>
          </a:p>
          <a:p>
            <a:pPr lvl="1"/>
            <a:r>
              <a:rPr lang="en-US" dirty="0"/>
              <a:t>Parameter(Definition) – retrieve from its definition.</a:t>
            </a:r>
          </a:p>
          <a:p>
            <a:pPr lvl="1"/>
            <a:r>
              <a:rPr lang="en-US" dirty="0"/>
              <a:t>Parameter(GUID) – retrieve shared parameter using GUID.</a:t>
            </a:r>
          </a:p>
          <a:p>
            <a:pPr lvl="1">
              <a:buNone/>
            </a:pPr>
            <a:endParaRPr lang="en-US" dirty="0"/>
          </a:p>
          <a:p>
            <a:pPr>
              <a:buNone/>
            </a:pPr>
            <a:r>
              <a:rPr lang="en-US" dirty="0" err="1"/>
              <a:t>RevitLookup</a:t>
            </a:r>
            <a:r>
              <a:rPr lang="en-US" dirty="0"/>
              <a:t> tool comes handy to explore and find out which </a:t>
            </a:r>
            <a:r>
              <a:rPr lang="en-US" dirty="0" err="1"/>
              <a:t>BuiltInParameter</a:t>
            </a:r>
            <a:r>
              <a:rPr lang="en-US" dirty="0"/>
              <a:t> corresponds to which parameter name </a:t>
            </a:r>
          </a:p>
        </p:txBody>
      </p:sp>
      <p:pic>
        <p:nvPicPr>
          <p:cNvPr id="4" name="Picture 3" descr="DB Element RevitLookup Param definition.PNG"/>
          <p:cNvPicPr/>
          <p:nvPr/>
        </p:nvPicPr>
        <p:blipFill>
          <a:blip r:embed="rId3" cstate="print"/>
          <a:stretch>
            <a:fillRect/>
          </a:stretch>
        </p:blipFill>
        <p:spPr>
          <a:xfrm>
            <a:off x="2085975" y="6585007"/>
            <a:ext cx="8534400" cy="2255780"/>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a:t>
            </a:r>
            <a:r>
              <a:rPr lang="en-US" sz="2800" b="0" i="1" dirty="0">
                <a:solidFill>
                  <a:schemeClr val="accent4"/>
                </a:solidFill>
              </a:rPr>
              <a:t> and Built-In Parameters    </a:t>
            </a:r>
            <a:endParaRPr lang="en-US" dirty="0"/>
          </a:p>
        </p:txBody>
      </p:sp>
      <p:sp>
        <p:nvSpPr>
          <p:cNvPr id="3" name="Content Placeholder 2"/>
          <p:cNvSpPr>
            <a:spLocks noGrp="1"/>
          </p:cNvSpPr>
          <p:nvPr>
            <p:ph idx="1"/>
          </p:nvPr>
        </p:nvSpPr>
        <p:spPr/>
        <p:txBody>
          <a:bodyPr/>
          <a:lstStyle/>
          <a:p>
            <a:pPr lvl="0"/>
            <a:r>
              <a:rPr lang="en-US" b="1" dirty="0"/>
              <a:t> </a:t>
            </a:r>
            <a:endParaRPr lang="en-US" dirty="0"/>
          </a:p>
          <a:p>
            <a:endParaRPr lang="en-US" dirty="0"/>
          </a:p>
        </p:txBody>
      </p:sp>
      <p:sp>
        <p:nvSpPr>
          <p:cNvPr id="4" name="TextBox 3"/>
          <p:cNvSpPr txBox="1"/>
          <p:nvPr/>
        </p:nvSpPr>
        <p:spPr>
          <a:xfrm>
            <a:off x="561975" y="2139305"/>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examples of retrieving a specific parameter </a:t>
            </a:r>
            <a:r>
              <a:rPr lang="en-US" sz="1800" dirty="0" err="1">
                <a:solidFill>
                  <a:srgbClr val="008000"/>
                </a:solidFill>
                <a:latin typeface="Courier New"/>
                <a:ea typeface="MS Mincho"/>
                <a:cs typeface="Times New Roman"/>
              </a:rPr>
              <a:t>individlly</a:t>
            </a:r>
            <a:r>
              <a:rPr lang="en-US" sz="1800" dirty="0">
                <a:solidFill>
                  <a:srgbClr val="008000"/>
                </a:solidFill>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RetrieveParameter</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elem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header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header + </a:t>
            </a:r>
            <a:r>
              <a:rPr lang="en-US" sz="1800" dirty="0" err="1">
                <a:latin typeface="Courier New"/>
                <a:ea typeface="MS Mincho"/>
                <a:cs typeface="Times New Roman"/>
              </a:rPr>
              <a:t>vbCr</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comments - most of instance has this parameter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(1) by name.  (Mark - most of instance has this parameter.)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a:solidFill>
                  <a:srgbClr val="A31515"/>
                </a:solidFill>
                <a:latin typeface="Courier New"/>
                <a:ea typeface="MS Mincho"/>
                <a:cs typeface="Times New Roman"/>
              </a:rPr>
              <a:t>"Mark"</a:t>
            </a:r>
            <a:r>
              <a:rPr lang="en-US" sz="1800" b="1"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(2) by </a:t>
            </a:r>
            <a:r>
              <a:rPr lang="en-US" sz="1800" dirty="0" err="1">
                <a:solidFill>
                  <a:srgbClr val="008000"/>
                </a:solidFill>
                <a:latin typeface="Courier New"/>
                <a:ea typeface="MS Mincho"/>
                <a:cs typeface="Times New Roman"/>
              </a:rPr>
              <a:t>BuiltInParameter</a:t>
            </a:r>
            <a:r>
              <a:rPr lang="en-US" sz="1800" dirty="0">
                <a:solidFill>
                  <a:srgbClr val="008000"/>
                </a:solidFill>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 _ </a:t>
            </a:r>
            <a:br>
              <a:rPr lang="en-US" sz="1800" dirty="0">
                <a:latin typeface="Courier New"/>
                <a:ea typeface="MS Mincho"/>
                <a:cs typeface="Times New Roman"/>
              </a:rPr>
            </a:br>
            <a:r>
              <a:rPr lang="en-US" sz="1800" dirty="0">
                <a:latin typeface="Courier New"/>
                <a:ea typeface="MS Mincho"/>
                <a:cs typeface="Times New Roman"/>
              </a:rPr>
              <a:t>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err="1">
                <a:latin typeface="Courier New"/>
                <a:ea typeface="MS Mincho"/>
                <a:cs typeface="Times New Roman"/>
              </a:rPr>
              <a:t>BuiltInParameter.ALL_MODEL_INSTANCE_COMMENTS</a:t>
            </a:r>
            <a:r>
              <a:rPr lang="en-US" sz="1800" b="1" dirty="0">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  using the </a:t>
            </a:r>
            <a:r>
              <a:rPr lang="en-US" sz="1800" dirty="0" err="1">
                <a:solidFill>
                  <a:srgbClr val="008000"/>
                </a:solidFill>
                <a:latin typeface="Courier New"/>
                <a:ea typeface="MS Mincho"/>
                <a:cs typeface="Times New Roman"/>
              </a:rPr>
              <a:t>BuiltInParameter</a:t>
            </a:r>
            <a:r>
              <a:rPr lang="en-US" sz="1800" dirty="0">
                <a:solidFill>
                  <a:srgbClr val="008000"/>
                </a:solidFill>
                <a:latin typeface="Courier New"/>
                <a:ea typeface="MS Mincho"/>
                <a:cs typeface="Times New Roman"/>
              </a:rPr>
              <a:t>, you can sometimes access one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  that is not in the parameters set.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BuiltInParameter.SYMBOL_FAMILY_AND_TYPE_NAMES_PARAM</a:t>
            </a:r>
            <a:r>
              <a:rPr lang="en-US" sz="1800" b="1" dirty="0">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BuiltInParameter.SYMBOL_FAMILY_NAME_PARAM</a:t>
            </a:r>
            <a:r>
              <a:rPr lang="en-US" sz="1800" b="1"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p>
          <a:p>
            <a:pPr marL="0" marR="0">
              <a:lnSpc>
                <a:spcPct val="115000"/>
              </a:lnSpc>
              <a:spcBef>
                <a:spcPts val="0"/>
              </a:spcBef>
              <a:spcAft>
                <a:spcPts val="0"/>
              </a:spcAft>
            </a:pPr>
            <a:r>
              <a:rPr lang="en-US" sz="1800" b="1" dirty="0">
                <a:latin typeface="Calibri"/>
                <a:ea typeface="MS Mincho"/>
                <a:cs typeface="Times New Roman"/>
              </a:rPr>
              <a:t>&lt;/VB.NET&gt;</a:t>
            </a:r>
            <a:r>
              <a:rPr lang="en-US" sz="1800" dirty="0">
                <a:latin typeface="Calibri"/>
                <a:ea typeface="MS Mincho"/>
                <a:cs typeface="Times New Roman"/>
              </a:rPr>
              <a:t>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Location </a:t>
            </a:r>
            <a:endParaRPr lang="en-US" dirty="0"/>
          </a:p>
        </p:txBody>
      </p:sp>
      <p:sp>
        <p:nvSpPr>
          <p:cNvPr id="3" name="Content Placeholder 2"/>
          <p:cNvSpPr>
            <a:spLocks noGrp="1"/>
          </p:cNvSpPr>
          <p:nvPr>
            <p:ph idx="1"/>
          </p:nvPr>
        </p:nvSpPr>
        <p:spPr/>
        <p:txBody>
          <a:bodyPr/>
          <a:lstStyle/>
          <a:p>
            <a:pPr lvl="0"/>
            <a:r>
              <a:rPr lang="en-US" dirty="0"/>
              <a:t>Location property  </a:t>
            </a:r>
          </a:p>
          <a:p>
            <a:pPr lvl="0"/>
            <a:r>
              <a:rPr lang="en-US" dirty="0"/>
              <a:t>Location is further derived in two forms:  </a:t>
            </a:r>
          </a:p>
          <a:p>
            <a:pPr lvl="2"/>
            <a:r>
              <a:rPr lang="en-US" sz="2800" dirty="0" err="1"/>
              <a:t>LocationPoint</a:t>
            </a:r>
            <a:r>
              <a:rPr lang="en-US" sz="2800" dirty="0"/>
              <a:t> - point-based location (e.g., furniture) </a:t>
            </a:r>
          </a:p>
          <a:p>
            <a:pPr lvl="2"/>
            <a:r>
              <a:rPr lang="en-US" sz="2800" dirty="0" err="1"/>
              <a:t>LocationCurve</a:t>
            </a:r>
            <a:r>
              <a:rPr lang="en-US" sz="2800" dirty="0"/>
              <a:t> – line-based location  (e.g., wall) </a:t>
            </a:r>
          </a:p>
          <a:p>
            <a:pPr lvl="0"/>
            <a:r>
              <a:rPr lang="en-US" dirty="0"/>
              <a:t>You will need to cast to </a:t>
            </a:r>
            <a:r>
              <a:rPr lang="en-US" dirty="0" err="1"/>
              <a:t>LocationPoint</a:t>
            </a:r>
            <a:r>
              <a:rPr lang="en-US" dirty="0"/>
              <a:t> or </a:t>
            </a:r>
            <a:r>
              <a:rPr lang="en-US" dirty="0" err="1"/>
              <a:t>LocationCurve</a:t>
            </a:r>
            <a:r>
              <a:rPr lang="en-US" dirty="0"/>
              <a:t> in order to access more properties.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4975" y="382587"/>
            <a:ext cx="3200400" cy="1417320"/>
          </a:xfrm>
        </p:spPr>
        <p:txBody>
          <a:bodyPr/>
          <a:lstStyle/>
          <a:p>
            <a:r>
              <a:rPr lang="en-US" dirty="0"/>
              <a:t>DB Element</a:t>
            </a:r>
            <a:br>
              <a:rPr lang="en-US" dirty="0"/>
            </a:br>
            <a:r>
              <a:rPr lang="en-US" sz="2800" b="0" i="1" dirty="0">
                <a:solidFill>
                  <a:schemeClr val="accent4"/>
                </a:solidFill>
              </a:rPr>
              <a:t>Location </a:t>
            </a:r>
            <a:endParaRPr lang="en-US" dirty="0"/>
          </a:p>
        </p:txBody>
      </p:sp>
      <p:sp>
        <p:nvSpPr>
          <p:cNvPr id="3" name="Content Placeholder 2"/>
          <p:cNvSpPr>
            <a:spLocks noGrp="1"/>
          </p:cNvSpPr>
          <p:nvPr>
            <p:ph idx="1"/>
          </p:nvPr>
        </p:nvSpPr>
        <p:spPr/>
        <p:txBody>
          <a:bodyPr/>
          <a:lstStyle/>
          <a:p>
            <a:pPr lvl="0"/>
            <a:endParaRPr lang="en-US" dirty="0"/>
          </a:p>
        </p:txBody>
      </p:sp>
      <p:sp>
        <p:nvSpPr>
          <p:cNvPr id="4" name="TextBox 3"/>
          <p:cNvSpPr txBox="1"/>
          <p:nvPr/>
        </p:nvSpPr>
        <p:spPr>
          <a:xfrm>
            <a:off x="0" y="-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2400" b="1" dirty="0">
              <a:latin typeface="Calibri"/>
              <a:ea typeface="MS Mincho"/>
              <a:cs typeface="Times New Roman"/>
            </a:endParaRPr>
          </a:p>
          <a:p>
            <a:pPr marL="0" marR="0">
              <a:lnSpc>
                <a:spcPct val="115000"/>
              </a:lnSpc>
              <a:spcBef>
                <a:spcPts val="0"/>
              </a:spcBef>
              <a:spcAft>
                <a:spcPts val="0"/>
              </a:spcAft>
            </a:pPr>
            <a:r>
              <a:rPr lang="en-US" sz="2400" b="1" dirty="0">
                <a:latin typeface="Calibri"/>
                <a:ea typeface="MS Mincho"/>
                <a:cs typeface="Times New Roman"/>
              </a:rPr>
              <a:t>&lt;VB.NET&gt;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show the location information of the given element.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ShowLocation</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elem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"Location Information: "</a:t>
            </a:r>
            <a:r>
              <a:rPr lang="en-US" sz="1800" dirty="0">
                <a:latin typeface="Courier New"/>
                <a:ea typeface="MS Mincho"/>
                <a:cs typeface="Times New Roman"/>
              </a:rPr>
              <a:t> + </a:t>
            </a:r>
            <a:r>
              <a:rPr lang="en-US" sz="1800" dirty="0" err="1">
                <a:latin typeface="Courier New"/>
                <a:ea typeface="MS Mincho"/>
                <a:cs typeface="Times New Roman"/>
              </a:rPr>
              <a:t>vbCr</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loc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Location = </a:t>
            </a:r>
            <a:r>
              <a:rPr lang="en-US" sz="1800" b="1" dirty="0" err="1">
                <a:latin typeface="Courier New"/>
                <a:ea typeface="MS Mincho"/>
                <a:cs typeface="Times New Roman"/>
              </a:rPr>
              <a:t>elem.Location</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TypeOf</a:t>
            </a:r>
            <a:r>
              <a:rPr lang="en-US" sz="1800" dirty="0">
                <a:latin typeface="Courier New"/>
                <a:ea typeface="MS Mincho"/>
                <a:cs typeface="Times New Roman"/>
              </a:rPr>
              <a:t> loc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b="1" dirty="0" err="1">
                <a:latin typeface="Courier New"/>
                <a:ea typeface="MS Mincho"/>
                <a:cs typeface="Times New Roman"/>
              </a:rPr>
              <a:t>LocationPoint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(1) we have a location point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locPoint</a:t>
            </a:r>
            <a:r>
              <a:rPr lang="en-US" sz="1800"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LocationPoint</a:t>
            </a:r>
            <a:r>
              <a:rPr lang="en-US" sz="1800" dirty="0">
                <a:latin typeface="Courier New"/>
                <a:ea typeface="MS Mincho"/>
                <a:cs typeface="Times New Roman"/>
              </a:rPr>
              <a:t> = loc</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b="1" dirty="0" err="1">
                <a:latin typeface="Courier New"/>
                <a:ea typeface="MS Mincho"/>
                <a:cs typeface="Times New Roman"/>
              </a:rPr>
              <a:t>locPoint.Point</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b="1" dirty="0" err="1">
                <a:latin typeface="Courier New"/>
                <a:ea typeface="MS Mincho"/>
                <a:cs typeface="Times New Roman"/>
              </a:rPr>
              <a:t>locPoint.Rotation</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ElseIf</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TypeOf</a:t>
            </a:r>
            <a:r>
              <a:rPr lang="en-US" sz="1800" dirty="0">
                <a:latin typeface="Courier New"/>
                <a:ea typeface="MS Mincho"/>
                <a:cs typeface="Times New Roman"/>
              </a:rPr>
              <a:t> loc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b="1" dirty="0" err="1">
                <a:latin typeface="Courier New"/>
                <a:ea typeface="MS Mincho"/>
                <a:cs typeface="Times New Roman"/>
              </a:rPr>
              <a:t>LocationCurve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(2) we have a location curve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locCurve</a:t>
            </a:r>
            <a:r>
              <a:rPr lang="en-US" sz="1800"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LocationCurve</a:t>
            </a:r>
            <a:r>
              <a:rPr lang="en-US" sz="1800" b="1" dirty="0">
                <a:latin typeface="Courier New"/>
                <a:ea typeface="MS Mincho"/>
                <a:cs typeface="Times New Roman"/>
              </a:rPr>
              <a:t> </a:t>
            </a:r>
            <a:r>
              <a:rPr lang="en-US" sz="1800" dirty="0">
                <a:latin typeface="Courier New"/>
                <a:ea typeface="MS Mincho"/>
                <a:cs typeface="Times New Roman"/>
              </a:rPr>
              <a:t>= loc</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crv</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Curve = </a:t>
            </a:r>
            <a:r>
              <a:rPr lang="en-US" sz="1800" b="1" dirty="0" err="1">
                <a:latin typeface="Courier New"/>
                <a:ea typeface="MS Mincho"/>
                <a:cs typeface="Times New Roman"/>
              </a:rPr>
              <a:t>locCurve.Curve</a:t>
            </a:r>
            <a:endParaRPr lang="en-US" sz="1800" b="1"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2400" dirty="0">
                <a:latin typeface="Calibri"/>
                <a:ea typeface="MS Mincho"/>
                <a:cs typeface="Times New Roman"/>
              </a:rPr>
              <a:t>                      </a:t>
            </a:r>
            <a:r>
              <a:rPr lang="en-US" sz="1800" dirty="0">
                <a:latin typeface="Courier New"/>
                <a:ea typeface="MS Mincho"/>
                <a:cs typeface="Times New Roman"/>
              </a:rPr>
              <a:t>s = s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EndPoint</a:t>
            </a:r>
            <a:r>
              <a:rPr lang="en-US" sz="1800" dirty="0">
                <a:solidFill>
                  <a:srgbClr val="A31515"/>
                </a:solidFill>
                <a:latin typeface="Courier New"/>
                <a:ea typeface="MS Mincho"/>
                <a:cs typeface="Times New Roman"/>
              </a:rPr>
              <a:t>(0)/Start Point = "</a:t>
            </a:r>
            <a:r>
              <a:rPr lang="en-US" sz="1800" dirty="0">
                <a:latin typeface="Courier New"/>
                <a:ea typeface="MS Mincho"/>
                <a:cs typeface="Times New Roman"/>
              </a:rPr>
              <a:t> + </a:t>
            </a:r>
            <a:r>
              <a:rPr lang="en-US" sz="1800" dirty="0" err="1">
                <a:latin typeface="Courier New"/>
                <a:ea typeface="MS Mincho"/>
                <a:cs typeface="Times New Roman"/>
              </a:rPr>
              <a:t>PointToString</a:t>
            </a:r>
            <a:r>
              <a:rPr lang="en-US" sz="1800" dirty="0">
                <a:latin typeface="Courier New"/>
                <a:ea typeface="MS Mincho"/>
                <a:cs typeface="Times New Roman"/>
              </a:rPr>
              <a:t>(</a:t>
            </a:r>
            <a:r>
              <a:rPr lang="en-US" sz="1800" b="1" dirty="0" err="1">
                <a:latin typeface="Courier New"/>
                <a:ea typeface="MS Mincho"/>
                <a:cs typeface="Times New Roman"/>
              </a:rPr>
              <a:t>crv.EndPoint</a:t>
            </a:r>
            <a:r>
              <a:rPr lang="en-US" sz="1800" dirty="0">
                <a:latin typeface="Courier New"/>
                <a:ea typeface="MS Mincho"/>
                <a:cs typeface="Times New Roman"/>
              </a:rPr>
              <a:t>(0))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s = s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EndPoint</a:t>
            </a:r>
            <a:r>
              <a:rPr lang="en-US" sz="1800" dirty="0">
                <a:solidFill>
                  <a:srgbClr val="A31515"/>
                </a:solidFill>
                <a:latin typeface="Courier New"/>
                <a:ea typeface="MS Mincho"/>
                <a:cs typeface="Times New Roman"/>
              </a:rPr>
              <a:t>(1)/End point = "</a:t>
            </a:r>
            <a:r>
              <a:rPr lang="en-US" sz="1800" dirty="0">
                <a:latin typeface="Courier New"/>
                <a:ea typeface="MS Mincho"/>
                <a:cs typeface="Times New Roman"/>
              </a:rPr>
              <a:t> + </a:t>
            </a:r>
            <a:r>
              <a:rPr lang="en-US" sz="1800" dirty="0" err="1">
                <a:latin typeface="Courier New"/>
                <a:ea typeface="MS Mincho"/>
                <a:cs typeface="Times New Roman"/>
              </a:rPr>
              <a:t>PointToString</a:t>
            </a:r>
            <a:r>
              <a:rPr lang="en-US" sz="1800" dirty="0">
                <a:latin typeface="Courier New"/>
                <a:ea typeface="MS Mincho"/>
                <a:cs typeface="Times New Roman"/>
              </a:rPr>
              <a:t>(</a:t>
            </a:r>
            <a:r>
              <a:rPr lang="en-US" sz="1800" dirty="0" err="1">
                <a:latin typeface="Courier New"/>
                <a:ea typeface="MS Mincho"/>
                <a:cs typeface="Times New Roman"/>
              </a:rPr>
              <a:t>crv.EndPoint</a:t>
            </a:r>
            <a:r>
              <a:rPr lang="en-US" sz="1800" dirty="0">
                <a:latin typeface="Courier New"/>
                <a:ea typeface="MS Mincho"/>
                <a:cs typeface="Times New Roman"/>
              </a:rPr>
              <a:t>(1))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s = s + </a:t>
            </a:r>
            <a:r>
              <a:rPr lang="en-US" sz="1800" dirty="0">
                <a:solidFill>
                  <a:srgbClr val="A31515"/>
                </a:solidFill>
                <a:latin typeface="Courier New"/>
                <a:ea typeface="MS Mincho"/>
                <a:cs typeface="Times New Roman"/>
              </a:rPr>
              <a:t>"Length = "</a:t>
            </a:r>
            <a:r>
              <a:rPr lang="en-US" sz="1800" dirty="0">
                <a:latin typeface="Courier New"/>
                <a:ea typeface="MS Mincho"/>
                <a:cs typeface="Times New Roman"/>
              </a:rPr>
              <a:t> + </a:t>
            </a:r>
            <a:r>
              <a:rPr lang="en-US" sz="1800" b="1" dirty="0" err="1">
                <a:latin typeface="Courier New"/>
                <a:ea typeface="MS Mincho"/>
                <a:cs typeface="Times New Roman"/>
              </a:rPr>
              <a:t>crv.Length</a:t>
            </a:r>
            <a:r>
              <a:rPr lang="en-US" sz="1800" dirty="0" err="1">
                <a:latin typeface="Courier New"/>
                <a:ea typeface="MS Mincho"/>
                <a:cs typeface="Times New Roman"/>
              </a:rPr>
              <a:t>.ToString</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2400" dirty="0">
                <a:latin typeface="Calibri"/>
                <a:ea typeface="MS Mincho"/>
                <a:cs typeface="Times New Roman"/>
              </a:rPr>
              <a:t>              …</a:t>
            </a: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2400" b="1" dirty="0">
                <a:latin typeface="Calibri"/>
                <a:ea typeface="MS Mincho"/>
                <a:cs typeface="Times New Roman"/>
              </a:rPr>
              <a:t>&lt;/VB.NET&gt;</a:t>
            </a:r>
            <a:r>
              <a:rPr lang="en-US" sz="2400" dirty="0">
                <a:latin typeface="Calibri"/>
                <a:ea typeface="MS Mincho"/>
                <a:cs typeface="Times New Roman"/>
              </a:rPr>
              <a:t> </a:t>
            </a:r>
          </a:p>
          <a:p>
            <a:pPr marL="0" marR="0">
              <a:lnSpc>
                <a:spcPct val="115000"/>
              </a:lnSpc>
              <a:spcBef>
                <a:spcPts val="0"/>
              </a:spcBef>
              <a:spcAft>
                <a:spcPts val="0"/>
              </a:spcAft>
            </a:pPr>
            <a:endParaRPr lang="en-US" sz="2400" dirty="0">
              <a:latin typeface="Calibri"/>
              <a:ea typeface="MS Mincho"/>
              <a:cs typeface="Times New Roman"/>
            </a:endParaRPr>
          </a:p>
        </p:txBody>
      </p:sp>
      <p:pic>
        <p:nvPicPr>
          <p:cNvPr id="5" name="Picture 4" descr="DB Element Location.PNG"/>
          <p:cNvPicPr/>
          <p:nvPr/>
        </p:nvPicPr>
        <p:blipFill>
          <a:blip r:embed="rId2" cstate="print"/>
          <a:stretch>
            <a:fillRect/>
          </a:stretch>
        </p:blipFill>
        <p:spPr>
          <a:xfrm>
            <a:off x="6962775" y="2744787"/>
            <a:ext cx="5901637" cy="2438400"/>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a:t>DB Element</a:t>
            </a:r>
            <a:br>
              <a:rPr lang="en-US" dirty="0"/>
            </a:br>
            <a:r>
              <a:rPr lang="en-US" sz="2800" b="0" i="1" dirty="0">
                <a:solidFill>
                  <a:schemeClr val="accent4"/>
                </a:solidFill>
              </a:rPr>
              <a:t>Geometry </a:t>
            </a:r>
            <a:endParaRPr lang="en-US" dirty="0"/>
          </a:p>
        </p:txBody>
      </p:sp>
      <p:sp>
        <p:nvSpPr>
          <p:cNvPr id="3" name="Content Placeholder 2"/>
          <p:cNvSpPr>
            <a:spLocks noGrp="1"/>
          </p:cNvSpPr>
          <p:nvPr>
            <p:ph idx="1"/>
          </p:nvPr>
        </p:nvSpPr>
        <p:spPr>
          <a:xfrm>
            <a:off x="593725" y="1677987"/>
            <a:ext cx="11762080" cy="7467600"/>
          </a:xfrm>
        </p:spPr>
        <p:txBody>
          <a:bodyPr/>
          <a:lstStyle/>
          <a:p>
            <a:pPr lvl="0"/>
            <a:r>
              <a:rPr lang="en-US" dirty="0"/>
              <a:t>Geometry Options – specify the detail level</a:t>
            </a:r>
          </a:p>
          <a:p>
            <a:pPr lvl="0"/>
            <a:r>
              <a:rPr lang="en-US" dirty="0"/>
              <a:t>Kinds of geometry objects</a:t>
            </a:r>
          </a:p>
          <a:p>
            <a:pPr lvl="2"/>
            <a:r>
              <a:rPr lang="en-US" dirty="0"/>
              <a:t>Solid</a:t>
            </a:r>
          </a:p>
          <a:p>
            <a:pPr lvl="2"/>
            <a:r>
              <a:rPr lang="en-US" dirty="0"/>
              <a:t>Geometry Instance (a instance of a symbol element, e.g. door or window)</a:t>
            </a:r>
          </a:p>
          <a:p>
            <a:pPr lvl="2"/>
            <a:r>
              <a:rPr lang="en-US" dirty="0"/>
              <a:t>Curve</a:t>
            </a:r>
          </a:p>
          <a:p>
            <a:pPr lvl="2"/>
            <a:r>
              <a:rPr lang="en-US" dirty="0"/>
              <a:t>Mesh</a:t>
            </a:r>
          </a:p>
          <a:p>
            <a:r>
              <a:rPr lang="en-US" dirty="0"/>
              <a:t>Further drill down into Solids/Faces/Edges - use </a:t>
            </a:r>
            <a:r>
              <a:rPr lang="en-US" dirty="0" err="1"/>
              <a:t>RevitLookup</a:t>
            </a:r>
            <a:endParaRPr lang="en-US" dirty="0"/>
          </a:p>
          <a:p>
            <a:r>
              <a:rPr lang="en-US" dirty="0" err="1"/>
              <a:t>RevitCommands</a:t>
            </a:r>
            <a:r>
              <a:rPr lang="en-US" dirty="0"/>
              <a:t> SDK sample has a simple example</a:t>
            </a:r>
          </a:p>
          <a:p>
            <a:r>
              <a:rPr lang="en-US" dirty="0"/>
              <a:t>SDK samples show geometry access with a viewer</a:t>
            </a:r>
          </a:p>
          <a:p>
            <a:pPr lvl="2"/>
            <a:r>
              <a:rPr lang="en-US" dirty="0" err="1"/>
              <a:t>ElementViewer</a:t>
            </a:r>
            <a:endParaRPr lang="en-US" dirty="0"/>
          </a:p>
          <a:p>
            <a:pPr lvl="2"/>
            <a:r>
              <a:rPr lang="en-US" dirty="0" err="1"/>
              <a:t>RoomViewer</a:t>
            </a:r>
            <a:endParaRPr lang="en-US" dirty="0"/>
          </a:p>
          <a:p>
            <a:pPr lvl="2"/>
            <a:r>
              <a:rPr lang="en-US" dirty="0" err="1"/>
              <a:t>AnalyticalViewer</a:t>
            </a:r>
            <a:endParaRPr lang="en-US" dirty="0"/>
          </a:p>
          <a:p>
            <a:r>
              <a:rPr lang="en-US" dirty="0"/>
              <a:t>Further viewing options</a:t>
            </a:r>
          </a:p>
          <a:p>
            <a:pPr lvl="2"/>
            <a:r>
              <a:rPr lang="en-US" dirty="0"/>
              <a:t>SVG Simple Vector Graphics, VRML Virtual Reality Markup Language, OpenGL, DirectX, many public domain viewers</a:t>
            </a:r>
          </a:p>
          <a:p>
            <a:pPr lvl="2"/>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Element Iterations, Filtering and Queries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Retrieving an Element</a:t>
            </a:r>
            <a:endParaRPr lang="en-US" dirty="0"/>
          </a:p>
        </p:txBody>
      </p:sp>
      <p:sp>
        <p:nvSpPr>
          <p:cNvPr id="3" name="Content Placeholder 2"/>
          <p:cNvSpPr>
            <a:spLocks noGrp="1"/>
          </p:cNvSpPr>
          <p:nvPr>
            <p:ph idx="1"/>
          </p:nvPr>
        </p:nvSpPr>
        <p:spPr/>
        <p:txBody>
          <a:bodyPr/>
          <a:lstStyle/>
          <a:p>
            <a:pPr lvl="0"/>
            <a:r>
              <a:rPr lang="en-US" dirty="0"/>
              <a:t>Elements in Revit are bundled in one single sack  </a:t>
            </a:r>
          </a:p>
          <a:p>
            <a:pPr lvl="0"/>
            <a:r>
              <a:rPr lang="en-US" dirty="0"/>
              <a:t>To retrieve an element of interest, you filter for it</a:t>
            </a:r>
          </a:p>
          <a:p>
            <a:pPr lvl="0"/>
            <a:r>
              <a:rPr lang="en-US" dirty="0"/>
              <a:t>Typically, we would like to: </a:t>
            </a:r>
          </a:p>
          <a:p>
            <a:pPr marL="1165458" lvl="2" indent="-514350">
              <a:buFont typeface="+mj-lt"/>
              <a:buAutoNum type="arabicPeriod"/>
            </a:pPr>
            <a:r>
              <a:rPr lang="en-US" sz="2800" dirty="0"/>
              <a:t>Retrieve a list of family types </a:t>
            </a:r>
            <a:r>
              <a:rPr lang="en-US" sz="2800" dirty="0">
                <a:solidFill>
                  <a:schemeClr val="bg1">
                    <a:lumMod val="65000"/>
                  </a:schemeClr>
                </a:solidFill>
              </a:rPr>
              <a:t>(e.g., wall types, door types) </a:t>
            </a:r>
          </a:p>
          <a:p>
            <a:pPr marL="1165458" lvl="2" indent="-514350">
              <a:buFont typeface="+mj-lt"/>
              <a:buAutoNum type="arabicPeriod"/>
            </a:pPr>
            <a:r>
              <a:rPr lang="en-US" sz="2800" dirty="0"/>
              <a:t>Retrieve instances of a specific object class </a:t>
            </a:r>
            <a:br>
              <a:rPr lang="en-US" sz="2800" dirty="0"/>
            </a:br>
            <a:r>
              <a:rPr lang="en-US" sz="2800" dirty="0">
                <a:solidFill>
                  <a:schemeClr val="bg1">
                    <a:lumMod val="65000"/>
                  </a:schemeClr>
                </a:solidFill>
              </a:rPr>
              <a:t>(e.g., all the walls, all the doors) </a:t>
            </a:r>
          </a:p>
          <a:p>
            <a:pPr marL="1165458" lvl="2" indent="-514350">
              <a:buFont typeface="+mj-lt"/>
              <a:buAutoNum type="arabicPeriod"/>
            </a:pPr>
            <a:r>
              <a:rPr lang="en-US" sz="2800" dirty="0"/>
              <a:t>Find a specific family type with a given name </a:t>
            </a:r>
            <a:br>
              <a:rPr lang="en-US" sz="2800" dirty="0"/>
            </a:br>
            <a:r>
              <a:rPr lang="en-US" dirty="0">
                <a:solidFill>
                  <a:schemeClr val="bg1">
                    <a:lumMod val="65000"/>
                  </a:schemeClr>
                </a:solidFill>
              </a:rPr>
              <a:t>(e.g., “Basic Wall: Generic – 200mm”, “</a:t>
            </a:r>
            <a:r>
              <a:rPr lang="en-US" dirty="0" err="1">
                <a:solidFill>
                  <a:schemeClr val="bg1">
                    <a:lumMod val="65000"/>
                  </a:schemeClr>
                </a:solidFill>
              </a:rPr>
              <a:t>M_Single</a:t>
            </a:r>
            <a:r>
              <a:rPr lang="en-US" dirty="0">
                <a:solidFill>
                  <a:schemeClr val="bg1">
                    <a:lumMod val="65000"/>
                  </a:schemeClr>
                </a:solidFill>
              </a:rPr>
              <a:t>-Flush: 0915 x 2134mm”) </a:t>
            </a:r>
            <a:endParaRPr lang="en-US" sz="2800" dirty="0">
              <a:solidFill>
                <a:schemeClr val="bg1">
                  <a:lumMod val="65000"/>
                </a:schemeClr>
              </a:solidFill>
            </a:endParaRPr>
          </a:p>
          <a:p>
            <a:pPr marL="1165458" lvl="2" indent="-514350">
              <a:buFont typeface="+mj-lt"/>
              <a:buAutoNum type="arabicPeriod"/>
            </a:pPr>
            <a:r>
              <a:rPr lang="en-US" sz="2800" dirty="0"/>
              <a:t>Find specific instances </a:t>
            </a:r>
            <a:r>
              <a:rPr lang="en-US" dirty="0">
                <a:solidFill>
                  <a:schemeClr val="bg1">
                    <a:lumMod val="65000"/>
                  </a:schemeClr>
                </a:solidFill>
              </a:rPr>
              <a:t>(e.g., “Level 1” “View  Plan 1”) </a:t>
            </a:r>
            <a:endParaRPr lang="en-US" sz="2800" dirty="0">
              <a:solidFill>
                <a:schemeClr val="bg1">
                  <a:lumMod val="65000"/>
                </a:schemeClr>
              </a:solidFill>
            </a:endParaRPr>
          </a:p>
          <a:p>
            <a:pPr lvl="0"/>
            <a:r>
              <a:rPr lang="en-US" dirty="0"/>
              <a:t> Similar to identifying element, you will need to consider a different approach depending on whether an element is a  component-based or system-based.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FilteredElementCollector</a:t>
            </a:r>
            <a:r>
              <a:rPr lang="en-US" dirty="0"/>
              <a:t> - documentation</a:t>
            </a:r>
          </a:p>
        </p:txBody>
      </p:sp>
      <p:sp>
        <p:nvSpPr>
          <p:cNvPr id="3" name="Content Placeholder 2"/>
          <p:cNvSpPr>
            <a:spLocks noGrp="1"/>
          </p:cNvSpPr>
          <p:nvPr>
            <p:ph idx="1"/>
          </p:nvPr>
        </p:nvSpPr>
        <p:spPr>
          <a:xfrm>
            <a:off x="593725" y="2058987"/>
            <a:ext cx="11762080" cy="6699652"/>
          </a:xfrm>
        </p:spPr>
        <p:txBody>
          <a:bodyPr/>
          <a:lstStyle/>
          <a:p>
            <a:r>
              <a:rPr lang="en-US"/>
              <a:t>Used </a:t>
            </a:r>
            <a:r>
              <a:rPr lang="en-US" dirty="0"/>
              <a:t>to search, filter and iterate through a set of elements</a:t>
            </a:r>
          </a:p>
          <a:p>
            <a:r>
              <a:rPr lang="en-US" dirty="0"/>
              <a:t>A</a:t>
            </a:r>
            <a:r>
              <a:rPr lang="en-US"/>
              <a:t>ssign </a:t>
            </a:r>
            <a:r>
              <a:rPr lang="en-US" dirty="0"/>
              <a:t>a variety of conditions to filter the elements which are returned. </a:t>
            </a:r>
          </a:p>
          <a:p>
            <a:r>
              <a:rPr lang="en-US" dirty="0"/>
              <a:t>R</a:t>
            </a:r>
            <a:r>
              <a:rPr lang="en-US"/>
              <a:t>equires </a:t>
            </a:r>
            <a:r>
              <a:rPr lang="en-US" dirty="0"/>
              <a:t>that at least one condition be set before making the attempt to access the elements, otherwise exception thrown.</a:t>
            </a:r>
          </a:p>
          <a:p>
            <a:r>
              <a:rPr lang="en-US"/>
              <a:t>Supports </a:t>
            </a:r>
            <a:r>
              <a:rPr lang="en-US" dirty="0"/>
              <a:t>the </a:t>
            </a:r>
            <a:r>
              <a:rPr lang="en-US" dirty="0" err="1"/>
              <a:t>IEnumerable</a:t>
            </a:r>
            <a:r>
              <a:rPr lang="en-US" dirty="0"/>
              <a:t> interface</a:t>
            </a:r>
          </a:p>
          <a:p>
            <a:pPr lvl="1"/>
            <a:r>
              <a:rPr lang="en-US" dirty="0"/>
              <a:t>Tip: because the </a:t>
            </a:r>
            <a:r>
              <a:rPr lang="en-US" dirty="0" err="1"/>
              <a:t>ElementFilters</a:t>
            </a:r>
            <a:r>
              <a:rPr lang="en-US" dirty="0"/>
              <a:t> and the shortcut methods offered by this class process elements in native code before their managed wrappers are generated, better performance will be obtained by using as many native filters as possible on the collector before attempting to process the results using </a:t>
            </a:r>
            <a:r>
              <a:rPr lang="en-US"/>
              <a:t>LINQ queries</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types</a:t>
            </a:r>
          </a:p>
        </p:txBody>
      </p:sp>
      <p:sp>
        <p:nvSpPr>
          <p:cNvPr id="3" name="Content Placeholder 2"/>
          <p:cNvSpPr>
            <a:spLocks noGrp="1"/>
          </p:cNvSpPr>
          <p:nvPr>
            <p:ph idx="1"/>
          </p:nvPr>
        </p:nvSpPr>
        <p:spPr/>
        <p:txBody>
          <a:bodyPr/>
          <a:lstStyle/>
          <a:p>
            <a:r>
              <a:rPr lang="en-US" dirty="0"/>
              <a:t>Logical Filters </a:t>
            </a:r>
            <a:r>
              <a:rPr lang="en-US"/>
              <a:t>– help </a:t>
            </a:r>
            <a:r>
              <a:rPr lang="en-US" dirty="0"/>
              <a:t>to combine filter logic</a:t>
            </a:r>
          </a:p>
          <a:p>
            <a:pPr lvl="1"/>
            <a:r>
              <a:rPr lang="en-US" dirty="0"/>
              <a:t>And</a:t>
            </a:r>
          </a:p>
          <a:p>
            <a:pPr lvl="1"/>
            <a:r>
              <a:rPr lang="en-US" dirty="0"/>
              <a:t>Or</a:t>
            </a:r>
          </a:p>
          <a:p>
            <a:r>
              <a:rPr lang="en-US" dirty="0"/>
              <a:t>Quick filters </a:t>
            </a:r>
            <a:r>
              <a:rPr lang="en-US"/>
              <a:t>- use </a:t>
            </a:r>
            <a:r>
              <a:rPr lang="en-US" dirty="0"/>
              <a:t>an internal element record to determine passing state. This allows </a:t>
            </a:r>
            <a:r>
              <a:rPr lang="en-US" dirty="0" err="1"/>
              <a:t>Revit</a:t>
            </a:r>
            <a:r>
              <a:rPr lang="en-US" dirty="0"/>
              <a:t> to find elements which have not been expanded into internal memory yet.</a:t>
            </a:r>
          </a:p>
          <a:p>
            <a:pPr lvl="1"/>
            <a:r>
              <a:rPr lang="en-US" dirty="0"/>
              <a:t>Examples:</a:t>
            </a:r>
          </a:p>
          <a:p>
            <a:pPr lvl="2"/>
            <a:r>
              <a:rPr lang="en-US" dirty="0" err="1"/>
              <a:t>ElementClassFilter</a:t>
            </a:r>
            <a:endParaRPr lang="en-US" dirty="0"/>
          </a:p>
          <a:p>
            <a:pPr lvl="2"/>
            <a:r>
              <a:rPr lang="en-US" dirty="0" err="1"/>
              <a:t>ElementCategoryFilter</a:t>
            </a:r>
            <a:endParaRPr lang="en-US" dirty="0"/>
          </a:p>
          <a:p>
            <a:r>
              <a:rPr lang="en-US" dirty="0"/>
              <a:t>Slow filters – not all information can be obtained by the element record, so these filters must expand to determine passing state.</a:t>
            </a:r>
          </a:p>
          <a:p>
            <a:pPr lvl="1"/>
            <a:r>
              <a:rPr lang="en-US" dirty="0"/>
              <a:t>Examples:</a:t>
            </a:r>
          </a:p>
          <a:p>
            <a:pPr lvl="2"/>
            <a:r>
              <a:rPr lang="en-US" dirty="0" err="1"/>
              <a:t>FamilyInstanceFilter</a:t>
            </a:r>
            <a:endParaRPr lang="en-US" dirty="0"/>
          </a:p>
          <a:p>
            <a:pPr lvl="2"/>
            <a:r>
              <a:rPr lang="en-US" dirty="0" err="1"/>
              <a:t>AreaFilter</a:t>
            </a:r>
            <a:endParaRPr lang="en-US" dirty="0"/>
          </a:p>
          <a:p>
            <a:pPr lvl="1"/>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a:t>
            </a:r>
            <a:r>
              <a:rPr lang="en-US"/>
              <a:t>API Assemblies</a:t>
            </a:r>
            <a:endParaRPr lang="en-US" dirty="0"/>
          </a:p>
        </p:txBody>
      </p:sp>
      <p:sp>
        <p:nvSpPr>
          <p:cNvPr id="3" name="Content Placeholder 2"/>
          <p:cNvSpPr>
            <a:spLocks noGrp="1"/>
          </p:cNvSpPr>
          <p:nvPr>
            <p:ph idx="1"/>
          </p:nvPr>
        </p:nvSpPr>
        <p:spPr/>
        <p:txBody>
          <a:bodyPr/>
          <a:lstStyle/>
          <a:p>
            <a:pPr>
              <a:spcBef>
                <a:spcPts val="1800"/>
              </a:spcBef>
              <a:defRPr/>
            </a:pPr>
            <a:r>
              <a:rPr lang="en-GB" dirty="0"/>
              <a:t>Revit API assembly DLLs are present in Revit installation </a:t>
            </a:r>
          </a:p>
          <a:p>
            <a:pPr lvl="1">
              <a:spcBef>
                <a:spcPts val="1800"/>
              </a:spcBef>
              <a:defRPr/>
            </a:pPr>
            <a:r>
              <a:rPr lang="en-GB" dirty="0"/>
              <a:t>RevitAPI.dll</a:t>
            </a:r>
          </a:p>
          <a:p>
            <a:pPr lvl="1">
              <a:spcBef>
                <a:spcPts val="0"/>
              </a:spcBef>
              <a:defRPr/>
            </a:pPr>
            <a:r>
              <a:rPr lang="en-GB" dirty="0"/>
              <a:t>RevitAPIUI.dll</a:t>
            </a:r>
          </a:p>
          <a:p>
            <a:pPr>
              <a:spcBef>
                <a:spcPts val="1200"/>
              </a:spcBef>
            </a:pPr>
            <a:r>
              <a:rPr lang="en-US" dirty="0"/>
              <a:t>Separate DB and UI modules for database and user interface</a:t>
            </a:r>
          </a:p>
          <a:p>
            <a:endParaRPr lang="en-US" dirty="0"/>
          </a:p>
          <a:p>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guidelines</a:t>
            </a:r>
          </a:p>
        </p:txBody>
      </p:sp>
      <p:sp>
        <p:nvSpPr>
          <p:cNvPr id="3" name="Content Placeholder 2"/>
          <p:cNvSpPr>
            <a:spLocks noGrp="1"/>
          </p:cNvSpPr>
          <p:nvPr>
            <p:ph idx="1"/>
          </p:nvPr>
        </p:nvSpPr>
        <p:spPr/>
        <p:txBody>
          <a:bodyPr/>
          <a:lstStyle/>
          <a:p>
            <a:r>
              <a:rPr lang="en-US" dirty="0"/>
              <a:t>Filter quick aspects first</a:t>
            </a:r>
          </a:p>
          <a:p>
            <a:endParaRPr lang="en-US" dirty="0"/>
          </a:p>
          <a:p>
            <a:r>
              <a:rPr lang="en-US" dirty="0"/>
              <a:t>Filter slow second</a:t>
            </a:r>
          </a:p>
          <a:p>
            <a:endParaRPr lang="en-US" dirty="0"/>
          </a:p>
          <a:p>
            <a:r>
              <a:rPr lang="en-US" dirty="0"/>
              <a:t>After using built-in filtering techniques, consider LINQ to narrow down further.</a:t>
            </a:r>
          </a:p>
          <a:p>
            <a:endParaRPr lang="en-US" dirty="0"/>
          </a:p>
          <a:p>
            <a:r>
              <a:rPr lang="en-US" dirty="0"/>
              <a:t>Tip: Use the shortcut methods on </a:t>
            </a:r>
            <a:r>
              <a:rPr lang="en-US" dirty="0" err="1"/>
              <a:t>FilteredElementCollector</a:t>
            </a:r>
            <a:endParaRPr lang="en-US" dirty="0"/>
          </a:p>
          <a:p>
            <a:pPr lvl="1"/>
            <a:r>
              <a:rPr lang="en-US" dirty="0"/>
              <a:t>Because there are currently no shortcuts for Slow Filters, you can be sure when using a shortcut you are getting a Quick Filter. </a:t>
            </a:r>
          </a:p>
          <a:p>
            <a:pPr lvl="1"/>
            <a:r>
              <a:rPr lang="en-US" dirty="0"/>
              <a:t>Examples:</a:t>
            </a:r>
          </a:p>
          <a:p>
            <a:pPr lvl="2"/>
            <a:r>
              <a:rPr lang="en-US" dirty="0" err="1"/>
              <a:t>OfClass</a:t>
            </a:r>
            <a:endParaRPr lang="en-US" dirty="0"/>
          </a:p>
          <a:p>
            <a:pPr lvl="2"/>
            <a:r>
              <a:rPr lang="en-US" dirty="0" err="1"/>
              <a:t>OfCategoryId</a:t>
            </a:r>
            <a:endParaRPr lang="en-US" dirty="0"/>
          </a:p>
          <a:p>
            <a:pPr lvl="2"/>
            <a:endParaRPr lang="en-US" dirty="0"/>
          </a:p>
          <a:p>
            <a:endParaRPr 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Logical </a:t>
            </a:r>
            <a:r>
              <a:rPr lang="en-US" dirty="0"/>
              <a:t>Filters</a:t>
            </a:r>
          </a:p>
        </p:txBody>
      </p:sp>
      <p:sp>
        <p:nvSpPr>
          <p:cNvPr id="3" name="Content Placeholder 2"/>
          <p:cNvSpPr>
            <a:spLocks noGrp="1"/>
          </p:cNvSpPr>
          <p:nvPr>
            <p:ph idx="1"/>
          </p:nvPr>
        </p:nvSpPr>
        <p:spPr/>
        <p:txBody>
          <a:bodyPr/>
          <a:lstStyle/>
          <a:p>
            <a:pPr>
              <a:buNone/>
            </a:pPr>
            <a:endParaRPr lang="en-US" dirty="0"/>
          </a:p>
          <a:p>
            <a:pPr lvl="1"/>
            <a:endParaRPr lang="en-US" dirty="0"/>
          </a:p>
        </p:txBody>
      </p:sp>
      <p:graphicFrame>
        <p:nvGraphicFramePr>
          <p:cNvPr id="9" name="Table 8"/>
          <p:cNvGraphicFramePr>
            <a:graphicFrameLocks noGrp="1"/>
          </p:cNvGraphicFramePr>
          <p:nvPr/>
        </p:nvGraphicFramePr>
        <p:xfrm>
          <a:off x="485775" y="2363787"/>
          <a:ext cx="11991978" cy="3566160"/>
        </p:xfrm>
        <a:graphic>
          <a:graphicData uri="http://schemas.openxmlformats.org/drawingml/2006/table">
            <a:tbl>
              <a:tblPr firstRow="1" bandRow="1">
                <a:tableStyleId>{00A15C55-8517-42AA-B614-E9B94910E393}</a:tableStyleId>
              </a:tblPr>
              <a:tblGrid>
                <a:gridCol w="2767381">
                  <a:extLst>
                    <a:ext uri="{9D8B030D-6E8A-4147-A177-3AD203B41FA5}">
                      <a16:colId xmlns:a16="http://schemas.microsoft.com/office/drawing/2014/main" val="20000"/>
                    </a:ext>
                  </a:extLst>
                </a:gridCol>
                <a:gridCol w="5227271">
                  <a:extLst>
                    <a:ext uri="{9D8B030D-6E8A-4147-A177-3AD203B41FA5}">
                      <a16:colId xmlns:a16="http://schemas.microsoft.com/office/drawing/2014/main" val="20001"/>
                    </a:ext>
                  </a:extLst>
                </a:gridCol>
                <a:gridCol w="3997326">
                  <a:extLst>
                    <a:ext uri="{9D8B030D-6E8A-4147-A177-3AD203B41FA5}">
                      <a16:colId xmlns:a16="http://schemas.microsoft.com/office/drawing/2014/main" val="20002"/>
                    </a:ext>
                  </a:extLst>
                </a:gridCol>
              </a:tblGrid>
              <a:tr h="370840">
                <a:tc>
                  <a:txBody>
                    <a:bodyPr/>
                    <a:lstStyle/>
                    <a:p>
                      <a:r>
                        <a:rPr lang="en-US" sz="2400" dirty="0"/>
                        <a:t>Filter Name</a:t>
                      </a:r>
                    </a:p>
                  </a:txBody>
                  <a:tcPr/>
                </a:tc>
                <a:tc>
                  <a:txBody>
                    <a:bodyPr/>
                    <a:lstStyle/>
                    <a:p>
                      <a:r>
                        <a:rPr lang="en-US" sz="2400" dirty="0"/>
                        <a:t>Passing</a:t>
                      </a:r>
                      <a:r>
                        <a:rPr lang="en-US" sz="2400" baseline="0" dirty="0"/>
                        <a:t> Criteria</a:t>
                      </a:r>
                      <a:endParaRPr lang="en-US" sz="2400" dirty="0"/>
                    </a:p>
                  </a:txBody>
                  <a:tcPr/>
                </a:tc>
                <a:tc>
                  <a:txBody>
                    <a:bodyPr/>
                    <a:lstStyle/>
                    <a:p>
                      <a:r>
                        <a:rPr lang="en-US" sz="2400" dirty="0"/>
                        <a:t>Shortcut Methods</a:t>
                      </a:r>
                    </a:p>
                  </a:txBody>
                  <a:tcPr/>
                </a:tc>
                <a:extLst>
                  <a:ext uri="{0D108BD9-81ED-4DB2-BD59-A6C34878D82A}">
                    <a16:rowId xmlns:a16="http://schemas.microsoft.com/office/drawing/2014/main" val="10000"/>
                  </a:ext>
                </a:extLst>
              </a:tr>
              <a:tr h="370840">
                <a:tc>
                  <a:txBody>
                    <a:bodyPr/>
                    <a:lstStyle/>
                    <a:p>
                      <a:r>
                        <a:rPr lang="en-US" sz="2400" kern="1200" dirty="0" err="1">
                          <a:solidFill>
                            <a:schemeClr val="dk1"/>
                          </a:solidFill>
                          <a:latin typeface="+mn-lt"/>
                          <a:ea typeface="+mn-ea"/>
                          <a:cs typeface="+mn-cs"/>
                        </a:rPr>
                        <a:t>LogicalAndFilter</a:t>
                      </a:r>
                      <a:endParaRPr lang="en-US" sz="2400" dirty="0"/>
                    </a:p>
                  </a:txBody>
                  <a:tcPr/>
                </a:tc>
                <a:tc>
                  <a:txBody>
                    <a:bodyPr/>
                    <a:lstStyle/>
                    <a:p>
                      <a:r>
                        <a:rPr lang="en-US" sz="2400" dirty="0"/>
                        <a:t>Where elements must pass 2 or more filters</a:t>
                      </a:r>
                    </a:p>
                  </a:txBody>
                  <a:tcPr/>
                </a:tc>
                <a:tc>
                  <a:txBody>
                    <a:bodyPr/>
                    <a:lstStyle/>
                    <a:p>
                      <a:r>
                        <a:rPr lang="en-US" sz="2400" dirty="0" err="1"/>
                        <a:t>WherePasses</a:t>
                      </a:r>
                      <a:r>
                        <a:rPr lang="en-US" sz="2400" dirty="0"/>
                        <a:t>()- adds one additional filter</a:t>
                      </a:r>
                    </a:p>
                    <a:p>
                      <a:endParaRPr lang="en-US" sz="2400" dirty="0"/>
                    </a:p>
                    <a:p>
                      <a:r>
                        <a:rPr lang="en-US" sz="2400" dirty="0" err="1"/>
                        <a:t>IntersectWith</a:t>
                      </a:r>
                      <a:r>
                        <a:rPr lang="en-US" sz="2400" dirty="0"/>
                        <a:t>() - joins two sets of independent filters</a:t>
                      </a:r>
                    </a:p>
                    <a:p>
                      <a:endParaRPr lang="en-US" sz="2400" dirty="0"/>
                    </a:p>
                  </a:txBody>
                  <a:tcPr/>
                </a:tc>
                <a:extLst>
                  <a:ext uri="{0D108BD9-81ED-4DB2-BD59-A6C34878D82A}">
                    <a16:rowId xmlns:a16="http://schemas.microsoft.com/office/drawing/2014/main" val="10001"/>
                  </a:ext>
                </a:extLst>
              </a:tr>
              <a:tr h="370840">
                <a:tc>
                  <a:txBody>
                    <a:bodyPr/>
                    <a:lstStyle/>
                    <a:p>
                      <a:r>
                        <a:rPr lang="en-US" sz="2400" kern="1200" dirty="0" err="1">
                          <a:solidFill>
                            <a:schemeClr val="dk1"/>
                          </a:solidFill>
                          <a:latin typeface="+mn-lt"/>
                          <a:ea typeface="+mn-ea"/>
                          <a:cs typeface="+mn-cs"/>
                        </a:rPr>
                        <a:t>LogicalOrFilter</a:t>
                      </a:r>
                      <a:endParaRPr lang="en-US" sz="2400" dirty="0"/>
                    </a:p>
                  </a:txBody>
                  <a:tcPr/>
                </a:tc>
                <a:tc>
                  <a:txBody>
                    <a:bodyPr/>
                    <a:lstStyle/>
                    <a:p>
                      <a:r>
                        <a:rPr lang="en-US" sz="2400" kern="1200" dirty="0">
                          <a:solidFill>
                            <a:schemeClr val="dk1"/>
                          </a:solidFill>
                          <a:latin typeface="+mn-lt"/>
                          <a:ea typeface="+mn-ea"/>
                          <a:cs typeface="+mn-cs"/>
                        </a:rPr>
                        <a:t>Where elements must pass at least one of 2 or more filters</a:t>
                      </a:r>
                      <a:endParaRPr lang="en-US" sz="2400" dirty="0"/>
                    </a:p>
                  </a:txBody>
                  <a:tcPr/>
                </a:tc>
                <a:tc>
                  <a:txBody>
                    <a:bodyPr/>
                    <a:lstStyle/>
                    <a:p>
                      <a:r>
                        <a:rPr lang="en-US" sz="2400" dirty="0" err="1"/>
                        <a:t>UnionWith</a:t>
                      </a:r>
                      <a:r>
                        <a:rPr lang="en-US" sz="2400" dirty="0"/>
                        <a:t>() - joins two sets of independent filters</a:t>
                      </a:r>
                    </a:p>
                  </a:txBody>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a:t>Quick </a:t>
            </a:r>
            <a:r>
              <a:rPr lang="en-US" dirty="0"/>
              <a:t>Filters</a:t>
            </a:r>
          </a:p>
        </p:txBody>
      </p:sp>
      <p:sp>
        <p:nvSpPr>
          <p:cNvPr id="3" name="Content Placeholder 2"/>
          <p:cNvSpPr>
            <a:spLocks noGrp="1"/>
          </p:cNvSpPr>
          <p:nvPr>
            <p:ph idx="1"/>
          </p:nvPr>
        </p:nvSpPr>
        <p:spPr/>
        <p:txBody>
          <a:bodyPr/>
          <a:lstStyle/>
          <a:p>
            <a:pPr>
              <a:buNone/>
            </a:pPr>
            <a:endParaRPr lang="en-US" dirty="0"/>
          </a:p>
          <a:p>
            <a:pPr lvl="1"/>
            <a:endParaRPr lang="en-US" dirty="0"/>
          </a:p>
        </p:txBody>
      </p:sp>
      <p:graphicFrame>
        <p:nvGraphicFramePr>
          <p:cNvPr id="9" name="Table 8"/>
          <p:cNvGraphicFramePr>
            <a:graphicFrameLocks noGrp="1"/>
          </p:cNvGraphicFramePr>
          <p:nvPr/>
        </p:nvGraphicFramePr>
        <p:xfrm>
          <a:off x="333374" y="1373187"/>
          <a:ext cx="12496801" cy="7415237"/>
        </p:xfrm>
        <a:graphic>
          <a:graphicData uri="http://schemas.openxmlformats.org/drawingml/2006/table">
            <a:tbl>
              <a:tblPr firstRow="1" bandRow="1">
                <a:tableStyleId>{00A15C55-8517-42AA-B614-E9B94910E393}</a:tableStyleId>
              </a:tblPr>
              <a:tblGrid>
                <a:gridCol w="3530277">
                  <a:extLst>
                    <a:ext uri="{9D8B030D-6E8A-4147-A177-3AD203B41FA5}">
                      <a16:colId xmlns:a16="http://schemas.microsoft.com/office/drawing/2014/main" val="20000"/>
                    </a:ext>
                  </a:extLst>
                </a:gridCol>
                <a:gridCol w="5232724">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366202">
                <a:tc>
                  <a:txBody>
                    <a:bodyPr/>
                    <a:lstStyle/>
                    <a:p>
                      <a:r>
                        <a:rPr lang="en-US" sz="1800" dirty="0"/>
                        <a:t>Name</a:t>
                      </a:r>
                    </a:p>
                  </a:txBody>
                  <a:tcPr/>
                </a:tc>
                <a:tc>
                  <a:txBody>
                    <a:bodyPr/>
                    <a:lstStyle/>
                    <a:p>
                      <a:r>
                        <a:rPr lang="en-US" sz="1800" dirty="0"/>
                        <a:t>Passing</a:t>
                      </a:r>
                      <a:r>
                        <a:rPr lang="en-US" sz="1800" baseline="0" dirty="0"/>
                        <a:t> Criteria</a:t>
                      </a:r>
                      <a:endParaRPr lang="en-US" sz="1800" dirty="0"/>
                    </a:p>
                  </a:txBody>
                  <a:tcPr/>
                </a:tc>
                <a:tc>
                  <a:txBody>
                    <a:bodyPr/>
                    <a:lstStyle/>
                    <a:p>
                      <a:r>
                        <a:rPr lang="en-US" sz="1800" dirty="0"/>
                        <a:t>Shortcut Methods</a:t>
                      </a:r>
                    </a:p>
                  </a:txBody>
                  <a:tcPr/>
                </a:tc>
                <a:extLst>
                  <a:ext uri="{0D108BD9-81ED-4DB2-BD59-A6C34878D82A}">
                    <a16:rowId xmlns:a16="http://schemas.microsoft.com/office/drawing/2014/main" val="10000"/>
                  </a:ext>
                </a:extLst>
              </a:tr>
              <a:tr h="640851">
                <a:tc>
                  <a:txBody>
                    <a:bodyPr/>
                    <a:lstStyle/>
                    <a:p>
                      <a:r>
                        <a:rPr lang="en-US" sz="1800" kern="1200" dirty="0" err="1">
                          <a:solidFill>
                            <a:schemeClr val="dk1"/>
                          </a:solidFill>
                          <a:latin typeface="+mn-lt"/>
                          <a:ea typeface="+mn-ea"/>
                          <a:cs typeface="+mn-cs"/>
                        </a:rPr>
                        <a:t>ElementCategoryFilter</a:t>
                      </a:r>
                      <a:endParaRPr lang="en-US" sz="1800" kern="1200" dirty="0">
                        <a:solidFill>
                          <a:schemeClr val="dk1"/>
                        </a:solidFill>
                        <a:latin typeface="+mn-lt"/>
                        <a:ea typeface="+mn-ea"/>
                        <a:cs typeface="+mn-cs"/>
                      </a:endParaRPr>
                    </a:p>
                  </a:txBody>
                  <a:tcPr/>
                </a:tc>
                <a:tc>
                  <a:txBody>
                    <a:bodyPr/>
                    <a:lstStyle/>
                    <a:p>
                      <a:r>
                        <a:rPr lang="en-US" sz="1800" dirty="0"/>
                        <a:t>Elements matching the input category id</a:t>
                      </a:r>
                    </a:p>
                  </a:txBody>
                  <a:tcPr/>
                </a:tc>
                <a:tc>
                  <a:txBody>
                    <a:bodyPr/>
                    <a:lstStyle/>
                    <a:p>
                      <a:r>
                        <a:rPr lang="en-US" sz="1800" dirty="0" err="1"/>
                        <a:t>OfCategoryId</a:t>
                      </a:r>
                      <a:endParaRPr lang="en-US" sz="1800" dirty="0"/>
                    </a:p>
                    <a:p>
                      <a:endParaRPr lang="en-US" sz="1800" dirty="0"/>
                    </a:p>
                  </a:txBody>
                  <a:tcPr/>
                </a:tc>
                <a:extLst>
                  <a:ext uri="{0D108BD9-81ED-4DB2-BD59-A6C34878D82A}">
                    <a16:rowId xmlns:a16="http://schemas.microsoft.com/office/drawing/2014/main" val="10001"/>
                  </a:ext>
                </a:extLst>
              </a:tr>
              <a:tr h="555161">
                <a:tc>
                  <a:txBody>
                    <a:bodyPr/>
                    <a:lstStyle/>
                    <a:p>
                      <a:r>
                        <a:rPr lang="en-US" sz="1800" kern="1200" dirty="0" err="1">
                          <a:solidFill>
                            <a:schemeClr val="dk1"/>
                          </a:solidFill>
                          <a:latin typeface="+mn-lt"/>
                          <a:ea typeface="+mn-ea"/>
                          <a:cs typeface="+mn-cs"/>
                        </a:rPr>
                        <a:t>ElementClassFilter</a:t>
                      </a:r>
                      <a:endParaRPr lang="en-US" sz="1800" kern="1200" dirty="0">
                        <a:solidFill>
                          <a:schemeClr val="dk1"/>
                        </a:solidFill>
                        <a:latin typeface="+mn-lt"/>
                        <a:ea typeface="+mn-ea"/>
                        <a:cs typeface="+mn-cs"/>
                      </a:endParaRPr>
                    </a:p>
                  </a:txBody>
                  <a:tcPr/>
                </a:tc>
                <a:tc>
                  <a:txBody>
                    <a:bodyPr/>
                    <a:lstStyle/>
                    <a:p>
                      <a:r>
                        <a:rPr lang="en-US" sz="1800" dirty="0"/>
                        <a:t>Elements matching the input runtime class</a:t>
                      </a:r>
                    </a:p>
                  </a:txBody>
                  <a:tcPr/>
                </a:tc>
                <a:tc>
                  <a:txBody>
                    <a:bodyPr/>
                    <a:lstStyle/>
                    <a:p>
                      <a:r>
                        <a:rPr lang="en-US" sz="1800" dirty="0" err="1"/>
                        <a:t>OfClass</a:t>
                      </a:r>
                      <a:endParaRPr lang="en-US" sz="1800" dirty="0"/>
                    </a:p>
                  </a:txBody>
                  <a:tcPr/>
                </a:tc>
                <a:extLst>
                  <a:ext uri="{0D108BD9-81ED-4DB2-BD59-A6C34878D82A}">
                    <a16:rowId xmlns:a16="http://schemas.microsoft.com/office/drawing/2014/main" val="10002"/>
                  </a:ext>
                </a:extLst>
              </a:tr>
              <a:tr h="723786">
                <a:tc>
                  <a:txBody>
                    <a:bodyPr/>
                    <a:lstStyle/>
                    <a:p>
                      <a:r>
                        <a:rPr lang="en-US" sz="1800" kern="1200" dirty="0" err="1">
                          <a:solidFill>
                            <a:schemeClr val="dk1"/>
                          </a:solidFill>
                          <a:latin typeface="+mn-lt"/>
                          <a:ea typeface="+mn-ea"/>
                          <a:cs typeface="+mn-cs"/>
                        </a:rPr>
                        <a:t>ElementIsElementTypeFilter</a:t>
                      </a:r>
                      <a:endParaRPr lang="en-US" sz="1800" kern="1200" dirty="0">
                        <a:solidFill>
                          <a:schemeClr val="dk1"/>
                        </a:solidFill>
                        <a:latin typeface="+mn-lt"/>
                        <a:ea typeface="+mn-ea"/>
                        <a:cs typeface="+mn-cs"/>
                      </a:endParaRPr>
                    </a:p>
                  </a:txBody>
                  <a:tcPr/>
                </a:tc>
                <a:tc>
                  <a:txBody>
                    <a:bodyPr/>
                    <a:lstStyle/>
                    <a:p>
                      <a:r>
                        <a:rPr lang="en-US" sz="1800" dirty="0"/>
                        <a:t>Elements which are "Element types" (symbols)</a:t>
                      </a:r>
                    </a:p>
                  </a:txBody>
                  <a:tcPr/>
                </a:tc>
                <a:tc>
                  <a:txBody>
                    <a:bodyPr/>
                    <a:lstStyle/>
                    <a:p>
                      <a:r>
                        <a:rPr lang="en-US" sz="1800" dirty="0" err="1"/>
                        <a:t>WhereElementIsElementType</a:t>
                      </a:r>
                      <a:endParaRPr lang="en-US" sz="1800" dirty="0"/>
                    </a:p>
                    <a:p>
                      <a:r>
                        <a:rPr lang="en-US" sz="1800" dirty="0" err="1"/>
                        <a:t>WhereElementIsNotElementType</a:t>
                      </a:r>
                      <a:endParaRPr lang="en-US" sz="1800" dirty="0"/>
                    </a:p>
                  </a:txBody>
                  <a:tcPr/>
                </a:tc>
                <a:extLst>
                  <a:ext uri="{0D108BD9-81ED-4DB2-BD59-A6C34878D82A}">
                    <a16:rowId xmlns:a16="http://schemas.microsoft.com/office/drawing/2014/main" val="10003"/>
                  </a:ext>
                </a:extLst>
              </a:tr>
              <a:tr h="676478">
                <a:tc>
                  <a:txBody>
                    <a:bodyPr/>
                    <a:lstStyle/>
                    <a:p>
                      <a:r>
                        <a:rPr lang="en-US" sz="1800" kern="1200" dirty="0" err="1">
                          <a:solidFill>
                            <a:schemeClr val="dk1"/>
                          </a:solidFill>
                          <a:latin typeface="+mn-lt"/>
                          <a:ea typeface="+mn-ea"/>
                          <a:cs typeface="+mn-cs"/>
                        </a:rPr>
                        <a:t>ElementOwnerViewFilter</a:t>
                      </a:r>
                      <a:endParaRPr lang="en-US" sz="1800" kern="1200" dirty="0">
                        <a:solidFill>
                          <a:schemeClr val="dk1"/>
                        </a:solidFill>
                        <a:latin typeface="+mn-lt"/>
                        <a:ea typeface="+mn-ea"/>
                        <a:cs typeface="+mn-cs"/>
                      </a:endParaRPr>
                    </a:p>
                  </a:txBody>
                  <a:tcPr/>
                </a:tc>
                <a:tc>
                  <a:txBody>
                    <a:bodyPr/>
                    <a:lstStyle/>
                    <a:p>
                      <a:pPr marR="0" algn="l" rtl="0"/>
                      <a:r>
                        <a:rPr lang="en-US" sz="1800" baseline="0" dirty="0">
                          <a:solidFill>
                            <a:srgbClr val="000000"/>
                          </a:solidFill>
                          <a:latin typeface="Helvetica"/>
                        </a:rPr>
                        <a:t>Elements which are view-specific</a:t>
                      </a:r>
                    </a:p>
                  </a:txBody>
                  <a:tcPr/>
                </a:tc>
                <a:tc>
                  <a:txBody>
                    <a:bodyPr/>
                    <a:lstStyle/>
                    <a:p>
                      <a:r>
                        <a:rPr lang="en-US" sz="1800" dirty="0" err="1"/>
                        <a:t>OwnedByView</a:t>
                      </a:r>
                      <a:endParaRPr lang="en-US" sz="1800" dirty="0"/>
                    </a:p>
                    <a:p>
                      <a:r>
                        <a:rPr lang="en-US" sz="1800" dirty="0" err="1"/>
                        <a:t>WhereElementIsViewIndependent</a:t>
                      </a:r>
                      <a:endParaRPr lang="en-US" sz="1800" dirty="0"/>
                    </a:p>
                  </a:txBody>
                  <a:tcPr/>
                </a:tc>
                <a:extLst>
                  <a:ext uri="{0D108BD9-81ED-4DB2-BD59-A6C34878D82A}">
                    <a16:rowId xmlns:a16="http://schemas.microsoft.com/office/drawing/2014/main" val="10004"/>
                  </a:ext>
                </a:extLst>
              </a:tr>
              <a:tr h="416168">
                <a:tc>
                  <a:txBody>
                    <a:bodyPr/>
                    <a:lstStyle/>
                    <a:p>
                      <a:r>
                        <a:rPr lang="en-US" sz="1800" kern="1200" dirty="0" err="1">
                          <a:solidFill>
                            <a:schemeClr val="dk1"/>
                          </a:solidFill>
                          <a:latin typeface="+mn-lt"/>
                          <a:ea typeface="+mn-ea"/>
                          <a:cs typeface="+mn-cs"/>
                        </a:rPr>
                        <a:t>ElementDesignOptionFilter</a:t>
                      </a:r>
                      <a:endParaRPr lang="en-US" sz="1800" kern="1200" dirty="0">
                        <a:solidFill>
                          <a:schemeClr val="dk1"/>
                        </a:solidFill>
                        <a:latin typeface="+mn-lt"/>
                        <a:ea typeface="+mn-ea"/>
                        <a:cs typeface="+mn-cs"/>
                      </a:endParaRPr>
                    </a:p>
                  </a:txBody>
                  <a:tcPr/>
                </a:tc>
                <a:tc>
                  <a:txBody>
                    <a:bodyPr/>
                    <a:lstStyle/>
                    <a:p>
                      <a:r>
                        <a:rPr lang="en-US" sz="1800" dirty="0"/>
                        <a:t>Elements in a particular design option</a:t>
                      </a:r>
                    </a:p>
                  </a:txBody>
                  <a:tcPr/>
                </a:tc>
                <a:tc>
                  <a:txBody>
                    <a:bodyPr/>
                    <a:lstStyle/>
                    <a:p>
                      <a:r>
                        <a:rPr lang="en-US" sz="1800" dirty="0" err="1"/>
                        <a:t>ContainedInDesignOption</a:t>
                      </a:r>
                      <a:endParaRPr lang="en-US" sz="1800" dirty="0"/>
                    </a:p>
                  </a:txBody>
                  <a:tcPr/>
                </a:tc>
                <a:extLst>
                  <a:ext uri="{0D108BD9-81ED-4DB2-BD59-A6C34878D82A}">
                    <a16:rowId xmlns:a16="http://schemas.microsoft.com/office/drawing/2014/main" val="10005"/>
                  </a:ext>
                </a:extLst>
              </a:tr>
              <a:tr h="416168">
                <a:tc>
                  <a:txBody>
                    <a:bodyPr/>
                    <a:lstStyle/>
                    <a:p>
                      <a:r>
                        <a:rPr lang="en-US" sz="1800" kern="1200" dirty="0" err="1">
                          <a:solidFill>
                            <a:schemeClr val="dk1"/>
                          </a:solidFill>
                          <a:latin typeface="+mn-lt"/>
                          <a:ea typeface="+mn-ea"/>
                          <a:cs typeface="+mn-cs"/>
                        </a:rPr>
                        <a:t>ElementIsCurveDrivenFilter</a:t>
                      </a:r>
                      <a:endParaRPr lang="en-US" sz="1800" kern="1200" dirty="0">
                        <a:solidFill>
                          <a:schemeClr val="dk1"/>
                        </a:solidFill>
                        <a:latin typeface="+mn-lt"/>
                        <a:ea typeface="+mn-ea"/>
                        <a:cs typeface="+mn-cs"/>
                      </a:endParaRPr>
                    </a:p>
                  </a:txBody>
                  <a:tcPr/>
                </a:tc>
                <a:tc>
                  <a:txBody>
                    <a:bodyPr/>
                    <a:lstStyle/>
                    <a:p>
                      <a:r>
                        <a:rPr lang="en-US" sz="1800" dirty="0"/>
                        <a:t>Elements which are curve driven</a:t>
                      </a:r>
                    </a:p>
                  </a:txBody>
                  <a:tcPr/>
                </a:tc>
                <a:tc>
                  <a:txBody>
                    <a:bodyPr/>
                    <a:lstStyle/>
                    <a:p>
                      <a:r>
                        <a:rPr lang="en-US" sz="1800" dirty="0" err="1"/>
                        <a:t>WhereElementIsCurveDriven</a:t>
                      </a:r>
                      <a:endParaRPr lang="en-US" sz="1800" dirty="0"/>
                    </a:p>
                  </a:txBody>
                  <a:tcPr/>
                </a:tc>
                <a:extLst>
                  <a:ext uri="{0D108BD9-81ED-4DB2-BD59-A6C34878D82A}">
                    <a16:rowId xmlns:a16="http://schemas.microsoft.com/office/drawing/2014/main" val="10006"/>
                  </a:ext>
                </a:extLst>
              </a:tr>
              <a:tr h="640851">
                <a:tc>
                  <a:txBody>
                    <a:bodyPr/>
                    <a:lstStyle/>
                    <a:p>
                      <a:r>
                        <a:rPr lang="en-US" sz="1800" kern="1200" dirty="0" err="1">
                          <a:solidFill>
                            <a:schemeClr val="dk1"/>
                          </a:solidFill>
                          <a:latin typeface="+mn-lt"/>
                          <a:ea typeface="+mn-ea"/>
                          <a:cs typeface="+mn-cs"/>
                        </a:rPr>
                        <a:t>ElementStructuralTypeFilter</a:t>
                      </a:r>
                      <a:endParaRPr lang="en-US" sz="1800" kern="1200" dirty="0">
                        <a:solidFill>
                          <a:schemeClr val="dk1"/>
                        </a:solidFill>
                        <a:latin typeface="+mn-lt"/>
                        <a:ea typeface="+mn-ea"/>
                        <a:cs typeface="+mn-cs"/>
                      </a:endParaRPr>
                    </a:p>
                  </a:txBody>
                  <a:tcPr/>
                </a:tc>
                <a:tc>
                  <a:txBody>
                    <a:bodyPr/>
                    <a:lstStyle/>
                    <a:p>
                      <a:r>
                        <a:rPr lang="en-US" sz="1800" dirty="0"/>
                        <a:t>Elements matching the given structural type </a:t>
                      </a:r>
                    </a:p>
                  </a:txBody>
                  <a:tcPr/>
                </a:tc>
                <a:tc>
                  <a:txBody>
                    <a:bodyPr/>
                    <a:lstStyle/>
                    <a:p>
                      <a:r>
                        <a:rPr lang="en-US" sz="1800" dirty="0"/>
                        <a:t>none</a:t>
                      </a:r>
                    </a:p>
                  </a:txBody>
                  <a:tcPr/>
                </a:tc>
                <a:extLst>
                  <a:ext uri="{0D108BD9-81ED-4DB2-BD59-A6C34878D82A}">
                    <a16:rowId xmlns:a16="http://schemas.microsoft.com/office/drawing/2014/main" val="10007"/>
                  </a:ext>
                </a:extLst>
              </a:tr>
              <a:tr h="416168">
                <a:tc>
                  <a:txBody>
                    <a:bodyPr/>
                    <a:lstStyle/>
                    <a:p>
                      <a:r>
                        <a:rPr lang="en-US" sz="1800" kern="1200" dirty="0" err="1">
                          <a:solidFill>
                            <a:schemeClr val="dk1"/>
                          </a:solidFill>
                          <a:latin typeface="+mn-lt"/>
                          <a:ea typeface="+mn-ea"/>
                          <a:cs typeface="+mn-cs"/>
                        </a:rPr>
                        <a:t>FamilySymbolFilter</a:t>
                      </a:r>
                      <a:endParaRPr lang="en-US" sz="1800" kern="1200" dirty="0">
                        <a:solidFill>
                          <a:schemeClr val="dk1"/>
                        </a:solidFill>
                        <a:latin typeface="+mn-lt"/>
                        <a:ea typeface="+mn-ea"/>
                        <a:cs typeface="+mn-cs"/>
                      </a:endParaRPr>
                    </a:p>
                  </a:txBody>
                  <a:tcPr/>
                </a:tc>
                <a:tc>
                  <a:txBody>
                    <a:bodyPr/>
                    <a:lstStyle/>
                    <a:p>
                      <a:r>
                        <a:rPr lang="en-US" sz="1800" dirty="0"/>
                        <a:t>Symbols of a particular family</a:t>
                      </a:r>
                    </a:p>
                  </a:txBody>
                  <a:tcPr/>
                </a:tc>
                <a:tc>
                  <a:txBody>
                    <a:bodyPr/>
                    <a:lstStyle/>
                    <a:p>
                      <a:r>
                        <a:rPr lang="en-US" sz="1800" dirty="0"/>
                        <a:t>none</a:t>
                      </a:r>
                    </a:p>
                  </a:txBody>
                  <a:tcPr/>
                </a:tc>
                <a:extLst>
                  <a:ext uri="{0D108BD9-81ED-4DB2-BD59-A6C34878D82A}">
                    <a16:rowId xmlns:a16="http://schemas.microsoft.com/office/drawing/2014/main" val="10008"/>
                  </a:ext>
                </a:extLst>
              </a:tr>
              <a:tr h="640851">
                <a:tc>
                  <a:txBody>
                    <a:bodyPr/>
                    <a:lstStyle/>
                    <a:p>
                      <a:r>
                        <a:rPr lang="en-US" sz="1800" kern="1200" dirty="0" err="1">
                          <a:solidFill>
                            <a:schemeClr val="dk1"/>
                          </a:solidFill>
                          <a:latin typeface="+mn-lt"/>
                          <a:ea typeface="+mn-ea"/>
                          <a:cs typeface="+mn-cs"/>
                        </a:rPr>
                        <a:t>ExclusionFilter</a:t>
                      </a:r>
                      <a:endParaRPr lang="en-US" sz="1800" kern="1200" dirty="0">
                        <a:solidFill>
                          <a:schemeClr val="dk1"/>
                        </a:solidFill>
                        <a:latin typeface="+mn-lt"/>
                        <a:ea typeface="+mn-ea"/>
                        <a:cs typeface="+mn-cs"/>
                      </a:endParaRPr>
                    </a:p>
                  </a:txBody>
                  <a:tcPr/>
                </a:tc>
                <a:tc>
                  <a:txBody>
                    <a:bodyPr/>
                    <a:lstStyle/>
                    <a:p>
                      <a:r>
                        <a:rPr lang="en-US" sz="1800" dirty="0"/>
                        <a:t>All elements except the element ids input to the filter</a:t>
                      </a:r>
                    </a:p>
                  </a:txBody>
                  <a:tcPr/>
                </a:tc>
                <a:tc>
                  <a:txBody>
                    <a:bodyPr/>
                    <a:lstStyle/>
                    <a:p>
                      <a:r>
                        <a:rPr lang="en-US" sz="1800" dirty="0"/>
                        <a:t>Excluding</a:t>
                      </a:r>
                    </a:p>
                  </a:txBody>
                  <a:tcPr/>
                </a:tc>
                <a:extLst>
                  <a:ext uri="{0D108BD9-81ED-4DB2-BD59-A6C34878D82A}">
                    <a16:rowId xmlns:a16="http://schemas.microsoft.com/office/drawing/2014/main" val="10009"/>
                  </a:ext>
                </a:extLst>
              </a:tr>
              <a:tr h="640851">
                <a:tc>
                  <a:txBody>
                    <a:bodyPr/>
                    <a:lstStyle/>
                    <a:p>
                      <a:r>
                        <a:rPr lang="en-US" sz="1800" kern="1200" dirty="0" err="1">
                          <a:solidFill>
                            <a:schemeClr val="dk1"/>
                          </a:solidFill>
                          <a:latin typeface="+mn-lt"/>
                          <a:ea typeface="+mn-ea"/>
                          <a:cs typeface="+mn-cs"/>
                        </a:rPr>
                        <a:t>BoundingBoxIntersectsFilter</a:t>
                      </a:r>
                      <a:endParaRPr lang="en-US" sz="1800" kern="1200" dirty="0">
                        <a:solidFill>
                          <a:schemeClr val="dk1"/>
                        </a:solidFill>
                        <a:latin typeface="+mn-lt"/>
                        <a:ea typeface="+mn-ea"/>
                        <a:cs typeface="+mn-cs"/>
                      </a:endParaRPr>
                    </a:p>
                  </a:txBody>
                  <a:tcPr/>
                </a:tc>
                <a:tc>
                  <a:txBody>
                    <a:bodyPr/>
                    <a:lstStyle/>
                    <a:p>
                      <a:r>
                        <a:rPr lang="en-US" sz="1800" dirty="0"/>
                        <a:t>Elements which have a bounding box which intersects a given outline.</a:t>
                      </a:r>
                    </a:p>
                  </a:txBody>
                  <a:tcPr/>
                </a:tc>
                <a:tc>
                  <a:txBody>
                    <a:bodyPr/>
                    <a:lstStyle/>
                    <a:p>
                      <a:r>
                        <a:rPr lang="en-US" sz="1800" dirty="0"/>
                        <a:t>none</a:t>
                      </a:r>
                    </a:p>
                  </a:txBody>
                  <a:tcPr/>
                </a:tc>
                <a:extLst>
                  <a:ext uri="{0D108BD9-81ED-4DB2-BD59-A6C34878D82A}">
                    <a16:rowId xmlns:a16="http://schemas.microsoft.com/office/drawing/2014/main" val="10010"/>
                  </a:ext>
                </a:extLst>
              </a:tr>
              <a:tr h="640851">
                <a:tc>
                  <a:txBody>
                    <a:bodyPr/>
                    <a:lstStyle/>
                    <a:p>
                      <a:r>
                        <a:rPr lang="en-US" sz="1800" kern="1200" dirty="0" err="1">
                          <a:solidFill>
                            <a:schemeClr val="dk1"/>
                          </a:solidFill>
                          <a:latin typeface="+mn-lt"/>
                          <a:ea typeface="+mn-ea"/>
                          <a:cs typeface="+mn-cs"/>
                        </a:rPr>
                        <a:t>BoundingBoxIsInsideFilter</a:t>
                      </a:r>
                      <a:endParaRPr lang="en-US" sz="1800" kern="1200" dirty="0">
                        <a:solidFill>
                          <a:schemeClr val="dk1"/>
                        </a:solidFill>
                        <a:latin typeface="+mn-lt"/>
                        <a:ea typeface="+mn-ea"/>
                        <a:cs typeface="+mn-cs"/>
                      </a:endParaRPr>
                    </a:p>
                  </a:txBody>
                  <a:tcPr/>
                </a:tc>
                <a:tc>
                  <a:txBody>
                    <a:bodyPr/>
                    <a:lstStyle/>
                    <a:p>
                      <a:r>
                        <a:rPr lang="en-US" sz="1800" dirty="0"/>
                        <a:t>Elements which have a bounding box inside a given outline</a:t>
                      </a:r>
                    </a:p>
                  </a:txBody>
                  <a:tcPr/>
                </a:tc>
                <a:tc>
                  <a:txBody>
                    <a:bodyPr/>
                    <a:lstStyle/>
                    <a:p>
                      <a:r>
                        <a:rPr lang="en-US" sz="1800" dirty="0"/>
                        <a:t>none</a:t>
                      </a:r>
                    </a:p>
                  </a:txBody>
                  <a:tcPr/>
                </a:tc>
                <a:extLst>
                  <a:ext uri="{0D108BD9-81ED-4DB2-BD59-A6C34878D82A}">
                    <a16:rowId xmlns:a16="http://schemas.microsoft.com/office/drawing/2014/main" val="10011"/>
                  </a:ext>
                </a:extLst>
              </a:tr>
              <a:tr h="640851">
                <a:tc>
                  <a:txBody>
                    <a:bodyPr/>
                    <a:lstStyle/>
                    <a:p>
                      <a:r>
                        <a:rPr lang="en-US" sz="1800" kern="1200" dirty="0" err="1">
                          <a:solidFill>
                            <a:schemeClr val="dk1"/>
                          </a:solidFill>
                          <a:latin typeface="+mn-lt"/>
                          <a:ea typeface="+mn-ea"/>
                          <a:cs typeface="+mn-cs"/>
                        </a:rPr>
                        <a:t>BoundingBoxContainsPointFilter</a:t>
                      </a:r>
                      <a:endParaRPr lang="en-US" sz="1800" kern="1200" dirty="0">
                        <a:solidFill>
                          <a:schemeClr val="dk1"/>
                        </a:solidFill>
                        <a:latin typeface="+mn-lt"/>
                        <a:ea typeface="+mn-ea"/>
                        <a:cs typeface="+mn-cs"/>
                      </a:endParaRPr>
                    </a:p>
                  </a:txBody>
                  <a:tcPr/>
                </a:tc>
                <a:tc>
                  <a:txBody>
                    <a:bodyPr/>
                    <a:lstStyle/>
                    <a:p>
                      <a:r>
                        <a:rPr lang="en-US" sz="1800" dirty="0"/>
                        <a:t>Elements which have a bounding box that contain a given point</a:t>
                      </a:r>
                    </a:p>
                  </a:txBody>
                  <a:tcPr/>
                </a:tc>
                <a:tc>
                  <a:txBody>
                    <a:bodyPr/>
                    <a:lstStyle/>
                    <a:p>
                      <a:r>
                        <a:rPr lang="en-US" sz="1800" dirty="0"/>
                        <a:t>none</a:t>
                      </a:r>
                    </a:p>
                  </a:txBody>
                  <a:tcPr/>
                </a:tc>
                <a:extLst>
                  <a:ext uri="{0D108BD9-81ED-4DB2-BD59-A6C34878D82A}">
                    <a16:rowId xmlns:a16="http://schemas.microsoft.com/office/drawing/2014/main" val="10012"/>
                  </a:ext>
                </a:extLst>
              </a:tr>
            </a:tbl>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a:t>Slow </a:t>
            </a:r>
            <a:r>
              <a:rPr lang="en-US" dirty="0"/>
              <a:t>Filters</a:t>
            </a:r>
          </a:p>
        </p:txBody>
      </p:sp>
      <p:sp>
        <p:nvSpPr>
          <p:cNvPr id="3" name="Content Placeholder 2"/>
          <p:cNvSpPr>
            <a:spLocks noGrp="1"/>
          </p:cNvSpPr>
          <p:nvPr>
            <p:ph idx="1"/>
          </p:nvPr>
        </p:nvSpPr>
        <p:spPr/>
        <p:txBody>
          <a:bodyPr/>
          <a:lstStyle/>
          <a:p>
            <a:pPr>
              <a:buNone/>
            </a:pPr>
            <a:endParaRPr lang="en-US" dirty="0"/>
          </a:p>
          <a:p>
            <a:pPr lvl="1"/>
            <a:endParaRPr lang="en-US" dirty="0"/>
          </a:p>
        </p:txBody>
      </p:sp>
      <p:graphicFrame>
        <p:nvGraphicFramePr>
          <p:cNvPr id="9" name="Table 8"/>
          <p:cNvGraphicFramePr>
            <a:graphicFrameLocks noGrp="1"/>
          </p:cNvGraphicFramePr>
          <p:nvPr/>
        </p:nvGraphicFramePr>
        <p:xfrm>
          <a:off x="333374" y="1373188"/>
          <a:ext cx="12496801" cy="7222857"/>
        </p:xfrm>
        <a:graphic>
          <a:graphicData uri="http://schemas.openxmlformats.org/drawingml/2006/table">
            <a:tbl>
              <a:tblPr firstRow="1" bandRow="1">
                <a:tableStyleId>{00A15C55-8517-42AA-B614-E9B94910E393}</a:tableStyleId>
              </a:tblPr>
              <a:tblGrid>
                <a:gridCol w="3810001">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625582">
                <a:tc>
                  <a:txBody>
                    <a:bodyPr/>
                    <a:lstStyle/>
                    <a:p>
                      <a:r>
                        <a:rPr lang="en-US" sz="1800" dirty="0"/>
                        <a:t>Name</a:t>
                      </a:r>
                    </a:p>
                  </a:txBody>
                  <a:tcPr/>
                </a:tc>
                <a:tc>
                  <a:txBody>
                    <a:bodyPr/>
                    <a:lstStyle/>
                    <a:p>
                      <a:r>
                        <a:rPr lang="en-US" sz="1800" dirty="0"/>
                        <a:t>Passing</a:t>
                      </a:r>
                      <a:r>
                        <a:rPr lang="en-US" sz="1800" baseline="0" dirty="0"/>
                        <a:t> Criteria</a:t>
                      </a:r>
                      <a:endParaRPr lang="en-US" sz="1800" dirty="0"/>
                    </a:p>
                  </a:txBody>
                  <a:tcPr/>
                </a:tc>
                <a:tc>
                  <a:txBody>
                    <a:bodyPr/>
                    <a:lstStyle/>
                    <a:p>
                      <a:r>
                        <a:rPr lang="en-US" sz="1800" dirty="0"/>
                        <a:t>Shortcut Methods</a:t>
                      </a:r>
                    </a:p>
                  </a:txBody>
                  <a:tcPr/>
                </a:tc>
                <a:extLst>
                  <a:ext uri="{0D108BD9-81ED-4DB2-BD59-A6C34878D82A}">
                    <a16:rowId xmlns:a16="http://schemas.microsoft.com/office/drawing/2014/main" val="10000"/>
                  </a:ext>
                </a:extLst>
              </a:tr>
              <a:tr h="625582">
                <a:tc>
                  <a:txBody>
                    <a:bodyPr/>
                    <a:lstStyle/>
                    <a:p>
                      <a:r>
                        <a:rPr lang="en-US" sz="1800" kern="1200" dirty="0" err="1">
                          <a:solidFill>
                            <a:schemeClr val="dk1"/>
                          </a:solidFill>
                          <a:latin typeface="+mn-lt"/>
                          <a:ea typeface="+mn-ea"/>
                          <a:cs typeface="+mn-cs"/>
                        </a:rPr>
                        <a:t>FamilyInstanceFilter</a:t>
                      </a:r>
                      <a:endParaRPr lang="en-US" sz="1800" kern="1200" dirty="0">
                        <a:solidFill>
                          <a:schemeClr val="dk1"/>
                        </a:solidFill>
                        <a:latin typeface="+mn-lt"/>
                        <a:ea typeface="+mn-ea"/>
                        <a:cs typeface="+mn-cs"/>
                      </a:endParaRPr>
                    </a:p>
                  </a:txBody>
                  <a:tcPr/>
                </a:tc>
                <a:tc>
                  <a:txBody>
                    <a:bodyPr/>
                    <a:lstStyle/>
                    <a:p>
                      <a:r>
                        <a:rPr lang="en-US" sz="1800" dirty="0"/>
                        <a:t>Instances of a particular family symbol</a:t>
                      </a:r>
                    </a:p>
                  </a:txBody>
                  <a:tcPr/>
                </a:tc>
                <a:tc>
                  <a:txBody>
                    <a:bodyPr/>
                    <a:lstStyle/>
                    <a:p>
                      <a:r>
                        <a:rPr lang="en-US" sz="1800" dirty="0"/>
                        <a:t>none</a:t>
                      </a:r>
                    </a:p>
                    <a:p>
                      <a:endParaRPr lang="en-US" sz="1800" dirty="0"/>
                    </a:p>
                  </a:txBody>
                  <a:tcPr/>
                </a:tc>
                <a:extLst>
                  <a:ext uri="{0D108BD9-81ED-4DB2-BD59-A6C34878D82A}">
                    <a16:rowId xmlns:a16="http://schemas.microsoft.com/office/drawing/2014/main" val="10001"/>
                  </a:ext>
                </a:extLst>
              </a:tr>
              <a:tr h="441058">
                <a:tc>
                  <a:txBody>
                    <a:bodyPr/>
                    <a:lstStyle/>
                    <a:p>
                      <a:r>
                        <a:rPr lang="en-US" sz="1800" kern="1200" dirty="0" err="1">
                          <a:solidFill>
                            <a:schemeClr val="dk1"/>
                          </a:solidFill>
                          <a:latin typeface="+mn-lt"/>
                          <a:ea typeface="+mn-ea"/>
                          <a:cs typeface="+mn-cs"/>
                        </a:rPr>
                        <a:t>ElementLevelFilter</a:t>
                      </a:r>
                      <a:endParaRPr lang="en-US" sz="1800" kern="1200" dirty="0">
                        <a:solidFill>
                          <a:schemeClr val="dk1"/>
                        </a:solidFill>
                        <a:latin typeface="+mn-lt"/>
                        <a:ea typeface="+mn-ea"/>
                        <a:cs typeface="+mn-cs"/>
                      </a:endParaRPr>
                    </a:p>
                  </a:txBody>
                  <a:tcPr/>
                </a:tc>
                <a:tc>
                  <a:txBody>
                    <a:bodyPr/>
                    <a:lstStyle/>
                    <a:p>
                      <a:r>
                        <a:rPr lang="en-US" sz="1800" dirty="0"/>
                        <a:t>Elements associated to a given level id</a:t>
                      </a:r>
                    </a:p>
                  </a:txBody>
                  <a:tcPr/>
                </a:tc>
                <a:tc>
                  <a:txBody>
                    <a:bodyPr/>
                    <a:lstStyle/>
                    <a:p>
                      <a:r>
                        <a:rPr lang="en-US" sz="1800" dirty="0"/>
                        <a:t>none</a:t>
                      </a:r>
                    </a:p>
                  </a:txBody>
                  <a:tcPr/>
                </a:tc>
                <a:extLst>
                  <a:ext uri="{0D108BD9-81ED-4DB2-BD59-A6C34878D82A}">
                    <a16:rowId xmlns:a16="http://schemas.microsoft.com/office/drawing/2014/main" val="10002"/>
                  </a:ext>
                </a:extLst>
              </a:tr>
              <a:tr h="625582">
                <a:tc>
                  <a:txBody>
                    <a:bodyPr/>
                    <a:lstStyle/>
                    <a:p>
                      <a:r>
                        <a:rPr lang="en-US" sz="1800" kern="1200" dirty="0" err="1">
                          <a:solidFill>
                            <a:schemeClr val="dk1"/>
                          </a:solidFill>
                          <a:latin typeface="+mn-lt"/>
                          <a:ea typeface="+mn-ea"/>
                          <a:cs typeface="+mn-cs"/>
                        </a:rPr>
                        <a:t>ElementParameterFilter</a:t>
                      </a:r>
                      <a:endParaRPr lang="en-US" sz="1800" kern="1200" dirty="0">
                        <a:solidFill>
                          <a:schemeClr val="dk1"/>
                        </a:solidFill>
                        <a:latin typeface="+mn-lt"/>
                        <a:ea typeface="+mn-ea"/>
                        <a:cs typeface="+mn-cs"/>
                      </a:endParaRPr>
                    </a:p>
                  </a:txBody>
                  <a:tcPr/>
                </a:tc>
                <a:tc>
                  <a:txBody>
                    <a:bodyPr/>
                    <a:lstStyle/>
                    <a:p>
                      <a:r>
                        <a:rPr lang="en-US" sz="1800" dirty="0"/>
                        <a:t>Parameter existence, value matching, range matching, and/or string matching</a:t>
                      </a:r>
                    </a:p>
                  </a:txBody>
                  <a:tcPr/>
                </a:tc>
                <a:tc>
                  <a:txBody>
                    <a:bodyPr/>
                    <a:lstStyle/>
                    <a:p>
                      <a:r>
                        <a:rPr lang="en-US" sz="1800" dirty="0"/>
                        <a:t>none</a:t>
                      </a:r>
                    </a:p>
                  </a:txBody>
                  <a:tcPr/>
                </a:tc>
                <a:extLst>
                  <a:ext uri="{0D108BD9-81ED-4DB2-BD59-A6C34878D82A}">
                    <a16:rowId xmlns:a16="http://schemas.microsoft.com/office/drawing/2014/main" val="10003"/>
                  </a:ext>
                </a:extLst>
              </a:tr>
              <a:tr h="625582">
                <a:tc>
                  <a:txBody>
                    <a:bodyPr/>
                    <a:lstStyle/>
                    <a:p>
                      <a:r>
                        <a:rPr lang="en-US" sz="1800" kern="1200" dirty="0" err="1">
                          <a:solidFill>
                            <a:schemeClr val="dk1"/>
                          </a:solidFill>
                          <a:latin typeface="+mn-lt"/>
                          <a:ea typeface="+mn-ea"/>
                          <a:cs typeface="+mn-cs"/>
                        </a:rPr>
                        <a:t>PrimaryDesignOptionMemberFilter</a:t>
                      </a:r>
                      <a:endParaRPr lang="en-US" sz="1800" kern="1200" dirty="0">
                        <a:solidFill>
                          <a:schemeClr val="dk1"/>
                        </a:solidFill>
                        <a:latin typeface="+mn-lt"/>
                        <a:ea typeface="+mn-ea"/>
                        <a:cs typeface="+mn-cs"/>
                      </a:endParaRPr>
                    </a:p>
                  </a:txBody>
                  <a:tcPr/>
                </a:tc>
                <a:tc>
                  <a:txBody>
                    <a:bodyPr/>
                    <a:lstStyle/>
                    <a:p>
                      <a:pPr marR="0" algn="l" rtl="0"/>
                      <a:r>
                        <a:rPr lang="en-US" sz="1800" baseline="0" dirty="0">
                          <a:solidFill>
                            <a:srgbClr val="000000"/>
                          </a:solidFill>
                          <a:latin typeface="Helvetica"/>
                        </a:rPr>
                        <a:t>Elements owned by any primary design option.</a:t>
                      </a:r>
                    </a:p>
                  </a:txBody>
                  <a:tcPr/>
                </a:tc>
                <a:tc>
                  <a:txBody>
                    <a:bodyPr/>
                    <a:lstStyle/>
                    <a:p>
                      <a:r>
                        <a:rPr lang="en-US" sz="1800" dirty="0"/>
                        <a:t>none</a:t>
                      </a:r>
                    </a:p>
                  </a:txBody>
                  <a:tcPr/>
                </a:tc>
                <a:extLst>
                  <a:ext uri="{0D108BD9-81ED-4DB2-BD59-A6C34878D82A}">
                    <a16:rowId xmlns:a16="http://schemas.microsoft.com/office/drawing/2014/main" val="10004"/>
                  </a:ext>
                </a:extLst>
              </a:tr>
              <a:tr h="357475">
                <a:tc>
                  <a:txBody>
                    <a:bodyPr/>
                    <a:lstStyle/>
                    <a:p>
                      <a:r>
                        <a:rPr lang="en-US" sz="1800" kern="1200" dirty="0" err="1">
                          <a:solidFill>
                            <a:schemeClr val="dk1"/>
                          </a:solidFill>
                          <a:latin typeface="+mn-lt"/>
                          <a:ea typeface="+mn-ea"/>
                          <a:cs typeface="+mn-cs"/>
                        </a:rPr>
                        <a:t>StructuralInstanceUsageFilter</a:t>
                      </a:r>
                      <a:endParaRPr lang="en-US" sz="1800" kern="1200" dirty="0">
                        <a:solidFill>
                          <a:schemeClr val="dk1"/>
                        </a:solidFill>
                        <a:latin typeface="+mn-lt"/>
                        <a:ea typeface="+mn-ea"/>
                        <a:cs typeface="+mn-cs"/>
                      </a:endParaRPr>
                    </a:p>
                  </a:txBody>
                  <a:tcPr/>
                </a:tc>
                <a:tc>
                  <a:txBody>
                    <a:bodyPr/>
                    <a:lstStyle/>
                    <a:p>
                      <a:r>
                        <a:rPr lang="en-US" sz="1800" dirty="0"/>
                        <a:t>Structural usage parameter for </a:t>
                      </a:r>
                      <a:r>
                        <a:rPr lang="en-US" sz="1800" dirty="0" err="1"/>
                        <a:t>FamilyInstances</a:t>
                      </a:r>
                      <a:endParaRPr lang="en-US" sz="1800" dirty="0"/>
                    </a:p>
                  </a:txBody>
                  <a:tcPr/>
                </a:tc>
                <a:tc>
                  <a:txBody>
                    <a:bodyPr/>
                    <a:lstStyle/>
                    <a:p>
                      <a:r>
                        <a:rPr lang="en-US" sz="1800" dirty="0"/>
                        <a:t>none</a:t>
                      </a:r>
                    </a:p>
                  </a:txBody>
                  <a:tcPr/>
                </a:tc>
                <a:extLst>
                  <a:ext uri="{0D108BD9-81ED-4DB2-BD59-A6C34878D82A}">
                    <a16:rowId xmlns:a16="http://schemas.microsoft.com/office/drawing/2014/main" val="10005"/>
                  </a:ext>
                </a:extLst>
              </a:tr>
              <a:tr h="357475">
                <a:tc>
                  <a:txBody>
                    <a:bodyPr/>
                    <a:lstStyle/>
                    <a:p>
                      <a:r>
                        <a:rPr lang="en-US" sz="1800" kern="1200" dirty="0" err="1">
                          <a:solidFill>
                            <a:schemeClr val="dk1"/>
                          </a:solidFill>
                          <a:latin typeface="+mn-lt"/>
                          <a:ea typeface="+mn-ea"/>
                          <a:cs typeface="+mn-cs"/>
                        </a:rPr>
                        <a:t>StructuralWallUsageFilter</a:t>
                      </a:r>
                      <a:endParaRPr lang="en-US" sz="1800" kern="1200" dirty="0">
                        <a:solidFill>
                          <a:schemeClr val="dk1"/>
                        </a:solidFill>
                        <a:latin typeface="+mn-lt"/>
                        <a:ea typeface="+mn-ea"/>
                        <a:cs typeface="+mn-cs"/>
                      </a:endParaRPr>
                    </a:p>
                  </a:txBody>
                  <a:tcPr/>
                </a:tc>
                <a:tc>
                  <a:txBody>
                    <a:bodyPr/>
                    <a:lstStyle/>
                    <a:p>
                      <a:r>
                        <a:rPr lang="en-US" sz="1800" dirty="0"/>
                        <a:t>Structural usage parameter for Walls</a:t>
                      </a:r>
                    </a:p>
                  </a:txBody>
                  <a:tcPr/>
                </a:tc>
                <a:tc>
                  <a:txBody>
                    <a:bodyPr/>
                    <a:lstStyle/>
                    <a:p>
                      <a:r>
                        <a:rPr lang="en-US" sz="1800" dirty="0"/>
                        <a:t>none</a:t>
                      </a:r>
                    </a:p>
                  </a:txBody>
                  <a:tcPr/>
                </a:tc>
                <a:extLst>
                  <a:ext uri="{0D108BD9-81ED-4DB2-BD59-A6C34878D82A}">
                    <a16:rowId xmlns:a16="http://schemas.microsoft.com/office/drawing/2014/main" val="10006"/>
                  </a:ext>
                </a:extLst>
              </a:tr>
              <a:tr h="509134">
                <a:tc>
                  <a:txBody>
                    <a:bodyPr/>
                    <a:lstStyle/>
                    <a:p>
                      <a:r>
                        <a:rPr lang="en-US" sz="1800" kern="1200" dirty="0" err="1">
                          <a:solidFill>
                            <a:schemeClr val="dk1"/>
                          </a:solidFill>
                          <a:latin typeface="+mn-lt"/>
                          <a:ea typeface="+mn-ea"/>
                          <a:cs typeface="+mn-cs"/>
                        </a:rPr>
                        <a:t>StructuralMaterialTypeFilter</a:t>
                      </a:r>
                      <a:endParaRPr lang="en-US" sz="1800" kern="1200" dirty="0">
                        <a:solidFill>
                          <a:schemeClr val="dk1"/>
                        </a:solidFill>
                        <a:latin typeface="+mn-lt"/>
                        <a:ea typeface="+mn-ea"/>
                        <a:cs typeface="+mn-cs"/>
                      </a:endParaRPr>
                    </a:p>
                  </a:txBody>
                  <a:tcPr/>
                </a:tc>
                <a:tc>
                  <a:txBody>
                    <a:bodyPr/>
                    <a:lstStyle/>
                    <a:p>
                      <a:r>
                        <a:rPr lang="en-US" sz="1800" dirty="0"/>
                        <a:t>Material type applied to </a:t>
                      </a:r>
                      <a:r>
                        <a:rPr lang="en-US" sz="1800" dirty="0" err="1"/>
                        <a:t>FamilyInstances</a:t>
                      </a:r>
                      <a:endParaRPr lang="en-US" sz="1800" dirty="0"/>
                    </a:p>
                  </a:txBody>
                  <a:tcPr/>
                </a:tc>
                <a:tc>
                  <a:txBody>
                    <a:bodyPr/>
                    <a:lstStyle/>
                    <a:p>
                      <a:r>
                        <a:rPr lang="en-US" sz="1800" dirty="0"/>
                        <a:t>none</a:t>
                      </a:r>
                    </a:p>
                  </a:txBody>
                  <a:tcPr/>
                </a:tc>
                <a:extLst>
                  <a:ext uri="{0D108BD9-81ED-4DB2-BD59-A6C34878D82A}">
                    <a16:rowId xmlns:a16="http://schemas.microsoft.com/office/drawing/2014/main" val="10007"/>
                  </a:ext>
                </a:extLst>
              </a:tr>
              <a:tr h="357475">
                <a:tc>
                  <a:txBody>
                    <a:bodyPr/>
                    <a:lstStyle/>
                    <a:p>
                      <a:r>
                        <a:rPr lang="en-US" sz="1800" kern="1200" dirty="0" err="1">
                          <a:solidFill>
                            <a:schemeClr val="dk1"/>
                          </a:solidFill>
                          <a:latin typeface="+mn-lt"/>
                          <a:ea typeface="+mn-ea"/>
                          <a:cs typeface="+mn-cs"/>
                        </a:rPr>
                        <a:t>RoomFilter</a:t>
                      </a:r>
                      <a:endParaRPr lang="en-US" sz="1800" kern="1200" dirty="0">
                        <a:solidFill>
                          <a:schemeClr val="dk1"/>
                        </a:solidFill>
                        <a:latin typeface="+mn-lt"/>
                        <a:ea typeface="+mn-ea"/>
                        <a:cs typeface="+mn-cs"/>
                      </a:endParaRPr>
                    </a:p>
                  </a:txBody>
                  <a:tcPr/>
                </a:tc>
                <a:tc>
                  <a:txBody>
                    <a:bodyPr/>
                    <a:lstStyle/>
                    <a:p>
                      <a:r>
                        <a:rPr lang="en-US" sz="1800" dirty="0"/>
                        <a:t>Finds rooms</a:t>
                      </a:r>
                    </a:p>
                  </a:txBody>
                  <a:tcPr/>
                </a:tc>
                <a:tc>
                  <a:txBody>
                    <a:bodyPr/>
                    <a:lstStyle/>
                    <a:p>
                      <a:r>
                        <a:rPr lang="en-US" sz="1800" dirty="0"/>
                        <a:t>none</a:t>
                      </a:r>
                    </a:p>
                  </a:txBody>
                  <a:tcPr/>
                </a:tc>
                <a:extLst>
                  <a:ext uri="{0D108BD9-81ED-4DB2-BD59-A6C34878D82A}">
                    <a16:rowId xmlns:a16="http://schemas.microsoft.com/office/drawing/2014/main" val="10008"/>
                  </a:ext>
                </a:extLst>
              </a:tr>
              <a:tr h="389283">
                <a:tc>
                  <a:txBody>
                    <a:bodyPr/>
                    <a:lstStyle/>
                    <a:p>
                      <a:r>
                        <a:rPr lang="en-US" sz="1800" kern="1200" dirty="0" err="1">
                          <a:solidFill>
                            <a:schemeClr val="dk1"/>
                          </a:solidFill>
                          <a:latin typeface="+mn-lt"/>
                          <a:ea typeface="+mn-ea"/>
                          <a:cs typeface="+mn-cs"/>
                        </a:rPr>
                        <a:t>SpaceFilter</a:t>
                      </a:r>
                      <a:endParaRPr lang="en-US" sz="1800" kern="1200" dirty="0">
                        <a:solidFill>
                          <a:schemeClr val="dk1"/>
                        </a:solidFill>
                        <a:latin typeface="+mn-lt"/>
                        <a:ea typeface="+mn-ea"/>
                        <a:cs typeface="+mn-cs"/>
                      </a:endParaRPr>
                    </a:p>
                  </a:txBody>
                  <a:tcPr/>
                </a:tc>
                <a:tc>
                  <a:txBody>
                    <a:bodyPr/>
                    <a:lstStyle/>
                    <a:p>
                      <a:r>
                        <a:rPr lang="en-US" sz="1800" dirty="0"/>
                        <a:t>Finds spaces</a:t>
                      </a:r>
                    </a:p>
                  </a:txBody>
                  <a:tcPr/>
                </a:tc>
                <a:tc>
                  <a:txBody>
                    <a:bodyPr/>
                    <a:lstStyle/>
                    <a:p>
                      <a:r>
                        <a:rPr lang="en-US" sz="1800" dirty="0"/>
                        <a:t>none</a:t>
                      </a:r>
                    </a:p>
                  </a:txBody>
                  <a:tcPr/>
                </a:tc>
                <a:extLst>
                  <a:ext uri="{0D108BD9-81ED-4DB2-BD59-A6C34878D82A}">
                    <a16:rowId xmlns:a16="http://schemas.microsoft.com/office/drawing/2014/main" val="10009"/>
                  </a:ext>
                </a:extLst>
              </a:tr>
              <a:tr h="381000">
                <a:tc>
                  <a:txBody>
                    <a:bodyPr/>
                    <a:lstStyle/>
                    <a:p>
                      <a:r>
                        <a:rPr lang="en-US" sz="1800" kern="1200" dirty="0" err="1">
                          <a:solidFill>
                            <a:schemeClr val="dk1"/>
                          </a:solidFill>
                          <a:latin typeface="+mn-lt"/>
                          <a:ea typeface="+mn-ea"/>
                          <a:cs typeface="+mn-cs"/>
                        </a:rPr>
                        <a:t>AreaFilter</a:t>
                      </a:r>
                      <a:endParaRPr lang="en-US" sz="1800" kern="1200" dirty="0">
                        <a:solidFill>
                          <a:schemeClr val="dk1"/>
                        </a:solidFill>
                        <a:latin typeface="+mn-lt"/>
                        <a:ea typeface="+mn-ea"/>
                        <a:cs typeface="+mn-cs"/>
                      </a:endParaRPr>
                    </a:p>
                  </a:txBody>
                  <a:tcPr/>
                </a:tc>
                <a:tc>
                  <a:txBody>
                    <a:bodyPr/>
                    <a:lstStyle/>
                    <a:p>
                      <a:r>
                        <a:rPr lang="en-US" sz="1800" kern="1200" dirty="0">
                          <a:solidFill>
                            <a:schemeClr val="dk1"/>
                          </a:solidFill>
                          <a:latin typeface="+mn-lt"/>
                          <a:ea typeface="+mn-ea"/>
                          <a:cs typeface="+mn-cs"/>
                        </a:rPr>
                        <a:t>Finds areas</a:t>
                      </a:r>
                      <a:endParaRPr lang="en-US" sz="1800" dirty="0"/>
                    </a:p>
                  </a:txBody>
                  <a:tcPr/>
                </a:tc>
                <a:tc>
                  <a:txBody>
                    <a:bodyPr/>
                    <a:lstStyle/>
                    <a:p>
                      <a:r>
                        <a:rPr lang="en-US" sz="1800" dirty="0"/>
                        <a:t>none</a:t>
                      </a:r>
                    </a:p>
                  </a:txBody>
                  <a:tcPr/>
                </a:tc>
                <a:extLst>
                  <a:ext uri="{0D108BD9-81ED-4DB2-BD59-A6C34878D82A}">
                    <a16:rowId xmlns:a16="http://schemas.microsoft.com/office/drawing/2014/main" val="10010"/>
                  </a:ext>
                </a:extLst>
              </a:tr>
              <a:tr h="381000">
                <a:tc>
                  <a:txBody>
                    <a:bodyPr/>
                    <a:lstStyle/>
                    <a:p>
                      <a:r>
                        <a:rPr lang="en-US" sz="1800" kern="1200" dirty="0" err="1">
                          <a:solidFill>
                            <a:schemeClr val="dk1"/>
                          </a:solidFill>
                          <a:latin typeface="+mn-lt"/>
                          <a:ea typeface="+mn-ea"/>
                          <a:cs typeface="+mn-cs"/>
                        </a:rPr>
                        <a:t>RoomTagFilter</a:t>
                      </a:r>
                      <a:endParaRPr lang="en-US" sz="1800" kern="1200" dirty="0">
                        <a:solidFill>
                          <a:schemeClr val="dk1"/>
                        </a:solidFill>
                        <a:latin typeface="+mn-lt"/>
                        <a:ea typeface="+mn-ea"/>
                        <a:cs typeface="+mn-cs"/>
                      </a:endParaRPr>
                    </a:p>
                  </a:txBody>
                  <a:tcPr/>
                </a:tc>
                <a:tc>
                  <a:txBody>
                    <a:bodyPr/>
                    <a:lstStyle/>
                    <a:p>
                      <a:r>
                        <a:rPr lang="en-US" sz="1800" dirty="0"/>
                        <a:t>Finds room tags</a:t>
                      </a:r>
                    </a:p>
                  </a:txBody>
                  <a:tcPr/>
                </a:tc>
                <a:tc>
                  <a:txBody>
                    <a:bodyPr/>
                    <a:lstStyle/>
                    <a:p>
                      <a:r>
                        <a:rPr lang="en-US" sz="1800" dirty="0"/>
                        <a:t>none</a:t>
                      </a:r>
                    </a:p>
                  </a:txBody>
                  <a:tcPr/>
                </a:tc>
                <a:extLst>
                  <a:ext uri="{0D108BD9-81ED-4DB2-BD59-A6C34878D82A}">
                    <a16:rowId xmlns:a16="http://schemas.microsoft.com/office/drawing/2014/main" val="10011"/>
                  </a:ext>
                </a:extLst>
              </a:tr>
              <a:tr h="381000">
                <a:tc>
                  <a:txBody>
                    <a:bodyPr/>
                    <a:lstStyle/>
                    <a:p>
                      <a:r>
                        <a:rPr lang="en-US" sz="1800" kern="1200" dirty="0" err="1">
                          <a:solidFill>
                            <a:schemeClr val="dk1"/>
                          </a:solidFill>
                          <a:latin typeface="+mn-lt"/>
                          <a:ea typeface="+mn-ea"/>
                          <a:cs typeface="+mn-cs"/>
                        </a:rPr>
                        <a:t>SpaceTagFilter</a:t>
                      </a:r>
                      <a:endParaRPr lang="en-US" sz="1800" kern="1200" dirty="0">
                        <a:solidFill>
                          <a:schemeClr val="dk1"/>
                        </a:solidFill>
                        <a:latin typeface="+mn-lt"/>
                        <a:ea typeface="+mn-ea"/>
                        <a:cs typeface="+mn-cs"/>
                      </a:endParaRPr>
                    </a:p>
                  </a:txBody>
                  <a:tcPr/>
                </a:tc>
                <a:tc>
                  <a:txBody>
                    <a:bodyPr/>
                    <a:lstStyle/>
                    <a:p>
                      <a:r>
                        <a:rPr lang="en-US" sz="1800" dirty="0"/>
                        <a:t>Finds space tags</a:t>
                      </a:r>
                    </a:p>
                  </a:txBody>
                  <a:tcPr/>
                </a:tc>
                <a:tc>
                  <a:txBody>
                    <a:bodyPr/>
                    <a:lstStyle/>
                    <a:p>
                      <a:r>
                        <a:rPr lang="en-US" sz="1800" dirty="0"/>
                        <a:t>none</a:t>
                      </a:r>
                    </a:p>
                  </a:txBody>
                  <a:tcPr/>
                </a:tc>
                <a:extLst>
                  <a:ext uri="{0D108BD9-81ED-4DB2-BD59-A6C34878D82A}">
                    <a16:rowId xmlns:a16="http://schemas.microsoft.com/office/drawing/2014/main" val="10012"/>
                  </a:ext>
                </a:extLst>
              </a:tr>
              <a:tr h="457200">
                <a:tc>
                  <a:txBody>
                    <a:bodyPr/>
                    <a:lstStyle/>
                    <a:p>
                      <a:r>
                        <a:rPr lang="en-US" sz="1800" kern="1200" dirty="0" err="1">
                          <a:solidFill>
                            <a:schemeClr val="dk1"/>
                          </a:solidFill>
                          <a:latin typeface="+mn-lt"/>
                          <a:ea typeface="+mn-ea"/>
                          <a:cs typeface="+mn-cs"/>
                        </a:rPr>
                        <a:t>AreaTagFilter</a:t>
                      </a:r>
                      <a:endParaRPr lang="en-US" sz="1800" kern="1200" dirty="0">
                        <a:solidFill>
                          <a:schemeClr val="dk1"/>
                        </a:solidFill>
                        <a:latin typeface="+mn-lt"/>
                        <a:ea typeface="+mn-ea"/>
                        <a:cs typeface="+mn-cs"/>
                      </a:endParaRPr>
                    </a:p>
                  </a:txBody>
                  <a:tcPr/>
                </a:tc>
                <a:tc>
                  <a:txBody>
                    <a:bodyPr/>
                    <a:lstStyle/>
                    <a:p>
                      <a:r>
                        <a:rPr lang="en-US" sz="1800" dirty="0"/>
                        <a:t>Finds area tags</a:t>
                      </a:r>
                    </a:p>
                  </a:txBody>
                  <a:tcPr/>
                </a:tc>
                <a:tc>
                  <a:txBody>
                    <a:bodyPr/>
                    <a:lstStyle/>
                    <a:p>
                      <a:r>
                        <a:rPr lang="en-US" sz="1800" dirty="0"/>
                        <a:t>none</a:t>
                      </a:r>
                    </a:p>
                  </a:txBody>
                  <a:tcPr/>
                </a:tc>
                <a:extLst>
                  <a:ext uri="{0D108BD9-81ED-4DB2-BD59-A6C34878D82A}">
                    <a16:rowId xmlns:a16="http://schemas.microsoft.com/office/drawing/2014/main" val="10013"/>
                  </a:ext>
                </a:extLst>
              </a:tr>
              <a:tr h="625582">
                <a:tc>
                  <a:txBody>
                    <a:bodyPr/>
                    <a:lstStyle/>
                    <a:p>
                      <a:r>
                        <a:rPr lang="en-US" sz="1800" kern="1200" dirty="0" err="1">
                          <a:solidFill>
                            <a:schemeClr val="dk1"/>
                          </a:solidFill>
                          <a:latin typeface="+mn-lt"/>
                          <a:ea typeface="+mn-ea"/>
                          <a:cs typeface="+mn-cs"/>
                        </a:rPr>
                        <a:t>CurveElementFilter</a:t>
                      </a:r>
                      <a:endParaRPr lang="en-US" sz="1800" kern="1200" dirty="0">
                        <a:solidFill>
                          <a:schemeClr val="dk1"/>
                        </a:solidFill>
                        <a:latin typeface="+mn-lt"/>
                        <a:ea typeface="+mn-ea"/>
                        <a:cs typeface="+mn-cs"/>
                      </a:endParaRPr>
                    </a:p>
                  </a:txBody>
                  <a:tcPr/>
                </a:tc>
                <a:tc>
                  <a:txBody>
                    <a:bodyPr/>
                    <a:lstStyle/>
                    <a:p>
                      <a:r>
                        <a:rPr lang="en-US" sz="1800" dirty="0"/>
                        <a:t>Finds specific types of curve elements (model curves, symbolic curves, detail curves, etc)</a:t>
                      </a:r>
                    </a:p>
                  </a:txBody>
                  <a:tcPr/>
                </a:tc>
                <a:tc>
                  <a:txBody>
                    <a:bodyPr/>
                    <a:lstStyle/>
                    <a:p>
                      <a:r>
                        <a:rPr lang="en-US" sz="1800" dirty="0"/>
                        <a:t>none</a:t>
                      </a:r>
                    </a:p>
                  </a:txBody>
                  <a:tcPr/>
                </a:tc>
                <a:extLst>
                  <a:ext uri="{0D108BD9-81ED-4DB2-BD59-A6C34878D82A}">
                    <a16:rowId xmlns:a16="http://schemas.microsoft.com/office/drawing/2014/main" val="10014"/>
                  </a:ext>
                </a:extLst>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1.1 A List of Family Types - System Family </a:t>
            </a:r>
            <a:endParaRPr lang="en-US" dirty="0"/>
          </a:p>
        </p:txBody>
      </p:sp>
      <p:sp>
        <p:nvSpPr>
          <p:cNvPr id="3" name="Content Placeholder 2"/>
          <p:cNvSpPr>
            <a:spLocks noGrp="1"/>
          </p:cNvSpPr>
          <p:nvPr>
            <p:ph idx="1"/>
          </p:nvPr>
        </p:nvSpPr>
        <p:spPr/>
        <p:txBody>
          <a:bodyPr/>
          <a:lstStyle/>
          <a:p>
            <a:pPr lvl="0"/>
            <a:r>
              <a:rPr lang="en-US" dirty="0"/>
              <a:t>Collect all the wall types </a:t>
            </a:r>
            <a:r>
              <a:rPr lang="en-US" dirty="0">
                <a:solidFill>
                  <a:schemeClr val="bg1">
                    <a:lumMod val="65000"/>
                  </a:schemeClr>
                </a:solidFill>
              </a:rPr>
              <a:t>(2</a:t>
            </a:r>
            <a:r>
              <a:rPr lang="en-US" baseline="30000" dirty="0">
                <a:solidFill>
                  <a:schemeClr val="bg1">
                    <a:lumMod val="65000"/>
                  </a:schemeClr>
                </a:solidFill>
              </a:rPr>
              <a:t>nd</a:t>
            </a:r>
            <a:r>
              <a:rPr lang="en-US" dirty="0">
                <a:solidFill>
                  <a:schemeClr val="bg1">
                    <a:lumMod val="65000"/>
                  </a:schemeClr>
                </a:solidFill>
              </a:rPr>
              <a:t> and 3</a:t>
            </a:r>
            <a:r>
              <a:rPr lang="en-US" baseline="30000" dirty="0">
                <a:solidFill>
                  <a:schemeClr val="bg1">
                    <a:lumMod val="65000"/>
                  </a:schemeClr>
                </a:solidFill>
              </a:rPr>
              <a:t>rd</a:t>
            </a:r>
            <a:r>
              <a:rPr lang="en-US" dirty="0">
                <a:solidFill>
                  <a:schemeClr val="bg1">
                    <a:lumMod val="65000"/>
                  </a:schemeClr>
                </a:solidFill>
              </a:rPr>
              <a:t> using shortcuts) </a:t>
            </a:r>
          </a:p>
        </p:txBody>
      </p:sp>
      <p:sp>
        <p:nvSpPr>
          <p:cNvPr id="4" name="TextBox 3"/>
          <p:cNvSpPr txBox="1"/>
          <p:nvPr/>
        </p:nvSpPr>
        <p:spPr>
          <a:xfrm>
            <a:off x="561975" y="3125787"/>
            <a:ext cx="11811000" cy="16737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wallTypeCollector1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b="1"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wallTypeCollector1</a:t>
            </a:r>
            <a:r>
              <a:rPr lang="en-US" sz="1800" b="1" dirty="0">
                <a:latin typeface="Courier New"/>
                <a:ea typeface="MS Mincho"/>
                <a:cs typeface="Times New Roman"/>
              </a:rPr>
              <a:t>.WherePasses</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b="1" dirty="0" err="1">
                <a:latin typeface="Courier New"/>
                <a:ea typeface="MS Mincho"/>
                <a:cs typeface="Times New Roman"/>
              </a:rPr>
              <a:t>ElementClassFilter</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WallType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wallTypes1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wallTypeCollector1.ToElements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r>
              <a:rPr lang="en-US" sz="1800" dirty="0">
                <a:latin typeface="Courier New"/>
                <a:ea typeface="MS Mincho"/>
                <a:cs typeface="Times New Roman"/>
              </a:rPr>
              <a:t> </a:t>
            </a:r>
            <a:endParaRPr lang="en-US" sz="1800" dirty="0"/>
          </a:p>
        </p:txBody>
      </p:sp>
      <p:sp>
        <p:nvSpPr>
          <p:cNvPr id="5" name="TextBox 4"/>
          <p:cNvSpPr txBox="1"/>
          <p:nvPr/>
        </p:nvSpPr>
        <p:spPr>
          <a:xfrm>
            <a:off x="561975" y="5411787"/>
            <a:ext cx="11811000" cy="1200329"/>
          </a:xfrm>
          <a:prstGeom prst="rect">
            <a:avLst/>
          </a:prstGeom>
          <a:solidFill>
            <a:schemeClr val="bg2">
              <a:lumMod val="85000"/>
            </a:schemeClr>
          </a:solidFill>
          <a:ln>
            <a:noFill/>
          </a:ln>
        </p:spPr>
        <p:txBody>
          <a:bodyPr wrap="square" rtlCol="0">
            <a:spAutoFit/>
          </a:bodyPr>
          <a:lstStyle/>
          <a:p>
            <a:r>
              <a:rPr lang="en-US" sz="1800" dirty="0">
                <a:latin typeface="Calibri"/>
                <a:ea typeface="MS Mincho"/>
                <a:cs typeface="Times New Roman"/>
              </a:rPr>
              <a:t>&lt;VB.NET&gt; </a:t>
            </a:r>
          </a:p>
          <a:p>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wallTypeCollector2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p>
          <a:p>
            <a:r>
              <a:rPr lang="en-US" sz="1800" dirty="0">
                <a:latin typeface="Courier New"/>
                <a:ea typeface="MS Mincho"/>
                <a:cs typeface="Times New Roman"/>
              </a:rPr>
              <a:t>        wallTypeCollector2.OfClass(</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WallType</a:t>
            </a:r>
            <a:r>
              <a:rPr lang="en-US" sz="1800" dirty="0">
                <a:latin typeface="Courier New"/>
                <a:ea typeface="MS Mincho"/>
                <a:cs typeface="Times New Roman"/>
              </a:rPr>
              <a:t>))</a:t>
            </a:r>
          </a:p>
          <a:p>
            <a:r>
              <a:rPr lang="en-US" sz="1800" dirty="0">
                <a:latin typeface="Calibri"/>
                <a:ea typeface="MS Mincho"/>
                <a:cs typeface="Times New Roman"/>
              </a:rPr>
              <a:t>&lt;/VB.NET&gt; </a:t>
            </a:r>
          </a:p>
        </p:txBody>
      </p:sp>
      <p:sp>
        <p:nvSpPr>
          <p:cNvPr id="6" name="TextBox 5"/>
          <p:cNvSpPr txBox="1"/>
          <p:nvPr/>
        </p:nvSpPr>
        <p:spPr>
          <a:xfrm>
            <a:off x="561975" y="7316787"/>
            <a:ext cx="11811000" cy="1200329"/>
          </a:xfrm>
          <a:prstGeom prst="rect">
            <a:avLst/>
          </a:prstGeom>
          <a:solidFill>
            <a:schemeClr val="bg2">
              <a:lumMod val="85000"/>
            </a:schemeClr>
          </a:solidFill>
          <a:ln>
            <a:noFill/>
          </a:ln>
        </p:spPr>
        <p:txBody>
          <a:bodyPr wrap="square" rtlCol="0">
            <a:spAutoFit/>
          </a:bodyPr>
          <a:lstStyle/>
          <a:p>
            <a:r>
              <a:rPr lang="en-US" sz="1800" dirty="0">
                <a:latin typeface="Calibri"/>
                <a:ea typeface="MS Mincho"/>
                <a:cs typeface="Times New Roman"/>
              </a:rPr>
              <a:t>&lt;VB.NET&gt; </a:t>
            </a:r>
          </a:p>
          <a:p>
            <a:r>
              <a:rPr lang="en-US" sz="1800" dirty="0"/>
              <a:t>              </a:t>
            </a:r>
            <a:r>
              <a:rPr lang="en-US" sz="1800" dirty="0">
                <a:solidFill>
                  <a:srgbClr val="0000FF"/>
                </a:solidFill>
                <a:latin typeface="Courier New"/>
                <a:ea typeface="MS Mincho"/>
                <a:cs typeface="Times New Roman"/>
              </a:rPr>
              <a:t> Dim </a:t>
            </a:r>
            <a:r>
              <a:rPr lang="en-US" sz="1800" dirty="0">
                <a:latin typeface="Courier New" pitchFamily="49" charset="0"/>
                <a:cs typeface="Courier New" pitchFamily="49" charset="0"/>
              </a:rPr>
              <a:t>wallTypeCollector3 = _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New</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FilteredElementCollector</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m_rvtDoc</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OfClass</a:t>
            </a:r>
            <a:r>
              <a:rPr lang="en-US" sz="1800" dirty="0">
                <a:latin typeface="Courier New" pitchFamily="49" charset="0"/>
                <a:cs typeface="Courier New" pitchFamily="49" charset="0"/>
              </a:rPr>
              <a:t>(</a:t>
            </a:r>
            <a:r>
              <a:rPr lang="en-US" sz="1800" dirty="0" err="1">
                <a:solidFill>
                  <a:srgbClr val="0000FF"/>
                </a:solidFill>
                <a:latin typeface="Courier New"/>
                <a:ea typeface="MS Mincho"/>
                <a:cs typeface="Times New Roman"/>
              </a:rPr>
              <a:t>GetType</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WallType</a:t>
            </a:r>
            <a:r>
              <a:rPr lang="en-US" sz="1800" dirty="0">
                <a:latin typeface="Courier New" pitchFamily="49" charset="0"/>
                <a:cs typeface="Courier New" pitchFamily="49" charset="0"/>
              </a:rPr>
              <a:t>))</a:t>
            </a:r>
          </a:p>
          <a:p>
            <a:r>
              <a:rPr lang="en-US" sz="1800" dirty="0">
                <a:latin typeface="Calibri"/>
                <a:ea typeface="MS Mincho"/>
                <a:cs typeface="Times New Roman"/>
              </a:rPr>
              <a:t>&lt;/VB.NET&gt;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1.2 A List of Family Types - Component Family </a:t>
            </a:r>
            <a:endParaRPr lang="en-US" dirty="0"/>
          </a:p>
        </p:txBody>
      </p:sp>
      <p:sp>
        <p:nvSpPr>
          <p:cNvPr id="3" name="Content Placeholder 2"/>
          <p:cNvSpPr>
            <a:spLocks noGrp="1"/>
          </p:cNvSpPr>
          <p:nvPr>
            <p:ph idx="1"/>
          </p:nvPr>
        </p:nvSpPr>
        <p:spPr/>
        <p:txBody>
          <a:bodyPr/>
          <a:lstStyle/>
          <a:p>
            <a:pPr lvl="0"/>
            <a:r>
              <a:rPr lang="en-US" dirty="0"/>
              <a:t>Collect all the door types </a:t>
            </a:r>
          </a:p>
        </p:txBody>
      </p:sp>
      <p:sp>
        <p:nvSpPr>
          <p:cNvPr id="4" name="TextBox 3"/>
          <p:cNvSpPr txBox="1"/>
          <p:nvPr/>
        </p:nvSpPr>
        <p:spPr>
          <a:xfrm>
            <a:off x="561975" y="3125787"/>
            <a:ext cx="11811000" cy="1754326"/>
          </a:xfrm>
          <a:prstGeom prst="rect">
            <a:avLst/>
          </a:prstGeom>
          <a:solidFill>
            <a:schemeClr val="bg2">
              <a:lumMod val="85000"/>
            </a:schemeClr>
          </a:solidFill>
          <a:ln>
            <a:noFill/>
          </a:ln>
        </p:spPr>
        <p:txBody>
          <a:bodyPr wrap="square" rtlCol="0">
            <a:spAutoFit/>
          </a:bodyPr>
          <a:lstStyle/>
          <a:p>
            <a:r>
              <a:rPr lang="en-US" sz="1800" dirty="0">
                <a:latin typeface="Calibri" pitchFamily="34" charset="0"/>
                <a:cs typeface="Calibri" pitchFamily="34" charset="0"/>
              </a:rPr>
              <a:t>&lt;VB.NET&gt;</a:t>
            </a:r>
          </a:p>
          <a:p>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Dim</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doorTypeCollector</a:t>
            </a:r>
            <a:r>
              <a:rPr lang="en-US" sz="1800" dirty="0">
                <a:latin typeface="Courier New" pitchFamily="49" charset="0"/>
                <a:cs typeface="Courier New" pitchFamily="49" charset="0"/>
              </a:rPr>
              <a:t> = </a:t>
            </a:r>
            <a:r>
              <a:rPr lang="en-US" sz="1800" dirty="0">
                <a:solidFill>
                  <a:srgbClr val="0000FF"/>
                </a:solidFill>
                <a:latin typeface="Courier New"/>
                <a:ea typeface="MS Mincho"/>
                <a:cs typeface="Times New Roman"/>
              </a:rPr>
              <a:t>New</a:t>
            </a:r>
            <a:r>
              <a:rPr lang="en-US" sz="1800" dirty="0">
                <a:latin typeface="Courier New" pitchFamily="49" charset="0"/>
                <a:cs typeface="Courier New" pitchFamily="49" charset="0"/>
              </a:rPr>
              <a:t> </a:t>
            </a:r>
            <a:r>
              <a:rPr lang="en-US" sz="1800" b="1" dirty="0" err="1">
                <a:latin typeface="Courier New" pitchFamily="49" charset="0"/>
                <a:cs typeface="Courier New" pitchFamily="49" charset="0"/>
              </a:rPr>
              <a:t>FilteredElementCollector</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m_rvtDoc</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doorTypeCollector.</a:t>
            </a:r>
            <a:r>
              <a:rPr lang="en-US" sz="1800" b="1" dirty="0" err="1">
                <a:latin typeface="Courier New" pitchFamily="49" charset="0"/>
                <a:cs typeface="Courier New" pitchFamily="49" charset="0"/>
              </a:rPr>
              <a:t>OfClass</a:t>
            </a:r>
            <a:r>
              <a:rPr lang="en-US" sz="1800" dirty="0">
                <a:latin typeface="Courier New" pitchFamily="49" charset="0"/>
                <a:cs typeface="Courier New" pitchFamily="49" charset="0"/>
              </a:rPr>
              <a:t>(</a:t>
            </a:r>
            <a:r>
              <a:rPr lang="en-US" sz="1800" dirty="0" err="1">
                <a:solidFill>
                  <a:srgbClr val="0000FF"/>
                </a:solidFill>
                <a:latin typeface="Courier New"/>
                <a:ea typeface="MS Mincho"/>
                <a:cs typeface="Times New Roman"/>
              </a:rPr>
              <a:t>GetType</a:t>
            </a:r>
            <a:r>
              <a:rPr lang="en-US" sz="1800" dirty="0">
                <a:latin typeface="Courier New" pitchFamily="49" charset="0"/>
                <a:cs typeface="Courier New" pitchFamily="49" charset="0"/>
              </a:rPr>
              <a:t>(</a:t>
            </a:r>
            <a:r>
              <a:rPr lang="en-US" sz="1800" b="1" dirty="0" err="1">
                <a:latin typeface="Courier New" pitchFamily="49" charset="0"/>
                <a:cs typeface="Courier New" pitchFamily="49" charset="0"/>
              </a:rPr>
              <a:t>FamilySymbol</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doorTypeCollector.</a:t>
            </a:r>
            <a:r>
              <a:rPr lang="en-US" sz="1800" b="1" dirty="0" err="1">
                <a:latin typeface="Courier New" pitchFamily="49" charset="0"/>
                <a:cs typeface="Courier New" pitchFamily="49" charset="0"/>
              </a:rPr>
              <a:t>OfCategory</a:t>
            </a:r>
            <a:r>
              <a:rPr lang="en-US" sz="1800" dirty="0">
                <a:latin typeface="Courier New" pitchFamily="49" charset="0"/>
                <a:cs typeface="Courier New" pitchFamily="49" charset="0"/>
              </a:rPr>
              <a:t>(</a:t>
            </a:r>
            <a:r>
              <a:rPr lang="en-US" sz="1800" b="1" dirty="0" err="1">
                <a:latin typeface="Courier New" pitchFamily="49" charset="0"/>
                <a:cs typeface="Courier New" pitchFamily="49" charset="0"/>
              </a:rPr>
              <a:t>BuiltInCategory.OST_Doors</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 Dim </a:t>
            </a:r>
            <a:r>
              <a:rPr lang="en-US" sz="1800" dirty="0" err="1">
                <a:latin typeface="Courier New" pitchFamily="49" charset="0"/>
                <a:cs typeface="Courier New" pitchFamily="49" charset="0"/>
              </a:rPr>
              <a:t>doorTypes</a:t>
            </a:r>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As</a:t>
            </a:r>
            <a:r>
              <a:rPr lang="en-US" sz="1800" dirty="0">
                <a:latin typeface="Courier New" pitchFamily="49" charset="0"/>
                <a:cs typeface="Courier New" pitchFamily="49" charset="0"/>
              </a:rPr>
              <a:t> </a:t>
            </a:r>
            <a:r>
              <a:rPr lang="en-US" sz="1800" dirty="0" err="1">
                <a:solidFill>
                  <a:srgbClr val="0000FF"/>
                </a:solidFill>
                <a:latin typeface="Courier New"/>
                <a:ea typeface="MS Mincho"/>
                <a:cs typeface="Times New Roman"/>
              </a:rPr>
              <a:t>IList</a:t>
            </a:r>
            <a:r>
              <a:rPr lang="en-US" sz="1800" dirty="0">
                <a:latin typeface="Courier New" pitchFamily="49" charset="0"/>
                <a:cs typeface="Courier New" pitchFamily="49" charset="0"/>
              </a:rPr>
              <a:t>(Of Element) = </a:t>
            </a:r>
            <a:r>
              <a:rPr lang="en-US" sz="1800" dirty="0" err="1">
                <a:latin typeface="Courier New" pitchFamily="49" charset="0"/>
                <a:cs typeface="Courier New" pitchFamily="49" charset="0"/>
              </a:rPr>
              <a:t>doorTypeCollector.ToElements</a:t>
            </a:r>
            <a:endParaRPr lang="en-US" sz="1800" dirty="0">
              <a:latin typeface="Courier New" pitchFamily="49" charset="0"/>
              <a:cs typeface="Courier New" pitchFamily="49" charset="0"/>
            </a:endParaRPr>
          </a:p>
          <a:p>
            <a:r>
              <a:rPr lang="en-US" sz="1800" dirty="0">
                <a:latin typeface="Calibri" pitchFamily="34" charset="0"/>
                <a:cs typeface="Calibri" pitchFamily="34" charset="0"/>
              </a:rPr>
              <a:t>&lt;/VB.NET&gt; </a:t>
            </a:r>
          </a:p>
        </p:txBody>
      </p:sp>
      <p:sp>
        <p:nvSpPr>
          <p:cNvPr id="5" name="TextBox 4"/>
          <p:cNvSpPr txBox="1"/>
          <p:nvPr/>
        </p:nvSpPr>
        <p:spPr>
          <a:xfrm>
            <a:off x="638175" y="5640387"/>
            <a:ext cx="11811000" cy="2031325"/>
          </a:xfrm>
          <a:prstGeom prst="rect">
            <a:avLst/>
          </a:prstGeom>
          <a:solidFill>
            <a:schemeClr val="bg2">
              <a:lumMod val="85000"/>
            </a:schemeClr>
          </a:solidFill>
          <a:ln>
            <a:noFill/>
          </a:ln>
        </p:spPr>
        <p:txBody>
          <a:bodyPr wrap="square" rtlCol="0">
            <a:spAutoFit/>
          </a:bodyPr>
          <a:lstStyle/>
          <a:p>
            <a:r>
              <a:rPr lang="en-US" sz="1800" dirty="0">
                <a:latin typeface="Calibri" pitchFamily="34" charset="0"/>
                <a:cs typeface="Calibri" pitchFamily="34" charset="0"/>
              </a:rPr>
              <a:t>&lt;VB.NET&gt;</a:t>
            </a:r>
          </a:p>
          <a:p>
            <a:r>
              <a:rPr lang="en-US" sz="1800">
                <a:solidFill>
                  <a:srgbClr val="0000FF"/>
                </a:solidFill>
                <a:latin typeface="Courier New"/>
                <a:ea typeface="MS Mincho"/>
                <a:cs typeface="Times New Roman"/>
              </a:rPr>
              <a:t> Dim </a:t>
            </a:r>
            <a:r>
              <a:rPr lang="en-US" sz="1800">
                <a:latin typeface="Courier New" pitchFamily="49" charset="0"/>
                <a:cs typeface="Courier New" pitchFamily="49" charset="0"/>
              </a:rPr>
              <a:t>doorTypes </a:t>
            </a:r>
            <a:r>
              <a:rPr lang="en-US" sz="1800">
                <a:solidFill>
                  <a:srgbClr val="0000FF"/>
                </a:solidFill>
                <a:latin typeface="Courier New"/>
                <a:ea typeface="MS Mincho"/>
                <a:cs typeface="Times New Roman"/>
              </a:rPr>
              <a:t>As</a:t>
            </a:r>
            <a:r>
              <a:rPr lang="en-US" sz="1800">
                <a:latin typeface="Courier New" pitchFamily="49" charset="0"/>
                <a:cs typeface="Courier New" pitchFamily="49" charset="0"/>
              </a:rPr>
              <a:t> </a:t>
            </a:r>
            <a:r>
              <a:rPr lang="en-US" sz="1800">
                <a:solidFill>
                  <a:srgbClr val="0000FF"/>
                </a:solidFill>
                <a:latin typeface="Courier New"/>
                <a:ea typeface="MS Mincho"/>
                <a:cs typeface="Times New Roman"/>
              </a:rPr>
              <a:t>IList</a:t>
            </a:r>
            <a:r>
              <a:rPr lang="en-US" sz="1800">
                <a:latin typeface="Courier New" pitchFamily="49" charset="0"/>
                <a:cs typeface="Courier New" pitchFamily="49" charset="0"/>
              </a:rPr>
              <a:t>(Of Element) _</a:t>
            </a:r>
          </a:p>
          <a:p>
            <a:r>
              <a:rPr lang="en-US" sz="1800">
                <a:latin typeface="Courier New" pitchFamily="49" charset="0"/>
                <a:cs typeface="Courier New" pitchFamily="49" charset="0"/>
              </a:rPr>
              <a:t>   = </a:t>
            </a:r>
            <a:r>
              <a:rPr lang="en-US" sz="1800">
                <a:solidFill>
                  <a:srgbClr val="0000FF"/>
                </a:solidFill>
                <a:latin typeface="Courier New"/>
                <a:ea typeface="MS Mincho"/>
                <a:cs typeface="Times New Roman"/>
              </a:rPr>
              <a:t>New</a:t>
            </a:r>
            <a:r>
              <a:rPr lang="en-US" sz="1800">
                <a:latin typeface="Courier New" pitchFamily="49" charset="0"/>
                <a:cs typeface="Courier New" pitchFamily="49" charset="0"/>
              </a:rPr>
              <a:t> </a:t>
            </a:r>
            <a:r>
              <a:rPr lang="en-US" sz="1800" b="1" err="1">
                <a:latin typeface="Courier New" pitchFamily="49" charset="0"/>
                <a:cs typeface="Courier New" pitchFamily="49" charset="0"/>
              </a:rPr>
              <a:t>FilteredElementCollector</a:t>
            </a:r>
            <a:r>
              <a:rPr lang="en-US" sz="1800">
                <a:latin typeface="Courier New" pitchFamily="49" charset="0"/>
                <a:cs typeface="Courier New" pitchFamily="49" charset="0"/>
              </a:rPr>
              <a:t>(</a:t>
            </a:r>
            <a:r>
              <a:rPr lang="en-US" sz="1800" err="1">
                <a:latin typeface="Courier New" pitchFamily="49" charset="0"/>
                <a:cs typeface="Courier New" pitchFamily="49" charset="0"/>
              </a:rPr>
              <a:t>m_rvtDoc</a:t>
            </a:r>
            <a:r>
              <a:rPr lang="en-US" sz="1800">
                <a:latin typeface="Courier New" pitchFamily="49" charset="0"/>
                <a:cs typeface="Courier New" pitchFamily="49" charset="0"/>
              </a:rPr>
              <a:t>) _</a:t>
            </a:r>
            <a:endParaRPr lang="en-US" sz="1800" dirty="0">
              <a:latin typeface="Courier New" pitchFamily="49" charset="0"/>
              <a:cs typeface="Courier New" pitchFamily="49" charset="0"/>
            </a:endParaRPr>
          </a:p>
          <a:p>
            <a:r>
              <a:rPr lang="en-US" sz="1800">
                <a:latin typeface="Courier New" pitchFamily="49" charset="0"/>
                <a:cs typeface="Courier New" pitchFamily="49" charset="0"/>
              </a:rPr>
              <a:t>     .</a:t>
            </a:r>
            <a:r>
              <a:rPr lang="en-US" sz="1800" b="1" err="1">
                <a:latin typeface="Courier New" pitchFamily="49" charset="0"/>
                <a:cs typeface="Courier New" pitchFamily="49" charset="0"/>
              </a:rPr>
              <a:t>OfClass</a:t>
            </a:r>
            <a:r>
              <a:rPr lang="en-US" sz="1800">
                <a:latin typeface="Courier New" pitchFamily="49" charset="0"/>
                <a:cs typeface="Courier New" pitchFamily="49" charset="0"/>
              </a:rPr>
              <a:t>(</a:t>
            </a:r>
            <a:r>
              <a:rPr lang="en-US" sz="1800" err="1">
                <a:solidFill>
                  <a:srgbClr val="0000FF"/>
                </a:solidFill>
                <a:latin typeface="Courier New"/>
                <a:ea typeface="MS Mincho"/>
                <a:cs typeface="Times New Roman"/>
              </a:rPr>
              <a:t>GetType</a:t>
            </a:r>
            <a:r>
              <a:rPr lang="en-US" sz="1800">
                <a:latin typeface="Courier New" pitchFamily="49" charset="0"/>
                <a:cs typeface="Courier New" pitchFamily="49" charset="0"/>
              </a:rPr>
              <a:t>(</a:t>
            </a:r>
            <a:r>
              <a:rPr lang="en-US" sz="1800" b="1" err="1">
                <a:latin typeface="Courier New" pitchFamily="49" charset="0"/>
                <a:cs typeface="Courier New" pitchFamily="49" charset="0"/>
              </a:rPr>
              <a:t>FamilySymbol</a:t>
            </a:r>
            <a:r>
              <a:rPr lang="en-US" sz="1800">
                <a:latin typeface="Courier New" pitchFamily="49" charset="0"/>
                <a:cs typeface="Courier New" pitchFamily="49" charset="0"/>
              </a:rPr>
              <a:t>)) _</a:t>
            </a:r>
            <a:endParaRPr lang="en-US" sz="1800" dirty="0">
              <a:latin typeface="Courier New" pitchFamily="49" charset="0"/>
              <a:cs typeface="Courier New" pitchFamily="49" charset="0"/>
            </a:endParaRPr>
          </a:p>
          <a:p>
            <a:r>
              <a:rPr lang="en-US" sz="1800">
                <a:latin typeface="Courier New" pitchFamily="49" charset="0"/>
                <a:cs typeface="Courier New" pitchFamily="49" charset="0"/>
              </a:rPr>
              <a:t>     .</a:t>
            </a:r>
            <a:r>
              <a:rPr lang="en-US" sz="1800" b="1" err="1">
                <a:latin typeface="Courier New" pitchFamily="49" charset="0"/>
                <a:cs typeface="Courier New" pitchFamily="49" charset="0"/>
              </a:rPr>
              <a:t>OfCategory</a:t>
            </a:r>
            <a:r>
              <a:rPr lang="en-US" sz="1800">
                <a:latin typeface="Courier New" pitchFamily="49" charset="0"/>
                <a:cs typeface="Courier New" pitchFamily="49" charset="0"/>
              </a:rPr>
              <a:t>(</a:t>
            </a:r>
            <a:r>
              <a:rPr lang="en-US" sz="1800" b="1" err="1">
                <a:latin typeface="Courier New" pitchFamily="49" charset="0"/>
                <a:cs typeface="Courier New" pitchFamily="49" charset="0"/>
              </a:rPr>
              <a:t>BuiltInCategory.OST_Doors</a:t>
            </a:r>
            <a:r>
              <a:rPr lang="en-US" sz="1800">
                <a:latin typeface="Courier New" pitchFamily="49" charset="0"/>
                <a:cs typeface="Courier New" pitchFamily="49" charset="0"/>
              </a:rPr>
              <a:t>) _</a:t>
            </a:r>
            <a:endParaRPr lang="en-US" sz="1800" dirty="0">
              <a:latin typeface="Courier New" pitchFamily="49" charset="0"/>
              <a:cs typeface="Courier New" pitchFamily="49" charset="0"/>
            </a:endParaRPr>
          </a:p>
          <a:p>
            <a:r>
              <a:rPr lang="en-US" sz="1800">
                <a:latin typeface="Courier New" pitchFamily="49" charset="0"/>
                <a:cs typeface="Courier New" pitchFamily="49" charset="0"/>
              </a:rPr>
              <a:t>     .ToElements</a:t>
            </a:r>
            <a:endParaRPr lang="en-US" sz="1800" dirty="0">
              <a:latin typeface="Courier New" pitchFamily="49" charset="0"/>
              <a:cs typeface="Courier New" pitchFamily="49" charset="0"/>
            </a:endParaRPr>
          </a:p>
          <a:p>
            <a:r>
              <a:rPr lang="en-US" sz="1800" dirty="0">
                <a:latin typeface="Calibri" pitchFamily="34" charset="0"/>
                <a:cs typeface="Calibri" pitchFamily="34" charset="0"/>
              </a:rPr>
              <a:t>&lt;/VB.NET&gt;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2.1 List of Instances of a Specific Object Class - System Family </a:t>
            </a:r>
            <a:endParaRPr lang="en-US" dirty="0"/>
          </a:p>
        </p:txBody>
      </p:sp>
      <p:sp>
        <p:nvSpPr>
          <p:cNvPr id="3" name="Content Placeholder 2"/>
          <p:cNvSpPr>
            <a:spLocks noGrp="1"/>
          </p:cNvSpPr>
          <p:nvPr>
            <p:ph idx="1"/>
          </p:nvPr>
        </p:nvSpPr>
        <p:spPr/>
        <p:txBody>
          <a:bodyPr/>
          <a:lstStyle/>
          <a:p>
            <a:pPr lvl="0"/>
            <a:r>
              <a:rPr lang="en-US" dirty="0"/>
              <a:t>Collect all the instances of wall</a:t>
            </a:r>
          </a:p>
        </p:txBody>
      </p:sp>
      <p:sp>
        <p:nvSpPr>
          <p:cNvPr id="4" name="TextBox 3"/>
          <p:cNvSpPr txBox="1"/>
          <p:nvPr/>
        </p:nvSpPr>
        <p:spPr>
          <a:xfrm>
            <a:off x="561975" y="3125787"/>
            <a:ext cx="11811000" cy="13665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wallCollector</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r>
              <a:rPr lang="en-US" sz="1800" b="1" dirty="0" err="1">
                <a:latin typeface="Courier New"/>
                <a:ea typeface="MS Mincho"/>
                <a:cs typeface="Times New Roman"/>
              </a:rPr>
              <a:t>OfClass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b="1" dirty="0">
                <a:latin typeface="Courier New"/>
                <a:ea typeface="MS Mincho"/>
                <a:cs typeface="Times New Roman"/>
              </a:rPr>
              <a:t>Wall</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wallList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a:t>
            </a:r>
            <a:r>
              <a:rPr lang="en-US" sz="1800" dirty="0" err="1">
                <a:latin typeface="Courier New"/>
                <a:ea typeface="MS Mincho"/>
                <a:cs typeface="Times New Roman"/>
              </a:rPr>
              <a:t>wallCollector.ToElements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2.2 List of Instances of a Specific Object Class - Component Family </a:t>
            </a:r>
            <a:endParaRPr lang="en-US" dirty="0"/>
          </a:p>
        </p:txBody>
      </p:sp>
      <p:sp>
        <p:nvSpPr>
          <p:cNvPr id="3" name="Content Placeholder 2"/>
          <p:cNvSpPr>
            <a:spLocks noGrp="1"/>
          </p:cNvSpPr>
          <p:nvPr>
            <p:ph idx="1"/>
          </p:nvPr>
        </p:nvSpPr>
        <p:spPr/>
        <p:txBody>
          <a:bodyPr/>
          <a:lstStyle/>
          <a:p>
            <a:pPr lvl="0"/>
            <a:r>
              <a:rPr lang="en-US" dirty="0"/>
              <a:t>Collect all the instances of door </a:t>
            </a:r>
          </a:p>
        </p:txBody>
      </p:sp>
      <p:sp>
        <p:nvSpPr>
          <p:cNvPr id="4" name="TextBox 3"/>
          <p:cNvSpPr txBox="1"/>
          <p:nvPr/>
        </p:nvSpPr>
        <p:spPr>
          <a:xfrm>
            <a:off x="561975" y="31257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doorCollector</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b="1" dirty="0" err="1">
                <a:latin typeface="Courier New"/>
                <a:ea typeface="MS Mincho"/>
                <a:cs typeface="Times New Roman"/>
              </a:rPr>
              <a:t>OfClass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b="1" dirty="0" err="1">
                <a:latin typeface="Courier New"/>
                <a:ea typeface="MS Mincho"/>
                <a:cs typeface="Times New Roman"/>
              </a:rPr>
              <a:t>FamilyInstance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doorCollector.</a:t>
            </a:r>
            <a:r>
              <a:rPr lang="en-US" sz="1800" b="1" dirty="0" err="1">
                <a:latin typeface="Courier New"/>
                <a:ea typeface="MS Mincho"/>
                <a:cs typeface="Times New Roman"/>
              </a:rPr>
              <a:t>OfCategory</a:t>
            </a:r>
            <a:r>
              <a:rPr lang="en-US" sz="1800" dirty="0">
                <a:latin typeface="Courier New"/>
                <a:ea typeface="MS Mincho"/>
                <a:cs typeface="Times New Roman"/>
              </a:rPr>
              <a:t>(</a:t>
            </a:r>
            <a:r>
              <a:rPr lang="en-US" sz="1800" b="1" dirty="0" err="1">
                <a:latin typeface="Courier New"/>
                <a:ea typeface="MS Mincho"/>
                <a:cs typeface="Times New Roman"/>
              </a:rPr>
              <a:t>BuiltInCategory.OST_Doors</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doorList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a:t>
            </a:r>
            <a:r>
              <a:rPr lang="en-US" sz="1800" dirty="0" err="1">
                <a:latin typeface="Courier New"/>
                <a:ea typeface="MS Mincho"/>
                <a:cs typeface="Times New Roman"/>
              </a:rPr>
              <a:t>doorCollector.ToElements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endParaRPr lang="en-US" sz="1800"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3.1 Find a Specific Family Type – System Family Type  </a:t>
            </a:r>
            <a:endParaRPr lang="en-US" dirty="0"/>
          </a:p>
        </p:txBody>
      </p:sp>
      <p:sp>
        <p:nvSpPr>
          <p:cNvPr id="3" name="Content Placeholder 2"/>
          <p:cNvSpPr>
            <a:spLocks noGrp="1"/>
          </p:cNvSpPr>
          <p:nvPr>
            <p:ph idx="1"/>
          </p:nvPr>
        </p:nvSpPr>
        <p:spPr/>
        <p:txBody>
          <a:bodyPr/>
          <a:lstStyle/>
          <a:p>
            <a:pPr lvl="0"/>
            <a:r>
              <a:rPr lang="en-US" dirty="0"/>
              <a:t>Find a wall type e.g., “Basic Wall: Generic – 200mm”</a:t>
            </a:r>
          </a:p>
          <a:p>
            <a:pPr lvl="0">
              <a:buNone/>
            </a:pPr>
            <a:endParaRPr lang="en-US" dirty="0"/>
          </a:p>
        </p:txBody>
      </p:sp>
      <p:sp>
        <p:nvSpPr>
          <p:cNvPr id="4" name="TextBox 3"/>
          <p:cNvSpPr txBox="1"/>
          <p:nvPr/>
        </p:nvSpPr>
        <p:spPr>
          <a:xfrm>
            <a:off x="561975" y="2641033"/>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Function</a:t>
            </a:r>
            <a:r>
              <a:rPr lang="en-US" sz="1800" dirty="0">
                <a:latin typeface="Courier New"/>
                <a:ea typeface="MS Mincho"/>
                <a:cs typeface="Times New Roman"/>
              </a:rPr>
              <a:t> FindFamilyType_Wall_v1(</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wallFamilyName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wallTypeName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a collector with class.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wallTypeCollector1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wallTypeCollector1.OfClass(</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WallType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LINQ query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wallTypeElems1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From</a:t>
            </a:r>
            <a:r>
              <a:rPr lang="en-US" sz="1800" b="1" dirty="0">
                <a:latin typeface="Courier New"/>
                <a:ea typeface="MS Mincho"/>
                <a:cs typeface="Times New Roman"/>
              </a:rPr>
              <a:t> element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wallTypeCollector1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Where</a:t>
            </a:r>
            <a:r>
              <a:rPr lang="en-US" sz="1800" b="1" dirty="0">
                <a:latin typeface="Courier New"/>
                <a:ea typeface="MS Mincho"/>
                <a:cs typeface="Times New Roman"/>
              </a:rPr>
              <a:t> </a:t>
            </a:r>
            <a:r>
              <a:rPr lang="en-US" sz="1800" b="1" dirty="0" err="1">
                <a:latin typeface="Courier New"/>
                <a:ea typeface="MS Mincho"/>
                <a:cs typeface="Times New Roman"/>
              </a:rPr>
              <a:t>element.Name.</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wallTypeName</a:t>
            </a:r>
            <a:r>
              <a:rPr lang="en-US" sz="1800" b="1" dirty="0">
                <a:latin typeface="Courier New"/>
                <a:ea typeface="MS Mincho"/>
                <a:cs typeface="Times New Roman"/>
              </a:rPr>
              <a:t>)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Select</a:t>
            </a:r>
            <a:r>
              <a:rPr lang="en-US" sz="1800" b="1" dirty="0">
                <a:latin typeface="Courier New"/>
                <a:ea typeface="MS Mincho"/>
                <a:cs typeface="Times New Roman"/>
              </a:rPr>
              <a:t> element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result.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result will go here. </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If</a:t>
            </a:r>
            <a:r>
              <a:rPr lang="en-US" sz="1800" dirty="0">
                <a:latin typeface="Courier New"/>
                <a:ea typeface="MS Mincho"/>
                <a:cs typeface="Times New Roman"/>
              </a:rPr>
              <a:t> wallTypeElems1.Count &gt; 0 </a:t>
            </a:r>
            <a:r>
              <a:rPr lang="en-US" sz="1800" dirty="0">
                <a:solidFill>
                  <a:srgbClr val="0000FF"/>
                </a:solidFill>
                <a:latin typeface="Courier New"/>
                <a:ea typeface="MS Mincho"/>
                <a:cs typeface="Times New Roman"/>
              </a:rPr>
              <a:t>Then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wallType1 = wallTypeElems1.First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wallType1</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88803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FindFamilyType_Door_v1(</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doorFamilyName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doorTypeName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the collection with class and category.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doorFamilyCollector1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doorFamilyCollector1.OfClass(</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FamilySymbol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doorFamilyCollector1.OfCategory(</a:t>
            </a:r>
            <a:r>
              <a:rPr lang="en-US" sz="1800" dirty="0" err="1">
                <a:latin typeface="Courier New"/>
                <a:ea typeface="MS Mincho"/>
                <a:cs typeface="Times New Roman"/>
              </a:rPr>
              <a:t>BuiltInCategory.OST_Doors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parse the collection for the given name</a:t>
            </a:r>
            <a:r>
              <a:rPr lang="en-US" sz="2400" b="1" dirty="0">
                <a:latin typeface="Calibri"/>
                <a:ea typeface="MS Mincho"/>
                <a:cs typeface="Times New Roman"/>
              </a:rPr>
              <a:t> </a:t>
            </a:r>
            <a:r>
              <a:rPr lang="en-US" sz="1800" b="1" dirty="0">
                <a:solidFill>
                  <a:srgbClr val="008000"/>
                </a:solidFill>
                <a:latin typeface="Courier New"/>
                <a:ea typeface="MS Mincho"/>
                <a:cs typeface="Times New Roman"/>
              </a:rPr>
              <a:t>using LINQ query here.  </a:t>
            </a: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doorTypeElems</a:t>
            </a:r>
            <a:r>
              <a:rPr lang="en-US" sz="1800" b="1" dirty="0">
                <a:latin typeface="Courier New"/>
                <a:ea typeface="MS Mincho"/>
                <a:cs typeface="Times New Roman"/>
              </a:rPr>
              <a:t> =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From</a:t>
            </a:r>
            <a:r>
              <a:rPr lang="en-US" sz="1800" b="1" dirty="0">
                <a:latin typeface="Courier New"/>
                <a:ea typeface="MS Mincho"/>
                <a:cs typeface="Times New Roman"/>
              </a:rPr>
              <a:t> element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doorFamilyCollector1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Where</a:t>
            </a:r>
            <a:r>
              <a:rPr lang="en-US" sz="1800" b="1" dirty="0">
                <a:latin typeface="Courier New"/>
                <a:ea typeface="MS Mincho"/>
                <a:cs typeface="Times New Roman"/>
              </a:rPr>
              <a:t> </a:t>
            </a:r>
            <a:r>
              <a:rPr lang="en-US" sz="1800" b="1" dirty="0" err="1">
                <a:latin typeface="Courier New"/>
                <a:ea typeface="MS Mincho"/>
                <a:cs typeface="Times New Roman"/>
              </a:rPr>
              <a:t>element.Name.</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doorTypeName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And</a:t>
            </a:r>
            <a:r>
              <a:rPr lang="en-US" sz="1800" b="1" dirty="0">
                <a:latin typeface="Courier New"/>
                <a:ea typeface="MS Mincho"/>
                <a:cs typeface="Times New Roman"/>
              </a:rPr>
              <a:t>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element.Parameter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BuiltInParameter.SYMBOL_FAMILY_NAME_PARAM</a:t>
            </a:r>
            <a:r>
              <a:rPr lang="en-US" sz="1800" b="1" dirty="0">
                <a:latin typeface="Courier New"/>
                <a:ea typeface="MS Mincho"/>
                <a:cs typeface="Times New Roman"/>
              </a:rPr>
              <a:t>). _  </a:t>
            </a:r>
            <a:br>
              <a:rPr lang="en-US" sz="1800" b="1" dirty="0">
                <a:latin typeface="Courier New"/>
                <a:ea typeface="MS Mincho"/>
                <a:cs typeface="Times New Roman"/>
              </a:rPr>
            </a:br>
            <a:r>
              <a:rPr lang="en-US" sz="1800" b="1" dirty="0">
                <a:latin typeface="Courier New"/>
                <a:ea typeface="MS Mincho"/>
                <a:cs typeface="Times New Roman"/>
              </a:rPr>
              <a:t>            </a:t>
            </a:r>
            <a:r>
              <a:rPr lang="en-US" sz="1800" b="1" dirty="0" err="1">
                <a:latin typeface="Courier New"/>
                <a:ea typeface="MS Mincho"/>
                <a:cs typeface="Times New Roman"/>
              </a:rPr>
              <a:t>AsString.</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doorFamilyName</a:t>
            </a:r>
            <a:r>
              <a:rPr lang="en-US" sz="1800" b="1" dirty="0">
                <a:latin typeface="Courier New"/>
                <a:ea typeface="MS Mincho"/>
                <a:cs typeface="Times New Roman"/>
              </a:rPr>
              <a:t>)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Select</a:t>
            </a:r>
            <a:r>
              <a:rPr lang="en-US" sz="1800" b="1" dirty="0">
                <a:latin typeface="Courier New"/>
                <a:ea typeface="MS Mincho"/>
                <a:cs typeface="Times New Roman"/>
              </a:rPr>
              <a:t> element</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result.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doorType1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 </a:t>
            </a:r>
            <a:r>
              <a:rPr lang="en-US" sz="1800" dirty="0">
                <a:solidFill>
                  <a:srgbClr val="0000FF"/>
                </a:solidFill>
                <a:latin typeface="Courier New"/>
                <a:ea typeface="MS Mincho"/>
                <a:cs typeface="Times New Roman"/>
              </a:rPr>
              <a:t>Nothing</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doorTypeList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a:t>
            </a:r>
            <a:r>
              <a:rPr lang="en-US" sz="1800" dirty="0" err="1">
                <a:latin typeface="Courier New"/>
                <a:ea typeface="MS Mincho"/>
                <a:cs typeface="Times New Roman"/>
              </a:rPr>
              <a:t>doorTypeElems.ToList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doorTypeList.Count</a:t>
            </a:r>
            <a:r>
              <a:rPr lang="en-US" sz="1800" dirty="0">
                <a:latin typeface="Courier New"/>
                <a:ea typeface="MS Mincho"/>
                <a:cs typeface="Times New Roman"/>
              </a:rPr>
              <a:t> &gt; 0 </a:t>
            </a:r>
            <a:r>
              <a:rPr lang="en-US" sz="1800" dirty="0">
                <a:solidFill>
                  <a:srgbClr val="0000FF"/>
                </a:solidFill>
                <a:latin typeface="Courier New"/>
                <a:ea typeface="MS Mincho"/>
                <a:cs typeface="Times New Roman"/>
              </a:rPr>
              <a:t>Then</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we should have only one.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doorType1 = </a:t>
            </a:r>
            <a:r>
              <a:rPr lang="en-US" sz="1800" dirty="0" err="1">
                <a:latin typeface="Courier New"/>
                <a:ea typeface="MS Mincho"/>
                <a:cs typeface="Times New Roman"/>
              </a:rPr>
              <a:t>doorTypeList</a:t>
            </a:r>
            <a:r>
              <a:rPr lang="en-US" sz="1800" dirty="0">
                <a:latin typeface="Courier New"/>
                <a:ea typeface="MS Mincho"/>
                <a:cs typeface="Times New Roman"/>
              </a:rPr>
              <a:t>(0) </a:t>
            </a:r>
            <a:r>
              <a:rPr lang="en-US" sz="1800" dirty="0">
                <a:solidFill>
                  <a:srgbClr val="008000"/>
                </a:solidFill>
                <a:latin typeface="Courier New"/>
                <a:ea typeface="MS Mincho"/>
                <a:cs typeface="Times New Roman"/>
              </a:rPr>
              <a:t>' found it.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doorType1</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p:txBody>
      </p:sp>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3.2 Find a Specific Family Type – Component Family  </a:t>
            </a:r>
            <a:endParaRPr lang="en-US" dirty="0"/>
          </a:p>
        </p:txBody>
      </p:sp>
      <p:sp>
        <p:nvSpPr>
          <p:cNvPr id="5" name="Rectangle 4"/>
          <p:cNvSpPr/>
          <p:nvPr/>
        </p:nvSpPr>
        <p:spPr>
          <a:xfrm>
            <a:off x="561975" y="1449387"/>
            <a:ext cx="8410575" cy="492443"/>
          </a:xfrm>
          <a:prstGeom prst="rect">
            <a:avLst/>
          </a:prstGeom>
        </p:spPr>
        <p:txBody>
          <a:bodyPr wrap="square">
            <a:spAutoFit/>
          </a:bodyPr>
          <a:lstStyle/>
          <a:p>
            <a:pPr>
              <a:buFont typeface="Wingdings" pitchFamily="2" charset="2"/>
              <a:buChar char="§"/>
            </a:pPr>
            <a:r>
              <a:rPr lang="en-US" dirty="0"/>
              <a:t> Find a door type, e.g., “</a:t>
            </a:r>
            <a:r>
              <a:rPr lang="en-US" dirty="0" err="1"/>
              <a:t>M_Single</a:t>
            </a:r>
            <a:r>
              <a:rPr lang="en-US" dirty="0"/>
              <a:t>-Flush: 0915 x 2134”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Revit</a:t>
            </a:r>
            <a:r>
              <a:rPr lang="en-US"/>
              <a:t> SDK</a:t>
            </a:r>
            <a:endParaRPr lang="en-US" dirty="0"/>
          </a:p>
        </p:txBody>
      </p:sp>
      <p:sp>
        <p:nvSpPr>
          <p:cNvPr id="3" name="Content Placeholder 2"/>
          <p:cNvSpPr>
            <a:spLocks noGrp="1"/>
          </p:cNvSpPr>
          <p:nvPr>
            <p:ph idx="1"/>
          </p:nvPr>
        </p:nvSpPr>
        <p:spPr/>
        <p:txBody>
          <a:bodyPr/>
          <a:lstStyle/>
          <a:p>
            <a:pPr>
              <a:buNone/>
              <a:defRPr/>
            </a:pPr>
            <a:r>
              <a:rPr lang="en-GB" dirty="0"/>
              <a:t>The SDK is provided with the product</a:t>
            </a:r>
          </a:p>
          <a:p>
            <a:pPr lvl="1">
              <a:defRPr/>
            </a:pPr>
            <a:r>
              <a:rPr lang="en-US" dirty="0"/>
              <a:t>From installer under “Install Tools and Utilities”</a:t>
            </a:r>
          </a:p>
          <a:p>
            <a:pPr lvl="1"/>
            <a:r>
              <a:rPr lang="en-US" dirty="0"/>
              <a:t>Web and download version</a:t>
            </a:r>
            <a:endParaRPr lang="en-GB" dirty="0"/>
          </a:p>
          <a:p>
            <a:pPr lvl="2">
              <a:buNone/>
            </a:pPr>
            <a:r>
              <a:rPr lang="en-US" dirty="0"/>
              <a:t>&lt;extraction folder&gt;\Utilities\SDK\</a:t>
            </a:r>
            <a:r>
              <a:rPr lang="en-US" dirty="0" err="1"/>
              <a:t>RevitSDK.exe</a:t>
            </a:r>
            <a:endParaRPr lang="en-US" dirty="0"/>
          </a:p>
          <a:p>
            <a:pPr>
              <a:spcBef>
                <a:spcPts val="1800"/>
              </a:spcBef>
              <a:defRPr/>
            </a:pPr>
            <a:endParaRPr lang="en-GB" dirty="0"/>
          </a:p>
          <a:p>
            <a:pPr>
              <a:spcBef>
                <a:spcPts val="1800"/>
              </a:spcBef>
              <a:defRPr/>
            </a:pPr>
            <a:r>
              <a:rPr lang="en-GB" dirty="0"/>
              <a:t>Latest SDK update is posted to Revit Developer </a:t>
            </a:r>
            <a:r>
              <a:rPr lang="en-GB" dirty="0" err="1"/>
              <a:t>Center</a:t>
            </a:r>
            <a:endParaRPr lang="en-GB" dirty="0"/>
          </a:p>
          <a:p>
            <a:pPr lvl="1">
              <a:defRPr/>
            </a:pPr>
            <a:r>
              <a:rPr lang="en-GB" sz="2400" dirty="0">
                <a:hlinkClick r:id="rId3"/>
              </a:rPr>
              <a:t>http://www.autodesk.com/developrevit</a:t>
            </a:r>
            <a:r>
              <a:rPr lang="en-GB" sz="2400" dirty="0"/>
              <a:t> </a:t>
            </a:r>
          </a:p>
          <a:p>
            <a:endParaRPr 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4.1 Find Instances of a Given Family Type</a:t>
            </a:r>
            <a:endParaRPr lang="en-US" dirty="0"/>
          </a:p>
        </p:txBody>
      </p:sp>
      <p:sp>
        <p:nvSpPr>
          <p:cNvPr id="4" name="TextBox 3"/>
          <p:cNvSpPr txBox="1"/>
          <p:nvPr/>
        </p:nvSpPr>
        <p:spPr>
          <a:xfrm>
            <a:off x="561975" y="2135187"/>
            <a:ext cx="11811000" cy="671978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Find a list of element with the given Class, family type and Category (optional). </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FindInstancesOfType</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Type,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idFamilyType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BuiltInCategory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to the elements of the given type and category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collector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r>
              <a:rPr lang="en-US" sz="1800" dirty="0" err="1">
                <a:latin typeface="Courier New"/>
                <a:ea typeface="MS Mincho"/>
                <a:cs typeface="Times New Roman"/>
              </a:rPr>
              <a:t>OfClass</a:t>
            </a:r>
            <a:r>
              <a:rPr lang="en-US" sz="1800" dirty="0">
                <a:latin typeface="Courier New"/>
                <a:ea typeface="MS Mincho"/>
                <a:cs typeface="Times New Roman"/>
              </a:rPr>
              <a:t>(</a:t>
            </a:r>
            <a:r>
              <a:rPr lang="en-US" sz="1800" dirty="0" err="1">
                <a:latin typeface="Courier New"/>
                <a:ea typeface="MS Mincho"/>
                <a:cs typeface="Times New Roman"/>
              </a:rPr>
              <a:t>targetType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collector.OfCategory</a:t>
            </a:r>
            <a:r>
              <a:rPr lang="en-US" sz="1800" dirty="0">
                <a:latin typeface="Courier New"/>
                <a:ea typeface="MS Mincho"/>
                <a:cs typeface="Times New Roman"/>
              </a:rPr>
              <a:t>(</a:t>
            </a:r>
            <a:r>
              <a:rPr lang="en-US" sz="1800" dirty="0" err="1">
                <a:latin typeface="Courier New"/>
                <a:ea typeface="MS Mincho"/>
                <a:cs typeface="Times New Roman"/>
              </a:rPr>
              <a:t>targetCategory</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parse the collection for the given family type id. using LINQ query here.</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elems</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From</a:t>
            </a:r>
            <a:r>
              <a:rPr lang="en-US" sz="1800" b="1" dirty="0">
                <a:latin typeface="Courier New"/>
                <a:ea typeface="MS Mincho"/>
                <a:cs typeface="Times New Roman"/>
              </a:rPr>
              <a:t> element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collector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Where</a:t>
            </a:r>
            <a:r>
              <a:rPr lang="en-US" sz="1800" b="1" dirty="0">
                <a:latin typeface="Courier New"/>
                <a:ea typeface="MS Mincho"/>
                <a:cs typeface="Times New Roman"/>
              </a:rPr>
              <a:t> </a:t>
            </a:r>
            <a:r>
              <a:rPr lang="en-US" sz="1800" b="1" dirty="0" err="1">
                <a:latin typeface="Courier New"/>
                <a:ea typeface="MS Mincho"/>
                <a:cs typeface="Times New Roman"/>
              </a:rPr>
              <a:t>element.Parameter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BuiltInParameter.SYMBOL_ID_PARAM</a:t>
            </a:r>
            <a:r>
              <a:rPr lang="en-US" sz="1800" b="1" dirty="0">
                <a:latin typeface="Courier New"/>
                <a:ea typeface="MS Mincho"/>
                <a:cs typeface="Times New Roman"/>
              </a:rPr>
              <a:t>). _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AsElementId.</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idType</a:t>
            </a:r>
            <a:r>
              <a:rPr lang="en-US" sz="1800" b="1" dirty="0">
                <a:latin typeface="Courier New"/>
                <a:ea typeface="MS Mincho"/>
                <a:cs typeface="Times New Roman"/>
              </a:rPr>
              <a:t>)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Select</a:t>
            </a:r>
            <a:r>
              <a:rPr lang="en-US" sz="1800" b="1" dirty="0">
                <a:latin typeface="Courier New"/>
                <a:ea typeface="MS Mincho"/>
                <a:cs typeface="Times New Roman"/>
              </a:rPr>
              <a:t> element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put the result as a list of element for accessibility.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elems.ToList</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1000"/>
              </a:spcAft>
            </a:pPr>
            <a:r>
              <a:rPr lang="en-US" sz="1800" dirty="0">
                <a:latin typeface="Calibri"/>
                <a:ea typeface="MS Mincho"/>
                <a:cs typeface="Times New Roman"/>
              </a:rPr>
              <a:t>&lt;/VB.NET&gt; </a:t>
            </a:r>
          </a:p>
        </p:txBody>
      </p:sp>
      <p:sp>
        <p:nvSpPr>
          <p:cNvPr id="5" name="Content Placeholder 2"/>
          <p:cNvSpPr txBox="1">
            <a:spLocks/>
          </p:cNvSpPr>
          <p:nvPr/>
        </p:nvSpPr>
        <p:spPr bwMode="auto">
          <a:xfrm>
            <a:off x="561975" y="1525587"/>
            <a:ext cx="11762080" cy="6096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indent="-282894" defTabSz="914400">
              <a:spcBef>
                <a:spcPts val="499"/>
              </a:spcBef>
              <a:buClr>
                <a:schemeClr val="tx2"/>
              </a:buClr>
              <a:buSzPct val="80000"/>
              <a:buFont typeface="Wingdings" pitchFamily="2" charset="2"/>
              <a:buChar cha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Find doors</a:t>
            </a:r>
            <a:r>
              <a:rPr kumimoji="0" lang="en-US" sz="3100" b="0" i="0" u="none" strike="noStrike" kern="0" cap="none" spc="0" normalizeH="0" noProof="0" dirty="0">
                <a:ln>
                  <a:noFill/>
                </a:ln>
                <a:solidFill>
                  <a:schemeClr val="tx1"/>
                </a:solidFill>
                <a:effectLst/>
                <a:uLnTx/>
                <a:uFillTx/>
                <a:latin typeface="+mn-lt"/>
                <a:ea typeface="+mn-ea"/>
                <a:cs typeface="+mn-cs"/>
                <a:sym typeface="Arial" pitchFamily="34" charset="0"/>
              </a:rPr>
              <a:t> with a given type </a:t>
            </a:r>
            <a:r>
              <a:rPr lang="en-US" sz="3200" kern="0" dirty="0" err="1">
                <a:sym typeface="Arial" pitchFamily="34" charset="0"/>
              </a:rPr>
              <a:t>e.g.,</a:t>
            </a:r>
            <a:r>
              <a:rPr lang="en-US" sz="3200" dirty="0" err="1"/>
              <a:t>“M_Single</a:t>
            </a:r>
            <a:r>
              <a:rPr lang="en-US" sz="3200" dirty="0"/>
              <a:t>-Flush: 0915 x 2134” </a:t>
            </a: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4.2 Find Elements with a Given Class and Name</a:t>
            </a:r>
            <a:endParaRPr lang="en-US" dirty="0"/>
          </a:p>
        </p:txBody>
      </p:sp>
      <p:sp>
        <p:nvSpPr>
          <p:cNvPr id="4" name="TextBox 3"/>
          <p:cNvSpPr txBox="1"/>
          <p:nvPr/>
        </p:nvSpPr>
        <p:spPr>
          <a:xfrm>
            <a:off x="561975" y="2401639"/>
            <a:ext cx="11811000" cy="65915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Find a list of elements with given class, name, category (optional).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Shared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FindElements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Document,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Type,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BuiltInCategory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to the elements of the given type and category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collector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a:t>
            </a:r>
            <a:r>
              <a:rPr lang="en-US" sz="1800" dirty="0" err="1">
                <a:latin typeface="Courier New"/>
                <a:ea typeface="MS Mincho"/>
                <a:cs typeface="Times New Roman"/>
              </a:rPr>
              <a:t>OfClass</a:t>
            </a:r>
            <a:r>
              <a:rPr lang="en-US" sz="1800" dirty="0">
                <a:latin typeface="Courier New"/>
                <a:ea typeface="MS Mincho"/>
                <a:cs typeface="Times New Roman"/>
              </a:rPr>
              <a:t>(</a:t>
            </a:r>
            <a:r>
              <a:rPr lang="en-US" sz="1800" dirty="0" err="1">
                <a:latin typeface="Courier New"/>
                <a:ea typeface="MS Mincho"/>
                <a:cs typeface="Times New Roman"/>
              </a:rPr>
              <a:t>targetType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collector.OfCategory</a:t>
            </a:r>
            <a:r>
              <a:rPr lang="en-US" sz="1800" dirty="0">
                <a:latin typeface="Courier New"/>
                <a:ea typeface="MS Mincho"/>
                <a:cs typeface="Times New Roman"/>
              </a:rPr>
              <a:t>(</a:t>
            </a:r>
            <a:r>
              <a:rPr lang="en-US" sz="1800" dirty="0" err="1">
                <a:latin typeface="Courier New"/>
                <a:ea typeface="MS Mincho"/>
                <a:cs typeface="Times New Roman"/>
              </a:rPr>
              <a:t>targetCategory</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parse the collection for the given names. using LINQ query here.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elems</a:t>
            </a:r>
            <a:r>
              <a:rPr lang="en-US" sz="1800" dirty="0">
                <a:latin typeface="Courier New"/>
                <a:ea typeface="MS Mincho"/>
                <a:cs typeface="Times New Roman"/>
              </a:rPr>
              <a:t> =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From</a:t>
            </a:r>
            <a:r>
              <a:rPr lang="en-US" sz="1800" dirty="0">
                <a:latin typeface="Courier New"/>
                <a:ea typeface="MS Mincho"/>
                <a:cs typeface="Times New Roman"/>
              </a:rPr>
              <a:t> element </a:t>
            </a:r>
            <a:r>
              <a:rPr lang="en-US" sz="1800" dirty="0">
                <a:solidFill>
                  <a:srgbClr val="0000FF"/>
                </a:solidFill>
                <a:latin typeface="Courier New"/>
                <a:ea typeface="MS Mincho"/>
                <a:cs typeface="Times New Roman"/>
              </a:rPr>
              <a:t>In</a:t>
            </a:r>
            <a:r>
              <a:rPr lang="en-US" sz="1800" dirty="0">
                <a:latin typeface="Courier New"/>
                <a:ea typeface="MS Mincho"/>
                <a:cs typeface="Times New Roman"/>
              </a:rPr>
              <a:t> collector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Where</a:t>
            </a:r>
            <a:r>
              <a:rPr lang="en-US" sz="1800" dirty="0">
                <a:latin typeface="Courier New"/>
                <a:ea typeface="MS Mincho"/>
                <a:cs typeface="Times New Roman"/>
              </a:rPr>
              <a:t> </a:t>
            </a:r>
            <a:r>
              <a:rPr lang="en-US" sz="1800" dirty="0" err="1">
                <a:latin typeface="Courier New"/>
                <a:ea typeface="MS Mincho"/>
                <a:cs typeface="Times New Roman"/>
              </a:rPr>
              <a:t>element.Name.</a:t>
            </a:r>
            <a:r>
              <a:rPr lang="en-US" sz="1800" dirty="0" err="1">
                <a:solidFill>
                  <a:srgbClr val="0000FF"/>
                </a:solidFill>
                <a:latin typeface="Courier New"/>
                <a:ea typeface="MS Mincho"/>
                <a:cs typeface="Times New Roman"/>
              </a:rPr>
              <a:t>Equals</a:t>
            </a:r>
            <a:r>
              <a:rPr lang="en-US" sz="1800" dirty="0">
                <a:latin typeface="Courier New"/>
                <a:ea typeface="MS Mincho"/>
                <a:cs typeface="Times New Roman"/>
              </a:rPr>
              <a:t>(</a:t>
            </a:r>
            <a:r>
              <a:rPr lang="en-US" sz="1800" dirty="0" err="1">
                <a:latin typeface="Courier New"/>
                <a:ea typeface="MS Mincho"/>
                <a:cs typeface="Times New Roman"/>
              </a:rPr>
              <a:t>targetName</a:t>
            </a:r>
            <a:r>
              <a:rPr lang="en-US" sz="1800" dirty="0">
                <a:latin typeface="Courier New"/>
                <a:ea typeface="MS Mincho"/>
                <a:cs typeface="Times New Roman"/>
              </a:rPr>
              <a: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Select</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put the result as a list of element for accessibility.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elems.ToList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2400" dirty="0">
              <a:latin typeface="Calibri"/>
              <a:ea typeface="MS Mincho"/>
              <a:cs typeface="Times New Roman"/>
            </a:endParaRPr>
          </a:p>
          <a:p>
            <a:pPr marL="0" marR="0">
              <a:lnSpc>
                <a:spcPct val="115000"/>
              </a:lnSpc>
              <a:spcBef>
                <a:spcPts val="0"/>
              </a:spcBef>
              <a:spcAft>
                <a:spcPts val="1000"/>
              </a:spcAft>
            </a:pPr>
            <a:r>
              <a:rPr lang="en-US" sz="1800" dirty="0">
                <a:latin typeface="Calibri"/>
                <a:ea typeface="MS Mincho"/>
                <a:cs typeface="Times New Roman"/>
              </a:rPr>
              <a:t>&lt;/VB.NET&gt; </a:t>
            </a:r>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Find elements </a:t>
            </a:r>
            <a:r>
              <a:rPr kumimoji="0" lang="en-US" sz="3100" b="0" i="0" u="none" strike="noStrike" kern="0" cap="none" spc="0" normalizeH="0" noProof="0" dirty="0">
                <a:ln>
                  <a:noFill/>
                </a:ln>
                <a:solidFill>
                  <a:schemeClr val="tx1"/>
                </a:solidFill>
                <a:effectLst/>
                <a:uLnTx/>
                <a:uFillTx/>
                <a:latin typeface="+mn-lt"/>
                <a:ea typeface="+mn-ea"/>
                <a:cs typeface="+mn-cs"/>
                <a:sym typeface="Arial" pitchFamily="34" charset="0"/>
              </a:rPr>
              <a:t>with a given </a:t>
            </a:r>
            <a:r>
              <a:rPr lang="en-US" sz="3100" kern="0" dirty="0">
                <a:latin typeface="+mn-lt"/>
                <a:ea typeface="+mn-ea"/>
                <a:cs typeface="+mn-cs"/>
                <a:sym typeface="Arial" pitchFamily="34" charset="0"/>
              </a:rPr>
              <a:t>name  and type</a:t>
            </a: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More Options</a:t>
            </a:r>
            <a:endParaRPr lang="en-US" dirty="0"/>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r>
              <a:rPr lang="en-US" sz="3200" dirty="0"/>
              <a:t>We have learnt how to use the following classes:</a:t>
            </a:r>
          </a:p>
          <a:p>
            <a:pPr lvl="2">
              <a:buFont typeface="Wingdings" pitchFamily="2" charset="2"/>
              <a:buChar char="§"/>
            </a:pPr>
            <a:r>
              <a:rPr lang="en-US" sz="2800" dirty="0" err="1"/>
              <a:t>FilteredElementCollector</a:t>
            </a:r>
            <a:endParaRPr lang="en-US" sz="2800" dirty="0"/>
          </a:p>
          <a:p>
            <a:pPr lvl="2">
              <a:buFont typeface="Wingdings" pitchFamily="2" charset="2"/>
              <a:buChar char="§"/>
            </a:pPr>
            <a:r>
              <a:rPr lang="en-US" sz="2800" dirty="0" err="1"/>
              <a:t>ElementClassFilter</a:t>
            </a:r>
            <a:endParaRPr lang="en-US" sz="2800" dirty="0"/>
          </a:p>
          <a:p>
            <a:pPr lvl="2">
              <a:buFont typeface="Wingdings" pitchFamily="2" charset="2"/>
              <a:buChar char="§"/>
            </a:pPr>
            <a:r>
              <a:rPr lang="en-US" sz="2800" dirty="0" err="1"/>
              <a:t>ElemetCategoryFilter</a:t>
            </a:r>
            <a:endParaRPr lang="en-US" sz="3200" dirty="0"/>
          </a:p>
          <a:p>
            <a:r>
              <a:rPr lang="en-US" sz="3200" dirty="0"/>
              <a:t>There are more different kinds of filters, such as: </a:t>
            </a:r>
          </a:p>
          <a:p>
            <a:pPr lvl="2">
              <a:buFont typeface="Wingdings" pitchFamily="2" charset="2"/>
              <a:buChar char="§"/>
            </a:pPr>
            <a:r>
              <a:rPr lang="en-US" sz="2800" dirty="0" err="1"/>
              <a:t>BoundingBoxContainsPointFilter</a:t>
            </a:r>
            <a:endParaRPr lang="en-US" sz="2800" dirty="0"/>
          </a:p>
          <a:p>
            <a:pPr lvl="2">
              <a:buFont typeface="Wingdings" pitchFamily="2" charset="2"/>
              <a:buChar char="§"/>
            </a:pPr>
            <a:r>
              <a:rPr lang="en-US" sz="2800" dirty="0" err="1"/>
              <a:t>ElementDesignOptionFilter</a:t>
            </a:r>
            <a:endParaRPr lang="en-US" sz="2800" dirty="0"/>
          </a:p>
          <a:p>
            <a:pPr lvl="2">
              <a:buFont typeface="Wingdings" pitchFamily="2" charset="2"/>
              <a:buChar char="§"/>
            </a:pPr>
            <a:r>
              <a:rPr lang="en-US" sz="2800" dirty="0" err="1"/>
              <a:t>ElementIsCurveDrivenFilter</a:t>
            </a:r>
            <a:endParaRPr lang="en-US" sz="2800" dirty="0"/>
          </a:p>
          <a:p>
            <a:pPr lvl="2">
              <a:buFont typeface="Wingdings" pitchFamily="2" charset="2"/>
              <a:buChar char="§"/>
            </a:pPr>
            <a:r>
              <a:rPr lang="en-US" sz="2800" dirty="0" err="1"/>
              <a:t>ElementIsElementTypeFilter</a:t>
            </a:r>
            <a:endParaRPr lang="en-US" sz="2800" dirty="0"/>
          </a:p>
          <a:p>
            <a:pPr lvl="2">
              <a:buFont typeface="Wingdings" pitchFamily="2" charset="2"/>
              <a:buChar char="§"/>
            </a:pPr>
            <a:r>
              <a:rPr lang="en-US" sz="2800" dirty="0" err="1"/>
              <a:t>ElementParameterFilter</a:t>
            </a:r>
            <a:endParaRPr lang="en-US" sz="2800" dirty="0"/>
          </a:p>
          <a:p>
            <a:pPr lvl="2">
              <a:buFont typeface="Wingdings" pitchFamily="2" charset="2"/>
              <a:buChar char="§"/>
            </a:pPr>
            <a:r>
              <a:rPr lang="en-US" sz="2800" dirty="0"/>
              <a:t>… </a:t>
            </a:r>
          </a:p>
          <a:p>
            <a:r>
              <a:rPr lang="en-US" sz="3200" dirty="0"/>
              <a:t>cf. </a:t>
            </a:r>
            <a:r>
              <a:rPr lang="en-US" sz="3200" dirty="0">
                <a:hlinkClick r:id="rId2"/>
              </a:rPr>
              <a:t>Online Developer Guide</a:t>
            </a:r>
            <a:r>
              <a:rPr lang="en-US" sz="3200" dirty="0"/>
              <a:t>.</a:t>
            </a:r>
          </a:p>
          <a:p>
            <a:endParaRPr lang="en-US" sz="3200" dirty="0"/>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How to modify an element</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mentModification sample.PNG"/>
          <p:cNvPicPr/>
          <p:nvPr/>
        </p:nvPicPr>
        <p:blipFill>
          <a:blip r:embed="rId2" cstate="print"/>
          <a:stretch>
            <a:fillRect/>
          </a:stretch>
        </p:blipFill>
        <p:spPr>
          <a:xfrm>
            <a:off x="5591175" y="3811587"/>
            <a:ext cx="7392773" cy="4953000"/>
          </a:xfrm>
          <a:prstGeom prst="rect">
            <a:avLst/>
          </a:prstGeom>
        </p:spPr>
      </p:pic>
      <p:sp>
        <p:nvSpPr>
          <p:cNvPr id="2" name="Title 1"/>
          <p:cNvSpPr>
            <a:spLocks noGrp="1"/>
          </p:cNvSpPr>
          <p:nvPr>
            <p:ph type="title"/>
          </p:nvPr>
        </p:nvSpPr>
        <p:spPr/>
        <p:txBody>
          <a:bodyPr/>
          <a:lstStyle/>
          <a:p>
            <a:r>
              <a:rPr lang="en-US" dirty="0"/>
              <a:t>Element Modification</a:t>
            </a:r>
            <a:br>
              <a:rPr lang="en-US" dirty="0"/>
            </a:br>
            <a:r>
              <a:rPr lang="en-US" sz="2800" b="0" i="1" dirty="0">
                <a:solidFill>
                  <a:schemeClr val="accent4"/>
                </a:solidFill>
              </a:rPr>
              <a:t>Element Level vs. Document Level Modification </a:t>
            </a:r>
            <a:r>
              <a:rPr lang="en-US" dirty="0">
                <a:solidFill>
                  <a:schemeClr val="accent4"/>
                </a:solidFill>
              </a:rPr>
              <a:t> </a:t>
            </a:r>
          </a:p>
        </p:txBody>
      </p:sp>
      <p:sp>
        <p:nvSpPr>
          <p:cNvPr id="3" name="Content Placeholder 2"/>
          <p:cNvSpPr>
            <a:spLocks noGrp="1"/>
          </p:cNvSpPr>
          <p:nvPr>
            <p:ph idx="1"/>
          </p:nvPr>
        </p:nvSpPr>
        <p:spPr/>
        <p:txBody>
          <a:bodyPr/>
          <a:lstStyle/>
          <a:p>
            <a:pPr lvl="0">
              <a:buNone/>
            </a:pPr>
            <a:r>
              <a:rPr lang="en-US" dirty="0"/>
              <a:t>Two approaches to modify an element: </a:t>
            </a:r>
          </a:p>
          <a:p>
            <a:pPr lvl="2"/>
            <a:r>
              <a:rPr lang="en-US" sz="2800" dirty="0"/>
              <a:t>by changing its properties, parameters and location at each element level   </a:t>
            </a:r>
          </a:p>
          <a:p>
            <a:pPr lvl="2"/>
            <a:r>
              <a:rPr lang="en-US" sz="2800" dirty="0"/>
              <a:t>using Document level methods, such as Move and Rotate</a:t>
            </a:r>
            <a:br>
              <a:rPr lang="en-US" sz="2800" dirty="0"/>
            </a:br>
            <a:endParaRPr lang="en-US" sz="2800" dirty="0"/>
          </a:p>
          <a:p>
            <a:pPr lvl="0">
              <a:buNone/>
            </a:pPr>
            <a:r>
              <a:rPr lang="en-US" dirty="0"/>
              <a:t>At each element level, </a:t>
            </a:r>
            <a:br>
              <a:rPr lang="en-US" dirty="0"/>
            </a:br>
            <a:r>
              <a:rPr lang="en-US" dirty="0"/>
              <a:t>you can change:  </a:t>
            </a:r>
          </a:p>
          <a:p>
            <a:pPr lvl="2"/>
            <a:r>
              <a:rPr lang="en-US" sz="2800" dirty="0"/>
              <a:t>Family type</a:t>
            </a:r>
          </a:p>
          <a:p>
            <a:pPr lvl="2"/>
            <a:r>
              <a:rPr lang="en-US" sz="2800" dirty="0"/>
              <a:t>Parameters</a:t>
            </a:r>
          </a:p>
          <a:p>
            <a:pPr lvl="2"/>
            <a:r>
              <a:rPr lang="en-US" sz="2800" dirty="0"/>
              <a:t>Location</a:t>
            </a:r>
          </a:p>
          <a:p>
            <a:pPr lvl="2"/>
            <a:endParaRPr lang="en-US" dirty="0"/>
          </a:p>
          <a:p>
            <a:pPr lvl="0">
              <a:buNone/>
            </a:pPr>
            <a:r>
              <a:rPr lang="en-US" dirty="0"/>
              <a:t>By Document methods: </a:t>
            </a:r>
          </a:p>
          <a:p>
            <a:pPr lvl="2"/>
            <a:r>
              <a:rPr lang="en-US" sz="2800" dirty="0"/>
              <a:t>Move, Rotate, Mirror, Array, Array without </a:t>
            </a:r>
            <a:br>
              <a:rPr lang="en-US" sz="2800" dirty="0"/>
            </a:br>
            <a:r>
              <a:rPr lang="en-US" sz="2800" dirty="0"/>
              <a:t>associate (this will not create a group)</a:t>
            </a:r>
            <a:endParaRPr 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Element Level – Family Type</a:t>
            </a:r>
            <a:endParaRPr lang="en-US" dirty="0"/>
          </a:p>
        </p:txBody>
      </p:sp>
      <p:sp>
        <p:nvSpPr>
          <p:cNvPr id="3" name="Content Placeholder 2"/>
          <p:cNvSpPr>
            <a:spLocks noGrp="1"/>
          </p:cNvSpPr>
          <p:nvPr>
            <p:ph idx="1"/>
          </p:nvPr>
        </p:nvSpPr>
        <p:spPr>
          <a:xfrm>
            <a:off x="593725" y="1830387"/>
            <a:ext cx="11762080" cy="6699652"/>
          </a:xfrm>
        </p:spPr>
        <p:txBody>
          <a:bodyPr/>
          <a:lstStyle/>
          <a:p>
            <a:pPr lvl="0"/>
            <a:r>
              <a:rPr lang="en-US" dirty="0"/>
              <a:t>Change the family type of an instance (e.g., a wall and a door)  </a:t>
            </a:r>
          </a:p>
        </p:txBody>
      </p:sp>
      <p:sp>
        <p:nvSpPr>
          <p:cNvPr id="4" name="TextBox 3"/>
          <p:cNvSpPr txBox="1"/>
          <p:nvPr/>
        </p:nvSpPr>
        <p:spPr>
          <a:xfrm>
            <a:off x="561975" y="23637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600" dirty="0">
                <a:latin typeface="Calibri"/>
                <a:ea typeface="MS Mincho"/>
                <a:cs typeface="Times New Roman"/>
              </a:rPr>
              <a:t>&lt;VB.NET&gt; </a:t>
            </a:r>
          </a:p>
          <a:p>
            <a:pPr marL="0" marR="0">
              <a:lnSpc>
                <a:spcPct val="115000"/>
              </a:lnSpc>
              <a:spcBef>
                <a:spcPts val="0"/>
              </a:spcBef>
              <a:spcAft>
                <a:spcPts val="0"/>
              </a:spcAft>
            </a:pPr>
            <a:r>
              <a:rPr lang="en-US" sz="1600" dirty="0">
                <a:solidFill>
                  <a:srgbClr val="008000"/>
                </a:solidFill>
                <a:latin typeface="Courier New"/>
                <a:ea typeface="MS Mincho"/>
                <a:cs typeface="Times New Roman"/>
              </a:rPr>
              <a:t>    ''  e.g., an element we are given is a wall.           </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00FF"/>
                </a:solidFill>
                <a:latin typeface="Courier New"/>
                <a:ea typeface="MS Mincho"/>
                <a:cs typeface="Times New Roman"/>
              </a:rPr>
              <a:t>    Dim</a:t>
            </a:r>
            <a:r>
              <a:rPr lang="en-US" sz="1600" dirty="0">
                <a:latin typeface="Courier New"/>
                <a:ea typeface="MS Mincho"/>
                <a:cs typeface="Times New Roman"/>
              </a:rPr>
              <a:t> </a:t>
            </a:r>
            <a:r>
              <a:rPr lang="en-US" sz="1600" dirty="0" err="1">
                <a:latin typeface="Courier New"/>
                <a:ea typeface="MS Mincho"/>
                <a:cs typeface="Times New Roman"/>
              </a:rPr>
              <a:t>aWall</a:t>
            </a:r>
            <a:r>
              <a:rPr lang="en-US" sz="1600" dirty="0">
                <a:latin typeface="Courier New"/>
                <a:ea typeface="MS Mincho"/>
                <a:cs typeface="Times New Roman"/>
              </a:rPr>
              <a:t> </a:t>
            </a:r>
            <a:r>
              <a:rPr lang="en-US" sz="1600" dirty="0">
                <a:solidFill>
                  <a:srgbClr val="0000FF"/>
                </a:solidFill>
                <a:latin typeface="Courier New"/>
                <a:ea typeface="MS Mincho"/>
                <a:cs typeface="Times New Roman"/>
              </a:rPr>
              <a:t>As</a:t>
            </a:r>
            <a:r>
              <a:rPr lang="en-US" sz="1600" dirty="0">
                <a:latin typeface="Courier New"/>
                <a:ea typeface="MS Mincho"/>
                <a:cs typeface="Times New Roman"/>
              </a:rPr>
              <a:t> Wall = </a:t>
            </a:r>
            <a:r>
              <a:rPr lang="en-US" sz="1600" dirty="0" err="1">
                <a:latin typeface="Courier New"/>
                <a:ea typeface="MS Mincho"/>
                <a:cs typeface="Times New Roman"/>
              </a:rPr>
              <a:t>elem</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8000"/>
                </a:solidFill>
                <a:latin typeface="Courier New"/>
                <a:ea typeface="MS Mincho"/>
                <a:cs typeface="Times New Roman"/>
              </a:rPr>
              <a:t>    ''  find a wall family type with the given name.          </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00FF"/>
                </a:solidFill>
                <a:latin typeface="Courier New"/>
                <a:ea typeface="MS Mincho"/>
                <a:cs typeface="Times New Roman"/>
              </a:rPr>
              <a:t>    Dim</a:t>
            </a:r>
            <a:r>
              <a:rPr lang="en-US" sz="1600" dirty="0">
                <a:latin typeface="Courier New"/>
                <a:ea typeface="MS Mincho"/>
                <a:cs typeface="Times New Roman"/>
              </a:rPr>
              <a:t> </a:t>
            </a:r>
            <a:r>
              <a:rPr lang="en-US" sz="1600" dirty="0" err="1">
                <a:latin typeface="Courier New"/>
                <a:ea typeface="MS Mincho"/>
                <a:cs typeface="Times New Roman"/>
              </a:rPr>
              <a:t>newWallType</a:t>
            </a:r>
            <a:r>
              <a:rPr lang="en-US" sz="1600" dirty="0">
                <a:latin typeface="Courier New"/>
                <a:ea typeface="MS Mincho"/>
                <a:cs typeface="Times New Roman"/>
              </a:rPr>
              <a:t> </a:t>
            </a:r>
            <a:r>
              <a:rPr lang="en-US" sz="1600" dirty="0">
                <a:solidFill>
                  <a:srgbClr val="0000FF"/>
                </a:solidFill>
                <a:latin typeface="Courier New"/>
                <a:ea typeface="MS Mincho"/>
                <a:cs typeface="Times New Roman"/>
              </a:rPr>
              <a:t>As</a:t>
            </a:r>
            <a:r>
              <a:rPr lang="en-US" sz="1600" dirty="0">
                <a:latin typeface="Courier New"/>
                <a:ea typeface="MS Mincho"/>
                <a:cs typeface="Times New Roman"/>
              </a:rPr>
              <a:t> Element = </a:t>
            </a:r>
            <a:r>
              <a:rPr lang="en-US" sz="1600" dirty="0" err="1">
                <a:latin typeface="Courier New"/>
                <a:ea typeface="MS Mincho"/>
                <a:cs typeface="Times New Roman"/>
              </a:rPr>
              <a:t>ElementFiltering.FindFamilyType</a:t>
            </a:r>
            <a:r>
              <a:rPr lang="en-US" sz="1600" dirty="0">
                <a:latin typeface="Courier New"/>
                <a:ea typeface="MS Mincho"/>
                <a:cs typeface="Times New Roman"/>
              </a:rPr>
              <a:t>( </a:t>
            </a:r>
            <a:r>
              <a:rPr lang="en-US" sz="1600" dirty="0" err="1">
                <a:latin typeface="Courier New"/>
                <a:ea typeface="MS Mincho"/>
                <a:cs typeface="Times New Roman"/>
              </a:rPr>
              <a:t>m_rvtDoc</a:t>
            </a:r>
            <a:r>
              <a:rPr lang="en-US" sz="1600" dirty="0">
                <a:latin typeface="Courier New"/>
                <a:ea typeface="MS Mincho"/>
                <a:cs typeface="Times New Roman"/>
              </a:rPr>
              <a:t>, _ </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ourier New"/>
                <a:ea typeface="MS Mincho"/>
                <a:cs typeface="Times New Roman"/>
              </a:rPr>
              <a:t>         </a:t>
            </a:r>
            <a:r>
              <a:rPr lang="en-US" sz="1600" dirty="0" err="1">
                <a:solidFill>
                  <a:srgbClr val="0000FF"/>
                </a:solidFill>
                <a:latin typeface="Courier New"/>
                <a:ea typeface="MS Mincho"/>
                <a:cs typeface="Times New Roman"/>
              </a:rPr>
              <a:t>GetType</a:t>
            </a:r>
            <a:r>
              <a:rPr lang="en-US" sz="1600" dirty="0">
                <a:latin typeface="Courier New"/>
                <a:ea typeface="MS Mincho"/>
                <a:cs typeface="Times New Roman"/>
              </a:rPr>
              <a:t>(</a:t>
            </a:r>
            <a:r>
              <a:rPr lang="en-US" sz="1600" dirty="0" err="1">
                <a:latin typeface="Courier New"/>
                <a:ea typeface="MS Mincho"/>
                <a:cs typeface="Times New Roman"/>
              </a:rPr>
              <a:t>WallType</a:t>
            </a:r>
            <a:r>
              <a:rPr lang="en-US" sz="1600" dirty="0">
                <a:latin typeface="Courier New"/>
                <a:ea typeface="MS Mincho"/>
                <a:cs typeface="Times New Roman"/>
              </a:rPr>
              <a:t>), </a:t>
            </a:r>
            <a:r>
              <a:rPr lang="en-US" sz="1600" dirty="0">
                <a:solidFill>
                  <a:srgbClr val="A31515"/>
                </a:solidFill>
                <a:latin typeface="Courier New"/>
                <a:ea typeface="MS Mincho"/>
                <a:cs typeface="Times New Roman"/>
              </a:rPr>
              <a:t>"Basic Wall"</a:t>
            </a:r>
            <a:r>
              <a:rPr lang="en-US" sz="1600" dirty="0">
                <a:latin typeface="Courier New"/>
                <a:ea typeface="MS Mincho"/>
                <a:cs typeface="Times New Roman"/>
              </a:rPr>
              <a:t>, </a:t>
            </a:r>
            <a:r>
              <a:rPr lang="en-US" sz="1600" dirty="0">
                <a:solidFill>
                  <a:srgbClr val="A31515"/>
                </a:solidFill>
                <a:latin typeface="Courier New"/>
                <a:ea typeface="MS Mincho"/>
                <a:cs typeface="Times New Roman"/>
              </a:rPr>
              <a:t>"Exterior - Brick on CMU"</a:t>
            </a:r>
            <a:r>
              <a:rPr lang="en-US" sz="1600" dirty="0">
                <a:latin typeface="Courier New"/>
                <a:ea typeface="MS Mincho"/>
                <a:cs typeface="Times New Roman"/>
              </a:rPr>
              <a:t>)</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8000"/>
                </a:solidFill>
                <a:latin typeface="Courier New"/>
                <a:ea typeface="MS Mincho"/>
                <a:cs typeface="Times New Roman"/>
              </a:rPr>
              <a:t>    ''  assign a new family type.           </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ourier New"/>
                <a:ea typeface="MS Mincho"/>
                <a:cs typeface="Times New Roman"/>
              </a:rPr>
              <a:t>    </a:t>
            </a:r>
            <a:r>
              <a:rPr lang="en-US" sz="1600" b="1" dirty="0" err="1">
                <a:latin typeface="Courier New"/>
                <a:ea typeface="MS Mincho"/>
                <a:cs typeface="Times New Roman"/>
              </a:rPr>
              <a:t>aWall.WallType</a:t>
            </a:r>
            <a:r>
              <a:rPr lang="en-US" sz="1600" b="1" dirty="0">
                <a:latin typeface="Courier New"/>
                <a:ea typeface="MS Mincho"/>
                <a:cs typeface="Times New Roman"/>
              </a:rPr>
              <a:t> = </a:t>
            </a:r>
            <a:r>
              <a:rPr lang="en-US" sz="1600" b="1" dirty="0" err="1">
                <a:latin typeface="Courier New"/>
                <a:ea typeface="MS Mincho"/>
                <a:cs typeface="Times New Roman"/>
              </a:rPr>
              <a:t>newWallType</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alibri"/>
                <a:ea typeface="MS Mincho"/>
                <a:cs typeface="Times New Roman"/>
              </a:rPr>
              <a:t>&lt;/VB.NET&gt;</a:t>
            </a:r>
          </a:p>
        </p:txBody>
      </p:sp>
      <p:sp>
        <p:nvSpPr>
          <p:cNvPr id="5" name="TextBox 4"/>
          <p:cNvSpPr txBox="1"/>
          <p:nvPr/>
        </p:nvSpPr>
        <p:spPr>
          <a:xfrm>
            <a:off x="561975" y="5047459"/>
            <a:ext cx="11811000" cy="29238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600" dirty="0">
                <a:latin typeface="Calibri"/>
                <a:ea typeface="MS Mincho"/>
                <a:cs typeface="Times New Roman"/>
              </a:rPr>
              <a:t>&lt;VB.NET&gt; </a:t>
            </a:r>
          </a:p>
          <a:p>
            <a:pPr marL="0" marR="0">
              <a:lnSpc>
                <a:spcPct val="115000"/>
              </a:lnSpc>
              <a:spcBef>
                <a:spcPts val="0"/>
              </a:spcBef>
              <a:spcAft>
                <a:spcPts val="0"/>
              </a:spcAft>
            </a:pPr>
            <a:r>
              <a:rPr lang="en-US" sz="1600" dirty="0">
                <a:solidFill>
                  <a:srgbClr val="008000"/>
                </a:solidFill>
                <a:latin typeface="Courier New"/>
                <a:ea typeface="MS Mincho"/>
                <a:cs typeface="Times New Roman"/>
              </a:rPr>
              <a:t>    ''  e.g., an element we are given is a door.           </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00FF"/>
                </a:solidFill>
                <a:latin typeface="Courier New"/>
                <a:ea typeface="MS Mincho"/>
                <a:cs typeface="Times New Roman"/>
              </a:rPr>
              <a:t>    Dim</a:t>
            </a:r>
            <a:r>
              <a:rPr lang="en-US" sz="1600" dirty="0">
                <a:latin typeface="Courier New"/>
                <a:ea typeface="MS Mincho"/>
                <a:cs typeface="Times New Roman"/>
              </a:rPr>
              <a:t> </a:t>
            </a:r>
            <a:r>
              <a:rPr lang="en-US" sz="1600" dirty="0" err="1">
                <a:latin typeface="Courier New"/>
                <a:ea typeface="MS Mincho"/>
                <a:cs typeface="Times New Roman"/>
              </a:rPr>
              <a:t>aDoor</a:t>
            </a:r>
            <a:r>
              <a:rPr lang="en-US" sz="1600" dirty="0">
                <a:latin typeface="Courier New"/>
                <a:ea typeface="MS Mincho"/>
                <a:cs typeface="Times New Roman"/>
              </a:rPr>
              <a:t> </a:t>
            </a:r>
            <a:r>
              <a:rPr lang="en-US" sz="1600" dirty="0">
                <a:solidFill>
                  <a:srgbClr val="0000FF"/>
                </a:solidFill>
                <a:latin typeface="Courier New"/>
                <a:ea typeface="MS Mincho"/>
                <a:cs typeface="Times New Roman"/>
              </a:rPr>
              <a:t>As</a:t>
            </a:r>
            <a:r>
              <a:rPr lang="en-US" sz="1600" dirty="0">
                <a:latin typeface="Courier New"/>
                <a:ea typeface="MS Mincho"/>
                <a:cs typeface="Times New Roman"/>
              </a:rPr>
              <a:t> </a:t>
            </a:r>
            <a:r>
              <a:rPr lang="en-US" sz="1600" dirty="0" err="1">
                <a:latin typeface="Courier New"/>
                <a:ea typeface="MS Mincho"/>
                <a:cs typeface="Times New Roman"/>
              </a:rPr>
              <a:t>FamilyInstance</a:t>
            </a:r>
            <a:r>
              <a:rPr lang="en-US" sz="1600" dirty="0">
                <a:latin typeface="Courier New"/>
                <a:ea typeface="MS Mincho"/>
                <a:cs typeface="Times New Roman"/>
              </a:rPr>
              <a:t> = </a:t>
            </a:r>
            <a:r>
              <a:rPr lang="en-US" sz="1600" dirty="0" err="1">
                <a:latin typeface="Courier New"/>
                <a:ea typeface="MS Mincho"/>
                <a:cs typeface="Times New Roman"/>
              </a:rPr>
              <a:t>elem</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8000"/>
                </a:solidFill>
                <a:latin typeface="Courier New"/>
                <a:ea typeface="MS Mincho"/>
                <a:cs typeface="Times New Roman"/>
              </a:rPr>
              <a:t>    ''  find a door family type with the given name.          </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00FF"/>
                </a:solidFill>
                <a:latin typeface="Courier New"/>
                <a:ea typeface="MS Mincho"/>
                <a:cs typeface="Times New Roman"/>
              </a:rPr>
              <a:t>    Dim</a:t>
            </a:r>
            <a:r>
              <a:rPr lang="en-US" sz="1600" dirty="0">
                <a:latin typeface="Courier New"/>
                <a:ea typeface="MS Mincho"/>
                <a:cs typeface="Times New Roman"/>
              </a:rPr>
              <a:t> </a:t>
            </a:r>
            <a:r>
              <a:rPr lang="en-US" sz="1600" dirty="0" err="1">
                <a:latin typeface="Courier New"/>
                <a:ea typeface="MS Mincho"/>
                <a:cs typeface="Times New Roman"/>
              </a:rPr>
              <a:t>newDoorType</a:t>
            </a:r>
            <a:r>
              <a:rPr lang="en-US" sz="1600" dirty="0">
                <a:latin typeface="Courier New"/>
                <a:ea typeface="MS Mincho"/>
                <a:cs typeface="Times New Roman"/>
              </a:rPr>
              <a:t> </a:t>
            </a:r>
            <a:r>
              <a:rPr lang="en-US" sz="1600" dirty="0">
                <a:solidFill>
                  <a:srgbClr val="0000FF"/>
                </a:solidFill>
                <a:latin typeface="Courier New"/>
                <a:ea typeface="MS Mincho"/>
                <a:cs typeface="Times New Roman"/>
              </a:rPr>
              <a:t>As</a:t>
            </a:r>
            <a:r>
              <a:rPr lang="en-US" sz="1600" dirty="0">
                <a:latin typeface="Courier New"/>
                <a:ea typeface="MS Mincho"/>
                <a:cs typeface="Times New Roman"/>
              </a:rPr>
              <a:t> Element = </a:t>
            </a:r>
            <a:r>
              <a:rPr lang="en-US" sz="1600" dirty="0" err="1">
                <a:latin typeface="Courier New"/>
                <a:ea typeface="MS Mincho"/>
                <a:cs typeface="Times New Roman"/>
              </a:rPr>
              <a:t>ElementFiltering.FindFamilyType</a:t>
            </a:r>
            <a:r>
              <a:rPr lang="en-US" sz="1600" dirty="0">
                <a:latin typeface="Courier New"/>
                <a:ea typeface="MS Mincho"/>
                <a:cs typeface="Times New Roman"/>
              </a:rPr>
              <a:t>( _  </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ourier New"/>
                <a:ea typeface="MS Mincho"/>
                <a:cs typeface="Times New Roman"/>
              </a:rPr>
              <a:t>         </a:t>
            </a:r>
            <a:r>
              <a:rPr lang="en-US" sz="1600" dirty="0" err="1">
                <a:solidFill>
                  <a:srgbClr val="0000FF"/>
                </a:solidFill>
                <a:latin typeface="Courier New"/>
                <a:ea typeface="MS Mincho"/>
                <a:cs typeface="Times New Roman"/>
              </a:rPr>
              <a:t>GetType</a:t>
            </a:r>
            <a:r>
              <a:rPr lang="en-US" sz="1600" dirty="0">
                <a:latin typeface="Courier New"/>
                <a:ea typeface="MS Mincho"/>
                <a:cs typeface="Times New Roman"/>
              </a:rPr>
              <a:t>(</a:t>
            </a:r>
            <a:r>
              <a:rPr lang="en-US" sz="1600" dirty="0" err="1">
                <a:latin typeface="Courier New"/>
                <a:ea typeface="MS Mincho"/>
                <a:cs typeface="Times New Roman"/>
              </a:rPr>
              <a:t>FamilySymbol</a:t>
            </a:r>
            <a:r>
              <a:rPr lang="en-US" sz="1600" dirty="0">
                <a:latin typeface="Courier New"/>
                <a:ea typeface="MS Mincho"/>
                <a:cs typeface="Times New Roman"/>
              </a:rPr>
              <a:t>), </a:t>
            </a:r>
            <a:r>
              <a:rPr lang="en-US" sz="1600" dirty="0">
                <a:solidFill>
                  <a:srgbClr val="A31515"/>
                </a:solidFill>
                <a:latin typeface="Courier New"/>
                <a:ea typeface="MS Mincho"/>
                <a:cs typeface="Times New Roman"/>
              </a:rPr>
              <a:t>"</a:t>
            </a:r>
            <a:r>
              <a:rPr lang="en-US" sz="1600" dirty="0" err="1">
                <a:solidFill>
                  <a:srgbClr val="A31515"/>
                </a:solidFill>
                <a:latin typeface="Courier New"/>
                <a:ea typeface="MS Mincho"/>
                <a:cs typeface="Times New Roman"/>
              </a:rPr>
              <a:t>M_Single</a:t>
            </a:r>
            <a:r>
              <a:rPr lang="en-US" sz="1600" dirty="0">
                <a:solidFill>
                  <a:srgbClr val="A31515"/>
                </a:solidFill>
                <a:latin typeface="Courier New"/>
                <a:ea typeface="MS Mincho"/>
                <a:cs typeface="Times New Roman"/>
              </a:rPr>
              <a:t>-Flush"</a:t>
            </a:r>
            <a:r>
              <a:rPr lang="en-US" sz="1600" dirty="0">
                <a:latin typeface="Courier New"/>
                <a:ea typeface="MS Mincho"/>
                <a:cs typeface="Times New Roman"/>
              </a:rPr>
              <a:t>, </a:t>
            </a:r>
            <a:r>
              <a:rPr lang="en-US" sz="1600" dirty="0">
                <a:solidFill>
                  <a:srgbClr val="A31515"/>
                </a:solidFill>
                <a:latin typeface="Courier New"/>
                <a:ea typeface="MS Mincho"/>
                <a:cs typeface="Times New Roman"/>
              </a:rPr>
              <a:t>"0762 x 2032mm", </a:t>
            </a:r>
            <a:r>
              <a:rPr lang="en-US" sz="1600" dirty="0">
                <a:latin typeface="Courier New"/>
                <a:ea typeface="MS Mincho"/>
                <a:cs typeface="Times New Roman"/>
              </a:rPr>
              <a:t>_ </a:t>
            </a:r>
            <a:br>
              <a:rPr lang="en-US" sz="1600" dirty="0">
                <a:latin typeface="Courier New"/>
                <a:ea typeface="MS Mincho"/>
                <a:cs typeface="Times New Roman"/>
              </a:rPr>
            </a:br>
            <a:r>
              <a:rPr lang="en-US" sz="1600" dirty="0">
                <a:latin typeface="Courier New"/>
                <a:ea typeface="MS Mincho"/>
                <a:cs typeface="Times New Roman"/>
              </a:rPr>
              <a:t>         </a:t>
            </a:r>
            <a:r>
              <a:rPr lang="en-US" sz="1600" dirty="0" err="1">
                <a:latin typeface="Courier New"/>
                <a:ea typeface="MS Mincho"/>
                <a:cs typeface="Times New Roman"/>
              </a:rPr>
              <a:t>BuiltInCategory.OST_Doors</a:t>
            </a:r>
            <a:r>
              <a:rPr lang="en-US" sz="1600" dirty="0">
                <a:latin typeface="Courier New"/>
                <a:ea typeface="MS Mincho"/>
                <a:cs typeface="Times New Roman"/>
              </a:rPr>
              <a:t>)</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8000"/>
                </a:solidFill>
                <a:latin typeface="Courier New"/>
                <a:ea typeface="MS Mincho"/>
                <a:cs typeface="Times New Roman"/>
              </a:rPr>
              <a:t>    ''  assign a new family type.           </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ourier New"/>
                <a:ea typeface="MS Mincho"/>
                <a:cs typeface="Times New Roman"/>
              </a:rPr>
              <a:t>    </a:t>
            </a:r>
            <a:r>
              <a:rPr lang="en-US" sz="1600" b="1" dirty="0" err="1">
                <a:latin typeface="Courier New"/>
                <a:ea typeface="MS Mincho"/>
                <a:cs typeface="Times New Roman"/>
              </a:rPr>
              <a:t>aDoor.Symbol</a:t>
            </a:r>
            <a:r>
              <a:rPr lang="en-US" sz="1600" b="1" dirty="0">
                <a:latin typeface="Courier New"/>
                <a:ea typeface="MS Mincho"/>
                <a:cs typeface="Times New Roman"/>
              </a:rPr>
              <a:t> = </a:t>
            </a:r>
            <a:r>
              <a:rPr lang="en-US" sz="1600" b="1" dirty="0" err="1">
                <a:latin typeface="Courier New"/>
                <a:ea typeface="MS Mincho"/>
                <a:cs typeface="Times New Roman"/>
              </a:rPr>
              <a:t>newDoorType</a:t>
            </a:r>
            <a:endParaRPr lang="en-US" sz="1600" b="1" dirty="0">
              <a:latin typeface="Calibri"/>
              <a:ea typeface="MS Mincho"/>
              <a:cs typeface="Times New Roman"/>
            </a:endParaRPr>
          </a:p>
          <a:p>
            <a:pPr marL="0" marR="0">
              <a:lnSpc>
                <a:spcPct val="115000"/>
              </a:lnSpc>
              <a:spcBef>
                <a:spcPts val="0"/>
              </a:spcBef>
              <a:spcAft>
                <a:spcPts val="0"/>
              </a:spcAft>
            </a:pPr>
            <a:r>
              <a:rPr lang="en-US" sz="1600" dirty="0">
                <a:latin typeface="Calibri"/>
                <a:ea typeface="MS Mincho"/>
                <a:cs typeface="Times New Roman"/>
              </a:rPr>
              <a:t>&lt;/VB.NET&gt;</a:t>
            </a:r>
          </a:p>
        </p:txBody>
      </p:sp>
      <p:sp>
        <p:nvSpPr>
          <p:cNvPr id="6" name="TextBox 5"/>
          <p:cNvSpPr txBox="1"/>
          <p:nvPr/>
        </p:nvSpPr>
        <p:spPr>
          <a:xfrm>
            <a:off x="528637" y="8041785"/>
            <a:ext cx="11811000" cy="12249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600" dirty="0">
                <a:latin typeface="Calibri"/>
                <a:ea typeface="MS Mincho"/>
                <a:cs typeface="Times New Roman"/>
              </a:rPr>
              <a:t>&lt;VB.NET&gt; </a:t>
            </a:r>
          </a:p>
          <a:p>
            <a:pPr marL="0" marR="0">
              <a:lnSpc>
                <a:spcPct val="115000"/>
              </a:lnSpc>
              <a:spcBef>
                <a:spcPts val="0"/>
              </a:spcBef>
              <a:spcAft>
                <a:spcPts val="0"/>
              </a:spcAft>
            </a:pPr>
            <a:r>
              <a:rPr lang="en-US" sz="1600" dirty="0">
                <a:solidFill>
                  <a:srgbClr val="008000"/>
                </a:solidFill>
                <a:latin typeface="Courier New"/>
                <a:ea typeface="MS Mincho"/>
                <a:cs typeface="Times New Roman"/>
              </a:rPr>
              <a:t>    ''  or use a general way: </a:t>
            </a:r>
            <a:r>
              <a:rPr lang="en-US" sz="1600" dirty="0" err="1">
                <a:solidFill>
                  <a:srgbClr val="008000"/>
                </a:solidFill>
                <a:latin typeface="Courier New"/>
                <a:ea typeface="MS Mincho"/>
                <a:cs typeface="Times New Roman"/>
              </a:rPr>
              <a:t>ChangeTypeId</a:t>
            </a:r>
            <a:endParaRPr lang="en-US" sz="1600" dirty="0">
              <a:latin typeface="Calibri"/>
              <a:ea typeface="MS Mincho"/>
              <a:cs typeface="Times New Roman"/>
            </a:endParaRPr>
          </a:p>
          <a:p>
            <a:pPr marL="0" marR="0">
              <a:lnSpc>
                <a:spcPct val="115000"/>
              </a:lnSpc>
              <a:spcBef>
                <a:spcPts val="0"/>
              </a:spcBef>
              <a:spcAft>
                <a:spcPts val="0"/>
              </a:spcAft>
            </a:pPr>
            <a:r>
              <a:rPr lang="en-US" sz="1600" b="1" dirty="0">
                <a:latin typeface="Courier New"/>
                <a:ea typeface="MS Mincho"/>
                <a:cs typeface="Times New Roman"/>
              </a:rPr>
              <a:t>     </a:t>
            </a:r>
            <a:r>
              <a:rPr lang="en-US" sz="1600" b="1" dirty="0" err="1">
                <a:latin typeface="Courier New"/>
                <a:ea typeface="MS Mincho"/>
                <a:cs typeface="Times New Roman"/>
              </a:rPr>
              <a:t>aDoor.ChangeTypeId</a:t>
            </a:r>
            <a:r>
              <a:rPr lang="en-US" sz="1600" b="1" dirty="0">
                <a:latin typeface="Courier New"/>
                <a:ea typeface="MS Mincho"/>
                <a:cs typeface="Times New Roman"/>
              </a:rPr>
              <a:t>(</a:t>
            </a:r>
            <a:r>
              <a:rPr lang="en-US" sz="1600" b="1" dirty="0" err="1">
                <a:latin typeface="Courier New"/>
                <a:ea typeface="MS Mincho"/>
                <a:cs typeface="Times New Roman"/>
              </a:rPr>
              <a:t>newDoorType.Id</a:t>
            </a:r>
            <a:r>
              <a:rPr lang="en-US" sz="1600" b="1" dirty="0">
                <a:latin typeface="Courier New"/>
                <a:ea typeface="MS Mincho"/>
                <a:cs typeface="Times New Roman"/>
              </a:rPr>
              <a:t>)</a:t>
            </a:r>
          </a:p>
          <a:p>
            <a:pPr marL="0" marR="0">
              <a:lnSpc>
                <a:spcPct val="115000"/>
              </a:lnSpc>
              <a:spcBef>
                <a:spcPts val="0"/>
              </a:spcBef>
              <a:spcAft>
                <a:spcPts val="0"/>
              </a:spcAft>
            </a:pPr>
            <a:r>
              <a:rPr lang="en-US" sz="1600" dirty="0">
                <a:latin typeface="Calibri"/>
                <a:ea typeface="MS Mincho"/>
                <a:cs typeface="Times New Roman"/>
              </a:rPr>
              <a:t>&lt;/VB.NET&gt;</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Element Level – Parameter</a:t>
            </a:r>
            <a:endParaRPr lang="en-US" dirty="0"/>
          </a:p>
        </p:txBody>
      </p:sp>
      <p:sp>
        <p:nvSpPr>
          <p:cNvPr id="3" name="Content Placeholder 2"/>
          <p:cNvSpPr>
            <a:spLocks noGrp="1"/>
          </p:cNvSpPr>
          <p:nvPr>
            <p:ph idx="1"/>
          </p:nvPr>
        </p:nvSpPr>
        <p:spPr/>
        <p:txBody>
          <a:bodyPr/>
          <a:lstStyle/>
          <a:p>
            <a:pPr lvl="0"/>
            <a:r>
              <a:rPr lang="en-US" dirty="0"/>
              <a:t>Change a parameter of an element (e.g., a wall and a door)  </a:t>
            </a:r>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err="1">
                <a:latin typeface="Courier New"/>
                <a:ea typeface="MS Mincho"/>
                <a:cs typeface="Times New Roman"/>
              </a:rPr>
              <a:t>aWall.</a:t>
            </a:r>
            <a:r>
              <a:rPr lang="en-US" sz="1800" b="1" dirty="0" err="1">
                <a:latin typeface="Courier New"/>
                <a:ea typeface="MS Mincho"/>
                <a:cs typeface="Times New Roman"/>
              </a:rPr>
              <a:t>Parameter</a:t>
            </a:r>
            <a:r>
              <a:rPr lang="en-US" sz="1800" dirty="0">
                <a:latin typeface="Courier New"/>
                <a:ea typeface="MS Mincho"/>
                <a:cs typeface="Times New Roman"/>
              </a:rPr>
              <a:t>(</a:t>
            </a:r>
            <a:r>
              <a:rPr lang="en-US" sz="1800" b="1" dirty="0" err="1">
                <a:latin typeface="Courier New"/>
                <a:ea typeface="MS Mincho"/>
                <a:cs typeface="Times New Roman"/>
              </a:rPr>
              <a:t>BuiltInParameter.WALL_TOP_OFFSET</a:t>
            </a:r>
            <a:r>
              <a:rPr lang="en-US" sz="1800" dirty="0">
                <a:latin typeface="Courier New"/>
                <a:ea typeface="MS Mincho"/>
                <a:cs typeface="Times New Roman"/>
              </a:rPr>
              <a:t>).</a:t>
            </a:r>
            <a:r>
              <a:rPr lang="en-US" sz="1800" b="1" dirty="0">
                <a:latin typeface="Courier New"/>
                <a:ea typeface="MS Mincho"/>
                <a:cs typeface="Times New Roman"/>
              </a:rPr>
              <a:t>Set</a:t>
            </a:r>
            <a:r>
              <a:rPr lang="en-US" sz="1800" dirty="0">
                <a:latin typeface="Courier New"/>
                <a:ea typeface="MS Mincho"/>
                <a:cs typeface="Times New Roman"/>
              </a:rPr>
              <a:t>(14.0)</a:t>
            </a:r>
            <a:endParaRPr lang="en-US" sz="2400" dirty="0">
              <a:latin typeface="Calibri"/>
              <a:ea typeface="MS Mincho"/>
              <a:cs typeface="Times New Roman"/>
            </a:endParaRPr>
          </a:p>
          <a:p>
            <a:pPr marL="0" marR="0">
              <a:lnSpc>
                <a:spcPct val="115000"/>
              </a:lnSpc>
              <a:spcBef>
                <a:spcPts val="0"/>
              </a:spcBef>
              <a:spcAft>
                <a:spcPts val="0"/>
              </a:spcAft>
            </a:pPr>
            <a:r>
              <a:rPr lang="en-US" sz="1800" dirty="0" err="1">
                <a:latin typeface="Courier New"/>
                <a:ea typeface="MS Mincho"/>
                <a:cs typeface="Times New Roman"/>
              </a:rPr>
              <a:t>aWall.Parameter</a:t>
            </a:r>
            <a:r>
              <a:rPr lang="en-US" sz="1800" dirty="0">
                <a:latin typeface="Courier New"/>
                <a:ea typeface="MS Mincho"/>
                <a:cs typeface="Times New Roman"/>
              </a:rPr>
              <a:t>(</a:t>
            </a:r>
            <a:r>
              <a:rPr lang="en-US" sz="1800" dirty="0" err="1">
                <a:latin typeface="Courier New"/>
                <a:ea typeface="MS Mincho"/>
                <a:cs typeface="Times New Roman"/>
              </a:rPr>
              <a:t>BuiltInParameter.ALL_MODEL_INSTANCE_COMMENTS</a:t>
            </a:r>
            <a:r>
              <a:rPr lang="en-US" sz="1800" dirty="0">
                <a:latin typeface="Courier New"/>
                <a:ea typeface="MS Mincho"/>
                <a:cs typeface="Times New Roman"/>
              </a:rPr>
              <a:t>).Set(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"Modified by API"</a:t>
            </a: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Element Level – Location Curve</a:t>
            </a:r>
            <a:endParaRPr lang="en-US" dirty="0"/>
          </a:p>
        </p:txBody>
      </p:sp>
      <p:sp>
        <p:nvSpPr>
          <p:cNvPr id="3" name="Content Placeholder 2"/>
          <p:cNvSpPr>
            <a:spLocks noGrp="1"/>
          </p:cNvSpPr>
          <p:nvPr>
            <p:ph idx="1"/>
          </p:nvPr>
        </p:nvSpPr>
        <p:spPr/>
        <p:txBody>
          <a:bodyPr/>
          <a:lstStyle/>
          <a:p>
            <a:pPr lvl="0"/>
            <a:r>
              <a:rPr lang="en-US" dirty="0"/>
              <a:t>Change a value of location information (e.g., a wall)  </a:t>
            </a:r>
          </a:p>
        </p:txBody>
      </p:sp>
      <p:sp>
        <p:nvSpPr>
          <p:cNvPr id="4" name="TextBox 3"/>
          <p:cNvSpPr txBox="1"/>
          <p:nvPr/>
        </p:nvSpPr>
        <p:spPr>
          <a:xfrm>
            <a:off x="561975" y="3049587"/>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wallLocation</a:t>
            </a:r>
            <a:r>
              <a:rPr lang="en-US" sz="1800"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LocationCurve</a:t>
            </a:r>
            <a:r>
              <a:rPr lang="en-US" sz="1800" b="1" dirty="0">
                <a:latin typeface="Courier New"/>
                <a:ea typeface="MS Mincho"/>
                <a:cs typeface="Times New Roman"/>
              </a:rPr>
              <a:t> </a:t>
            </a:r>
            <a:r>
              <a:rPr lang="en-US" sz="1800" dirty="0">
                <a:latin typeface="Courier New"/>
                <a:ea typeface="MS Mincho"/>
                <a:cs typeface="Times New Roman"/>
              </a:rPr>
              <a:t>= </a:t>
            </a:r>
            <a:r>
              <a:rPr lang="en-US" sz="1800" b="1" dirty="0" err="1">
                <a:latin typeface="Courier New"/>
                <a:ea typeface="MS Mincho"/>
                <a:cs typeface="Times New Roman"/>
              </a:rPr>
              <a:t>aWall.Location</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new line bound.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newPt1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0.0, 0.0)</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newPt2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XYZ(20.0, 0.0, 0.0)</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newWallLine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b="1" dirty="0" err="1">
                <a:latin typeface="Courier New"/>
                <a:ea typeface="MS Mincho"/>
                <a:cs typeface="Times New Roman"/>
              </a:rPr>
              <a:t>m_rvtApp.Create.NewLineBound</a:t>
            </a:r>
            <a:r>
              <a:rPr lang="en-US" sz="1800" dirty="0">
                <a:latin typeface="Courier New"/>
                <a:ea typeface="MS Mincho"/>
                <a:cs typeface="Times New Roman"/>
              </a:rPr>
              <a:t>(newPt1, newPt2)</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change the curve.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err="1">
                <a:latin typeface="Courier New"/>
                <a:ea typeface="MS Mincho"/>
                <a:cs typeface="Times New Roman"/>
              </a:rPr>
              <a:t>wallLocation.Curve</a:t>
            </a:r>
            <a:r>
              <a:rPr lang="en-US" sz="1800" b="1" dirty="0">
                <a:latin typeface="Courier New"/>
                <a:ea typeface="MS Mincho"/>
                <a:cs typeface="Times New Roman"/>
              </a:rPr>
              <a:t> = </a:t>
            </a:r>
            <a:r>
              <a:rPr lang="en-US" sz="1800" b="1" dirty="0" err="1">
                <a:latin typeface="Courier New"/>
                <a:ea typeface="MS Mincho"/>
                <a:cs typeface="Times New Roman"/>
              </a:rPr>
              <a:t>newWallLine</a:t>
            </a:r>
            <a:r>
              <a:rPr lang="en-US" sz="1800" b="1" dirty="0">
                <a:latin typeface="Courier New"/>
                <a:ea typeface="MS Mincho"/>
                <a:cs typeface="Times New Roman"/>
              </a:rPr>
              <a:t> </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Document Level – Move and Rotate</a:t>
            </a:r>
            <a:endParaRPr lang="en-US" dirty="0"/>
          </a:p>
        </p:txBody>
      </p:sp>
      <p:sp>
        <p:nvSpPr>
          <p:cNvPr id="3" name="Content Placeholder 2"/>
          <p:cNvSpPr>
            <a:spLocks noGrp="1"/>
          </p:cNvSpPr>
          <p:nvPr>
            <p:ph idx="1"/>
          </p:nvPr>
        </p:nvSpPr>
        <p:spPr/>
        <p:txBody>
          <a:bodyPr/>
          <a:lstStyle/>
          <a:p>
            <a:pPr lvl="0"/>
            <a:r>
              <a:rPr lang="en-US" dirty="0"/>
              <a:t>Move and rotate an element (e.g., a wall)  </a:t>
            </a:r>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move by displacement </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XYZ(10.0, 10.0, 0.0)</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err="1">
                <a:latin typeface="Courier New"/>
                <a:ea typeface="MS Mincho"/>
                <a:cs typeface="Times New Roman"/>
              </a:rPr>
              <a:t>m_rvtDoc.Move</a:t>
            </a:r>
            <a:r>
              <a:rPr lang="en-US" sz="1800" b="1" dirty="0">
                <a:latin typeface="Courier New"/>
                <a:ea typeface="MS Mincho"/>
                <a:cs typeface="Times New Roman"/>
              </a:rPr>
              <a:t>(</a:t>
            </a:r>
            <a:r>
              <a:rPr lang="en-US" sz="1800" b="1" dirty="0" err="1">
                <a:latin typeface="Courier New"/>
                <a:ea typeface="MS Mincho"/>
                <a:cs typeface="Times New Roman"/>
              </a:rPr>
              <a:t>elem</a:t>
            </a:r>
            <a:r>
              <a:rPr lang="en-US" sz="1800" b="1" dirty="0">
                <a:latin typeface="Courier New"/>
                <a:ea typeface="MS Mincho"/>
                <a:cs typeface="Times New Roman"/>
              </a:rPr>
              <a:t>, v)</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
        <p:nvSpPr>
          <p:cNvPr id="5" name="TextBox 4"/>
          <p:cNvSpPr txBox="1"/>
          <p:nvPr/>
        </p:nvSpPr>
        <p:spPr>
          <a:xfrm>
            <a:off x="561975" y="5022110"/>
            <a:ext cx="11811000" cy="23034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rotate by 15 degree around z-axis.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pt1 = </a:t>
            </a:r>
            <a:r>
              <a:rPr lang="en-US" sz="1800" dirty="0" err="1">
                <a:latin typeface="Courier New"/>
                <a:ea typeface="MS Mincho"/>
                <a:cs typeface="Times New Roman"/>
              </a:rPr>
              <a:t>XYZ.Zero</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 </a:t>
            </a:r>
            <a:r>
              <a:rPr lang="en-US" sz="1800" dirty="0" err="1">
                <a:latin typeface="Courier New"/>
                <a:ea typeface="MS Mincho"/>
                <a:cs typeface="Times New Roman"/>
              </a:rPr>
              <a:t>XYZ.BasisZ</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axis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dirty="0" err="1">
                <a:latin typeface="Courier New"/>
                <a:ea typeface="MS Mincho"/>
                <a:cs typeface="Times New Roman"/>
              </a:rPr>
              <a:t>m_rvtApp.Create.NewLineBound</a:t>
            </a:r>
            <a:r>
              <a:rPr lang="en-US" sz="1800" dirty="0">
                <a:latin typeface="Courier New"/>
                <a:ea typeface="MS Mincho"/>
                <a:cs typeface="Times New Roman"/>
              </a:rPr>
              <a:t>(pt1, pt2)</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err="1">
                <a:latin typeface="Courier New"/>
                <a:ea typeface="MS Mincho"/>
                <a:cs typeface="Times New Roman"/>
              </a:rPr>
              <a:t>m_rvtDoc.Rotate</a:t>
            </a:r>
            <a:r>
              <a:rPr lang="en-US" sz="1800" b="1" dirty="0">
                <a:latin typeface="Courier New"/>
                <a:ea typeface="MS Mincho"/>
                <a:cs typeface="Times New Roman"/>
              </a:rPr>
              <a:t>(</a:t>
            </a:r>
            <a:r>
              <a:rPr lang="en-US" sz="1800" b="1" dirty="0" err="1">
                <a:latin typeface="Courier New"/>
                <a:ea typeface="MS Mincho"/>
                <a:cs typeface="Times New Roman"/>
              </a:rPr>
              <a:t>elem</a:t>
            </a:r>
            <a:r>
              <a:rPr lang="en-US" sz="1800" b="1" dirty="0">
                <a:latin typeface="Courier New"/>
                <a:ea typeface="MS Mincho"/>
                <a:cs typeface="Times New Roman"/>
              </a:rPr>
              <a:t>, axis, </a:t>
            </a:r>
            <a:r>
              <a:rPr lang="en-US" sz="1800" b="1" dirty="0" err="1">
                <a:latin typeface="Courier New"/>
                <a:ea typeface="MS Mincho"/>
                <a:cs typeface="Times New Roman"/>
              </a:rPr>
              <a:t>Math.PI</a:t>
            </a:r>
            <a:r>
              <a:rPr lang="en-US" sz="1800" b="1" dirty="0">
                <a:latin typeface="Courier New"/>
                <a:ea typeface="MS Mincho"/>
                <a:cs typeface="Times New Roman"/>
              </a:rPr>
              <a:t> / 12.0)</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Regeneration of Graphics</a:t>
            </a:r>
            <a:endParaRPr lang="en-US" dirty="0"/>
          </a:p>
        </p:txBody>
      </p:sp>
      <p:sp>
        <p:nvSpPr>
          <p:cNvPr id="3" name="Content Placeholder 2"/>
          <p:cNvSpPr>
            <a:spLocks noGrp="1"/>
          </p:cNvSpPr>
          <p:nvPr>
            <p:ph idx="1"/>
          </p:nvPr>
        </p:nvSpPr>
        <p:spPr/>
        <p:txBody>
          <a:bodyPr/>
          <a:lstStyle/>
          <a:p>
            <a:r>
              <a:rPr lang="en-US" dirty="0"/>
              <a:t>When you modify an element that results in changes in a model geometry and you need to access to the updated geometry, the graphics need to be regenerated. </a:t>
            </a:r>
          </a:p>
          <a:p>
            <a:endParaRPr lang="en-US" dirty="0"/>
          </a:p>
          <a:p>
            <a:r>
              <a:rPr lang="en-US" dirty="0"/>
              <a:t>You can control this by calling </a:t>
            </a:r>
            <a:r>
              <a:rPr lang="en-US" dirty="0" err="1"/>
              <a:t>Document.Regenerate</a:t>
            </a:r>
            <a:r>
              <a:rPr lang="en-US" dirty="0"/>
              <a:t>()</a:t>
            </a:r>
          </a:p>
          <a:p>
            <a:endParaRPr lang="en-US" dirty="0"/>
          </a:p>
          <a:p>
            <a:endParaRPr lang="en-US" dirty="0"/>
          </a:p>
          <a:p>
            <a:endParaRPr lang="en-US" dirty="0"/>
          </a:p>
          <a:p>
            <a:endParaRPr lang="en-US" dirty="0"/>
          </a:p>
        </p:txBody>
      </p:sp>
      <p:sp>
        <p:nvSpPr>
          <p:cNvPr id="4" name="TextBox 3"/>
          <p:cNvSpPr txBox="1"/>
          <p:nvPr/>
        </p:nvSpPr>
        <p:spPr>
          <a:xfrm>
            <a:off x="638175" y="6021387"/>
            <a:ext cx="11353800" cy="41088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m_rvtDoc.Regenerate</a:t>
            </a:r>
            <a:r>
              <a:rPr lang="en-US" sz="1800" dirty="0">
                <a:latin typeface="Courier New"/>
                <a:ea typeface="MS Mincho"/>
                <a:cs typeface="Times New Roman"/>
              </a:rPr>
              <a:t>()</a:t>
            </a:r>
            <a:endParaRPr lang="en-US" sz="1800" dirty="0">
              <a:latin typeface="Calibri"/>
              <a:ea typeface="MS Mincho"/>
              <a:cs typeface="Times New Roman"/>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SDK is only Documentation</a:t>
            </a:r>
            <a:endParaRPr lang="en-US" dirty="0"/>
          </a:p>
        </p:txBody>
      </p:sp>
      <p:sp>
        <p:nvSpPr>
          <p:cNvPr id="3" name="Content Placeholder 2"/>
          <p:cNvSpPr>
            <a:spLocks noGrp="1"/>
          </p:cNvSpPr>
          <p:nvPr>
            <p:ph idx="1"/>
          </p:nvPr>
        </p:nvSpPr>
        <p:spPr>
          <a:xfrm>
            <a:off x="593725" y="1525587"/>
            <a:ext cx="11626850" cy="7086600"/>
          </a:xfrm>
        </p:spPr>
        <p:txBody>
          <a:bodyPr/>
          <a:lstStyle/>
          <a:p>
            <a:r>
              <a:rPr lang="en-GB" sz="2800" dirty="0"/>
              <a:t>Read once</a:t>
            </a:r>
          </a:p>
          <a:p>
            <a:pPr lvl="2"/>
            <a:r>
              <a:rPr lang="en-GB" sz="2000" dirty="0"/>
              <a:t>Read Me First.doc</a:t>
            </a:r>
          </a:p>
          <a:p>
            <a:pPr lvl="2"/>
            <a:r>
              <a:rPr lang="en-US" sz="2000" dirty="0"/>
              <a:t>Getting Started with the Revit API.docx</a:t>
            </a:r>
          </a:p>
          <a:p>
            <a:pPr lvl="2"/>
            <a:r>
              <a:rPr lang="en-US" sz="2000" dirty="0"/>
              <a:t>Revit Platform API Changes and Additions.docx</a:t>
            </a:r>
          </a:p>
          <a:p>
            <a:r>
              <a:rPr lang="en-US" sz="2800" dirty="0"/>
              <a:t>Familiarize yourself with</a:t>
            </a:r>
          </a:p>
          <a:p>
            <a:pPr lvl="2"/>
            <a:r>
              <a:rPr lang="en-US" sz="2000" dirty="0"/>
              <a:t>Revit API Developer’s Guide (</a:t>
            </a:r>
            <a:r>
              <a:rPr lang="en-US" sz="2000" dirty="0">
                <a:hlinkClick r:id="rId3"/>
              </a:rPr>
              <a:t>http://www.autodesk.com/revitapi-help</a:t>
            </a:r>
            <a:r>
              <a:rPr lang="en-US" sz="2000" dirty="0"/>
              <a:t> )</a:t>
            </a:r>
            <a:endParaRPr lang="en-GB" sz="2000" dirty="0"/>
          </a:p>
          <a:p>
            <a:pPr lvl="2"/>
            <a:r>
              <a:rPr lang="en-GB" sz="2000" dirty="0"/>
              <a:t>RevitAPI.chm</a:t>
            </a:r>
          </a:p>
          <a:p>
            <a:pPr lvl="3"/>
            <a:r>
              <a:rPr lang="en-GB" sz="2000" dirty="0"/>
              <a:t>What's New section is similar to </a:t>
            </a:r>
            <a:r>
              <a:rPr lang="en-US" sz="2000" dirty="0"/>
              <a:t>Changes and Additions doc</a:t>
            </a:r>
            <a:endParaRPr lang="en-GB" sz="2000" dirty="0"/>
          </a:p>
          <a:p>
            <a:r>
              <a:rPr lang="en-GB" sz="2800" dirty="0"/>
              <a:t>Read if needed</a:t>
            </a:r>
          </a:p>
          <a:p>
            <a:pPr lvl="2"/>
            <a:r>
              <a:rPr lang="en-GB" sz="2000" dirty="0"/>
              <a:t>RevitAddInUtility.chm – installer</a:t>
            </a:r>
          </a:p>
          <a:p>
            <a:pPr lvl="2"/>
            <a:r>
              <a:rPr lang="en-GB" sz="2000" dirty="0"/>
              <a:t>Autodesk Icon Guidelines.pdf – user interface</a:t>
            </a:r>
          </a:p>
          <a:p>
            <a:pPr lvl="2"/>
            <a:r>
              <a:rPr lang="en-GB" sz="2000" dirty="0"/>
              <a:t>Macro Samples – Revit Macros</a:t>
            </a:r>
          </a:p>
          <a:p>
            <a:pPr lvl="2"/>
            <a:r>
              <a:rPr lang="en-GB" sz="2000" dirty="0"/>
              <a:t>Revit Server SDK – file access on server</a:t>
            </a:r>
          </a:p>
          <a:p>
            <a:pPr lvl="2"/>
            <a:r>
              <a:rPr lang="en-GB" sz="2000" dirty="0"/>
              <a:t>Revit Structure – section definitions and material properties</a:t>
            </a:r>
          </a:p>
          <a:p>
            <a:pPr lvl="2"/>
            <a:r>
              <a:rPr lang="en-GB" sz="2000" dirty="0"/>
              <a:t>REX SDK – Revit extensions framework</a:t>
            </a:r>
          </a:p>
          <a:p>
            <a:pPr lvl="2"/>
            <a:r>
              <a:rPr lang="en-GB" sz="2000" dirty="0"/>
              <a:t>Structural Analysis SDK – Analysis and code checking</a:t>
            </a:r>
          </a:p>
          <a:p>
            <a:r>
              <a:rPr lang="en-US" sz="2800" dirty="0"/>
              <a:t>Important utilities</a:t>
            </a:r>
            <a:endParaRPr lang="en-GB" sz="2800" dirty="0"/>
          </a:p>
          <a:p>
            <a:pPr lvl="2"/>
            <a:r>
              <a:rPr lang="en-GB" sz="2000" dirty="0"/>
              <a:t>Add-In Manager</a:t>
            </a:r>
          </a:p>
          <a:p>
            <a:pPr lvl="2"/>
            <a:r>
              <a:rPr lang="en-GB" sz="2000" dirty="0" err="1"/>
              <a:t>RevitLookup</a:t>
            </a:r>
            <a:endParaRPr lang="en-GB" sz="2000" dirty="0"/>
          </a:p>
          <a:p>
            <a:r>
              <a:rPr lang="en-GB" sz="2800" dirty="0"/>
              <a:t>Samples</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Creation</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How to </a:t>
            </a:r>
            <a:r>
              <a:rPr lang="en-US" sz="2400" i="1" kern="0" noProof="0" dirty="0">
                <a:solidFill>
                  <a:schemeClr val="accent4"/>
                </a:solidFill>
                <a:latin typeface="+mn-lt"/>
                <a:ea typeface="+mn-ea"/>
                <a:cs typeface="+mn-cs"/>
                <a:sym typeface="Arial" pitchFamily="34" charset="0"/>
              </a:rPr>
              <a:t>create instances of </a:t>
            </a:r>
            <a:r>
              <a:rPr lang="en-US" sz="2400" i="1" kern="0" noProof="0" dirty="0" err="1">
                <a:solidFill>
                  <a:schemeClr val="accent4"/>
                </a:solidFill>
                <a:latin typeface="+mn-lt"/>
                <a:ea typeface="+mn-ea"/>
                <a:cs typeface="+mn-cs"/>
                <a:sym typeface="Arial" pitchFamily="34" charset="0"/>
              </a:rPr>
              <a:t>Revit</a:t>
            </a:r>
            <a:r>
              <a:rPr lang="en-US" sz="2400" i="1" kern="0" noProof="0" dirty="0">
                <a:solidFill>
                  <a:schemeClr val="accent4"/>
                </a:solidFill>
                <a:latin typeface="+mn-lt"/>
                <a:ea typeface="+mn-ea"/>
                <a:cs typeface="+mn-cs"/>
                <a:sym typeface="Arial" pitchFamily="34" charset="0"/>
              </a:rPr>
              <a:t> elements</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delCreation.PNG"/>
          <p:cNvPicPr/>
          <p:nvPr/>
        </p:nvPicPr>
        <p:blipFill>
          <a:blip r:embed="rId2" cstate="print"/>
          <a:stretch>
            <a:fillRect/>
          </a:stretch>
        </p:blipFill>
        <p:spPr>
          <a:xfrm>
            <a:off x="5895975" y="4359370"/>
            <a:ext cx="6902222" cy="4557617"/>
          </a:xfrm>
          <a:prstGeom prst="rect">
            <a:avLst/>
          </a:prstGeom>
        </p:spPr>
      </p:pic>
      <p:sp>
        <p:nvSpPr>
          <p:cNvPr id="2" name="Title 1"/>
          <p:cNvSpPr>
            <a:spLocks noGrp="1"/>
          </p:cNvSpPr>
          <p:nvPr>
            <p:ph type="title"/>
          </p:nvPr>
        </p:nvSpPr>
        <p:spPr/>
        <p:txBody>
          <a:bodyPr/>
          <a:lstStyle/>
          <a:p>
            <a:r>
              <a:rPr lang="en-US" dirty="0"/>
              <a:t>Model Creation</a:t>
            </a:r>
            <a:br>
              <a:rPr lang="en-US" dirty="0"/>
            </a:br>
            <a:r>
              <a:rPr lang="en-US" sz="2800" b="0" i="1" dirty="0">
                <a:solidFill>
                  <a:schemeClr val="accent4"/>
                </a:solidFill>
              </a:rPr>
              <a:t>Create Instances of  </a:t>
            </a:r>
            <a:r>
              <a:rPr lang="en-US" sz="2800" b="0" i="1" dirty="0" err="1">
                <a:solidFill>
                  <a:schemeClr val="accent4"/>
                </a:solidFill>
              </a:rPr>
              <a:t>Revit</a:t>
            </a:r>
            <a:r>
              <a:rPr lang="en-US" sz="2800" b="0" i="1" dirty="0">
                <a:solidFill>
                  <a:schemeClr val="accent4"/>
                </a:solidFill>
              </a:rPr>
              <a:t> Elements</a:t>
            </a:r>
            <a:endParaRPr lang="en-US" dirty="0">
              <a:solidFill>
                <a:schemeClr val="accent4"/>
              </a:solidFill>
            </a:endParaRPr>
          </a:p>
        </p:txBody>
      </p:sp>
      <p:sp>
        <p:nvSpPr>
          <p:cNvPr id="3" name="Content Placeholder 2"/>
          <p:cNvSpPr>
            <a:spLocks noGrp="1"/>
          </p:cNvSpPr>
          <p:nvPr>
            <p:ph idx="1"/>
          </p:nvPr>
        </p:nvSpPr>
        <p:spPr/>
        <p:txBody>
          <a:bodyPr/>
          <a:lstStyle/>
          <a:p>
            <a:r>
              <a:rPr lang="en-US" dirty="0"/>
              <a:t>Create a new geometry element: </a:t>
            </a:r>
          </a:p>
          <a:p>
            <a:pPr lvl="2">
              <a:buNone/>
            </a:pPr>
            <a:r>
              <a:rPr lang="en-US" sz="2800" dirty="0" err="1"/>
              <a:t>Application.Create.NewXxx</a:t>
            </a:r>
            <a:r>
              <a:rPr lang="en-US" sz="2800" dirty="0"/>
              <a:t>() e.g., </a:t>
            </a:r>
            <a:r>
              <a:rPr lang="en-US" sz="2800" dirty="0" err="1"/>
              <a:t>NewBoundingBoxXYZ</a:t>
            </a:r>
            <a:r>
              <a:rPr lang="en-US" sz="2800" dirty="0"/>
              <a:t>()</a:t>
            </a:r>
          </a:p>
          <a:p>
            <a:r>
              <a:rPr lang="en-US" dirty="0"/>
              <a:t>Create a new model element: </a:t>
            </a:r>
          </a:p>
          <a:p>
            <a:pPr lvl="2">
              <a:buNone/>
            </a:pPr>
            <a:r>
              <a:rPr lang="en-US" sz="2800" dirty="0" err="1"/>
              <a:t>Document.Create.NewXxx</a:t>
            </a:r>
            <a:r>
              <a:rPr lang="en-US" sz="2800" dirty="0"/>
              <a:t>() e.g., </a:t>
            </a:r>
            <a:r>
              <a:rPr lang="en-US" sz="2800" dirty="0" err="1"/>
              <a:t>NewFamilyInstance</a:t>
            </a:r>
            <a:r>
              <a:rPr lang="en-US" sz="2800" dirty="0"/>
              <a:t>() </a:t>
            </a:r>
          </a:p>
          <a:p>
            <a:pPr lvl="2">
              <a:buNone/>
            </a:pPr>
            <a:r>
              <a:rPr lang="en-US" sz="2800" dirty="0"/>
              <a:t>Use static Create methods  e.g., </a:t>
            </a:r>
            <a:r>
              <a:rPr lang="en-US" sz="2800" dirty="0" err="1"/>
              <a:t>Wall.Create</a:t>
            </a:r>
            <a:r>
              <a:rPr lang="en-US" sz="2800" dirty="0"/>
              <a:t>(doc, …)</a:t>
            </a:r>
          </a:p>
          <a:p>
            <a:pPr lvl="2">
              <a:buNone/>
            </a:pPr>
            <a:endParaRPr lang="en-US" sz="2800" dirty="0"/>
          </a:p>
          <a:p>
            <a:pPr lvl="2">
              <a:buNone/>
            </a:pPr>
            <a:endParaRPr lang="en-US" dirty="0"/>
          </a:p>
          <a:p>
            <a:r>
              <a:rPr lang="en-US" dirty="0"/>
              <a:t>Multiple overloaded methods, </a:t>
            </a:r>
          </a:p>
          <a:p>
            <a:r>
              <a:rPr lang="en-US" dirty="0"/>
              <a:t>each for a specific condition </a:t>
            </a:r>
          </a:p>
          <a:p>
            <a:r>
              <a:rPr lang="en-US" dirty="0"/>
              <a:t>and/or apply only certain </a:t>
            </a:r>
          </a:p>
          <a:p>
            <a:r>
              <a:rPr lang="en-US" dirty="0"/>
              <a:t>types of elements. </a:t>
            </a:r>
          </a:p>
          <a:p>
            <a:r>
              <a:rPr lang="en-US" sz="2800" dirty="0"/>
              <a:t>e.g., 5 </a:t>
            </a:r>
            <a:r>
              <a:rPr lang="en-US" sz="2800" dirty="0" err="1"/>
              <a:t>Wall.Create</a:t>
            </a:r>
            <a:r>
              <a:rPr lang="en-US" sz="2800" dirty="0"/>
              <a:t>(), </a:t>
            </a:r>
          </a:p>
          <a:p>
            <a:r>
              <a:rPr lang="en-US" sz="2800" dirty="0"/>
              <a:t>9 </a:t>
            </a:r>
            <a:r>
              <a:rPr lang="en-US" sz="2800" dirty="0" err="1"/>
              <a:t>NewFamilyInstance</a:t>
            </a:r>
            <a:r>
              <a:rPr lang="en-US" sz="2800" dirty="0"/>
              <a:t>()</a:t>
            </a:r>
          </a:p>
          <a:p>
            <a:pPr lvl="1">
              <a:buNone/>
            </a:pPr>
            <a:r>
              <a:rPr lang="en-US" dirty="0"/>
              <a:t>cf. </a:t>
            </a:r>
            <a:r>
              <a:rPr lang="en-US" dirty="0" err="1">
                <a:hlinkClick r:id="rId3"/>
              </a:rPr>
              <a:t>Dev</a:t>
            </a:r>
            <a:r>
              <a:rPr lang="en-US" dirty="0">
                <a:hlinkClick r:id="rId3"/>
              </a:rPr>
              <a:t> Guide</a:t>
            </a:r>
            <a:endParaRPr 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Creation</a:t>
            </a:r>
            <a:br>
              <a:rPr lang="en-US" dirty="0"/>
            </a:br>
            <a:r>
              <a:rPr lang="en-US" sz="2800" b="0" i="1" dirty="0">
                <a:solidFill>
                  <a:schemeClr val="accent4"/>
                </a:solidFill>
              </a:rPr>
              <a:t>Create a Wall </a:t>
            </a:r>
            <a:endParaRPr lang="en-US" dirty="0"/>
          </a:p>
        </p:txBody>
      </p:sp>
      <p:sp>
        <p:nvSpPr>
          <p:cNvPr id="4" name="TextBox 3"/>
          <p:cNvSpPr txBox="1"/>
          <p:nvPr/>
        </p:nvSpPr>
        <p:spPr>
          <a:xfrm>
            <a:off x="0" y="1587"/>
            <a:ext cx="13011150" cy="899159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br>
              <a:rPr lang="en-US" sz="2400" b="1" dirty="0">
                <a:latin typeface="Calibri"/>
                <a:ea typeface="MS Mincho"/>
                <a:cs typeface="Times New Roman"/>
              </a:rPr>
            </a:br>
            <a:r>
              <a:rPr lang="en-US" sz="1800" dirty="0">
                <a:solidFill>
                  <a:srgbClr val="008000"/>
                </a:solidFill>
                <a:latin typeface="Courier New"/>
                <a:ea typeface="MS Mincho"/>
                <a:cs typeface="Times New Roman"/>
              </a:rPr>
              <a:t>''  create walls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CreateWalls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levels we want to work on.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level1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ElementFiltering.FindElement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(Level), </a:t>
            </a:r>
            <a:r>
              <a:rPr lang="en-US" sz="1800" dirty="0">
                <a:solidFill>
                  <a:srgbClr val="A31515"/>
                </a:solidFill>
                <a:latin typeface="Courier New"/>
                <a:ea typeface="MS Mincho"/>
                <a:cs typeface="Times New Roman"/>
              </a:rPr>
              <a:t>"Level 1"</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level2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ElementFiltering.FindElement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(Level), </a:t>
            </a:r>
            <a:r>
              <a:rPr lang="en-US" sz="1800" dirty="0">
                <a:solidFill>
                  <a:srgbClr val="A31515"/>
                </a:solidFill>
                <a:latin typeface="Courier New"/>
                <a:ea typeface="MS Mincho"/>
                <a:cs typeface="Times New Roman"/>
              </a:rPr>
              <a:t>"Level 2"</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set four corner of walls.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List(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XYZ)(5)</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isStructural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False </a:t>
            </a:r>
            <a:r>
              <a:rPr lang="en-US" sz="1800" dirty="0">
                <a:solidFill>
                  <a:srgbClr val="008000"/>
                </a:solidFill>
                <a:latin typeface="Courier New"/>
                <a:ea typeface="MS Mincho"/>
                <a:cs typeface="Times New Roman"/>
              </a:rPr>
              <a:t>''  flag for structural wall or not. </a:t>
            </a:r>
            <a:endParaRPr lang="en-US" sz="2400" dirty="0">
              <a:latin typeface="Calibri"/>
              <a:ea typeface="MS Mincho"/>
              <a:cs typeface="Times New Roman"/>
            </a:endParaRPr>
          </a:p>
          <a:p>
            <a:pPr marL="0" marR="0">
              <a:lnSpc>
                <a:spcPct val="115000"/>
              </a:lnSpc>
              <a:spcBef>
                <a:spcPts val="0"/>
              </a:spcBef>
              <a:spcAft>
                <a:spcPts val="0"/>
              </a:spcAft>
            </a:pP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loop through list of points and define four walls.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For</a:t>
            </a:r>
            <a:r>
              <a:rPr lang="en-US" sz="1800" dirty="0">
                <a:latin typeface="Courier New"/>
                <a:ea typeface="MS Mincho"/>
                <a:cs typeface="Times New Roman"/>
              </a:rPr>
              <a:t> </a:t>
            </a:r>
            <a:r>
              <a:rPr lang="en-US" sz="1800" dirty="0" err="1">
                <a:latin typeface="Courier New"/>
                <a:ea typeface="MS Mincho"/>
                <a:cs typeface="Times New Roman"/>
              </a:rPr>
              <a:t>i</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0 </a:t>
            </a:r>
            <a:r>
              <a:rPr lang="en-US" sz="1800" dirty="0">
                <a:solidFill>
                  <a:srgbClr val="0000FF"/>
                </a:solidFill>
                <a:latin typeface="Courier New"/>
                <a:ea typeface="MS Mincho"/>
                <a:cs typeface="Times New Roman"/>
              </a:rPr>
              <a:t>To</a:t>
            </a:r>
            <a:r>
              <a:rPr lang="en-US" sz="1800" dirty="0">
                <a:latin typeface="Courier New"/>
                <a:ea typeface="MS Mincho"/>
                <a:cs typeface="Times New Roman"/>
              </a:rPr>
              <a:t> 3</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a base curve from two points.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baseCurve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b="1" dirty="0" err="1">
                <a:latin typeface="Courier New"/>
                <a:ea typeface="MS Mincho"/>
                <a:cs typeface="Times New Roman"/>
              </a:rPr>
              <a:t>Line.CreateBound</a:t>
            </a:r>
            <a:r>
              <a:rPr lang="en-US" sz="1800" dirty="0">
                <a:latin typeface="Courier New"/>
                <a:ea typeface="MS Mincho"/>
                <a:cs typeface="Times New Roman"/>
              </a:rPr>
              <a:t>(</a:t>
            </a:r>
            <a:r>
              <a:rPr lang="en-US" sz="1800" dirty="0" err="1">
                <a:latin typeface="Courier New"/>
                <a:ea typeface="MS Mincho"/>
                <a:cs typeface="Times New Roman"/>
              </a:rPr>
              <a:t>pts</a:t>
            </a:r>
            <a:r>
              <a:rPr lang="en-US" sz="1800" dirty="0">
                <a:latin typeface="Courier New"/>
                <a:ea typeface="MS Mincho"/>
                <a:cs typeface="Times New Roman"/>
              </a:rPr>
              <a:t>(</a:t>
            </a:r>
            <a:r>
              <a:rPr lang="en-US" sz="1800" dirty="0" err="1">
                <a:latin typeface="Courier New"/>
                <a:ea typeface="MS Mincho"/>
                <a:cs typeface="Times New Roman"/>
              </a:rPr>
              <a:t>i</a:t>
            </a:r>
            <a:r>
              <a:rPr lang="en-US" sz="1800" dirty="0">
                <a:latin typeface="Courier New"/>
                <a:ea typeface="MS Mincho"/>
                <a:cs typeface="Times New Roman"/>
              </a:rPr>
              <a:t>), pts(</a:t>
            </a:r>
            <a:r>
              <a:rPr lang="en-US" sz="1800" dirty="0" err="1">
                <a:latin typeface="Courier New"/>
                <a:ea typeface="MS Mincho"/>
                <a:cs typeface="Times New Roman"/>
              </a:rPr>
              <a:t>i</a:t>
            </a:r>
            <a:r>
              <a:rPr lang="en-US" sz="1800" dirty="0">
                <a:latin typeface="Courier New"/>
                <a:ea typeface="MS Mincho"/>
                <a:cs typeface="Times New Roman"/>
              </a:rPr>
              <a:t> + 1))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wall using the one of overloaded methods.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aWall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Wall = </a:t>
            </a:r>
            <a:r>
              <a:rPr lang="en-US" sz="1800" dirty="0" err="1">
                <a:latin typeface="Courier New"/>
                <a:ea typeface="MS Mincho"/>
                <a:cs typeface="Times New Roman"/>
              </a:rPr>
              <a:t>Wall.</a:t>
            </a:r>
            <a:r>
              <a:rPr lang="en-US" sz="1800" b="1" dirty="0" err="1">
                <a:latin typeface="Courier New"/>
                <a:ea typeface="MS Mincho"/>
                <a:cs typeface="Times New Roman"/>
              </a:rPr>
              <a:t>Create</a:t>
            </a:r>
            <a:r>
              <a:rPr lang="en-US" sz="1800" dirty="0">
                <a:latin typeface="Courier New"/>
                <a:ea typeface="MS Mincho"/>
                <a:cs typeface="Times New Roman"/>
              </a:rPr>
              <a:t>(</a:t>
            </a:r>
            <a:r>
              <a:rPr lang="en-US" sz="1800" b="1" dirty="0" err="1">
                <a:latin typeface="Courier New"/>
                <a:ea typeface="MS Mincho"/>
                <a:cs typeface="Times New Roman"/>
              </a:rPr>
              <a:t>m_rvtDoc</a:t>
            </a:r>
            <a:r>
              <a:rPr lang="en-US" sz="1800" b="1" dirty="0">
                <a:latin typeface="Courier New"/>
                <a:ea typeface="MS Mincho"/>
                <a:cs typeface="Times New Roman"/>
              </a:rPr>
              <a:t>, </a:t>
            </a:r>
            <a:r>
              <a:rPr lang="en-US" sz="1800" dirty="0" err="1">
                <a:latin typeface="Courier New"/>
                <a:ea typeface="MS Mincho"/>
                <a:cs typeface="Times New Roman"/>
              </a:rPr>
              <a:t>baseCurve</a:t>
            </a:r>
            <a:r>
              <a:rPr lang="en-US" sz="1800" dirty="0">
                <a:latin typeface="Courier New"/>
                <a:ea typeface="MS Mincho"/>
                <a:cs typeface="Times New Roman"/>
              </a:rPr>
              <a:t>, level1, </a:t>
            </a:r>
            <a:r>
              <a:rPr lang="en-US" sz="1800" dirty="0" err="1">
                <a:latin typeface="Courier New"/>
                <a:ea typeface="MS Mincho"/>
                <a:cs typeface="Times New Roman"/>
              </a:rPr>
              <a:t>isStructural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set the Top Constraint to Level 2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aWall.Parameter</a:t>
            </a:r>
            <a:r>
              <a:rPr lang="en-US" sz="1800" dirty="0">
                <a:latin typeface="Courier New"/>
                <a:ea typeface="MS Mincho"/>
                <a:cs typeface="Times New Roman"/>
              </a:rPr>
              <a:t>(</a:t>
            </a:r>
            <a:r>
              <a:rPr lang="en-US" sz="1800" dirty="0" err="1">
                <a:latin typeface="Courier New"/>
                <a:ea typeface="MS Mincho"/>
                <a:cs typeface="Times New Roman"/>
              </a:rPr>
              <a:t>BuiltInParameter.WALL_HEIGHT_TYPE</a:t>
            </a:r>
            <a:r>
              <a:rPr lang="en-US" sz="1800" dirty="0">
                <a:latin typeface="Courier New"/>
                <a:ea typeface="MS Mincho"/>
                <a:cs typeface="Times New Roman"/>
              </a:rPr>
              <a:t>).Set(level2.Id)</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Next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This is important. we need these lines to have </a:t>
            </a:r>
            <a:r>
              <a:rPr lang="en-US" sz="1800" b="1" dirty="0" err="1">
                <a:solidFill>
                  <a:srgbClr val="008000"/>
                </a:solidFill>
                <a:latin typeface="Courier New"/>
                <a:ea typeface="MS Mincho"/>
                <a:cs typeface="Times New Roman"/>
              </a:rPr>
              <a:t>shrinkwrap</a:t>
            </a:r>
            <a:r>
              <a:rPr lang="en-US" sz="1800" b="1" dirty="0">
                <a:solidFill>
                  <a:srgbClr val="008000"/>
                </a:solidFill>
                <a:latin typeface="Courier New"/>
                <a:ea typeface="MS Mincho"/>
                <a:cs typeface="Times New Roman"/>
              </a:rPr>
              <a:t> working.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m_rvtDoc.Regenerate</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m_rvtDoc.AutoJoinElements</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br>
              <a:rPr lang="en-US" sz="1800" dirty="0">
                <a:latin typeface="Courier New"/>
                <a:ea typeface="MS Mincho"/>
                <a:cs typeface="Times New Roman"/>
              </a:rPr>
            </a:br>
            <a:r>
              <a:rPr lang="en-US" sz="1800" dirty="0">
                <a:latin typeface="Calibri"/>
                <a:ea typeface="MS Mincho"/>
                <a:cs typeface="Times New Roman"/>
              </a:rPr>
              <a:t>&lt;/VB.NET&gt; </a:t>
            </a:r>
          </a:p>
        </p:txBody>
      </p:sp>
      <p:sp>
        <p:nvSpPr>
          <p:cNvPr id="6"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a:ln>
                  <a:noFill/>
                </a:ln>
                <a:solidFill>
                  <a:schemeClr val="accent4"/>
                </a:solidFill>
                <a:effectLst/>
                <a:uLnTx/>
                <a:uFillTx/>
                <a:latin typeface="+mj-lt"/>
                <a:ea typeface="+mj-ea"/>
                <a:cs typeface="+mj-cs"/>
                <a:sym typeface="Arial" pitchFamily="34" charset="0"/>
              </a:rPr>
              <a:t>New Walls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Creation</a:t>
            </a:r>
            <a:br>
              <a:rPr lang="en-US" dirty="0"/>
            </a:br>
            <a:r>
              <a:rPr lang="en-US" sz="2800" b="0" i="1" dirty="0">
                <a:solidFill>
                  <a:schemeClr val="accent4"/>
                </a:solidFill>
              </a:rPr>
              <a:t>Create a Wall </a:t>
            </a:r>
            <a:endParaRPr lang="en-US" dirty="0"/>
          </a:p>
        </p:txBody>
      </p:sp>
      <p:sp>
        <p:nvSpPr>
          <p:cNvPr id="4" name="TextBox 3"/>
          <p:cNvSpPr txBox="1"/>
          <p:nvPr/>
        </p:nvSpPr>
        <p:spPr>
          <a:xfrm>
            <a:off x="0" y="1588"/>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door to the center of the given wall.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AddDoor</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hostWall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Wall)</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door type to use.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doorType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FamilySymbol</a:t>
            </a:r>
            <a:r>
              <a:rPr lang="en-US" sz="1800" dirty="0">
                <a:latin typeface="Courier New"/>
                <a:ea typeface="MS Mincho"/>
                <a:cs typeface="Times New Roman"/>
              </a:rPr>
              <a:t> =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ElementFiltering.FindFamilyType</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FamilySymbol</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M_Single</a:t>
            </a:r>
            <a:r>
              <a:rPr lang="en-US" sz="1800" dirty="0">
                <a:solidFill>
                  <a:srgbClr val="A31515"/>
                </a:solidFill>
                <a:latin typeface="Courier New"/>
                <a:ea typeface="MS Mincho"/>
                <a:cs typeface="Times New Roman"/>
              </a:rPr>
              <a:t>-Flush"</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"0915 x 2134mm"</a:t>
            </a:r>
            <a:r>
              <a:rPr lang="en-US" sz="1800" dirty="0">
                <a:latin typeface="Courier New"/>
                <a:ea typeface="MS Mincho"/>
                <a:cs typeface="Times New Roman"/>
              </a:rPr>
              <a:t>, </a:t>
            </a:r>
            <a:r>
              <a:rPr lang="en-US" sz="1800" dirty="0" err="1">
                <a:latin typeface="Courier New"/>
                <a:ea typeface="MS Mincho"/>
                <a:cs typeface="Times New Roman"/>
              </a:rPr>
              <a:t>BuiltInCategory.OST_Doors</a:t>
            </a:r>
            <a:r>
              <a:rPr lang="en-US" sz="1800" dirty="0">
                <a:latin typeface="Courier New"/>
                <a:ea typeface="MS Mincho"/>
                <a:cs typeface="Times New Roman"/>
              </a:rPr>
              <a:t>)</a:t>
            </a:r>
            <a:br>
              <a:rPr lang="en-US" sz="1800" dirty="0">
                <a:latin typeface="Courier New"/>
                <a:ea typeface="MS Mincho"/>
                <a:cs typeface="Times New Roman"/>
              </a:rPr>
            </a:br>
            <a:r>
              <a:rPr lang="en-US" sz="1800" dirty="0">
                <a:solidFill>
                  <a:srgbClr val="0000FF"/>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start and end points of the wall.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locCurve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LocationCurve</a:t>
            </a:r>
            <a:r>
              <a:rPr lang="en-US" sz="1800" dirty="0">
                <a:latin typeface="Courier New"/>
                <a:ea typeface="MS Mincho"/>
                <a:cs typeface="Times New Roman"/>
              </a:rPr>
              <a:t> = </a:t>
            </a:r>
            <a:r>
              <a:rPr lang="en-US" sz="1800" dirty="0" err="1">
                <a:latin typeface="Courier New"/>
                <a:ea typeface="MS Mincho"/>
                <a:cs typeface="Times New Roman"/>
              </a:rPr>
              <a:t>hostWall.Location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locCurve.Curve.EndPoint</a:t>
            </a:r>
            <a:r>
              <a:rPr lang="en-US" sz="1800" dirty="0">
                <a:latin typeface="Courier New"/>
                <a:ea typeface="MS Mincho"/>
                <a:cs typeface="Times New Roman"/>
              </a:rPr>
              <a:t>(0)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locCurve.Curve.EndPoint</a:t>
            </a:r>
            <a:r>
              <a:rPr lang="en-US" sz="1800" dirty="0">
                <a:latin typeface="Courier New"/>
                <a:ea typeface="MS Mincho"/>
                <a:cs typeface="Times New Roman"/>
              </a:rPr>
              <a:t>(1)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calculate the mid point.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(pt1 + pt2) / 2.0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we want to set the reference as a bottom of the wall or level1.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idLevel1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 _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hostWall.Parameter</a:t>
            </a:r>
            <a:r>
              <a:rPr lang="en-US" sz="1800" dirty="0">
                <a:latin typeface="Courier New"/>
                <a:ea typeface="MS Mincho"/>
                <a:cs typeface="Times New Roman"/>
              </a:rPr>
              <a:t>(</a:t>
            </a:r>
            <a:r>
              <a:rPr lang="en-US" sz="1800" dirty="0" err="1">
                <a:latin typeface="Courier New"/>
                <a:ea typeface="MS Mincho"/>
                <a:cs typeface="Times New Roman"/>
              </a:rPr>
              <a:t>BuiltInParameter.WALL_BASE_CONSTRAINT</a:t>
            </a:r>
            <a:r>
              <a:rPr lang="en-US" sz="1800" dirty="0">
                <a:latin typeface="Courier New"/>
                <a:ea typeface="MS Mincho"/>
                <a:cs typeface="Times New Roman"/>
              </a:rPr>
              <a:t>).</a:t>
            </a:r>
            <a:r>
              <a:rPr lang="en-US" sz="1800" dirty="0" err="1">
                <a:latin typeface="Courier New"/>
                <a:ea typeface="MS Mincho"/>
                <a:cs typeface="Times New Roman"/>
              </a:rPr>
              <a:t>AsElementId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level1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m_rvtDoc.Element</a:t>
            </a:r>
            <a:r>
              <a:rPr lang="en-US" sz="1800" dirty="0">
                <a:latin typeface="Courier New"/>
                <a:ea typeface="MS Mincho"/>
                <a:cs typeface="Times New Roman"/>
              </a:rPr>
              <a:t>(idLevel1)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finally, create a door.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aDoor</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FamilyInstance</a:t>
            </a:r>
            <a:r>
              <a:rPr lang="en-US" sz="1800" dirty="0">
                <a:latin typeface="Courier New"/>
                <a:ea typeface="MS Mincho"/>
                <a:cs typeface="Times New Roman"/>
              </a:rPr>
              <a:t> = </a:t>
            </a:r>
            <a:r>
              <a:rPr lang="en-US" sz="1800" b="1" dirty="0" err="1">
                <a:latin typeface="Courier New"/>
                <a:ea typeface="MS Mincho"/>
                <a:cs typeface="Times New Roman"/>
              </a:rPr>
              <a:t>m_rvtDoc.Create.NewFamilyInstance</a:t>
            </a:r>
            <a:r>
              <a:rPr lang="en-US" sz="1800" dirty="0">
                <a:latin typeface="Courier New"/>
                <a:ea typeface="MS Mincho"/>
                <a:cs typeface="Times New Roman"/>
              </a:rPr>
              <a: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pt, </a:t>
            </a:r>
            <a:r>
              <a:rPr lang="en-US" sz="1800" dirty="0" err="1">
                <a:latin typeface="Courier New"/>
                <a:ea typeface="MS Mincho"/>
                <a:cs typeface="Times New Roman"/>
              </a:rPr>
              <a:t>doorType</a:t>
            </a:r>
            <a:r>
              <a:rPr lang="en-US" sz="1800" dirty="0">
                <a:latin typeface="Courier New"/>
                <a:ea typeface="MS Mincho"/>
                <a:cs typeface="Times New Roman"/>
              </a:rPr>
              <a:t>, </a:t>
            </a:r>
            <a:r>
              <a:rPr lang="en-US" sz="1800" dirty="0" err="1">
                <a:latin typeface="Courier New"/>
                <a:ea typeface="MS Mincho"/>
                <a:cs typeface="Times New Roman"/>
              </a:rPr>
              <a:t>hostWall</a:t>
            </a:r>
            <a:r>
              <a:rPr lang="en-US" sz="1800" dirty="0">
                <a:latin typeface="Courier New"/>
                <a:ea typeface="MS Mincho"/>
                <a:cs typeface="Times New Roman"/>
              </a:rPr>
              <a:t>, level1, </a:t>
            </a:r>
            <a:r>
              <a:rPr lang="en-US" sz="1800" dirty="0" err="1">
                <a:latin typeface="Courier New"/>
                <a:ea typeface="MS Mincho"/>
                <a:cs typeface="Times New Roman"/>
              </a:rPr>
              <a:t>StructuralType.NonStructural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endParaRPr lang="en-US" sz="1800" dirty="0">
              <a:latin typeface="Calibri"/>
              <a:ea typeface="MS Mincho"/>
              <a:cs typeface="Times New Roman"/>
            </a:endParaRPr>
          </a:p>
        </p:txBody>
      </p:sp>
      <p:sp>
        <p:nvSpPr>
          <p:cNvPr id="5"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a:ln>
                  <a:noFill/>
                </a:ln>
                <a:solidFill>
                  <a:schemeClr val="accent4"/>
                </a:solidFill>
                <a:effectLst/>
                <a:uLnTx/>
                <a:uFillTx/>
                <a:latin typeface="+mj-lt"/>
                <a:ea typeface="+mj-ea"/>
                <a:cs typeface="+mj-cs"/>
                <a:sym typeface="Arial" pitchFamily="34" charset="0"/>
              </a:rPr>
              <a:t>A New Door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API Intro Labs  </a:t>
            </a:r>
          </a:p>
        </p:txBody>
      </p:sp>
      <p:sp>
        <p:nvSpPr>
          <p:cNvPr id="3" name="Content Placeholder 2"/>
          <p:cNvSpPr>
            <a:spLocks noGrp="1"/>
          </p:cNvSpPr>
          <p:nvPr>
            <p:ph idx="1"/>
          </p:nvPr>
        </p:nvSpPr>
        <p:spPr/>
        <p:txBody>
          <a:bodyPr/>
          <a:lstStyle/>
          <a:p>
            <a:r>
              <a:rPr lang="en-US" dirty="0" err="1"/>
              <a:t>Revit</a:t>
            </a:r>
            <a:r>
              <a:rPr lang="en-US" dirty="0"/>
              <a:t> API fundamentals </a:t>
            </a:r>
          </a:p>
          <a:p>
            <a:pPr lvl="1"/>
            <a:r>
              <a:rPr lang="en-US" dirty="0" err="1"/>
              <a:t>Revit</a:t>
            </a:r>
            <a:r>
              <a:rPr lang="en-US" dirty="0"/>
              <a:t> Add-ins: external command/application, attributes, add-in manifest and object model </a:t>
            </a:r>
          </a:p>
          <a:p>
            <a:pPr lvl="1"/>
            <a:r>
              <a:rPr lang="en-US" dirty="0"/>
              <a:t>Representation of </a:t>
            </a:r>
            <a:r>
              <a:rPr lang="en-US" dirty="0" err="1"/>
              <a:t>Revit</a:t>
            </a:r>
            <a:r>
              <a:rPr lang="en-US" dirty="0"/>
              <a:t> elements  </a:t>
            </a:r>
          </a:p>
          <a:p>
            <a:pPr lvl="1"/>
            <a:r>
              <a:rPr lang="en-US" dirty="0"/>
              <a:t>Element iteration, filtering and queries </a:t>
            </a:r>
          </a:p>
          <a:p>
            <a:pPr lvl="1"/>
            <a:r>
              <a:rPr lang="en-US" dirty="0"/>
              <a:t>Element modification</a:t>
            </a:r>
          </a:p>
          <a:p>
            <a:pPr lvl="1"/>
            <a:r>
              <a:rPr lang="en-US" dirty="0"/>
              <a:t>Model creation </a:t>
            </a:r>
          </a:p>
          <a:p>
            <a:r>
              <a:rPr lang="en-US"/>
              <a:t>Exercises</a:t>
            </a:r>
            <a:endParaRPr lang="en-US" dirty="0"/>
          </a:p>
          <a:p>
            <a:pPr lvl="1"/>
            <a:r>
              <a:rPr lang="en-US" dirty="0"/>
              <a:t>Lab1 – “Hello World”</a:t>
            </a:r>
          </a:p>
          <a:p>
            <a:pPr lvl="1"/>
            <a:r>
              <a:rPr lang="en-US" dirty="0"/>
              <a:t>Lab2 – DB element  </a:t>
            </a:r>
          </a:p>
          <a:p>
            <a:pPr lvl="1"/>
            <a:r>
              <a:rPr lang="en-US" dirty="0"/>
              <a:t>Lab3 – element filtering </a:t>
            </a:r>
          </a:p>
          <a:p>
            <a:pPr lvl="1"/>
            <a:r>
              <a:rPr lang="en-US" dirty="0"/>
              <a:t>Lab4 – element modification </a:t>
            </a:r>
          </a:p>
          <a:p>
            <a:pPr lvl="1"/>
            <a:r>
              <a:rPr lang="en-US" dirty="0"/>
              <a:t>Lab5 – model creation </a:t>
            </a:r>
          </a:p>
          <a:p>
            <a:endParaRPr lang="en-US" dirty="0"/>
          </a:p>
          <a:p>
            <a:endParaRPr 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Addendum: Additional Lab Exercises</a:t>
            </a:r>
          </a:p>
        </p:txBody>
      </p:sp>
      <p:sp>
        <p:nvSpPr>
          <p:cNvPr id="3" name="Content Placeholder 2"/>
          <p:cNvSpPr>
            <a:spLocks noGrp="1"/>
          </p:cNvSpPr>
          <p:nvPr>
            <p:ph idx="1"/>
          </p:nvPr>
        </p:nvSpPr>
        <p:spPr/>
        <p:txBody>
          <a:bodyPr/>
          <a:lstStyle/>
          <a:p>
            <a:r>
              <a:rPr lang="en-US" dirty="0"/>
              <a:t>If interested, work on additional labs:</a:t>
            </a:r>
          </a:p>
          <a:p>
            <a:pPr lvl="1"/>
            <a:r>
              <a:rPr lang="en-US" b="1" dirty="0"/>
              <a:t>Extensible Storage Lab </a:t>
            </a:r>
            <a:r>
              <a:rPr lang="en-US" dirty="0"/>
              <a:t>– Learn to add custom data to Revit element</a:t>
            </a:r>
          </a:p>
          <a:p>
            <a:pPr lvl="1"/>
            <a:r>
              <a:rPr lang="en-US" b="1" dirty="0"/>
              <a:t>Shared Parameter Lab </a:t>
            </a:r>
            <a:r>
              <a:rPr lang="en-US" dirty="0"/>
              <a:t>– Learn to create shared parameters</a:t>
            </a:r>
          </a:p>
        </p:txBody>
      </p:sp>
    </p:spTree>
    <p:extLst>
      <p:ext uri="{BB962C8B-B14F-4D97-AF65-F5344CB8AC3E}">
        <p14:creationId xmlns:p14="http://schemas.microsoft.com/office/powerpoint/2010/main" val="137515363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sz="4400" b="1" dirty="0"/>
          </a:p>
          <a:p>
            <a:pPr algn="ctr"/>
            <a:endParaRPr lang="en-US" sz="4400" b="1" dirty="0"/>
          </a:p>
          <a:p>
            <a:pPr algn="ctr"/>
            <a:endParaRPr lang="en-US" sz="4400" b="1" dirty="0"/>
          </a:p>
          <a:p>
            <a:pPr algn="ctr">
              <a:buNone/>
            </a:pPr>
            <a:r>
              <a:rPr lang="en-US" sz="4400" b="1" dirty="0"/>
              <a:t>Thank you!</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2666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SDK Samples</a:t>
            </a:r>
          </a:p>
        </p:txBody>
      </p:sp>
      <p:sp>
        <p:nvSpPr>
          <p:cNvPr id="3" name="Content Placeholder 2"/>
          <p:cNvSpPr>
            <a:spLocks noGrp="1"/>
          </p:cNvSpPr>
          <p:nvPr>
            <p:ph idx="1"/>
          </p:nvPr>
        </p:nvSpPr>
        <p:spPr>
          <a:xfrm>
            <a:off x="593725" y="1677987"/>
            <a:ext cx="11762080" cy="4191000"/>
          </a:xfrm>
        </p:spPr>
        <p:txBody>
          <a:bodyPr/>
          <a:lstStyle/>
          <a:p>
            <a:r>
              <a:rPr lang="en-GB" dirty="0"/>
              <a:t>Documentation</a:t>
            </a:r>
          </a:p>
          <a:p>
            <a:pPr lvl="1"/>
            <a:r>
              <a:rPr lang="en-GB" sz="2400" dirty="0"/>
              <a:t>SamplesReadMe.htm</a:t>
            </a:r>
          </a:p>
          <a:p>
            <a:r>
              <a:rPr lang="en-US" dirty="0"/>
              <a:t>Utility</a:t>
            </a:r>
            <a:endParaRPr lang="en-GB" dirty="0"/>
          </a:p>
          <a:p>
            <a:pPr lvl="1"/>
            <a:r>
              <a:rPr lang="en-GB" sz="2400" dirty="0"/>
              <a:t>RevitAPIDllsPathUpdater.exe</a:t>
            </a:r>
          </a:p>
          <a:p>
            <a:r>
              <a:rPr lang="en-US" dirty="0"/>
              <a:t>Main samples solution</a:t>
            </a:r>
            <a:endParaRPr lang="en-GB" dirty="0"/>
          </a:p>
          <a:p>
            <a:pPr lvl="1"/>
            <a:r>
              <a:rPr lang="en-GB" sz="2400" dirty="0"/>
              <a:t>SDKSamples.sln</a:t>
            </a:r>
          </a:p>
          <a:p>
            <a:r>
              <a:rPr lang="en-US" dirty="0"/>
              <a:t>And the samples themselves!</a:t>
            </a:r>
            <a:endParaRPr lang="en-GB" dirty="0"/>
          </a:p>
          <a:p>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5183186"/>
            <a:ext cx="9677400" cy="3452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a:t>
            </a:r>
            <a:r>
              <a:rPr lang="en-US" dirty="0" err="1"/>
              <a:t>Revit</a:t>
            </a:r>
            <a:r>
              <a:rPr lang="en-US" dirty="0"/>
              <a:t> </a:t>
            </a:r>
          </a:p>
        </p:txBody>
      </p:sp>
      <p:sp>
        <p:nvSpPr>
          <p:cNvPr id="3" name="Content Placeholder 2"/>
          <p:cNvSpPr>
            <a:spLocks noGrp="1"/>
          </p:cNvSpPr>
          <p:nvPr>
            <p:ph idx="1"/>
          </p:nvPr>
        </p:nvSpPr>
        <p:spPr>
          <a:xfrm>
            <a:off x="593724" y="1754187"/>
            <a:ext cx="12417425" cy="7086600"/>
          </a:xfrm>
        </p:spPr>
        <p:txBody>
          <a:bodyPr/>
          <a:lstStyle/>
          <a:p>
            <a:pPr>
              <a:buNone/>
            </a:pPr>
            <a:r>
              <a:rPr lang="en-GB" dirty="0"/>
              <a:t>1. External command</a:t>
            </a:r>
          </a:p>
          <a:p>
            <a:pPr lvl="1"/>
            <a:r>
              <a:rPr lang="en-GB" sz="2400" dirty="0"/>
              <a:t>Implement </a:t>
            </a:r>
            <a:r>
              <a:rPr lang="en-GB" sz="2400" dirty="0" err="1"/>
              <a:t>IExternalCommand</a:t>
            </a:r>
            <a:r>
              <a:rPr lang="en-GB" sz="2400" dirty="0"/>
              <a:t>; install an add-in manifest</a:t>
            </a:r>
          </a:p>
          <a:p>
            <a:pPr lvl="1"/>
            <a:r>
              <a:rPr lang="en-GB" sz="2400" dirty="0"/>
              <a:t>Commands are added to the </a:t>
            </a:r>
            <a:r>
              <a:rPr lang="en-US" sz="2400" dirty="0"/>
              <a:t>External Tools </a:t>
            </a:r>
            <a:r>
              <a:rPr lang="en-US" sz="2400" dirty="0" err="1"/>
              <a:t>pulldown</a:t>
            </a:r>
            <a:r>
              <a:rPr lang="en-US" sz="2400" dirty="0"/>
              <a:t> in the </a:t>
            </a:r>
            <a:r>
              <a:rPr lang="en-GB" sz="2400" dirty="0"/>
              <a:t>ribbon A</a:t>
            </a:r>
            <a:r>
              <a:rPr lang="en-US" sz="2400" dirty="0" err="1"/>
              <a:t>dd</a:t>
            </a:r>
            <a:r>
              <a:rPr lang="en-US" sz="2400" dirty="0"/>
              <a:t>-Ins tab</a:t>
            </a:r>
            <a:endParaRPr lang="en-GB" sz="2400" dirty="0"/>
          </a:p>
          <a:p>
            <a:pPr lvl="1"/>
            <a:r>
              <a:rPr lang="en-GB" sz="2400" dirty="0"/>
              <a:t>Tools &gt; External Tools</a:t>
            </a:r>
            <a:br>
              <a:rPr lang="en-GB" sz="2400" dirty="0"/>
            </a:br>
            <a:endParaRPr lang="en-GB" sz="2400" dirty="0"/>
          </a:p>
          <a:p>
            <a:pPr>
              <a:buNone/>
            </a:pPr>
            <a:r>
              <a:rPr lang="en-GB" dirty="0"/>
              <a:t>2. External application</a:t>
            </a:r>
          </a:p>
          <a:p>
            <a:pPr lvl="1"/>
            <a:r>
              <a:rPr lang="en-GB" sz="2400" dirty="0"/>
              <a:t>Implement </a:t>
            </a:r>
            <a:r>
              <a:rPr lang="en-GB" sz="2400" dirty="0" err="1"/>
              <a:t>IExternalApplication</a:t>
            </a:r>
            <a:r>
              <a:rPr lang="en-GB" sz="2400" dirty="0"/>
              <a:t>; install an add-in manifest</a:t>
            </a:r>
          </a:p>
          <a:p>
            <a:pPr lvl="1"/>
            <a:r>
              <a:rPr lang="en-GB" sz="2400" dirty="0"/>
              <a:t>Applications can </a:t>
            </a:r>
            <a:r>
              <a:rPr lang="en-US" sz="2400" dirty="0"/>
              <a:t>create new panels in the ribbon Add-Ins tab</a:t>
            </a:r>
            <a:endParaRPr lang="en-GB" sz="2400" dirty="0"/>
          </a:p>
          <a:p>
            <a:pPr lvl="1"/>
            <a:r>
              <a:rPr lang="en-GB" sz="2400" dirty="0"/>
              <a:t>External applications can invoke external commands</a:t>
            </a:r>
            <a:br>
              <a:rPr lang="en-GB" sz="2400" dirty="0"/>
            </a:br>
            <a:endParaRPr lang="en-GB" sz="2400" dirty="0"/>
          </a:p>
          <a:p>
            <a:pPr>
              <a:buNone/>
            </a:pPr>
            <a:r>
              <a:rPr lang="en-US" dirty="0"/>
              <a:t>3. </a:t>
            </a:r>
            <a:r>
              <a:rPr lang="en-US" dirty="0" err="1"/>
              <a:t>SharpDevelop</a:t>
            </a:r>
            <a:r>
              <a:rPr lang="en-US" dirty="0"/>
              <a:t> macro </a:t>
            </a:r>
            <a:r>
              <a:rPr lang="en-US" sz="2400" baseline="30000" dirty="0"/>
              <a:t>*) </a:t>
            </a:r>
            <a:r>
              <a:rPr lang="en-US" sz="2400" dirty="0"/>
              <a:t>not today’s focus</a:t>
            </a:r>
            <a:endParaRPr lang="en-GB" dirty="0"/>
          </a:p>
          <a:p>
            <a:pPr lvl="1">
              <a:buNone/>
            </a:pPr>
            <a:r>
              <a:rPr lang="en-US" sz="1800" dirty="0"/>
              <a:t>  </a:t>
            </a:r>
            <a:endParaRPr lang="en-US" sz="2000" dirty="0"/>
          </a:p>
          <a:p>
            <a:endParaRPr lang="en-US" dirty="0"/>
          </a:p>
        </p:txBody>
      </p:sp>
    </p:spTree>
  </p:cSld>
  <p:clrMapOvr>
    <a:masterClrMapping/>
  </p:clrMapOvr>
  <p:transition/>
</p:sld>
</file>

<file path=ppt/theme/theme1.xml><?xml version="1.0" encoding="utf-8"?>
<a:theme xmlns:a="http://schemas.openxmlformats.org/drawingml/2006/main" name="1_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6307AE55-A139-4AD7-ACEE-00E455099D23}">
  <ds:schemaRefs>
    <ds:schemaRef ds:uri="http://purl.org/dc/elements/1.1/"/>
    <ds:schemaRef ds:uri="http://schemas.microsoft.com/office/2006/metadata/properties"/>
    <ds:schemaRef ds:uri="c8bab806-ca78-4cad-94f6-48e563f76e95"/>
    <ds:schemaRef ds:uri="f53a3603-67ad-45e2-accf-d44f8756b321"/>
    <ds:schemaRef ds:uri="http://purl.org/dc/term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6346</Words>
  <Application>Microsoft Office PowerPoint</Application>
  <PresentationFormat>Custom</PresentationFormat>
  <Paragraphs>1257</Paragraphs>
  <Slides>77</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Arial</vt:lpstr>
      <vt:lpstr>Calibri</vt:lpstr>
      <vt:lpstr>Courier New</vt:lpstr>
      <vt:lpstr>Frutiger Next LT W1G</vt:lpstr>
      <vt:lpstr>Gill Sans</vt:lpstr>
      <vt:lpstr>Helvetica</vt:lpstr>
      <vt:lpstr>Lucida Grande</vt:lpstr>
      <vt:lpstr>Wingdings</vt:lpstr>
      <vt:lpstr>1_ADSK_White</vt:lpstr>
      <vt:lpstr>Introduction to Revit Programming Database Fundamentals  </vt:lpstr>
      <vt:lpstr>Agenda</vt:lpstr>
      <vt:lpstr>Overview</vt:lpstr>
      <vt:lpstr>Revit Products </vt:lpstr>
      <vt:lpstr>Revit API Assemblies</vt:lpstr>
      <vt:lpstr>Revit SDK</vt:lpstr>
      <vt:lpstr>SDK is only Documentation</vt:lpstr>
      <vt:lpstr>SDK Samples</vt:lpstr>
      <vt:lpstr>Extending Revit </vt:lpstr>
      <vt:lpstr>Revit Add-In Compilation and API References</vt:lpstr>
      <vt:lpstr>Getting Started</vt:lpstr>
      <vt:lpstr>Steps to Hello World External Command</vt:lpstr>
      <vt:lpstr>Implementing External Command Minimum Code in VB.NET </vt:lpstr>
      <vt:lpstr>Implementing External Command Minimum Code in C#</vt:lpstr>
      <vt:lpstr>Implementing External Command IExternalCommand Class </vt:lpstr>
      <vt:lpstr>Implementing External Command Execute() Method</vt:lpstr>
      <vt:lpstr>Implementing External Command Attributes</vt:lpstr>
      <vt:lpstr>Implementing External Command Show Hello World</vt:lpstr>
      <vt:lpstr>Add-in Manifest Registration Mechanism </vt:lpstr>
      <vt:lpstr>Add-in Manifest .addin File </vt:lpstr>
      <vt:lpstr>Registered Developer Symbol for Vendor Id</vt:lpstr>
      <vt:lpstr>External Tools Panel Run Your Add-in</vt:lpstr>
      <vt:lpstr>Carrying On … </vt:lpstr>
      <vt:lpstr>External Application Minimum Code in VB.NET</vt:lpstr>
      <vt:lpstr>External Application Minimum Code in VB.NET </vt:lpstr>
      <vt:lpstr>External Application .addin Manifest </vt:lpstr>
      <vt:lpstr>Command Data Access to the Revit Object Model </vt:lpstr>
      <vt:lpstr>Command Data Access to the Revit Object Model </vt:lpstr>
      <vt:lpstr>CommandData Access to the Revit Object Model   </vt:lpstr>
      <vt:lpstr>Tools </vt:lpstr>
      <vt:lpstr>Tools  Must Know </vt:lpstr>
      <vt:lpstr>DB Element</vt:lpstr>
      <vt:lpstr>DB Element Element Basics</vt:lpstr>
      <vt:lpstr>DB Element Class Derivations</vt:lpstr>
      <vt:lpstr>DB Element Element versus Symbol </vt:lpstr>
      <vt:lpstr>DB Element Identifying Element   </vt:lpstr>
      <vt:lpstr>DB Element Identifying an Element  </vt:lpstr>
      <vt:lpstr>DB Element Element.Parameters</vt:lpstr>
      <vt:lpstr>DB Element Element.Parameters   </vt:lpstr>
      <vt:lpstr>DB Element Parameters   </vt:lpstr>
      <vt:lpstr>DB Element Element.Parameter and Built-In Parameters  </vt:lpstr>
      <vt:lpstr>DB Element Element.Parameter and Built-In Parameters    </vt:lpstr>
      <vt:lpstr>DB Element Location </vt:lpstr>
      <vt:lpstr>DB Element Location </vt:lpstr>
      <vt:lpstr>DB Element Geometry </vt:lpstr>
      <vt:lpstr>Element Filtering </vt:lpstr>
      <vt:lpstr>Element Filtering  Retrieving an Element</vt:lpstr>
      <vt:lpstr>FilteredElementCollector - documentation</vt:lpstr>
      <vt:lpstr>Filter types</vt:lpstr>
      <vt:lpstr>Efficiency guidelines</vt:lpstr>
      <vt:lpstr>Logical Filters</vt:lpstr>
      <vt:lpstr>Quick Filters</vt:lpstr>
      <vt:lpstr>Slow Filters</vt:lpstr>
      <vt:lpstr>Element Filtering  1.1 A List of Family Types - System Family </vt:lpstr>
      <vt:lpstr>Element Filtering  1.2 A List of Family Types - Component Family </vt:lpstr>
      <vt:lpstr>Element Filtering  2.1 List of Instances of a Specific Object Class - System Family </vt:lpstr>
      <vt:lpstr>Element Filtering  2.2 List of Instances of a Specific Object Class - Component Family </vt:lpstr>
      <vt:lpstr>Element Filtering  3.1 Find a Specific Family Type – System Family Type  </vt:lpstr>
      <vt:lpstr>Element Filtering  3.2 Find a Specific Family Type – Component Family  </vt:lpstr>
      <vt:lpstr>Element Filtering  4.1 Find Instances of a Given Family Type</vt:lpstr>
      <vt:lpstr>Element Filtering  4.2 Find Elements with a Given Class and Name</vt:lpstr>
      <vt:lpstr>Element Filtering  More Options</vt:lpstr>
      <vt:lpstr>Element Modification</vt:lpstr>
      <vt:lpstr>Element Modification Element Level vs. Document Level Modification  </vt:lpstr>
      <vt:lpstr>Element Modification  Element Level – Family Type</vt:lpstr>
      <vt:lpstr>Element Modification  Element Level – Parameter</vt:lpstr>
      <vt:lpstr>Element Modification  Element Level – Location Curve</vt:lpstr>
      <vt:lpstr>Element Modification  Document Level – Move and Rotate</vt:lpstr>
      <vt:lpstr>Element Modification  Regeneration of Graphics</vt:lpstr>
      <vt:lpstr>Model Creation</vt:lpstr>
      <vt:lpstr>Model Creation Create Instances of  Revit Elements</vt:lpstr>
      <vt:lpstr>Model Creation Create a Wall </vt:lpstr>
      <vt:lpstr>Model Creation Create a Wall </vt:lpstr>
      <vt:lpstr>Revit API Intro Labs  </vt:lpstr>
      <vt:lpstr>Addendum: Additional Lab Exercises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2011-06-08T12:56:09Z</dcterms:created>
  <dcterms:modified xsi:type="dcterms:W3CDTF">2020-05-08T17:56:35Z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