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3" r:id="rId4"/>
  </p:sldMasterIdLst>
  <p:notesMasterIdLst>
    <p:notesMasterId r:id="rId38"/>
  </p:notesMasterIdLst>
  <p:handoutMasterIdLst>
    <p:handoutMasterId r:id="rId39"/>
  </p:handoutMasterIdLst>
  <p:sldIdLst>
    <p:sldId id="314" r:id="rId5"/>
    <p:sldId id="361" r:id="rId6"/>
    <p:sldId id="352" r:id="rId7"/>
    <p:sldId id="330" r:id="rId8"/>
    <p:sldId id="331" r:id="rId9"/>
    <p:sldId id="332" r:id="rId10"/>
    <p:sldId id="334" r:id="rId11"/>
    <p:sldId id="343" r:id="rId12"/>
    <p:sldId id="346" r:id="rId13"/>
    <p:sldId id="339" r:id="rId14"/>
    <p:sldId id="340" r:id="rId15"/>
    <p:sldId id="341" r:id="rId16"/>
    <p:sldId id="344" r:id="rId17"/>
    <p:sldId id="350" r:id="rId18"/>
    <p:sldId id="347" r:id="rId19"/>
    <p:sldId id="317" r:id="rId20"/>
    <p:sldId id="320" r:id="rId21"/>
    <p:sldId id="319" r:id="rId22"/>
    <p:sldId id="349" r:id="rId23"/>
    <p:sldId id="348" r:id="rId24"/>
    <p:sldId id="323" r:id="rId25"/>
    <p:sldId id="325" r:id="rId26"/>
    <p:sldId id="351" r:id="rId27"/>
    <p:sldId id="327" r:id="rId28"/>
    <p:sldId id="322" r:id="rId29"/>
    <p:sldId id="335" r:id="rId30"/>
    <p:sldId id="336" r:id="rId31"/>
    <p:sldId id="337" r:id="rId32"/>
    <p:sldId id="357" r:id="rId33"/>
    <p:sldId id="360" r:id="rId34"/>
    <p:sldId id="356" r:id="rId35"/>
    <p:sldId id="354" r:id="rId36"/>
    <p:sldId id="362" r:id="rId37"/>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2931">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76633" autoAdjust="0"/>
  </p:normalViewPr>
  <p:slideViewPr>
    <p:cSldViewPr>
      <p:cViewPr varScale="1">
        <p:scale>
          <a:sx n="46" d="100"/>
          <a:sy n="46" d="100"/>
        </p:scale>
        <p:origin x="1944" y="5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28-Apr-21</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28-Apr-21</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1139894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PickObject</a:t>
            </a:r>
            <a:r>
              <a:rPr lang="en-US" sz="1100" kern="1200" baseline="0" dirty="0">
                <a:solidFill>
                  <a:schemeClr val="tx1"/>
                </a:solidFill>
                <a:latin typeface="+mn-lt"/>
                <a:ea typeface="+mn-ea"/>
                <a:cs typeface="+mn-cs"/>
              </a:rPr>
              <a:t>() method prompts the user to select an object in the Revit model.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PickObjects</a:t>
            </a:r>
            <a:r>
              <a:rPr lang="en-US" sz="1100" kern="1200" baseline="0" dirty="0">
                <a:solidFill>
                  <a:schemeClr val="tx1"/>
                </a:solidFill>
                <a:latin typeface="+mn-lt"/>
                <a:ea typeface="+mn-ea"/>
                <a:cs typeface="+mn-cs"/>
              </a:rPr>
              <a:t>() method prompts the user to select multiple objects in the Revit model.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PickElementsByRectangle</a:t>
            </a:r>
            <a:r>
              <a:rPr lang="en-US" sz="1100" kern="1200" baseline="0" dirty="0">
                <a:solidFill>
                  <a:schemeClr val="tx1"/>
                </a:solidFill>
                <a:latin typeface="+mn-lt"/>
                <a:ea typeface="+mn-ea"/>
                <a:cs typeface="+mn-cs"/>
              </a:rPr>
              <a:t>() method prompts the user to select multiple elements using a rectangle, what is often also known as box select. </a:t>
            </a:r>
          </a:p>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PickPoint</a:t>
            </a:r>
            <a:r>
              <a:rPr lang="en-US" sz="1100" kern="1200" baseline="0" dirty="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99592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type of object to be selected is specified when calling </a:t>
            </a:r>
            <a:r>
              <a:rPr lang="en-US" sz="1100" kern="1200" baseline="0" dirty="0" err="1">
                <a:solidFill>
                  <a:schemeClr val="tx1"/>
                </a:solidFill>
                <a:latin typeface="+mn-lt"/>
                <a:ea typeface="+mn-ea"/>
                <a:cs typeface="+mn-cs"/>
              </a:rPr>
              <a:t>PickObject</a:t>
            </a:r>
            <a:r>
              <a:rPr lang="en-US" sz="1100" kern="1200" baseline="0" dirty="0">
                <a:solidFill>
                  <a:schemeClr val="tx1"/>
                </a:solidFill>
                <a:latin typeface="+mn-lt"/>
                <a:ea typeface="+mn-ea"/>
                <a:cs typeface="+mn-cs"/>
              </a:rPr>
              <a:t>() or </a:t>
            </a:r>
            <a:r>
              <a:rPr lang="en-US" sz="1100" kern="1200" baseline="0" dirty="0" err="1">
                <a:solidFill>
                  <a:schemeClr val="tx1"/>
                </a:solidFill>
                <a:latin typeface="+mn-lt"/>
                <a:ea typeface="+mn-ea"/>
                <a:cs typeface="+mn-cs"/>
              </a:rPr>
              <a:t>PickObjects</a:t>
            </a:r>
            <a:r>
              <a:rPr lang="en-US" sz="1100" kern="1200" baseline="0" dirty="0">
                <a:solidFill>
                  <a:schemeClr val="tx1"/>
                </a:solidFill>
                <a:latin typeface="+mn-lt"/>
                <a:ea typeface="+mn-ea"/>
                <a:cs typeface="+mn-cs"/>
              </a:rPr>
              <a:t>. Types of objects that can be specified are: Element, </a:t>
            </a:r>
            <a:r>
              <a:rPr lang="en-US" sz="1100" kern="1200" baseline="0" dirty="0" err="1">
                <a:solidFill>
                  <a:schemeClr val="tx1"/>
                </a:solidFill>
                <a:latin typeface="+mn-lt"/>
                <a:ea typeface="+mn-ea"/>
                <a:cs typeface="+mn-cs"/>
              </a:rPr>
              <a:t>PointOnElement</a:t>
            </a:r>
            <a:r>
              <a:rPr lang="en-US" sz="1100" kern="1200" baseline="0" dirty="0">
                <a:solidFill>
                  <a:schemeClr val="tx1"/>
                </a:solidFill>
                <a:latin typeface="+mn-lt"/>
                <a:ea typeface="+mn-ea"/>
                <a:cs typeface="+mn-cs"/>
              </a:rPr>
              <a:t>, Edge or Face.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a:solidFill>
                  <a:schemeClr val="tx1"/>
                </a:solidFill>
                <a:latin typeface="+mn-lt"/>
                <a:ea typeface="+mn-ea"/>
                <a:cs typeface="+mn-cs"/>
              </a:rPr>
              <a:t>StatusbarTip</a:t>
            </a:r>
            <a:r>
              <a:rPr lang="en-US" sz="1100" kern="1200" baseline="0" dirty="0">
                <a:solidFill>
                  <a:schemeClr val="tx1"/>
                </a:solidFill>
                <a:latin typeface="+mn-lt"/>
                <a:ea typeface="+mn-ea"/>
                <a:cs typeface="+mn-cs"/>
              </a:rPr>
              <a:t>. Each of the Pick functions has an overload that has a String parameter in which a custom status message can be provided. </a:t>
            </a:r>
            <a:endParaRPr lang="en-US" sz="1100" dirty="0"/>
          </a:p>
          <a:p>
            <a:endParaRPr lang="en-US" sz="1100" dirty="0"/>
          </a:p>
          <a:p>
            <a:r>
              <a:rPr lang="en-US" sz="1100" dirty="0"/>
              <a:t>With this</a:t>
            </a:r>
            <a:r>
              <a:rPr lang="en-US" sz="1100" baseline="0" dirty="0"/>
              <a:t> API, we also have the ability to define the snap settings (or types) during selection. </a:t>
            </a:r>
            <a:r>
              <a:rPr lang="en-US" sz="1100" dirty="0" err="1"/>
              <a:t>PickPoint</a:t>
            </a:r>
            <a:r>
              <a:rPr lang="en-US" sz="1100" dirty="0"/>
              <a:t>()</a:t>
            </a:r>
            <a:r>
              <a:rPr lang="en-US" sz="1100" baseline="0" dirty="0"/>
              <a:t> method also has 2 overloads with </a:t>
            </a:r>
            <a:r>
              <a:rPr lang="en-US" sz="1100" baseline="0" dirty="0" err="1"/>
              <a:t>ObjectSnapTypes</a:t>
            </a:r>
            <a:r>
              <a:rPr lang="en-US" sz="1100" baseline="0" dirty="0"/>
              <a:t> parameter which is used to specify the snap types used for selection. </a:t>
            </a:r>
          </a:p>
          <a:p>
            <a:endParaRPr lang="en-US" sz="1100" baseline="0" dirty="0"/>
          </a:p>
          <a:p>
            <a:r>
              <a:rPr lang="en-US" sz="1100" dirty="0"/>
              <a:t>We can also set the active work-plane with</a:t>
            </a:r>
            <a:r>
              <a:rPr lang="en-US" sz="1100" baseline="0" dirty="0"/>
              <a:t> the </a:t>
            </a:r>
            <a:r>
              <a:rPr lang="en-US" sz="1100" baseline="0" dirty="0" err="1"/>
              <a:t>View.SketchPlane</a:t>
            </a:r>
            <a:r>
              <a:rPr lang="en-US" sz="1100" baseline="0" dirty="0"/>
              <a:t>() </a:t>
            </a:r>
            <a:r>
              <a:rPr lang="en-US" sz="1100" dirty="0"/>
              <a:t>so that we have control on the point </a:t>
            </a:r>
            <a:r>
              <a:rPr lang="en-US" sz="1100"/>
              <a:t>that we are </a:t>
            </a:r>
            <a:r>
              <a:rPr lang="en-US" sz="1100" dirty="0"/>
              <a:t>having the user select,</a:t>
            </a:r>
            <a:r>
              <a:rPr lang="en-US" sz="1100" baseline="0" dirty="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1850715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as a parameter. And it is this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a:solidFill>
                  <a:schemeClr val="tx1"/>
                </a:solidFill>
                <a:latin typeface="+mn-lt"/>
                <a:ea typeface="+mn-ea"/>
                <a:cs typeface="+mn-cs"/>
              </a:rPr>
              <a:t>AllowElement</a:t>
            </a:r>
            <a:r>
              <a:rPr lang="en-US" sz="1100" kern="1200" baseline="0" dirty="0">
                <a:solidFill>
                  <a:schemeClr val="tx1"/>
                </a:solidFill>
                <a:latin typeface="+mn-lt"/>
                <a:ea typeface="+mn-ea"/>
                <a:cs typeface="+mn-cs"/>
              </a:rPr>
              <a:t>() which is used to specify if an element is allowed to be selected, and </a:t>
            </a:r>
            <a:r>
              <a:rPr lang="en-US" sz="1100" kern="1200" baseline="0" dirty="0" err="1">
                <a:solidFill>
                  <a:schemeClr val="tx1"/>
                </a:solidFill>
                <a:latin typeface="+mn-lt"/>
                <a:ea typeface="+mn-ea"/>
                <a:cs typeface="+mn-cs"/>
              </a:rPr>
              <a:t>AllowReference</a:t>
            </a:r>
            <a:r>
              <a:rPr lang="en-US" sz="1100" kern="1200" baseline="0" dirty="0">
                <a:solidFill>
                  <a:schemeClr val="tx1"/>
                </a:solidFill>
                <a:latin typeface="+mn-lt"/>
                <a:ea typeface="+mn-ea"/>
                <a:cs typeface="+mn-cs"/>
              </a:rPr>
              <a:t>() which is used to specify if a reference to a piece of geometry is allowed to be selected.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code snippet included in the slide demonstrates the use of </a:t>
            </a:r>
            <a:r>
              <a:rPr lang="en-US" sz="1100" kern="1200" baseline="0" dirty="0" err="1">
                <a:solidFill>
                  <a:schemeClr val="tx1"/>
                </a:solidFill>
                <a:latin typeface="+mn-lt"/>
                <a:ea typeface="+mn-ea"/>
                <a:cs typeface="+mn-cs"/>
              </a:rPr>
              <a:t>ISelectionFilter</a:t>
            </a:r>
            <a:r>
              <a:rPr lang="en-US" sz="1100" kern="1200" baseline="0" dirty="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extLst>
      <p:ext uri="{BB962C8B-B14F-4D97-AF65-F5344CB8AC3E}">
        <p14:creationId xmlns:p14="http://schemas.microsoft.com/office/powerpoint/2010/main" val="3424320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02620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194600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260696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A </a:t>
            </a:r>
            <a:r>
              <a:rPr lang="en-US" sz="1100" kern="1200" baseline="0" dirty="0" err="1">
                <a:solidFill>
                  <a:schemeClr val="tx1"/>
                </a:solidFill>
                <a:latin typeface="+mn-lt"/>
                <a:ea typeface="+mn-ea"/>
                <a:cs typeface="+mn-cs"/>
              </a:rPr>
              <a:t>TaskDialog</a:t>
            </a:r>
            <a:r>
              <a:rPr lang="en-US" sz="1100" kern="1200" baseline="0" dirty="0">
                <a:solidFill>
                  <a:schemeClr val="tx1"/>
                </a:solidFill>
                <a:latin typeface="+mn-lt"/>
                <a:ea typeface="+mn-ea"/>
                <a:cs typeface="+mn-cs"/>
              </a:rPr>
              <a:t> is a modal dialog with a set of controls and is the Revit-styled alternative to a simple Windows </a:t>
            </a:r>
            <a:r>
              <a:rPr lang="en-US" sz="1100" kern="1200" baseline="0" dirty="0" err="1">
                <a:solidFill>
                  <a:schemeClr val="tx1"/>
                </a:solidFill>
                <a:latin typeface="+mn-lt"/>
                <a:ea typeface="+mn-ea"/>
                <a:cs typeface="+mn-cs"/>
              </a:rPr>
              <a:t>MessageBox</a:t>
            </a:r>
            <a:r>
              <a:rPr lang="en-US" sz="1100" kern="1200" baseline="0" dirty="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a:solidFill>
                <a:schemeClr val="tx1"/>
              </a:solidFill>
              <a:latin typeface="+mn-lt"/>
              <a:ea typeface="+mn-ea"/>
              <a:cs typeface="+mn-cs"/>
            </a:endParaRP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4127268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a:solidFill>
                  <a:schemeClr val="tx1"/>
                </a:solidFill>
                <a:latin typeface="+mn-lt"/>
                <a:ea typeface="+mn-ea"/>
                <a:cs typeface="+mn-cs"/>
              </a:rPr>
              <a:t>TaskDialog</a:t>
            </a:r>
            <a:r>
              <a:rPr lang="en-US" sz="1100" kern="1200" baseline="0" dirty="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409637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327206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36329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3859175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333530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Revit provides access to events at both the Application level (such as </a:t>
            </a:r>
            <a:r>
              <a:rPr lang="en-US" sz="1100" kern="1200" baseline="0" dirty="0" err="1">
                <a:solidFill>
                  <a:schemeClr val="tx1"/>
                </a:solidFill>
                <a:latin typeface="+mn-lt"/>
                <a:ea typeface="+mn-ea"/>
                <a:cs typeface="+mn-cs"/>
              </a:rPr>
              <a:t>ApplicationClosing</a:t>
            </a:r>
            <a:r>
              <a:rPr lang="en-US" sz="1100" kern="1200" baseline="0" dirty="0">
                <a:solidFill>
                  <a:schemeClr val="tx1"/>
                </a:solidFill>
                <a:latin typeface="+mn-lt"/>
                <a:ea typeface="+mn-ea"/>
                <a:cs typeface="+mn-cs"/>
              </a:rPr>
              <a:t> or </a:t>
            </a:r>
            <a:r>
              <a:rPr lang="en-US" sz="1100" kern="1200" baseline="0" dirty="0" err="1">
                <a:solidFill>
                  <a:schemeClr val="tx1"/>
                </a:solidFill>
                <a:latin typeface="+mn-lt"/>
                <a:ea typeface="+mn-ea"/>
                <a:cs typeface="+mn-cs"/>
              </a:rPr>
              <a:t>DocumentOpened</a:t>
            </a:r>
            <a:r>
              <a:rPr lang="en-US" sz="1100" kern="1200" baseline="0" dirty="0">
                <a:solidFill>
                  <a:schemeClr val="tx1"/>
                </a:solidFill>
                <a:latin typeface="+mn-lt"/>
                <a:ea typeface="+mn-ea"/>
                <a:cs typeface="+mn-cs"/>
              </a:rPr>
              <a:t>) and the Document level (such as </a:t>
            </a:r>
            <a:r>
              <a:rPr lang="en-US" sz="1100" kern="1200" baseline="0" dirty="0" err="1">
                <a:solidFill>
                  <a:schemeClr val="tx1"/>
                </a:solidFill>
                <a:latin typeface="+mn-lt"/>
                <a:ea typeface="+mn-ea"/>
                <a:cs typeface="+mn-cs"/>
              </a:rPr>
              <a:t>DocumentClosing</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DocumentPrinting</a:t>
            </a:r>
            <a:r>
              <a:rPr lang="en-US" sz="1100" kern="1200" baseline="0" dirty="0">
                <a:solidFill>
                  <a:schemeClr val="tx1"/>
                </a:solidFill>
                <a:latin typeface="+mn-lt"/>
                <a:ea typeface="+mn-ea"/>
                <a:cs typeface="+mn-cs"/>
              </a:rPr>
              <a:t>). </a:t>
            </a:r>
          </a:p>
          <a:p>
            <a:r>
              <a:rPr lang="en-US" sz="1100" kern="1200" baseline="0" dirty="0">
                <a:solidFill>
                  <a:schemeClr val="tx1"/>
                </a:solidFill>
                <a:latin typeface="+mn-lt"/>
                <a:ea typeface="+mn-ea"/>
                <a:cs typeface="+mn-cs"/>
              </a:rPr>
              <a:t>The same application level events available from the Application class are also available from the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class, which represents the Revit application with no access to documents. It is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that is available to add-ins from the </a:t>
            </a:r>
            <a:r>
              <a:rPr lang="en-US" sz="1100" kern="1200" baseline="0" dirty="0" err="1">
                <a:solidFill>
                  <a:schemeClr val="tx1"/>
                </a:solidFill>
                <a:latin typeface="+mn-lt"/>
                <a:ea typeface="+mn-ea"/>
                <a:cs typeface="+mn-cs"/>
              </a:rPr>
              <a:t>OnStartup</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OnShutdown</a:t>
            </a:r>
            <a:r>
              <a:rPr lang="en-US" sz="1100" kern="1200" baseline="0" dirty="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extLst>
      <p:ext uri="{BB962C8B-B14F-4D97-AF65-F5344CB8AC3E}">
        <p14:creationId xmlns:p14="http://schemas.microsoft.com/office/powerpoint/2010/main" val="2405546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a:solidFill>
                  <a:schemeClr val="tx1"/>
                </a:solidFill>
                <a:latin typeface="+mn-lt"/>
                <a:ea typeface="+mn-ea"/>
                <a:cs typeface="+mn-cs"/>
              </a:rPr>
              <a:t>UIApplication</a:t>
            </a:r>
            <a:r>
              <a:rPr lang="en-US" sz="1100" kern="1200" baseline="0" dirty="0">
                <a:solidFill>
                  <a:schemeClr val="tx1"/>
                </a:solidFill>
                <a:latin typeface="+mn-lt"/>
                <a:ea typeface="+mn-ea"/>
                <a:cs typeface="+mn-cs"/>
              </a:rPr>
              <a:t> class. (Currently all UI events are at the application level only). </a:t>
            </a:r>
          </a:p>
          <a:p>
            <a:r>
              <a:rPr lang="en-US" sz="1100" kern="1200" baseline="0" dirty="0">
                <a:solidFill>
                  <a:schemeClr val="tx1"/>
                </a:solidFill>
                <a:latin typeface="+mn-lt"/>
                <a:ea typeface="+mn-ea"/>
                <a:cs typeface="+mn-cs"/>
              </a:rPr>
              <a:t>UI events include </a:t>
            </a:r>
            <a:r>
              <a:rPr lang="en-US" sz="1100" kern="1200" baseline="0" dirty="0" err="1">
                <a:solidFill>
                  <a:schemeClr val="tx1"/>
                </a:solidFill>
                <a:latin typeface="+mn-lt"/>
                <a:ea typeface="+mn-ea"/>
                <a:cs typeface="+mn-cs"/>
              </a:rPr>
              <a:t>ApplicationClosing</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DialogBoxShowing</a:t>
            </a:r>
            <a:r>
              <a:rPr lang="en-US" sz="1100" kern="1200" baseline="0" dirty="0">
                <a:solidFill>
                  <a:schemeClr val="tx1"/>
                </a:solidFill>
                <a:latin typeface="+mn-lt"/>
                <a:ea typeface="+mn-ea"/>
                <a:cs typeface="+mn-cs"/>
              </a:rPr>
              <a:t>, Idling, </a:t>
            </a:r>
            <a:r>
              <a:rPr lang="en-US" sz="1100" kern="1200" baseline="0" dirty="0" err="1">
                <a:solidFill>
                  <a:schemeClr val="tx1"/>
                </a:solidFill>
                <a:latin typeface="+mn-lt"/>
                <a:ea typeface="+mn-ea"/>
                <a:cs typeface="+mn-cs"/>
              </a:rPr>
              <a:t>ViewActivating</a:t>
            </a: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ViewActivated</a:t>
            </a:r>
            <a:r>
              <a:rPr lang="en-US" sz="1100" kern="1200" baseline="0" dirty="0">
                <a:solidFill>
                  <a:schemeClr val="tx1"/>
                </a:solidFill>
                <a:latin typeface="+mn-lt"/>
                <a:ea typeface="+mn-ea"/>
                <a:cs typeface="+mn-cs"/>
              </a:rPr>
              <a: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a:solidFill>
                  <a:schemeClr val="tx1"/>
                </a:solidFill>
                <a:latin typeface="+mn-lt"/>
                <a:ea typeface="+mn-ea"/>
                <a:cs typeface="+mn-cs"/>
              </a:rPr>
              <a:t>Document.IsModifiable</a:t>
            </a:r>
            <a:r>
              <a:rPr lang="en-US" sz="1100" kern="1200" baseline="0" dirty="0">
                <a:solidFill>
                  <a:schemeClr val="tx1"/>
                </a:solidFill>
                <a:latin typeface="+mn-lt"/>
                <a:ea typeface="+mn-ea"/>
                <a:cs typeface="+mn-cs"/>
              </a:rPr>
              <a:t> and </a:t>
            </a:r>
            <a:r>
              <a:rPr lang="en-US" sz="1100" kern="1200" baseline="0" dirty="0" err="1">
                <a:solidFill>
                  <a:schemeClr val="tx1"/>
                </a:solidFill>
                <a:latin typeface="+mn-lt"/>
                <a:ea typeface="+mn-ea"/>
                <a:cs typeface="+mn-cs"/>
              </a:rPr>
              <a:t>Document.IsReadOnly</a:t>
            </a:r>
            <a:r>
              <a:rPr lang="en-US" sz="1100" kern="1200" baseline="0" dirty="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520041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a:solidFill>
                  <a:schemeClr val="tx1"/>
                </a:solidFill>
                <a:latin typeface="+mn-lt"/>
                <a:ea typeface="+mn-ea"/>
                <a:cs typeface="+mn-cs"/>
              </a:rPr>
              <a:t>DocumentSavingAs</a:t>
            </a:r>
            <a:r>
              <a:rPr lang="en-US" sz="1100" kern="1200" baseline="0" dirty="0">
                <a:solidFill>
                  <a:schemeClr val="tx1"/>
                </a:solidFill>
                <a:latin typeface="+mn-lt"/>
                <a:ea typeface="+mn-ea"/>
                <a:cs typeface="+mn-cs"/>
              </a:rPr>
              <a:t> event, your event handler must take a second parameter that is a </a:t>
            </a:r>
            <a:r>
              <a:rPr lang="en-US" sz="1100" kern="1200" baseline="0" dirty="0" err="1">
                <a:solidFill>
                  <a:schemeClr val="tx1"/>
                </a:solidFill>
                <a:latin typeface="+mn-lt"/>
                <a:ea typeface="+mn-ea"/>
                <a:cs typeface="+mn-cs"/>
              </a:rPr>
              <a:t>DocumentSavingAsEventArgs</a:t>
            </a:r>
            <a:r>
              <a:rPr lang="en-US" sz="1100" kern="1200" baseline="0" dirty="0">
                <a:solidFill>
                  <a:schemeClr val="tx1"/>
                </a:solidFill>
                <a:latin typeface="+mn-lt"/>
                <a:ea typeface="+mn-ea"/>
                <a:cs typeface="+mn-cs"/>
              </a:rPr>
              <a:t> object. </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The second part of using an event is registering the event with Revit. This can be done as early as in the </a:t>
            </a:r>
            <a:r>
              <a:rPr lang="en-US" sz="1100" kern="1200" baseline="0" dirty="0" err="1">
                <a:solidFill>
                  <a:schemeClr val="tx1"/>
                </a:solidFill>
                <a:latin typeface="+mn-lt"/>
                <a:ea typeface="+mn-ea"/>
                <a:cs typeface="+mn-cs"/>
              </a:rPr>
              <a:t>OnStartup</a:t>
            </a:r>
            <a:r>
              <a:rPr lang="en-US" sz="1100" kern="1200" baseline="0" dirty="0">
                <a:solidFill>
                  <a:schemeClr val="tx1"/>
                </a:solidFill>
                <a:latin typeface="+mn-lt"/>
                <a:ea typeface="+mn-ea"/>
                <a:cs typeface="+mn-cs"/>
              </a:rPr>
              <a:t>() function through the </a:t>
            </a:r>
            <a:r>
              <a:rPr lang="en-US" sz="1100" kern="1200" baseline="0" dirty="0" err="1">
                <a:solidFill>
                  <a:schemeClr val="tx1"/>
                </a:solidFill>
                <a:latin typeface="+mn-lt"/>
                <a:ea typeface="+mn-ea"/>
                <a:cs typeface="+mn-cs"/>
              </a:rPr>
              <a:t>ControlledApplication</a:t>
            </a:r>
            <a:r>
              <a:rPr lang="en-US" sz="1100" kern="1200" baseline="0" dirty="0">
                <a:solidFill>
                  <a:schemeClr val="tx1"/>
                </a:solidFill>
                <a:latin typeface="+mn-lt"/>
                <a:ea typeface="+mn-ea"/>
                <a:cs typeface="+mn-cs"/>
              </a:rPr>
              <a:t> parameter, or at any time after Revit starts up through external commands. </a:t>
            </a:r>
          </a:p>
          <a:p>
            <a:endParaRPr lang="en-US" sz="1100" kern="1200" baseline="0" dirty="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1416083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2766480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Dynamic model update offers the ability for a Revit API application to modify the Revit model as a reaction to changes happening in the model. </a:t>
            </a:r>
            <a:r>
              <a:rPr lang="en-US" sz="1100" dirty="0" err="1"/>
              <a:t>Application.DocumentChanged</a:t>
            </a:r>
            <a:r>
              <a:rPr lang="en-US" sz="1100" baseline="0" dirty="0"/>
              <a:t> event is read-only event and thus it does not support modification to Revit database. For that, we can use the DMU mechanism.  </a:t>
            </a:r>
            <a:endParaRPr lang="en-US" sz="11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With this mechanism, Revit will now let you know when elements are added, modified or deleted.  </a:t>
            </a:r>
          </a:p>
          <a:p>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a:t>One important thing to note is that this facility allows the application to perform its changes to react to the notification within the same transaction as the one that triggered the changes. Thus</a:t>
            </a:r>
            <a:r>
              <a:rPr lang="en-US" sz="1100" baseline="0" dirty="0"/>
              <a:t> this </a:t>
            </a:r>
            <a:r>
              <a:rPr lang="en-US" sz="1100" dirty="0"/>
              <a:t>enables you to edit the model during the model regeneration cycle triggered by the element change. For example – if the user stretches a concrete beam and our application is based on </a:t>
            </a:r>
            <a:r>
              <a:rPr lang="en-US" sz="1100" dirty="0" err="1"/>
              <a:t>rebars</a:t>
            </a:r>
            <a:r>
              <a:rPr lang="en-US" sz="1100" dirty="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a:p>
          <a:p>
            <a:pPr eaLnBrk="1" hangingPunct="1"/>
            <a:endParaRPr lang="en-US" sz="1100" baseline="0" dirty="0"/>
          </a:p>
          <a:p>
            <a:pPr eaLnBrk="1" hangingPunct="1"/>
            <a:endParaRPr lang="en-US" sz="1100" baseline="0" dirty="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4095767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a:t>The ability to track and modify the model as a reaction to changes</a:t>
            </a:r>
            <a:r>
              <a:rPr lang="en-US" sz="1100" baseline="0" dirty="0"/>
              <a:t> in the model, </a:t>
            </a:r>
            <a:r>
              <a:rPr lang="en-US" sz="1100" dirty="0"/>
              <a:t>is offered through implementation of </a:t>
            </a:r>
            <a:r>
              <a:rPr lang="en-US" sz="1100" i="1" dirty="0"/>
              <a:t>updaters</a:t>
            </a:r>
            <a:r>
              <a:rPr lang="en-US" sz="1100" dirty="0"/>
              <a:t>. The updater interface offers the ability to implement a method that is informed of the scope of changes that triggered the changes. </a:t>
            </a:r>
          </a:p>
          <a:p>
            <a:pPr eaLnBrk="1" hangingPunct="1"/>
            <a:endParaRPr lang="en-US" sz="1100" baseline="0" dirty="0"/>
          </a:p>
          <a:p>
            <a:r>
              <a:rPr lang="en-US" sz="1100" kern="1200" dirty="0">
                <a:solidFill>
                  <a:schemeClr val="tx1"/>
                </a:solidFill>
                <a:latin typeface="+mn-lt"/>
                <a:ea typeface="+mn-ea"/>
                <a:cs typeface="+mn-cs"/>
              </a:rPr>
              <a:t>Updaters are classes which implement </a:t>
            </a:r>
            <a:r>
              <a:rPr lang="en-US" sz="1100" kern="1200" dirty="0" err="1">
                <a:solidFill>
                  <a:schemeClr val="tx1"/>
                </a:solidFill>
                <a:latin typeface="+mn-lt"/>
                <a:ea typeface="+mn-ea"/>
                <a:cs typeface="+mn-cs"/>
              </a:rPr>
              <a:t>IUpdater</a:t>
            </a:r>
            <a:r>
              <a:rPr lang="en-US" sz="1100" kern="1200" dirty="0">
                <a:solidFill>
                  <a:schemeClr val="tx1"/>
                </a:solidFill>
                <a:latin typeface="+mn-lt"/>
                <a:ea typeface="+mn-ea"/>
                <a:cs typeface="+mn-cs"/>
              </a:rPr>
              <a:t> interface. So as our next step, we shall create  Updater class and implement the </a:t>
            </a:r>
            <a:r>
              <a:rPr lang="en-US" sz="1100" kern="1200" dirty="0" err="1">
                <a:solidFill>
                  <a:schemeClr val="tx1"/>
                </a:solidFill>
                <a:latin typeface="+mn-lt"/>
                <a:ea typeface="+mn-ea"/>
                <a:cs typeface="+mn-cs"/>
              </a:rPr>
              <a:t>IUpdater</a:t>
            </a:r>
            <a:r>
              <a:rPr lang="en-US" sz="1100" kern="1200" dirty="0">
                <a:solidFill>
                  <a:schemeClr val="tx1"/>
                </a:solidFill>
                <a:latin typeface="+mn-lt"/>
                <a:ea typeface="+mn-ea"/>
                <a:cs typeface="+mn-cs"/>
              </a:rPr>
              <a:t> </a:t>
            </a:r>
            <a:r>
              <a:rPr lang="en-US" sz="1100" kern="1200" dirty="0" err="1">
                <a:solidFill>
                  <a:schemeClr val="tx1"/>
                </a:solidFill>
                <a:latin typeface="+mn-lt"/>
                <a:ea typeface="+mn-ea"/>
                <a:cs typeface="+mn-cs"/>
              </a:rPr>
              <a:t>interace</a:t>
            </a:r>
            <a:r>
              <a:rPr lang="en-US" sz="1100" kern="1200" dirty="0">
                <a:solidFill>
                  <a:schemeClr val="tx1"/>
                </a:solidFill>
                <a:latin typeface="+mn-lt"/>
                <a:ea typeface="+mn-ea"/>
                <a:cs typeface="+mn-cs"/>
              </a:rPr>
              <a:t> in it. This interface implementation includes some methods like -</a:t>
            </a:r>
          </a:p>
          <a:p>
            <a:pPr lvl="0"/>
            <a:r>
              <a:rPr lang="en-US" sz="1100" b="1" kern="1200" dirty="0" err="1">
                <a:solidFill>
                  <a:schemeClr val="tx1"/>
                </a:solidFill>
                <a:latin typeface="+mn-lt"/>
                <a:ea typeface="+mn-ea"/>
                <a:cs typeface="+mn-cs"/>
              </a:rPr>
              <a:t>GetUpdaterId</a:t>
            </a:r>
            <a:r>
              <a:rPr lang="en-US" sz="1100" kern="1200" dirty="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a:solidFill>
                  <a:schemeClr val="tx1"/>
                </a:solidFill>
                <a:latin typeface="+mn-lt"/>
                <a:ea typeface="+mn-ea"/>
                <a:cs typeface="+mn-cs"/>
              </a:rPr>
              <a:t>GetUpdaterName</a:t>
            </a:r>
            <a:r>
              <a:rPr lang="en-US" sz="1100" kern="1200" dirty="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a:solidFill>
                  <a:schemeClr val="tx1"/>
                </a:solidFill>
                <a:latin typeface="+mn-lt"/>
                <a:ea typeface="+mn-ea"/>
                <a:cs typeface="+mn-cs"/>
              </a:rPr>
              <a:t>GetAdditionalInformation</a:t>
            </a:r>
            <a:r>
              <a:rPr lang="en-US" sz="1100" kern="1200" dirty="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a:solidFill>
                  <a:schemeClr val="tx1"/>
                </a:solidFill>
                <a:latin typeface="+mn-lt"/>
                <a:ea typeface="+mn-ea"/>
                <a:cs typeface="+mn-cs"/>
              </a:rPr>
              <a:t>GetChangePriority</a:t>
            </a:r>
            <a:r>
              <a:rPr lang="en-US" sz="1100" kern="1200" dirty="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a:solidFill>
                  <a:schemeClr val="tx1"/>
                </a:solidFill>
                <a:latin typeface="+mn-lt"/>
                <a:ea typeface="+mn-ea"/>
                <a:cs typeface="+mn-cs"/>
              </a:rPr>
              <a:t>And </a:t>
            </a:r>
            <a:r>
              <a:rPr lang="en-US" sz="1100" b="1" kern="1200" dirty="0">
                <a:solidFill>
                  <a:schemeClr val="tx1"/>
                </a:solidFill>
                <a:latin typeface="+mn-lt"/>
                <a:ea typeface="+mn-ea"/>
                <a:cs typeface="+mn-cs"/>
              </a:rPr>
              <a:t>Execute</a:t>
            </a:r>
            <a:r>
              <a:rPr lang="en-US" sz="1100" kern="1200" dirty="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2529631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a:solidFill>
                  <a:schemeClr val="tx1"/>
                </a:solidFill>
                <a:latin typeface="+mn-lt"/>
                <a:ea typeface="+mn-ea"/>
                <a:cs typeface="+mn-cs"/>
              </a:rPr>
              <a:t>The next step is to register the Updater class in the </a:t>
            </a:r>
            <a:r>
              <a:rPr lang="en-US" sz="1100" kern="1200" dirty="0" err="1">
                <a:solidFill>
                  <a:schemeClr val="tx1"/>
                </a:solidFill>
                <a:latin typeface="+mn-lt"/>
                <a:ea typeface="+mn-ea"/>
                <a:cs typeface="+mn-cs"/>
              </a:rPr>
              <a:t>onStartUp</a:t>
            </a:r>
            <a:r>
              <a:rPr lang="en-US" sz="1100" kern="1200" dirty="0">
                <a:solidFill>
                  <a:schemeClr val="tx1"/>
                </a:solidFill>
                <a:latin typeface="+mn-lt"/>
                <a:ea typeface="+mn-ea"/>
                <a:cs typeface="+mn-cs"/>
              </a:rPr>
              <a:t> method of the external application. We create a new instance of the Updater class. Using the application level singleton </a:t>
            </a:r>
            <a:r>
              <a:rPr lang="en-US" sz="1100" kern="1200" dirty="0" err="1">
                <a:solidFill>
                  <a:schemeClr val="tx1"/>
                </a:solidFill>
                <a:latin typeface="+mn-lt"/>
                <a:ea typeface="+mn-ea"/>
                <a:cs typeface="+mn-cs"/>
              </a:rPr>
              <a:t>UpdaterRegistry</a:t>
            </a:r>
            <a:r>
              <a:rPr lang="en-US" sz="1100" kern="1200" dirty="0">
                <a:solidFill>
                  <a:schemeClr val="tx1"/>
                </a:solidFill>
                <a:latin typeface="+mn-lt"/>
                <a:ea typeface="+mn-ea"/>
                <a:cs typeface="+mn-cs"/>
              </a:rPr>
              <a:t> class which stores all the registered Updaters, we can use its </a:t>
            </a:r>
            <a:r>
              <a:rPr lang="en-US" sz="1100" kern="1200" dirty="0" err="1">
                <a:solidFill>
                  <a:schemeClr val="tx1"/>
                </a:solidFill>
                <a:latin typeface="+mn-lt"/>
                <a:ea typeface="+mn-ea"/>
                <a:cs typeface="+mn-cs"/>
              </a:rPr>
              <a:t>RegistryUpdater</a:t>
            </a:r>
            <a:r>
              <a:rPr lang="en-US" sz="1100" kern="1200" dirty="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a:solidFill>
                <a:schemeClr val="tx1"/>
              </a:solidFill>
              <a:latin typeface="+mn-lt"/>
              <a:ea typeface="+mn-ea"/>
              <a:cs typeface="+mn-cs"/>
            </a:endParaRPr>
          </a:p>
          <a:p>
            <a:r>
              <a:rPr lang="en-US" sz="1100" kern="1200" dirty="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a:solidFill>
                  <a:schemeClr val="tx1"/>
                </a:solidFill>
                <a:latin typeface="+mn-lt"/>
                <a:ea typeface="+mn-ea"/>
                <a:cs typeface="+mn-cs"/>
              </a:rPr>
              <a:t>ElementFilter</a:t>
            </a:r>
            <a:r>
              <a:rPr lang="en-US" sz="1100" kern="1200" dirty="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95970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a:solidFill>
                  <a:schemeClr val="tx1"/>
                </a:solidFill>
                <a:latin typeface="+mn-lt"/>
                <a:ea typeface="+mn-ea"/>
                <a:cs typeface="+mn-cs"/>
              </a:rPr>
              <a:t>ElementClassFilter</a:t>
            </a:r>
            <a:r>
              <a:rPr lang="en-US" sz="1200" kern="1200" dirty="0">
                <a:solidFill>
                  <a:schemeClr val="tx1"/>
                </a:solidFill>
                <a:latin typeface="+mn-lt"/>
                <a:ea typeface="+mn-ea"/>
                <a:cs typeface="+mn-cs"/>
              </a:rPr>
              <a:t>. The change type part of the trigger represents the element modification which is mentioned using the </a:t>
            </a:r>
            <a:r>
              <a:rPr lang="en-US" sz="1200" kern="1200" dirty="0" err="1">
                <a:solidFill>
                  <a:schemeClr val="tx1"/>
                </a:solidFill>
                <a:latin typeface="+mn-lt"/>
                <a:ea typeface="+mn-ea"/>
                <a:cs typeface="+mn-cs"/>
              </a:rPr>
              <a:t>Element.GetChangeTypeGeometry</a:t>
            </a:r>
            <a:r>
              <a:rPr lang="en-US" sz="1200" kern="1200" dirty="0">
                <a:solidFill>
                  <a:schemeClr val="tx1"/>
                </a:solidFill>
                <a:latin typeface="+mn-lt"/>
                <a:ea typeface="+mn-ea"/>
                <a:cs typeface="+mn-cs"/>
              </a:rPr>
              <a:t>. Finally, we use the Singleton </a:t>
            </a:r>
            <a:r>
              <a:rPr lang="en-US" sz="1200" kern="1200" dirty="0" err="1">
                <a:solidFill>
                  <a:schemeClr val="tx1"/>
                </a:solidFill>
                <a:latin typeface="+mn-lt"/>
                <a:ea typeface="+mn-ea"/>
                <a:cs typeface="+mn-cs"/>
              </a:rPr>
              <a:t>UpdaterRegistry</a:t>
            </a:r>
            <a:r>
              <a:rPr lang="en-US" sz="1200" kern="1200" dirty="0">
                <a:solidFill>
                  <a:schemeClr val="tx1"/>
                </a:solidFill>
                <a:latin typeface="+mn-lt"/>
                <a:ea typeface="+mn-ea"/>
                <a:cs typeface="+mn-cs"/>
              </a:rPr>
              <a:t> class again and use its </a:t>
            </a:r>
            <a:r>
              <a:rPr lang="en-US" sz="1200" kern="1200" dirty="0" err="1">
                <a:solidFill>
                  <a:schemeClr val="tx1"/>
                </a:solidFill>
                <a:latin typeface="+mn-lt"/>
                <a:ea typeface="+mn-ea"/>
                <a:cs typeface="+mn-cs"/>
              </a:rPr>
              <a:t>AddTrigger</a:t>
            </a:r>
            <a:r>
              <a:rPr lang="en-US" sz="1200" kern="1200" dirty="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3992221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615530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1395275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55174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extLst>
      <p:ext uri="{BB962C8B-B14F-4D97-AF65-F5344CB8AC3E}">
        <p14:creationId xmlns:p14="http://schemas.microsoft.com/office/powerpoint/2010/main" val="4005747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a:p>
        </p:txBody>
      </p:sp>
    </p:spTree>
    <p:extLst>
      <p:ext uri="{BB962C8B-B14F-4D97-AF65-F5344CB8AC3E}">
        <p14:creationId xmlns:p14="http://schemas.microsoft.com/office/powerpoint/2010/main" val="3002963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a:t>As we have seen earlier, Revit 2010 has a completely new look with a ribbon based UI. Unlike AutoCAD based products, this change is not optional. There is no way to turn this off and switch back to the old UI. </a:t>
            </a:r>
          </a:p>
          <a:p>
            <a:endParaRPr lang="en-US" sz="1100" dirty="0"/>
          </a:p>
          <a:p>
            <a:r>
              <a:rPr lang="en-US" sz="1100" dirty="0"/>
              <a:t>The Ribbon</a:t>
            </a:r>
            <a:r>
              <a:rPr lang="en-US" sz="1100" baseline="0" dirty="0"/>
              <a:t> </a:t>
            </a:r>
            <a:r>
              <a:rPr lang="en-US" sz="1100" dirty="0"/>
              <a:t>API is available to add custom ribbon panels,</a:t>
            </a:r>
            <a:r>
              <a:rPr lang="en-US" sz="1100" baseline="0" dirty="0"/>
              <a:t> add various types of UI widgets on the ribbon panel.</a:t>
            </a:r>
          </a:p>
          <a:p>
            <a:endParaRPr lang="en-US" sz="1100" baseline="0" dirty="0"/>
          </a:p>
          <a:p>
            <a:r>
              <a:rPr lang="en-US" sz="1100" baseline="0" dirty="0"/>
              <a:t>This API </a:t>
            </a:r>
            <a:r>
              <a:rPr lang="en-US" sz="1100" dirty="0"/>
              <a:t>is quite straight-forward to use. There is no need to learn WPF, for example. </a:t>
            </a:r>
          </a:p>
          <a:p>
            <a:endParaRPr lang="en-US" sz="1100" dirty="0"/>
          </a:p>
          <a:p>
            <a:r>
              <a:rPr lang="en-US" sz="1100" dirty="0"/>
              <a:t>In addition to the programming aspect, there is documentation with guidelines for designing your custom ribbon and icons. This is to ensure that your application is nicely integrated with Revit UI. The documentation in the SDK folder:</a:t>
            </a:r>
          </a:p>
          <a:p>
            <a:r>
              <a:rPr lang="en-US" sz="1100" dirty="0"/>
              <a:t> </a:t>
            </a:r>
          </a:p>
          <a:p>
            <a:pPr lvl="0"/>
            <a:r>
              <a:rPr lang="en-US" sz="1100" dirty="0"/>
              <a:t>Ribbon design guidelines.pdf </a:t>
            </a:r>
          </a:p>
          <a:p>
            <a:pPr lvl="0"/>
            <a:r>
              <a:rPr lang="en-US" sz="1100" dirty="0"/>
              <a:t>Autodesk Icon Guidelines.pdf</a:t>
            </a:r>
          </a:p>
          <a:p>
            <a:r>
              <a:rPr lang="en-US" sz="1100" dirty="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extLst>
      <p:ext uri="{BB962C8B-B14F-4D97-AF65-F5344CB8AC3E}">
        <p14:creationId xmlns:p14="http://schemas.microsoft.com/office/powerpoint/2010/main" val="110838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a:t>Since </a:t>
            </a:r>
            <a:r>
              <a:rPr lang="en-US" sz="1100" dirty="0" err="1"/>
              <a:t>Revit</a:t>
            </a:r>
            <a:r>
              <a:rPr lang="en-US" sz="1100" dirty="0"/>
              <a:t> 2012 we can create a separate ribbon tab. All External Application and External Command related user interface items are placed on the Add-Ins Tab by default </a:t>
            </a:r>
            <a:r>
              <a:rPr lang="en-US" sz="1100" baseline="0" dirty="0"/>
              <a:t> but can also be placed in Analyze tab</a:t>
            </a:r>
            <a:r>
              <a:rPr lang="en-US" sz="1100" dirty="0"/>
              <a:t>. You see this tab when you add an external application or command section to the manifest</a:t>
            </a:r>
            <a:r>
              <a:rPr lang="en-US" sz="1100" baseline="0" dirty="0"/>
              <a:t> </a:t>
            </a:r>
            <a:r>
              <a:rPr lang="en-US" sz="1100" dirty="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a:t>
            </a:r>
            <a:r>
              <a:rPr lang="en-US" sz="1100" kern="1200" baseline="0" dirty="0" err="1">
                <a:solidFill>
                  <a:schemeClr val="tx1"/>
                </a:solidFill>
                <a:latin typeface="+mn-lt"/>
                <a:ea typeface="+mn-ea"/>
                <a:cs typeface="+mn-cs"/>
              </a:rPr>
              <a:t>pulldown</a:t>
            </a:r>
            <a:r>
              <a:rPr lang="en-US" sz="1100" kern="1200" baseline="0" dirty="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08262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a:solidFill>
                  <a:schemeClr val="tx1"/>
                </a:solidFill>
                <a:latin typeface="+mn-lt"/>
                <a:ea typeface="+mn-ea"/>
                <a:cs typeface="+mn-cs"/>
              </a:rPr>
              <a:t>The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object represents an item on </a:t>
            </a:r>
            <a:r>
              <a:rPr lang="en-US" sz="1100" kern="1200" baseline="0" dirty="0" err="1">
                <a:solidFill>
                  <a:schemeClr val="tx1"/>
                </a:solidFill>
                <a:latin typeface="+mn-lt"/>
                <a:ea typeface="+mn-ea"/>
                <a:cs typeface="+mn-cs"/>
              </a:rPr>
              <a:t>RibbonPanel</a:t>
            </a:r>
            <a:r>
              <a:rPr lang="en-US" sz="1100" kern="1200" baseline="0" dirty="0">
                <a:solidFill>
                  <a:schemeClr val="tx1"/>
                </a:solidFill>
                <a:latin typeface="+mn-lt"/>
                <a:ea typeface="+mn-ea"/>
                <a:cs typeface="+mn-cs"/>
              </a:rPr>
              <a:t>, can be a push-button or a pull-down which should contain the information for creating one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a:t>
            </a:r>
          </a:p>
          <a:p>
            <a:endParaRPr lang="en-US" sz="1100" kern="1200" baseline="0" dirty="0">
              <a:solidFill>
                <a:schemeClr val="tx1"/>
              </a:solidFill>
              <a:latin typeface="+mn-lt"/>
              <a:ea typeface="+mn-ea"/>
              <a:cs typeface="+mn-cs"/>
            </a:endParaRPr>
          </a:p>
          <a:p>
            <a:r>
              <a:rPr lang="en-US" sz="1100" kern="1200" baseline="0" dirty="0">
                <a:solidFill>
                  <a:schemeClr val="tx1"/>
                </a:solidFill>
                <a:latin typeface="+mn-lt"/>
                <a:ea typeface="+mn-ea"/>
                <a:cs typeface="+mn-cs"/>
              </a:rPr>
              <a:t>Each ribbon control has two classes associated with it – one derived from </a:t>
            </a:r>
            <a:r>
              <a:rPr lang="en-US" sz="1100" kern="1200" baseline="0" dirty="0" err="1">
                <a:solidFill>
                  <a:schemeClr val="tx1"/>
                </a:solidFill>
                <a:latin typeface="+mn-lt"/>
                <a:ea typeface="+mn-ea"/>
                <a:cs typeface="+mn-cs"/>
              </a:rPr>
              <a:t>RibbonItemData</a:t>
            </a:r>
            <a:r>
              <a:rPr lang="en-US" sz="1100" kern="1200" baseline="0" dirty="0">
                <a:solidFill>
                  <a:schemeClr val="tx1"/>
                </a:solidFill>
                <a:latin typeface="+mn-lt"/>
                <a:ea typeface="+mn-ea"/>
                <a:cs typeface="+mn-cs"/>
              </a:rPr>
              <a:t> that is used to create the control (i.e. </a:t>
            </a:r>
            <a:r>
              <a:rPr lang="en-US" sz="1100" kern="1200" baseline="0" dirty="0" err="1">
                <a:solidFill>
                  <a:schemeClr val="tx1"/>
                </a:solidFill>
                <a:latin typeface="+mn-lt"/>
                <a:ea typeface="+mn-ea"/>
                <a:cs typeface="+mn-cs"/>
              </a:rPr>
              <a:t>SplitButtonData</a:t>
            </a:r>
            <a:r>
              <a:rPr lang="en-US" sz="1100" kern="1200" baseline="0" dirty="0">
                <a:solidFill>
                  <a:schemeClr val="tx1"/>
                </a:solidFill>
                <a:latin typeface="+mn-lt"/>
                <a:ea typeface="+mn-ea"/>
                <a:cs typeface="+mn-cs"/>
              </a:rPr>
              <a:t>) and add it to a ribbon panel and one derived from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(i.e. </a:t>
            </a:r>
            <a:r>
              <a:rPr lang="en-US" sz="1100" kern="1200" baseline="0" dirty="0" err="1">
                <a:solidFill>
                  <a:schemeClr val="tx1"/>
                </a:solidFill>
                <a:latin typeface="+mn-lt"/>
                <a:ea typeface="+mn-ea"/>
                <a:cs typeface="+mn-cs"/>
              </a:rPr>
              <a:t>SplitButton</a:t>
            </a:r>
            <a:r>
              <a:rPr lang="en-US" sz="1100" kern="1200" baseline="0" dirty="0">
                <a:solidFill>
                  <a:schemeClr val="tx1"/>
                </a:solidFill>
                <a:latin typeface="+mn-lt"/>
                <a:ea typeface="+mn-ea"/>
                <a:cs typeface="+mn-cs"/>
              </a:rPr>
              <a:t>) which represents the item after it is added to a panel. The properties available from </a:t>
            </a:r>
            <a:r>
              <a:rPr lang="en-US" sz="1100" kern="1200" baseline="0" dirty="0" err="1">
                <a:solidFill>
                  <a:schemeClr val="tx1"/>
                </a:solidFill>
                <a:latin typeface="+mn-lt"/>
                <a:ea typeface="+mn-ea"/>
                <a:cs typeface="+mn-cs"/>
              </a:rPr>
              <a:t>RibbonItemData</a:t>
            </a:r>
            <a:r>
              <a:rPr lang="en-US" sz="1100" kern="1200" baseline="0" dirty="0">
                <a:solidFill>
                  <a:schemeClr val="tx1"/>
                </a:solidFill>
                <a:latin typeface="+mn-lt"/>
                <a:ea typeface="+mn-ea"/>
                <a:cs typeface="+mn-cs"/>
              </a:rPr>
              <a:t> (and the derived classes) are also available from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a:solidFill>
                  <a:schemeClr val="tx1"/>
                </a:solidFill>
                <a:latin typeface="+mn-lt"/>
                <a:ea typeface="+mn-ea"/>
                <a:cs typeface="+mn-cs"/>
              </a:rPr>
              <a:t>RibbonItem</a:t>
            </a:r>
            <a:r>
              <a:rPr lang="en-US" sz="1100" kern="1200" baseline="0" dirty="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359004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ts val="0"/>
              </a:spcBef>
            </a:pPr>
            <a:r>
              <a:rPr lang="en-US" sz="1100" kern="1200" dirty="0">
                <a:solidFill>
                  <a:schemeClr val="tx1"/>
                </a:solidFill>
                <a:latin typeface="+mn-lt"/>
                <a:ea typeface="+mn-ea"/>
                <a:cs typeface="+mn-cs"/>
              </a:rPr>
              <a:t>These are Ribbon components supported via the Ribbon API:</a:t>
            </a:r>
          </a:p>
          <a:p>
            <a:pPr lvl="0">
              <a:spcBef>
                <a:spcPts val="0"/>
              </a:spcBef>
            </a:pPr>
            <a:r>
              <a:rPr lang="en-US" sz="1100" kern="1200" dirty="0" err="1">
                <a:solidFill>
                  <a:schemeClr val="tx1"/>
                </a:solidFill>
                <a:latin typeface="+mn-lt"/>
                <a:ea typeface="+mn-ea"/>
                <a:cs typeface="+mn-cs"/>
              </a:rPr>
              <a:t>SplitButton</a:t>
            </a:r>
            <a:r>
              <a:rPr lang="en-US" sz="1100" kern="1200" dirty="0">
                <a:solidFill>
                  <a:schemeClr val="tx1"/>
                </a:solidFill>
                <a:latin typeface="+mn-lt"/>
                <a:ea typeface="+mn-ea"/>
                <a:cs typeface="+mn-cs"/>
              </a:rPr>
              <a:t> - a </a:t>
            </a:r>
            <a:r>
              <a:rPr lang="en-US" sz="1100" kern="1200" dirty="0" err="1">
                <a:solidFill>
                  <a:schemeClr val="tx1"/>
                </a:solidFill>
                <a:latin typeface="+mn-lt"/>
                <a:ea typeface="+mn-ea"/>
                <a:cs typeface="+mn-cs"/>
              </a:rPr>
              <a:t>pulldown</a:t>
            </a:r>
            <a:r>
              <a:rPr lang="en-US" sz="1100" kern="1200" dirty="0">
                <a:solidFill>
                  <a:schemeClr val="tx1"/>
                </a:solidFill>
                <a:latin typeface="+mn-lt"/>
                <a:ea typeface="+mn-ea"/>
                <a:cs typeface="+mn-cs"/>
              </a:rPr>
              <a:t> button with a default pushbutton attached </a:t>
            </a:r>
          </a:p>
          <a:p>
            <a:pPr lvl="0">
              <a:spcBef>
                <a:spcPts val="0"/>
              </a:spcBef>
            </a:pPr>
            <a:r>
              <a:rPr lang="en-US" sz="1100" kern="1200" dirty="0" err="1">
                <a:solidFill>
                  <a:schemeClr val="tx1"/>
                </a:solidFill>
                <a:latin typeface="+mn-lt"/>
                <a:ea typeface="+mn-ea"/>
                <a:cs typeface="+mn-cs"/>
              </a:rPr>
              <a:t>RadioGroup</a:t>
            </a:r>
            <a:r>
              <a:rPr lang="en-US" sz="1100" kern="1200" dirty="0">
                <a:solidFill>
                  <a:schemeClr val="tx1"/>
                </a:solidFill>
                <a:latin typeface="+mn-lt"/>
                <a:ea typeface="+mn-ea"/>
                <a:cs typeface="+mn-cs"/>
              </a:rPr>
              <a:t> - a set of </a:t>
            </a:r>
            <a:r>
              <a:rPr lang="en-US" sz="1100" kern="1200" dirty="0" err="1">
                <a:solidFill>
                  <a:schemeClr val="tx1"/>
                </a:solidFill>
                <a:latin typeface="+mn-lt"/>
                <a:ea typeface="+mn-ea"/>
                <a:cs typeface="+mn-cs"/>
              </a:rPr>
              <a:t>ToggleButtons</a:t>
            </a:r>
            <a:r>
              <a:rPr lang="en-US" sz="1100" kern="1200" dirty="0">
                <a:solidFill>
                  <a:schemeClr val="tx1"/>
                </a:solidFill>
                <a:latin typeface="+mn-lt"/>
                <a:ea typeface="+mn-ea"/>
                <a:cs typeface="+mn-cs"/>
              </a:rPr>
              <a:t>, where only one of the set can be active at a time </a:t>
            </a:r>
          </a:p>
          <a:p>
            <a:pPr lvl="0">
              <a:spcBef>
                <a:spcPts val="0"/>
              </a:spcBef>
            </a:pPr>
            <a:r>
              <a:rPr lang="en-US" sz="1100" kern="1200" dirty="0" err="1">
                <a:solidFill>
                  <a:schemeClr val="tx1"/>
                </a:solidFill>
                <a:latin typeface="+mn-lt"/>
                <a:ea typeface="+mn-ea"/>
                <a:cs typeface="+mn-cs"/>
              </a:rPr>
              <a:t>ComboBox</a:t>
            </a:r>
            <a:r>
              <a:rPr lang="en-US" sz="1100" kern="1200" dirty="0">
                <a:solidFill>
                  <a:schemeClr val="tx1"/>
                </a:solidFill>
                <a:latin typeface="+mn-lt"/>
                <a:ea typeface="+mn-ea"/>
                <a:cs typeface="+mn-cs"/>
              </a:rPr>
              <a:t> - a </a:t>
            </a:r>
            <a:r>
              <a:rPr lang="en-US" sz="1100" kern="1200" dirty="0" err="1">
                <a:solidFill>
                  <a:schemeClr val="tx1"/>
                </a:solidFill>
                <a:latin typeface="+mn-lt"/>
                <a:ea typeface="+mn-ea"/>
                <a:cs typeface="+mn-cs"/>
              </a:rPr>
              <a:t>pulldown</a:t>
            </a:r>
            <a:r>
              <a:rPr lang="en-US" sz="1100" kern="1200" dirty="0">
                <a:solidFill>
                  <a:schemeClr val="tx1"/>
                </a:solidFill>
                <a:latin typeface="+mn-lt"/>
                <a:ea typeface="+mn-ea"/>
                <a:cs typeface="+mn-cs"/>
              </a:rPr>
              <a:t> containing a set of selectable items, which can be grouped optionally </a:t>
            </a:r>
          </a:p>
          <a:p>
            <a:pPr lvl="0">
              <a:spcBef>
                <a:spcPts val="0"/>
              </a:spcBef>
            </a:pPr>
            <a:r>
              <a:rPr lang="en-US" sz="1100" kern="1200" dirty="0" err="1">
                <a:solidFill>
                  <a:schemeClr val="tx1"/>
                </a:solidFill>
                <a:latin typeface="+mn-lt"/>
                <a:ea typeface="+mn-ea"/>
                <a:cs typeface="+mn-cs"/>
              </a:rPr>
              <a:t>TextBox</a:t>
            </a:r>
            <a:r>
              <a:rPr lang="en-US" sz="1100" kern="1200" dirty="0">
                <a:solidFill>
                  <a:schemeClr val="tx1"/>
                </a:solidFill>
                <a:latin typeface="+mn-lt"/>
                <a:ea typeface="+mn-ea"/>
                <a:cs typeface="+mn-cs"/>
              </a:rPr>
              <a:t> - an input field for users to enter text </a:t>
            </a:r>
          </a:p>
          <a:p>
            <a:pPr lvl="0">
              <a:spcBef>
                <a:spcPts val="0"/>
              </a:spcBef>
            </a:pPr>
            <a:r>
              <a:rPr lang="en-US" sz="1100" kern="1200" dirty="0" err="1">
                <a:solidFill>
                  <a:schemeClr val="tx1"/>
                </a:solidFill>
                <a:latin typeface="+mn-lt"/>
                <a:ea typeface="+mn-ea"/>
                <a:cs typeface="+mn-cs"/>
              </a:rPr>
              <a:t>SlideOut</a:t>
            </a:r>
            <a:r>
              <a:rPr lang="en-US" sz="1100" kern="1200" dirty="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a:solidFill>
                  <a:schemeClr val="tx1"/>
                </a:solidFill>
                <a:latin typeface="+mn-lt"/>
                <a:ea typeface="+mn-ea"/>
                <a:cs typeface="+mn-cs"/>
              </a:rPr>
              <a:t>For </a:t>
            </a:r>
            <a:r>
              <a:rPr lang="en-US" sz="1100" kern="1200" dirty="0" err="1">
                <a:solidFill>
                  <a:schemeClr val="tx1"/>
                </a:solidFill>
                <a:latin typeface="+mn-lt"/>
                <a:ea typeface="+mn-ea"/>
                <a:cs typeface="+mn-cs"/>
              </a:rPr>
              <a:t>ComboBox</a:t>
            </a:r>
            <a:r>
              <a:rPr lang="en-US" sz="1100" kern="1200" dirty="0">
                <a:solidFill>
                  <a:schemeClr val="tx1"/>
                </a:solidFill>
                <a:latin typeface="+mn-lt"/>
                <a:ea typeface="+mn-ea"/>
                <a:cs typeface="+mn-cs"/>
              </a:rPr>
              <a:t> and </a:t>
            </a:r>
            <a:r>
              <a:rPr lang="en-US" sz="1100" kern="1200" dirty="0" err="1">
                <a:solidFill>
                  <a:schemeClr val="tx1"/>
                </a:solidFill>
                <a:latin typeface="+mn-lt"/>
                <a:ea typeface="+mn-ea"/>
                <a:cs typeface="+mn-cs"/>
              </a:rPr>
              <a:t>TextBox</a:t>
            </a:r>
            <a:r>
              <a:rPr lang="en-US" sz="1100" kern="1200" dirty="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a:solidFill>
                <a:schemeClr val="tx1"/>
              </a:solidFill>
              <a:latin typeface="+mn-lt"/>
              <a:ea typeface="+mn-ea"/>
              <a:cs typeface="+mn-cs"/>
            </a:endParaRPr>
          </a:p>
          <a:p>
            <a:pPr>
              <a:spcBef>
                <a:spcPts val="0"/>
              </a:spcBef>
            </a:pPr>
            <a:r>
              <a:rPr lang="en-US" sz="1100" kern="1200" dirty="0">
                <a:solidFill>
                  <a:schemeClr val="tx1"/>
                </a:solidFill>
                <a:latin typeface="+mn-lt"/>
                <a:ea typeface="+mn-ea"/>
                <a:cs typeface="+mn-cs"/>
              </a:rPr>
              <a:t>The new property:</a:t>
            </a:r>
          </a:p>
          <a:p>
            <a:pPr lvl="0">
              <a:spcBef>
                <a:spcPts val="0"/>
              </a:spcBef>
            </a:pPr>
            <a:r>
              <a:rPr lang="en-US" sz="1100" kern="1200" dirty="0" err="1">
                <a:solidFill>
                  <a:schemeClr val="tx1"/>
                </a:solidFill>
                <a:latin typeface="+mn-lt"/>
                <a:ea typeface="+mn-ea"/>
                <a:cs typeface="+mn-cs"/>
              </a:rPr>
              <a:t>RibbonItem.Visible</a:t>
            </a:r>
            <a:r>
              <a:rPr lang="en-US" sz="1100" kern="1200" dirty="0">
                <a:solidFill>
                  <a:schemeClr val="tx1"/>
                </a:solidFill>
                <a:latin typeface="+mn-lt"/>
                <a:ea typeface="+mn-ea"/>
                <a:cs typeface="+mn-cs"/>
              </a:rPr>
              <a:t>  : provides control over whether a particular item is visible.</a:t>
            </a:r>
          </a:p>
          <a:p>
            <a:pPr lvl="0">
              <a:spcBef>
                <a:spcPts val="0"/>
              </a:spcBef>
            </a:pPr>
            <a:r>
              <a:rPr lang="en-US" sz="1100" kern="1200" dirty="0" err="1">
                <a:solidFill>
                  <a:schemeClr val="tx1"/>
                </a:solidFill>
                <a:latin typeface="+mn-lt"/>
                <a:ea typeface="+mn-ea"/>
                <a:cs typeface="+mn-cs"/>
              </a:rPr>
              <a:t>RibbonItem.LongDescription</a:t>
            </a:r>
            <a:r>
              <a:rPr lang="en-US" sz="1100" kern="1200" dirty="0">
                <a:solidFill>
                  <a:schemeClr val="tx1"/>
                </a:solidFill>
                <a:latin typeface="+mn-lt"/>
                <a:ea typeface="+mn-ea"/>
                <a:cs typeface="+mn-cs"/>
              </a:rPr>
              <a:t> </a:t>
            </a:r>
          </a:p>
          <a:p>
            <a:pPr lvl="0">
              <a:spcBef>
                <a:spcPts val="0"/>
              </a:spcBef>
            </a:pPr>
            <a:r>
              <a:rPr lang="en-US" sz="1100" kern="1200" dirty="0" err="1">
                <a:solidFill>
                  <a:schemeClr val="tx1"/>
                </a:solidFill>
                <a:latin typeface="+mn-lt"/>
                <a:ea typeface="+mn-ea"/>
                <a:cs typeface="+mn-cs"/>
              </a:rPr>
              <a:t>RibbonItem.ToolTipImage</a:t>
            </a:r>
            <a:r>
              <a:rPr lang="en-US" sz="1100" kern="1200" dirty="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a:solidFill>
                  <a:schemeClr val="tx1"/>
                </a:solidFill>
                <a:latin typeface="+mn-lt"/>
                <a:ea typeface="+mn-ea"/>
                <a:cs typeface="+mn-cs"/>
              </a:rPr>
              <a:t>PushButton.AvailabilityClassName</a:t>
            </a:r>
            <a:r>
              <a:rPr lang="en-US" sz="1100" kern="1200" dirty="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a:solidFill>
                  <a:schemeClr val="tx1"/>
                </a:solidFill>
                <a:latin typeface="+mn-lt"/>
                <a:ea typeface="+mn-ea"/>
                <a:cs typeface="+mn-cs"/>
              </a:rPr>
              <a:t>ExternalCommands</a:t>
            </a:r>
            <a:r>
              <a:rPr lang="en-US" sz="1100" kern="1200" dirty="0">
                <a:solidFill>
                  <a:schemeClr val="tx1"/>
                </a:solidFill>
                <a:latin typeface="+mn-lt"/>
                <a:ea typeface="+mn-ea"/>
                <a:cs typeface="+mn-cs"/>
              </a:rPr>
              <a:t> registered by manifest.</a:t>
            </a:r>
          </a:p>
          <a:p>
            <a:pPr lvl="0">
              <a:spcBef>
                <a:spcPts val="0"/>
              </a:spcBef>
            </a:pPr>
            <a:endParaRPr lang="en-US" sz="1100" kern="1200" dirty="0">
              <a:solidFill>
                <a:schemeClr val="tx1"/>
              </a:solidFill>
              <a:latin typeface="+mn-lt"/>
              <a:ea typeface="+mn-ea"/>
              <a:cs typeface="+mn-cs"/>
            </a:endParaRPr>
          </a:p>
          <a:p>
            <a:pPr>
              <a:spcBef>
                <a:spcPts val="0"/>
              </a:spcBef>
            </a:pPr>
            <a:r>
              <a:rPr lang="en-US" sz="1100" kern="1200" dirty="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a:solidFill>
                  <a:schemeClr val="tx1"/>
                </a:solidFill>
                <a:latin typeface="+mn-lt"/>
                <a:ea typeface="+mn-ea"/>
                <a:cs typeface="+mn-cs"/>
              </a:rPr>
              <a:t>Application.CreateRibbonPanel</a:t>
            </a:r>
            <a:r>
              <a:rPr lang="en-US" sz="1100" kern="1200" dirty="0">
                <a:solidFill>
                  <a:schemeClr val="tx1"/>
                </a:solidFill>
                <a:latin typeface="+mn-lt"/>
                <a:ea typeface="+mn-ea"/>
                <a:cs typeface="+mn-cs"/>
              </a:rPr>
              <a:t>().</a:t>
            </a:r>
          </a:p>
          <a:p>
            <a:pPr>
              <a:spcBef>
                <a:spcPts val="0"/>
              </a:spcBef>
            </a:pPr>
            <a:r>
              <a:rPr lang="en-US" sz="1100" kern="1200" dirty="0">
                <a:solidFill>
                  <a:schemeClr val="tx1"/>
                </a:solidFill>
                <a:latin typeface="+mn-lt"/>
                <a:ea typeface="+mn-ea"/>
                <a:cs typeface="+mn-cs"/>
              </a:rPr>
              <a:t>As a result of these enhancements, some pre-existing APIs have changed:</a:t>
            </a:r>
          </a:p>
          <a:p>
            <a:pPr lvl="0">
              <a:spcBef>
                <a:spcPts val="0"/>
              </a:spcBef>
            </a:pPr>
            <a:r>
              <a:rPr lang="en-US" sz="1100" kern="1200" dirty="0" err="1">
                <a:solidFill>
                  <a:schemeClr val="tx1"/>
                </a:solidFill>
                <a:latin typeface="+mn-lt"/>
                <a:ea typeface="+mn-ea"/>
                <a:cs typeface="+mn-cs"/>
              </a:rPr>
              <a:t>RibbonPanel.AddButton</a:t>
            </a:r>
            <a:r>
              <a:rPr lang="en-US" sz="1100" kern="1200" dirty="0">
                <a:solidFill>
                  <a:schemeClr val="tx1"/>
                </a:solidFill>
                <a:latin typeface="+mn-lt"/>
                <a:ea typeface="+mn-ea"/>
                <a:cs typeface="+mn-cs"/>
              </a:rPr>
              <a:t>() has been replaced with </a:t>
            </a:r>
            <a:r>
              <a:rPr lang="en-US" sz="1100" kern="1200" dirty="0" err="1">
                <a:solidFill>
                  <a:schemeClr val="tx1"/>
                </a:solidFill>
                <a:latin typeface="+mn-lt"/>
                <a:ea typeface="+mn-ea"/>
                <a:cs typeface="+mn-cs"/>
              </a:rPr>
              <a:t>RibbonPanel.AddItem</a:t>
            </a:r>
            <a:r>
              <a:rPr lang="en-US" sz="1100" kern="1200" dirty="0">
                <a:solidFill>
                  <a:schemeClr val="tx1"/>
                </a:solidFill>
                <a:latin typeface="+mn-lt"/>
                <a:ea typeface="+mn-ea"/>
                <a:cs typeface="+mn-cs"/>
              </a:rPr>
              <a:t>() </a:t>
            </a:r>
          </a:p>
          <a:p>
            <a:pPr lvl="0">
              <a:spcBef>
                <a:spcPts val="0"/>
              </a:spcBef>
            </a:pPr>
            <a:r>
              <a:rPr lang="en-US" sz="1100" kern="1200" dirty="0" err="1">
                <a:solidFill>
                  <a:schemeClr val="tx1"/>
                </a:solidFill>
                <a:latin typeface="+mn-lt"/>
                <a:ea typeface="+mn-ea"/>
                <a:cs typeface="+mn-cs"/>
              </a:rPr>
              <a:t>RibbonPanel.AddStackedButtons</a:t>
            </a:r>
            <a:r>
              <a:rPr lang="en-US" sz="1100" kern="1200" dirty="0">
                <a:solidFill>
                  <a:schemeClr val="tx1"/>
                </a:solidFill>
                <a:latin typeface="+mn-lt"/>
                <a:ea typeface="+mn-ea"/>
                <a:cs typeface="+mn-cs"/>
              </a:rPr>
              <a:t>() overloads have been replaced with </a:t>
            </a:r>
            <a:r>
              <a:rPr lang="en-US" sz="1100" kern="1200" dirty="0" err="1">
                <a:solidFill>
                  <a:schemeClr val="tx1"/>
                </a:solidFill>
                <a:latin typeface="+mn-lt"/>
                <a:ea typeface="+mn-ea"/>
                <a:cs typeface="+mn-cs"/>
              </a:rPr>
              <a:t>RibbonPanel.AddStackedItems</a:t>
            </a:r>
            <a:r>
              <a:rPr lang="en-US" sz="1100" kern="1200" dirty="0">
                <a:solidFill>
                  <a:schemeClr val="tx1"/>
                </a:solidFill>
                <a:latin typeface="+mn-lt"/>
                <a:ea typeface="+mn-ea"/>
                <a:cs typeface="+mn-cs"/>
              </a:rPr>
              <a:t>() overloads </a:t>
            </a:r>
          </a:p>
          <a:p>
            <a:pPr lvl="0">
              <a:spcBef>
                <a:spcPts val="0"/>
              </a:spcBef>
            </a:pPr>
            <a:r>
              <a:rPr lang="en-US" sz="1100" kern="1200" dirty="0">
                <a:solidFill>
                  <a:schemeClr val="tx1"/>
                </a:solidFill>
                <a:latin typeface="+mn-lt"/>
                <a:ea typeface="+mn-ea"/>
                <a:cs typeface="+mn-cs"/>
              </a:rPr>
              <a:t>Property </a:t>
            </a:r>
            <a:r>
              <a:rPr lang="en-US" sz="1100" kern="1200" dirty="0" err="1">
                <a:solidFill>
                  <a:schemeClr val="tx1"/>
                </a:solidFill>
                <a:latin typeface="+mn-lt"/>
                <a:ea typeface="+mn-ea"/>
                <a:cs typeface="+mn-cs"/>
              </a:rPr>
              <a:t>RibbonPanel.Items</a:t>
            </a:r>
            <a:r>
              <a:rPr lang="en-US" sz="1100" kern="1200" dirty="0">
                <a:solidFill>
                  <a:schemeClr val="tx1"/>
                </a:solidFill>
                <a:latin typeface="+mn-lt"/>
                <a:ea typeface="+mn-ea"/>
                <a:cs typeface="+mn-cs"/>
              </a:rPr>
              <a:t> has been replaced with method </a:t>
            </a:r>
            <a:r>
              <a:rPr lang="en-US" sz="1100" kern="1200" dirty="0" err="1">
                <a:solidFill>
                  <a:schemeClr val="tx1"/>
                </a:solidFill>
                <a:latin typeface="+mn-lt"/>
                <a:ea typeface="+mn-ea"/>
                <a:cs typeface="+mn-cs"/>
              </a:rPr>
              <a:t>RibbonPanel.GetItems</a:t>
            </a:r>
            <a:r>
              <a:rPr lang="en-US" sz="1100" kern="1200" dirty="0">
                <a:solidFill>
                  <a:schemeClr val="tx1"/>
                </a:solidFill>
                <a:latin typeface="+mn-lt"/>
                <a:ea typeface="+mn-ea"/>
                <a:cs typeface="+mn-cs"/>
              </a:rPr>
              <a:t>() </a:t>
            </a:r>
          </a:p>
          <a:p>
            <a:pPr lvl="0">
              <a:spcBef>
                <a:spcPts val="0"/>
              </a:spcBef>
            </a:pPr>
            <a:r>
              <a:rPr lang="en-US" sz="1100" kern="1200" dirty="0">
                <a:solidFill>
                  <a:schemeClr val="tx1"/>
                </a:solidFill>
                <a:latin typeface="+mn-lt"/>
                <a:ea typeface="+mn-ea"/>
                <a:cs typeface="+mn-cs"/>
              </a:rPr>
              <a:t>Property </a:t>
            </a:r>
            <a:r>
              <a:rPr lang="en-US" sz="1100" kern="1200" dirty="0" err="1">
                <a:solidFill>
                  <a:schemeClr val="tx1"/>
                </a:solidFill>
                <a:latin typeface="+mn-lt"/>
                <a:ea typeface="+mn-ea"/>
                <a:cs typeface="+mn-cs"/>
              </a:rPr>
              <a:t>PulldownButton.Items</a:t>
            </a:r>
            <a:r>
              <a:rPr lang="en-US" sz="1100" kern="1200" dirty="0">
                <a:solidFill>
                  <a:schemeClr val="tx1"/>
                </a:solidFill>
                <a:latin typeface="+mn-lt"/>
                <a:ea typeface="+mn-ea"/>
                <a:cs typeface="+mn-cs"/>
              </a:rPr>
              <a:t> has been replaced with method </a:t>
            </a:r>
            <a:r>
              <a:rPr lang="en-US" sz="1100" kern="1200" dirty="0" err="1">
                <a:solidFill>
                  <a:schemeClr val="tx1"/>
                </a:solidFill>
                <a:latin typeface="+mn-lt"/>
                <a:ea typeface="+mn-ea"/>
                <a:cs typeface="+mn-cs"/>
              </a:rPr>
              <a:t>PulldownButton.GetItems</a:t>
            </a:r>
            <a:r>
              <a:rPr lang="en-US" sz="1100" kern="1200" dirty="0">
                <a:solidFill>
                  <a:schemeClr val="tx1"/>
                </a:solidFill>
                <a:latin typeface="+mn-lt"/>
                <a:ea typeface="+mn-ea"/>
                <a:cs typeface="+mn-cs"/>
              </a:rPr>
              <a:t>() </a:t>
            </a:r>
          </a:p>
          <a:p>
            <a:pPr lvl="0">
              <a:spcBef>
                <a:spcPts val="0"/>
              </a:spcBef>
            </a:pPr>
            <a:r>
              <a:rPr lang="en-US" sz="1100" kern="1200" dirty="0">
                <a:solidFill>
                  <a:schemeClr val="tx1"/>
                </a:solidFill>
                <a:latin typeface="+mn-lt"/>
                <a:ea typeface="+mn-ea"/>
                <a:cs typeface="+mn-cs"/>
              </a:rPr>
              <a:t>Methods </a:t>
            </a:r>
            <a:r>
              <a:rPr lang="en-US" sz="1100" kern="1200" dirty="0" err="1">
                <a:solidFill>
                  <a:schemeClr val="tx1"/>
                </a:solidFill>
                <a:latin typeface="+mn-lt"/>
                <a:ea typeface="+mn-ea"/>
                <a:cs typeface="+mn-cs"/>
              </a:rPr>
              <a:t>RibbonPanel.AddPushButton</a:t>
            </a:r>
            <a:r>
              <a:rPr lang="en-US" sz="1100" kern="1200" dirty="0">
                <a:solidFill>
                  <a:schemeClr val="tx1"/>
                </a:solidFill>
                <a:latin typeface="+mn-lt"/>
                <a:ea typeface="+mn-ea"/>
                <a:cs typeface="+mn-cs"/>
              </a:rPr>
              <a:t>() and </a:t>
            </a:r>
            <a:r>
              <a:rPr lang="en-US" sz="1100" kern="1200" dirty="0" err="1">
                <a:solidFill>
                  <a:schemeClr val="tx1"/>
                </a:solidFill>
                <a:latin typeface="+mn-lt"/>
                <a:ea typeface="+mn-ea"/>
                <a:cs typeface="+mn-cs"/>
              </a:rPr>
              <a:t>RibbonPanel.AddPulldownButton</a:t>
            </a:r>
            <a:r>
              <a:rPr lang="en-US" sz="1100" kern="1200" dirty="0">
                <a:solidFill>
                  <a:schemeClr val="tx1"/>
                </a:solidFill>
                <a:latin typeface="+mn-lt"/>
                <a:ea typeface="+mn-ea"/>
                <a:cs typeface="+mn-cs"/>
              </a:rPr>
              <a:t>() have been removed. Use </a:t>
            </a:r>
            <a:r>
              <a:rPr lang="en-US" sz="1100" kern="1200" dirty="0" err="1">
                <a:solidFill>
                  <a:schemeClr val="tx1"/>
                </a:solidFill>
                <a:latin typeface="+mn-lt"/>
                <a:ea typeface="+mn-ea"/>
                <a:cs typeface="+mn-cs"/>
              </a:rPr>
              <a:t>RibbonPanel.AddItem</a:t>
            </a:r>
            <a:r>
              <a:rPr lang="en-US" sz="1100" kern="1200" dirty="0">
                <a:solidFill>
                  <a:schemeClr val="tx1"/>
                </a:solidFill>
                <a:latin typeface="+mn-lt"/>
                <a:ea typeface="+mn-ea"/>
                <a:cs typeface="+mn-cs"/>
              </a:rPr>
              <a:t>() for this operation. </a:t>
            </a:r>
          </a:p>
          <a:p>
            <a:pPr lvl="0">
              <a:spcBef>
                <a:spcPts val="0"/>
              </a:spcBef>
            </a:pPr>
            <a:r>
              <a:rPr lang="en-US" sz="1100" kern="1200" dirty="0" err="1">
                <a:solidFill>
                  <a:schemeClr val="tx1"/>
                </a:solidFill>
                <a:latin typeface="+mn-lt"/>
                <a:ea typeface="+mn-ea"/>
                <a:cs typeface="+mn-cs"/>
              </a:rPr>
              <a:t>RibbonPanel.AddToPulldown</a:t>
            </a:r>
            <a:r>
              <a:rPr lang="en-US" sz="1100" kern="1200" dirty="0">
                <a:solidFill>
                  <a:schemeClr val="tx1"/>
                </a:solidFill>
                <a:latin typeface="+mn-lt"/>
                <a:ea typeface="+mn-ea"/>
                <a:cs typeface="+mn-cs"/>
              </a:rPr>
              <a:t>() has been removed. </a:t>
            </a:r>
          </a:p>
          <a:p>
            <a:pPr lvl="0">
              <a:spcBef>
                <a:spcPts val="0"/>
              </a:spcBef>
            </a:pPr>
            <a:r>
              <a:rPr lang="en-US" sz="1100" kern="1200" dirty="0" err="1">
                <a:solidFill>
                  <a:schemeClr val="tx1"/>
                </a:solidFill>
                <a:latin typeface="+mn-lt"/>
                <a:ea typeface="+mn-ea"/>
                <a:cs typeface="+mn-cs"/>
              </a:rPr>
              <a:t>PulldownButton.AddPushButton</a:t>
            </a:r>
            <a:r>
              <a:rPr lang="en-US" sz="1100" kern="1200" dirty="0">
                <a:solidFill>
                  <a:schemeClr val="tx1"/>
                </a:solidFill>
                <a:latin typeface="+mn-lt"/>
                <a:ea typeface="+mn-ea"/>
                <a:cs typeface="+mn-cs"/>
              </a:rPr>
              <a:t>() to add pushbutton.</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351651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59221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116714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a:solidFill>
                  <a:schemeClr val="tx1">
                    <a:lumMod val="65000"/>
                    <a:lumOff val="35000"/>
                  </a:schemeClr>
                </a:solidFill>
                <a:latin typeface="Frutiger Next LT W1G"/>
                <a:cs typeface="Frutiger Next LT W1G"/>
              </a:rPr>
              <a:t>© 2014 Autodesk</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88123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a:solidFill>
                <a:schemeClr val="bg1">
                  <a:lumMod val="65000"/>
                </a:schemeClr>
              </a:solidFill>
              <a:latin typeface="Frutiger Next LT W1G"/>
              <a:cs typeface="Frutiger Next LT W1G"/>
            </a:endParaRPr>
          </a:p>
          <a:p>
            <a:r>
              <a:rPr lang="en-US" sz="1300" b="0" i="0" dirty="0">
                <a:solidFill>
                  <a:schemeClr val="bg1">
                    <a:lumMod val="65000"/>
                  </a:schemeClr>
                </a:solidFill>
                <a:latin typeface="Frutiger Next LT W1G"/>
                <a:cs typeface="Frutiger Next LT W1G"/>
              </a:rPr>
              <a:t>© 2014 Autodesk, Inc. All right</a:t>
            </a:r>
            <a:r>
              <a:rPr lang="en-US" sz="1300" b="0" i="0" baseline="0" dirty="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083674996"/>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22686675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www.autodesk.com/revit-help/?guid=GUID-F0A122E0-E556-4D0D-9D0F-7E72A9315A42" TargetMode="External"/><Relationship Id="rId3" Type="http://schemas.openxmlformats.org/officeDocument/2006/relationships/hyperlink" Target="http://www.autodesk.com/developrevit" TargetMode="External"/><Relationship Id="rId7" Type="http://schemas.openxmlformats.org/officeDocument/2006/relationships/hyperlink" Target="http://adndevblog.typepad.com/aec/"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10" Type="http://schemas.openxmlformats.org/officeDocument/2006/relationships/hyperlink" Target="http://adn.autodesk.com/" TargetMode="External"/><Relationship Id="rId4" Type="http://schemas.openxmlformats.org/officeDocument/2006/relationships/hyperlink" Target="http://discussion.autodesk.com/" TargetMode="External"/><Relationship Id="rId9" Type="http://schemas.openxmlformats.org/officeDocument/2006/relationships/hyperlink" Target="http://www.autodesk.com/joinad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a:solidFill>
                  <a:schemeClr val="bg1"/>
                </a:solidFill>
              </a:rPr>
              <a:t>Revit</a:t>
            </a:r>
            <a:r>
              <a:rPr lang="en-US" sz="5400" dirty="0">
                <a:solidFill>
                  <a:schemeClr val="bg1"/>
                </a:solidFill>
              </a:rPr>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a:solidFill>
                  <a:schemeClr val="bg1"/>
                </a:solidFill>
              </a:rPr>
              <a:t> </a:t>
            </a:r>
            <a:endParaRPr lang="en-US" sz="2400" i="1" dirty="0">
              <a:solidFill>
                <a:schemeClr val="bg1"/>
              </a:solidFill>
            </a:endParaRPr>
          </a:p>
          <a:p>
            <a:pPr marL="0" indent="0">
              <a:spcBef>
                <a:spcPts val="201"/>
              </a:spcBef>
              <a:buNone/>
            </a:pPr>
            <a:r>
              <a:rPr lang="en-US" sz="2400" i="1" dirty="0">
                <a:solidFill>
                  <a:schemeClr val="bg1"/>
                </a:solidFill>
              </a:rPr>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Ability to select Object(s), Point, Edge and Face</a:t>
            </a:r>
          </a:p>
          <a:p>
            <a:r>
              <a:rPr lang="en-US" dirty="0"/>
              <a:t>Add new selection to active collection using:</a:t>
            </a:r>
          </a:p>
          <a:p>
            <a:pPr lvl="2"/>
            <a:r>
              <a:rPr lang="en-US" dirty="0" err="1"/>
              <a:t>PickObject</a:t>
            </a:r>
            <a:r>
              <a:rPr lang="en-US" dirty="0"/>
              <a:t>()</a:t>
            </a:r>
          </a:p>
          <a:p>
            <a:pPr lvl="2"/>
            <a:r>
              <a:rPr lang="en-US" dirty="0" err="1"/>
              <a:t>PickObjects</a:t>
            </a:r>
            <a:r>
              <a:rPr lang="en-US" dirty="0"/>
              <a:t>()</a:t>
            </a:r>
          </a:p>
          <a:p>
            <a:pPr lvl="2"/>
            <a:r>
              <a:rPr lang="en-US" dirty="0" err="1"/>
              <a:t>PickElementsByRectangle</a:t>
            </a:r>
            <a:r>
              <a:rPr lang="en-US" dirty="0"/>
              <a:t>()</a:t>
            </a:r>
          </a:p>
          <a:p>
            <a:pPr lvl="2"/>
            <a:r>
              <a:rPr lang="en-US" dirty="0" err="1"/>
              <a:t>PickPoint</a:t>
            </a:r>
            <a:r>
              <a:rPr lang="en-US" dirty="0"/>
              <a:t>()</a:t>
            </a:r>
          </a:p>
          <a:p>
            <a:endParaRPr lang="en-US" dirty="0"/>
          </a:p>
          <a:p>
            <a:pPr lvl="2"/>
            <a:endParaRPr lang="en-US" dirty="0"/>
          </a:p>
          <a:p>
            <a:pPr lvl="2"/>
            <a:endParaRPr lang="en-US" dirty="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a:solidFill>
                <a:srgbClr val="000000"/>
              </a:solidFill>
              <a:latin typeface="Courier New"/>
            </a:endParaRPr>
          </a:p>
          <a:p>
            <a:r>
              <a:rPr lang="en-US" sz="2000" dirty="0" err="1">
                <a:solidFill>
                  <a:srgbClr val="000000"/>
                </a:solidFill>
                <a:latin typeface="Courier New"/>
              </a:rPr>
              <a:t>UIDocument</a:t>
            </a:r>
            <a:r>
              <a:rPr lang="en-US" sz="2000" dirty="0">
                <a:solidFill>
                  <a:srgbClr val="000000"/>
                </a:solidFill>
                <a:latin typeface="Courier New"/>
              </a:rPr>
              <a:t> </a:t>
            </a:r>
            <a:r>
              <a:rPr lang="en-US" sz="2000" dirty="0" err="1">
                <a:solidFill>
                  <a:srgbClr val="000000"/>
                </a:solidFill>
                <a:latin typeface="Courier New"/>
              </a:rPr>
              <a:t>uidoc</a:t>
            </a:r>
            <a:r>
              <a:rPr lang="en-US" sz="2000" dirty="0">
                <a:solidFill>
                  <a:srgbClr val="000000"/>
                </a:solidFill>
                <a:latin typeface="Courier New"/>
              </a:rPr>
              <a:t> = new </a:t>
            </a:r>
            <a:r>
              <a:rPr lang="en-US" sz="2000" dirty="0" err="1">
                <a:solidFill>
                  <a:srgbClr val="000000"/>
                </a:solidFill>
                <a:latin typeface="Courier New"/>
              </a:rPr>
              <a:t>UIDocument</a:t>
            </a:r>
            <a:r>
              <a:rPr lang="en-US" sz="2000" dirty="0">
                <a:solidFill>
                  <a:srgbClr val="000000"/>
                </a:solidFill>
                <a:latin typeface="Courier New"/>
              </a:rPr>
              <a:t>(document); </a:t>
            </a:r>
          </a:p>
          <a:p>
            <a:r>
              <a:rPr lang="en-US" sz="2000" dirty="0">
                <a:solidFill>
                  <a:srgbClr val="000000"/>
                </a:solidFill>
                <a:latin typeface="Courier New"/>
              </a:rPr>
              <a:t>Selection choices = </a:t>
            </a:r>
            <a:r>
              <a:rPr lang="en-US" sz="2000" dirty="0" err="1">
                <a:solidFill>
                  <a:srgbClr val="000000"/>
                </a:solidFill>
                <a:latin typeface="Courier New"/>
              </a:rPr>
              <a:t>uidoc.Selection</a:t>
            </a:r>
            <a:r>
              <a:rPr lang="en-US" sz="2000" dirty="0">
                <a:solidFill>
                  <a:srgbClr val="000000"/>
                </a:solidFill>
                <a:latin typeface="Courier New"/>
              </a:rPr>
              <a:t>; </a:t>
            </a:r>
          </a:p>
          <a:p>
            <a:endParaRPr lang="en-US" sz="2000" dirty="0">
              <a:solidFill>
                <a:srgbClr val="000000"/>
              </a:solidFill>
              <a:latin typeface="Courier New"/>
            </a:endParaRPr>
          </a:p>
          <a:p>
            <a:r>
              <a:rPr lang="en-US" sz="2000" dirty="0">
                <a:solidFill>
                  <a:srgbClr val="000000"/>
                </a:solidFill>
                <a:latin typeface="Courier New"/>
              </a:rPr>
              <a:t>// Choose objects from Revit. </a:t>
            </a:r>
          </a:p>
          <a:p>
            <a:endParaRPr lang="en-US" sz="2000" dirty="0">
              <a:solidFill>
                <a:srgbClr val="000000"/>
              </a:solidFill>
              <a:latin typeface="Courier New"/>
            </a:endParaRPr>
          </a:p>
          <a:p>
            <a:r>
              <a:rPr lang="en-US" sz="2000" dirty="0" err="1">
                <a:solidFill>
                  <a:srgbClr val="000000"/>
                </a:solidFill>
                <a:latin typeface="Courier New"/>
              </a:rPr>
              <a:t>IList</a:t>
            </a:r>
            <a:r>
              <a:rPr lang="en-US" sz="2000" dirty="0">
                <a:solidFill>
                  <a:srgbClr val="000000"/>
                </a:solidFill>
                <a:latin typeface="Courier New"/>
              </a:rPr>
              <a:t>&lt;Element&gt; </a:t>
            </a:r>
            <a:r>
              <a:rPr lang="en-US" sz="2000" dirty="0" err="1">
                <a:solidFill>
                  <a:srgbClr val="000000"/>
                </a:solidFill>
                <a:latin typeface="Courier New"/>
              </a:rPr>
              <a:t>hasPickSome</a:t>
            </a:r>
            <a:r>
              <a:rPr lang="en-US" sz="2000" dirty="0">
                <a:solidFill>
                  <a:srgbClr val="000000"/>
                </a:solidFill>
                <a:latin typeface="Courier New"/>
              </a:rPr>
              <a:t> = </a:t>
            </a:r>
          </a:p>
          <a:p>
            <a:r>
              <a:rPr lang="en-US" sz="2000" b="1" dirty="0">
                <a:solidFill>
                  <a:srgbClr val="000000"/>
                </a:solidFill>
                <a:latin typeface="Courier New"/>
              </a:rPr>
              <a:t>    </a:t>
            </a:r>
            <a:r>
              <a:rPr lang="en-US" sz="2000" b="1" dirty="0" err="1">
                <a:solidFill>
                  <a:srgbClr val="000000"/>
                </a:solidFill>
                <a:latin typeface="Courier New"/>
              </a:rPr>
              <a:t>choices.PickElementsByRectangle</a:t>
            </a:r>
            <a:r>
              <a:rPr lang="en-US" sz="2000" dirty="0">
                <a:solidFill>
                  <a:srgbClr val="000000"/>
                </a:solidFill>
                <a:latin typeface="Courier New"/>
              </a:rPr>
              <a:t>("Select by rectangle"); </a:t>
            </a:r>
          </a:p>
          <a:p>
            <a:endParaRPr lang="en-US" sz="2000" dirty="0">
              <a:solidFill>
                <a:srgbClr val="000000"/>
              </a:solidFill>
              <a:latin typeface="Courier New"/>
            </a:endParaRPr>
          </a:p>
          <a:p>
            <a:r>
              <a:rPr lang="en-US" sz="2000" dirty="0">
                <a:solidFill>
                  <a:srgbClr val="000000"/>
                </a:solidFill>
                <a:latin typeface="Courier New"/>
              </a:rPr>
              <a:t>if (</a:t>
            </a:r>
            <a:r>
              <a:rPr lang="en-US" sz="2000" dirty="0" err="1">
                <a:solidFill>
                  <a:srgbClr val="000000"/>
                </a:solidFill>
                <a:latin typeface="Courier New"/>
              </a:rPr>
              <a:t>hasPickSome.Count</a:t>
            </a:r>
            <a:r>
              <a:rPr lang="en-US" sz="2000" dirty="0">
                <a:solidFill>
                  <a:srgbClr val="000000"/>
                </a:solidFill>
                <a:latin typeface="Courier New"/>
              </a:rPr>
              <a:t> &gt; 0) </a:t>
            </a:r>
          </a:p>
          <a:p>
            <a:r>
              <a:rPr lang="en-US" sz="2000" dirty="0">
                <a:solidFill>
                  <a:srgbClr val="000000"/>
                </a:solidFill>
                <a:latin typeface="Courier New"/>
              </a:rPr>
              <a:t>{ </a:t>
            </a:r>
          </a:p>
          <a:p>
            <a:r>
              <a:rPr lang="en-US" sz="2000" dirty="0">
                <a:solidFill>
                  <a:srgbClr val="000000"/>
                </a:solidFill>
                <a:latin typeface="Courier New"/>
              </a:rPr>
              <a:t>    </a:t>
            </a:r>
            <a:r>
              <a:rPr lang="en-US" sz="2000" dirty="0" err="1">
                <a:solidFill>
                  <a:srgbClr val="000000"/>
                </a:solidFill>
                <a:latin typeface="Courier New"/>
              </a:rPr>
              <a:t>int</a:t>
            </a:r>
            <a:r>
              <a:rPr lang="en-US" sz="2000" dirty="0">
                <a:solidFill>
                  <a:srgbClr val="000000"/>
                </a:solidFill>
                <a:latin typeface="Courier New"/>
              </a:rPr>
              <a:t> </a:t>
            </a:r>
            <a:r>
              <a:rPr lang="en-US" sz="2000" dirty="0" err="1">
                <a:solidFill>
                  <a:srgbClr val="000000"/>
                </a:solidFill>
                <a:latin typeface="Courier New"/>
              </a:rPr>
              <a:t>newSelectionCount</a:t>
            </a:r>
            <a:r>
              <a:rPr lang="en-US" sz="2000" dirty="0">
                <a:solidFill>
                  <a:srgbClr val="000000"/>
                </a:solidFill>
                <a:latin typeface="Courier New"/>
              </a:rPr>
              <a:t> = </a:t>
            </a:r>
            <a:r>
              <a:rPr lang="en-US" sz="2000" dirty="0" err="1">
                <a:solidFill>
                  <a:srgbClr val="000000"/>
                </a:solidFill>
                <a:latin typeface="Courier New"/>
              </a:rPr>
              <a:t>choices.Elements.Size</a:t>
            </a:r>
            <a:r>
              <a:rPr lang="en-US" sz="2000" dirty="0">
                <a:solidFill>
                  <a:srgbClr val="000000"/>
                </a:solidFill>
                <a:latin typeface="Courier New"/>
              </a:rPr>
              <a:t>; </a:t>
            </a:r>
          </a:p>
          <a:p>
            <a:r>
              <a:rPr lang="en-US" sz="2000" dirty="0">
                <a:solidFill>
                  <a:srgbClr val="000000"/>
                </a:solidFill>
                <a:latin typeface="Courier New"/>
              </a:rPr>
              <a:t>    string prompt = </a:t>
            </a:r>
            <a:r>
              <a:rPr lang="en-US" sz="2000" dirty="0" err="1">
                <a:solidFill>
                  <a:srgbClr val="000000"/>
                </a:solidFill>
                <a:latin typeface="Courier New"/>
              </a:rPr>
              <a:t>string.Format</a:t>
            </a:r>
            <a:r>
              <a:rPr lang="en-US" sz="2000" dirty="0">
                <a:solidFill>
                  <a:srgbClr val="000000"/>
                </a:solidFill>
                <a:latin typeface="Courier New"/>
              </a:rPr>
              <a:t>("{0} elements added to Selection.", </a:t>
            </a:r>
          </a:p>
          <a:p>
            <a:r>
              <a:rPr lang="en-US" sz="2000" dirty="0">
                <a:solidFill>
                  <a:srgbClr val="000000"/>
                </a:solidFill>
                <a:latin typeface="Courier New"/>
              </a:rPr>
              <a:t>        </a:t>
            </a:r>
            <a:r>
              <a:rPr lang="en-US" sz="2000" dirty="0" err="1">
                <a:solidFill>
                  <a:srgbClr val="000000"/>
                </a:solidFill>
                <a:latin typeface="Courier New"/>
              </a:rPr>
              <a:t>newSelectionCount</a:t>
            </a:r>
            <a:r>
              <a:rPr lang="en-US" sz="2000" dirty="0">
                <a:solidFill>
                  <a:srgbClr val="000000"/>
                </a:solidFill>
                <a:latin typeface="Courier New"/>
              </a:rPr>
              <a:t> - </a:t>
            </a:r>
            <a:r>
              <a:rPr lang="en-US" sz="2000" dirty="0" err="1">
                <a:solidFill>
                  <a:srgbClr val="000000"/>
                </a:solidFill>
                <a:latin typeface="Courier New"/>
              </a:rPr>
              <a:t>selectionCount</a:t>
            </a:r>
            <a:r>
              <a:rPr lang="en-US" sz="2000" dirty="0">
                <a:solidFill>
                  <a:srgbClr val="000000"/>
                </a:solidFill>
                <a:latin typeface="Courier New"/>
              </a:rPr>
              <a:t>); </a:t>
            </a:r>
          </a:p>
          <a:p>
            <a:r>
              <a:rPr lang="en-US" sz="2000" dirty="0">
                <a:solidFill>
                  <a:srgbClr val="000000"/>
                </a:solidFill>
                <a:latin typeface="Courier New"/>
              </a:rPr>
              <a:t>    </a:t>
            </a:r>
            <a:r>
              <a:rPr lang="en-US" sz="2000" dirty="0" err="1">
                <a:solidFill>
                  <a:srgbClr val="000000"/>
                </a:solidFill>
                <a:latin typeface="Courier New"/>
              </a:rPr>
              <a:t>TaskDialog.Show</a:t>
            </a:r>
            <a:r>
              <a:rPr lang="en-US" sz="2000" dirty="0">
                <a:solidFill>
                  <a:srgbClr val="000000"/>
                </a:solidFill>
                <a:latin typeface="Courier New"/>
              </a:rPr>
              <a:t>("Revit", prompt); </a:t>
            </a:r>
          </a:p>
          <a:p>
            <a:r>
              <a:rPr lang="en-US" sz="2000" dirty="0">
                <a:solidFill>
                  <a:srgbClr val="000000"/>
                </a:solidFill>
                <a:latin typeface="Courier New"/>
              </a:rPr>
              <a:t>} </a:t>
            </a:r>
            <a:r>
              <a:rPr lang="en-US" sz="2800" dirty="0">
                <a:solidFill>
                  <a:srgbClr val="000000"/>
                </a:solidFill>
                <a:latin typeface="Courier New"/>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Selection</a:t>
            </a:r>
            <a:br>
              <a:rPr lang="en-US"/>
            </a:br>
            <a:r>
              <a:rPr lang="en-US" sz="2800" b="0" i="1">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a:t>Ability to specify type of object</a:t>
            </a:r>
          </a:p>
          <a:p>
            <a:pPr lvl="1"/>
            <a:r>
              <a:rPr lang="en-US" dirty="0"/>
              <a:t>Element, </a:t>
            </a:r>
            <a:r>
              <a:rPr lang="en-US" dirty="0" err="1"/>
              <a:t>PointOnElement</a:t>
            </a:r>
            <a:r>
              <a:rPr lang="en-US" dirty="0"/>
              <a:t>, Edge, Face</a:t>
            </a:r>
          </a:p>
          <a:p>
            <a:r>
              <a:rPr lang="en-US" dirty="0"/>
              <a:t>Ability to add custom status messages</a:t>
            </a:r>
          </a:p>
          <a:p>
            <a:pPr lvl="1"/>
            <a:r>
              <a:rPr lang="en-US" dirty="0" err="1"/>
              <a:t>StatusbarTip</a:t>
            </a:r>
            <a:endParaRPr lang="en-US" dirty="0"/>
          </a:p>
          <a:p>
            <a:r>
              <a:rPr lang="en-US" dirty="0"/>
              <a:t>Ability to define snap types for selection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Ability to set the active </a:t>
            </a:r>
            <a:r>
              <a:rPr lang="en-US" dirty="0" err="1"/>
              <a:t>workplane</a:t>
            </a:r>
            <a:endParaRPr lang="en-US" dirty="0"/>
          </a:p>
          <a:p>
            <a:pPr lvl="1"/>
            <a:r>
              <a:rPr lang="en-US" dirty="0" err="1"/>
              <a:t>View.SketchPlane</a:t>
            </a:r>
            <a:endParaRPr lang="en-US" dirty="0"/>
          </a:p>
          <a:p>
            <a:endParaRPr lang="en-US" dirty="0"/>
          </a:p>
          <a:p>
            <a:pPr lvl="2"/>
            <a:endParaRPr lang="en-US" dirty="0"/>
          </a:p>
          <a:p>
            <a:pPr lvl="2"/>
            <a:endParaRPr lang="en-US" dirty="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a:latin typeface="Courier New" pitchFamily="49" charset="0"/>
                <a:cs typeface="Courier New" pitchFamily="49" charset="0"/>
              </a:rPr>
              <a:t>public void </a:t>
            </a:r>
            <a:r>
              <a:rPr lang="en-US" sz="2000" dirty="0" err="1">
                <a:latin typeface="Courier New" pitchFamily="49" charset="0"/>
                <a:cs typeface="Courier New" pitchFamily="49" charset="0"/>
              </a:rPr>
              <a:t>PickPoint</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UIDocument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uidoc</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r>
              <a:rPr lang="en-US" sz="2000" b="1" dirty="0" err="1">
                <a:latin typeface="Courier New" pitchFamily="49" charset="0"/>
                <a:cs typeface="Courier New" pitchFamily="49" charset="0"/>
              </a:rPr>
              <a:t>ObjectSnapTypes</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snapTypes</a:t>
            </a:r>
            <a:r>
              <a:rPr lang="en-US" sz="2000" dirty="0">
                <a:latin typeface="Courier New" pitchFamily="49" charset="0"/>
                <a:cs typeface="Courier New" pitchFamily="49" charset="0"/>
              </a:rPr>
              <a:t> =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ObjectSnapTypes.Endpoints</a:t>
            </a:r>
            <a:r>
              <a:rPr lang="en-US" sz="2000" dirty="0">
                <a:latin typeface="Courier New" pitchFamily="49" charset="0"/>
                <a:cs typeface="Courier New" pitchFamily="49" charset="0"/>
              </a:rPr>
              <a:t> | </a:t>
            </a:r>
            <a:r>
              <a:rPr lang="en-US" sz="2000" b="1" dirty="0" err="1">
                <a:latin typeface="Courier New" pitchFamily="49" charset="0"/>
                <a:cs typeface="Courier New" pitchFamily="49" charset="0"/>
              </a:rPr>
              <a:t>ObjectSnapTypes.Intersections</a:t>
            </a:r>
            <a:r>
              <a:rPr lang="en-US" sz="2000" dirty="0">
                <a:latin typeface="Courier New" pitchFamily="49" charset="0"/>
                <a:cs typeface="Courier New" pitchFamily="49" charset="0"/>
              </a:rPr>
              <a:t>; </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XYZ point = </a:t>
            </a:r>
            <a:r>
              <a:rPr lang="en-US" sz="2000" dirty="0" err="1">
                <a:latin typeface="Courier New" pitchFamily="49" charset="0"/>
                <a:cs typeface="Courier New" pitchFamily="49" charset="0"/>
              </a:rPr>
              <a:t>uidoc.Selection.PickPoint</a:t>
            </a:r>
            <a:r>
              <a:rPr lang="en-US" sz="2000" dirty="0">
                <a:latin typeface="Courier New" pitchFamily="49" charset="0"/>
                <a:cs typeface="Courier New" pitchFamily="49" charset="0"/>
              </a:rPr>
              <a:t>(</a:t>
            </a:r>
          </a:p>
          <a:p>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snapTypes</a:t>
            </a:r>
            <a:r>
              <a:rPr lang="en-US" sz="2000" dirty="0">
                <a:latin typeface="Courier New" pitchFamily="49" charset="0"/>
                <a:cs typeface="Courier New" pitchFamily="49" charset="0"/>
              </a:rPr>
              <a:t>, "Select an end point or intersection"); </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string </a:t>
            </a:r>
            <a:r>
              <a:rPr lang="en-US" sz="2000" dirty="0" err="1">
                <a:latin typeface="Courier New" pitchFamily="49" charset="0"/>
                <a:cs typeface="Courier New" pitchFamily="49" charset="0"/>
              </a:rPr>
              <a:t>strCoords</a:t>
            </a:r>
            <a:r>
              <a:rPr lang="en-US" sz="2000" dirty="0">
                <a:latin typeface="Courier New" pitchFamily="49" charset="0"/>
                <a:cs typeface="Courier New" pitchFamily="49" charset="0"/>
              </a:rPr>
              <a:t> = "Selected point is " + </a:t>
            </a:r>
            <a:r>
              <a:rPr lang="en-US" sz="2000" dirty="0" err="1">
                <a:latin typeface="Courier New" pitchFamily="49" charset="0"/>
                <a:cs typeface="Courier New" pitchFamily="49" charset="0"/>
              </a:rPr>
              <a:t>point.ToString</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TaskDialog.Show</a:t>
            </a:r>
            <a:r>
              <a:rPr lang="en-US" sz="2000" dirty="0">
                <a:latin typeface="Courier New" pitchFamily="49" charset="0"/>
                <a:cs typeface="Courier New" pitchFamily="49" charset="0"/>
              </a:rPr>
              <a:t>("Revit", </a:t>
            </a:r>
            <a:r>
              <a:rPr lang="en-US" sz="2000" dirty="0" err="1">
                <a:latin typeface="Courier New" pitchFamily="49" charset="0"/>
                <a:cs typeface="Courier New" pitchFamily="49" charset="0"/>
              </a:rPr>
              <a:t>strCoords</a:t>
            </a:r>
            <a:r>
              <a:rPr lang="en-US" sz="2000" dirty="0">
                <a:latin typeface="Courier New" pitchFamily="49" charset="0"/>
                <a:cs typeface="Courier New" pitchFamily="49" charset="0"/>
              </a:rPr>
              <a:t>); </a:t>
            </a:r>
          </a:p>
          <a:p>
            <a:r>
              <a:rPr lang="en-US" sz="2000" dirty="0">
                <a:latin typeface="Courier New" pitchFamily="49" charset="0"/>
                <a:cs typeface="Courier New" pitchFamily="49" charset="0"/>
              </a:rPr>
              <a:t>}</a:t>
            </a:r>
            <a:endParaRPr lang="en-US" sz="2800" dirty="0">
              <a:solidFill>
                <a:srgbClr val="000000"/>
              </a:solidFill>
              <a:latin typeface="Courier New"/>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 </a:t>
            </a:r>
            <a:br>
              <a:rPr lang="en-US" dirty="0"/>
            </a:br>
            <a:r>
              <a:rPr lang="en-US" sz="2800" b="0" i="1" dirty="0" err="1">
                <a:solidFill>
                  <a:schemeClr val="accent4">
                    <a:lumMod val="75000"/>
                  </a:schemeClr>
                </a:solidFill>
              </a:rPr>
              <a:t>Selection</a:t>
            </a:r>
            <a:r>
              <a:rPr lang="en-US" sz="2800" b="0" i="1" dirty="0">
                <a:solidFill>
                  <a:schemeClr val="accent4">
                    <a:lumMod val="75000"/>
                  </a:schemeClr>
                </a:solidFill>
              </a:rPr>
              <a:t> Filter</a:t>
            </a:r>
          </a:p>
        </p:txBody>
      </p:sp>
      <p:sp>
        <p:nvSpPr>
          <p:cNvPr id="3" name="Content Placeholder 2"/>
          <p:cNvSpPr>
            <a:spLocks noGrp="1"/>
          </p:cNvSpPr>
          <p:nvPr>
            <p:ph idx="1"/>
          </p:nvPr>
        </p:nvSpPr>
        <p:spPr>
          <a:xfrm>
            <a:off x="593725" y="1677987"/>
            <a:ext cx="11762080" cy="7168156"/>
          </a:xfrm>
        </p:spPr>
        <p:txBody>
          <a:bodyPr/>
          <a:lstStyle/>
          <a:p>
            <a:r>
              <a:rPr lang="en-US" sz="2800" b="1" i="1" dirty="0" err="1"/>
              <a:t>ISelection</a:t>
            </a:r>
            <a:r>
              <a:rPr lang="en-US" sz="2800" i="1" dirty="0"/>
              <a:t> </a:t>
            </a:r>
            <a:r>
              <a:rPr lang="en-US" dirty="0"/>
              <a:t>Interface to help filter objects during selection </a:t>
            </a:r>
          </a:p>
          <a:p>
            <a:pPr lvl="1"/>
            <a:endParaRPr lang="en-US" sz="2400" dirty="0">
              <a:solidFill>
                <a:schemeClr val="accent4">
                  <a:lumMod val="75000"/>
                </a:schemeClr>
              </a:solidFill>
            </a:endParaRPr>
          </a:p>
          <a:p>
            <a:pPr lvl="1"/>
            <a:r>
              <a:rPr lang="en-US" sz="2400" dirty="0" err="1">
                <a:solidFill>
                  <a:schemeClr val="accent4">
                    <a:lumMod val="75000"/>
                  </a:schemeClr>
                </a:solidFill>
              </a:rPr>
              <a:t>AllowElement</a:t>
            </a:r>
            <a:r>
              <a:rPr lang="en-US" sz="2400" dirty="0">
                <a:solidFill>
                  <a:schemeClr val="accent4">
                    <a:lumMod val="75000"/>
                  </a:schemeClr>
                </a:solidFill>
              </a:rPr>
              <a:t>()</a:t>
            </a:r>
          </a:p>
          <a:p>
            <a:pPr lvl="1"/>
            <a:r>
              <a:rPr lang="en-US" sz="2400" dirty="0" err="1">
                <a:solidFill>
                  <a:schemeClr val="accent4">
                    <a:lumMod val="75000"/>
                  </a:schemeClr>
                </a:solidFill>
              </a:rPr>
              <a:t>AllowReference</a:t>
            </a:r>
            <a:r>
              <a:rPr lang="en-US" sz="2400" dirty="0">
                <a:solidFill>
                  <a:schemeClr val="accent4">
                    <a:lumMod val="75000"/>
                  </a:schemeClr>
                </a:solidFill>
              </a:rPr>
              <a:t>()</a:t>
            </a:r>
          </a:p>
          <a:p>
            <a:pPr lvl="1"/>
            <a:endParaRPr lang="en-US" dirty="0"/>
          </a:p>
          <a:p>
            <a:endParaRPr lang="en-US" dirty="0"/>
          </a:p>
          <a:p>
            <a:pPr lvl="2"/>
            <a:endParaRPr lang="en-US" dirty="0"/>
          </a:p>
          <a:p>
            <a:pPr lvl="2"/>
            <a:endParaRPr lang="en-US" dirty="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a:latin typeface="Courier New" pitchFamily="49" charset="0"/>
                <a:cs typeface="Courier New" pitchFamily="49" charset="0"/>
              </a:rPr>
              <a:t>public void </a:t>
            </a:r>
            <a:r>
              <a:rPr lang="en-US" sz="1600" dirty="0" err="1">
                <a:latin typeface="Courier New" pitchFamily="49" charset="0"/>
                <a:cs typeface="Courier New" pitchFamily="49" charset="0"/>
              </a:rPr>
              <a:t>SelectPlanarFaces</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Autodesk.Revit.DB.Document</a:t>
            </a:r>
            <a:r>
              <a:rPr lang="en-US" sz="1600" dirty="0">
                <a:latin typeface="Courier New" pitchFamily="49" charset="0"/>
                <a:cs typeface="Courier New" pitchFamily="49" charset="0"/>
              </a:rPr>
              <a:t> document)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UIDocument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uidoc</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UIDocument</a:t>
            </a:r>
            <a:r>
              <a:rPr lang="en-US" sz="1600" dirty="0">
                <a:latin typeface="Courier New" pitchFamily="49" charset="0"/>
                <a:cs typeface="Courier New" pitchFamily="49" charset="0"/>
              </a:rPr>
              <a:t>(document); </a:t>
            </a:r>
          </a:p>
          <a:p>
            <a:r>
              <a:rPr lang="en-US" sz="1600" dirty="0">
                <a:latin typeface="Courier New" pitchFamily="49" charset="0"/>
                <a:cs typeface="Courier New" pitchFamily="49" charset="0"/>
              </a:rPr>
              <a:t>        </a:t>
            </a:r>
            <a:r>
              <a:rPr lang="en-US" sz="1600" b="1" dirty="0" err="1">
                <a:latin typeface="Courier New" pitchFamily="49" charset="0"/>
                <a:cs typeface="Courier New" pitchFamily="49" charset="0"/>
              </a:rPr>
              <a:t>ISelectionFilter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selFilter</a:t>
            </a:r>
            <a:r>
              <a:rPr lang="en-US" sz="1600" dirty="0">
                <a:latin typeface="Courier New" pitchFamily="49" charset="0"/>
                <a:cs typeface="Courier New" pitchFamily="49" charset="0"/>
              </a:rPr>
              <a:t> = new </a:t>
            </a:r>
            <a:r>
              <a:rPr lang="en-US" sz="1600" b="1" dirty="0" err="1">
                <a:latin typeface="Courier New" pitchFamily="49" charset="0"/>
                <a:cs typeface="Courier New" pitchFamily="49" charset="0"/>
              </a:rPr>
              <a:t>PlanarFacesSelectionFilter</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IList</a:t>
            </a:r>
            <a:r>
              <a:rPr lang="en-US" sz="1600" dirty="0">
                <a:latin typeface="Courier New" pitchFamily="49" charset="0"/>
                <a:cs typeface="Courier New" pitchFamily="49" charset="0"/>
              </a:rPr>
              <a:t>&lt;Reference&gt; faces = </a:t>
            </a:r>
            <a:r>
              <a:rPr lang="en-US" sz="1600" dirty="0" err="1">
                <a:latin typeface="Courier New" pitchFamily="49" charset="0"/>
                <a:cs typeface="Courier New" pitchFamily="49" charset="0"/>
              </a:rPr>
              <a:t>uidoc.Selection.PickObjects</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ObjectType.Face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selFilter</a:t>
            </a:r>
            <a:r>
              <a:rPr lang="en-US" sz="1600" dirty="0">
                <a:latin typeface="Courier New" pitchFamily="49" charset="0"/>
                <a:cs typeface="Courier New" pitchFamily="49" charset="0"/>
              </a:rPr>
              <a:t>, "Select multiple planar faces"); </a:t>
            </a:r>
          </a:p>
          <a:p>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PlanarFacesSelectionFilter</a:t>
            </a:r>
            <a:r>
              <a:rPr lang="en-US" sz="1600" dirty="0">
                <a:latin typeface="Courier New" pitchFamily="49" charset="0"/>
                <a:cs typeface="Courier New" pitchFamily="49" charset="0"/>
              </a:rPr>
              <a:t> : </a:t>
            </a:r>
            <a:r>
              <a:rPr lang="en-US" sz="1600" b="1" dirty="0" err="1">
                <a:latin typeface="Courier New" pitchFamily="49" charset="0"/>
                <a:cs typeface="Courier New" pitchFamily="49" charset="0"/>
              </a:rPr>
              <a:t>ISelectionFilter</a:t>
            </a:r>
            <a:r>
              <a:rPr lang="en-US" sz="1600" b="1"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bool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AllowElement</a:t>
            </a:r>
            <a:r>
              <a:rPr lang="en-US" sz="1600" dirty="0">
                <a:latin typeface="Courier New" pitchFamily="49" charset="0"/>
                <a:cs typeface="Courier New" pitchFamily="49" charset="0"/>
              </a:rPr>
              <a:t>(Element </a:t>
            </a:r>
            <a:r>
              <a:rPr lang="en-US" sz="1600" dirty="0" err="1">
                <a:latin typeface="Courier New" pitchFamily="49" charset="0"/>
                <a:cs typeface="Courier New" pitchFamily="49" charset="0"/>
              </a:rPr>
              <a:t>element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return true; </a:t>
            </a:r>
          </a:p>
          <a:p>
            <a:r>
              <a:rPr lang="en-US" sz="1600" dirty="0">
                <a:latin typeface="Courier New" pitchFamily="49" charset="0"/>
                <a:cs typeface="Courier New" pitchFamily="49" charset="0"/>
              </a:rPr>
              <a:t>        } </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bool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AllowReference</a:t>
            </a:r>
            <a:r>
              <a:rPr lang="en-US" sz="1600" dirty="0">
                <a:latin typeface="Courier New" pitchFamily="49" charset="0"/>
                <a:cs typeface="Courier New" pitchFamily="49" charset="0"/>
              </a:rPr>
              <a:t>(Reference refer, XYZ point)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refer.GeometryObject</a:t>
            </a:r>
            <a:r>
              <a:rPr lang="en-US" sz="1600" dirty="0">
                <a:latin typeface="Courier New" pitchFamily="49" charset="0"/>
                <a:cs typeface="Courier New" pitchFamily="49" charset="0"/>
              </a:rPr>
              <a:t> is </a:t>
            </a:r>
            <a:r>
              <a:rPr lang="en-US" sz="1600" dirty="0" err="1">
                <a:latin typeface="Courier New" pitchFamily="49" charset="0"/>
                <a:cs typeface="Courier New" pitchFamily="49" charset="0"/>
              </a:rPr>
              <a:t>PlanarFace</a:t>
            </a:r>
            <a:r>
              <a:rPr lang="en-US" sz="1600" dirty="0">
                <a:latin typeface="Courier New" pitchFamily="49" charset="0"/>
                <a:cs typeface="Courier New" pitchFamily="49" charset="0"/>
              </a:rPr>
              <a:t>)  { return true; } </a:t>
            </a:r>
          </a:p>
          <a:p>
            <a:r>
              <a:rPr lang="en-US" sz="1600" dirty="0">
                <a:latin typeface="Courier New" pitchFamily="49" charset="0"/>
                <a:cs typeface="Courier New" pitchFamily="49" charset="0"/>
              </a:rPr>
              <a:t>	return false; </a:t>
            </a:r>
          </a:p>
          <a:p>
            <a:r>
              <a:rPr lang="en-US" sz="1600" dirty="0">
                <a:latin typeface="Courier New" pitchFamily="49" charset="0"/>
                <a:cs typeface="Courier New" pitchFamily="49" charset="0"/>
              </a:rPr>
              <a:t>        } </a:t>
            </a:r>
          </a:p>
          <a:p>
            <a:r>
              <a:rPr lang="en-US" sz="1600" dirty="0">
                <a:latin typeface="Courier New" pitchFamily="49" charset="0"/>
                <a:cs typeface="Courier New" pitchFamily="49" charset="0"/>
              </a:rPr>
              <a:t>} </a:t>
            </a:r>
            <a:r>
              <a:rPr lang="en-US" sz="1400" dirty="0"/>
              <a:t>	</a:t>
            </a:r>
            <a:endParaRPr lang="en-US" sz="1400" dirty="0">
              <a:solidFill>
                <a:srgbClr val="000000"/>
              </a:solidFill>
              <a:latin typeface="Courier New"/>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User Selection </a:t>
            </a:r>
            <a:br>
              <a:rPr lang="en-US" dirty="0"/>
            </a:br>
            <a:r>
              <a:rPr lang="en-US" sz="2800" b="0" i="1" dirty="0">
                <a:solidFill>
                  <a:schemeClr val="accent4">
                    <a:lumMod val="75000"/>
                  </a:schemeClr>
                </a:solidFill>
              </a:rPr>
              <a:t>Pick Sampler</a:t>
            </a:r>
          </a:p>
        </p:txBody>
      </p:sp>
      <p:sp>
        <p:nvSpPr>
          <p:cNvPr id="5" name="Content Placeholder 4"/>
          <p:cNvSpPr>
            <a:spLocks noGrp="1"/>
          </p:cNvSpPr>
          <p:nvPr>
            <p:ph idx="1"/>
          </p:nvPr>
        </p:nvSpPr>
        <p:spPr/>
        <p:txBody>
          <a:bodyPr/>
          <a:lstStyle/>
          <a:p>
            <a:pPr>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User Selection</a:t>
            </a:r>
            <a:br>
              <a:rPr lang="en-US" dirty="0"/>
            </a:br>
            <a:r>
              <a:rPr lang="en-US" sz="2800" b="0" i="1" dirty="0">
                <a:solidFill>
                  <a:schemeClr val="accent4">
                    <a:lumMod val="75000"/>
                  </a:schemeClr>
                </a:solidFill>
              </a:rPr>
              <a:t>Create House Pick </a:t>
            </a:r>
          </a:p>
        </p:txBody>
      </p:sp>
      <p:sp>
        <p:nvSpPr>
          <p:cNvPr id="5" name="Content Placeholder 4"/>
          <p:cNvSpPr>
            <a:spLocks noGrp="1"/>
          </p:cNvSpPr>
          <p:nvPr>
            <p:ph idx="1"/>
          </p:nvPr>
        </p:nvSpPr>
        <p:spPr/>
        <p:txBody>
          <a:bodyPr/>
          <a:lstStyle/>
          <a:p>
            <a:pPr>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a:solidFill>
                  <a:srgbClr val="2B91AF"/>
                </a:solidFill>
                <a:latin typeface="Courier New" pitchFamily="49" charset="0"/>
                <a:cs typeface="Courier New" pitchFamily="49" charset="0"/>
              </a:rPr>
              <a:t>&lt;CS&gt;</a:t>
            </a:r>
          </a:p>
          <a:p>
            <a:r>
              <a:rPr lang="en-US" sz="1800" dirty="0">
                <a:solidFill>
                  <a:srgbClr val="2B91AF"/>
                </a:solidFill>
                <a:latin typeface="Courier New" pitchFamily="49" charset="0"/>
                <a:cs typeface="Courier New" pitchFamily="49" charset="0"/>
              </a:rPr>
              <a:t>    XYZ pt1 = </a:t>
            </a:r>
            <a:r>
              <a:rPr lang="en-US" sz="1800" b="1" dirty="0" err="1">
                <a:solidFill>
                  <a:srgbClr val="2B91AF"/>
                </a:solidFill>
                <a:latin typeface="Courier New" pitchFamily="49" charset="0"/>
                <a:cs typeface="Courier New" pitchFamily="49" charset="0"/>
              </a:rPr>
              <a:t>rvtUIDoc.Selection.PickPoint</a:t>
            </a:r>
            <a:r>
              <a:rPr lang="en-US" sz="1800" dirty="0">
                <a:solidFill>
                  <a:srgbClr val="2B91AF"/>
                </a:solidFill>
                <a:latin typeface="Courier New" pitchFamily="49" charset="0"/>
                <a:cs typeface="Courier New" pitchFamily="49" charset="0"/>
              </a:rPr>
              <a:t>(</a:t>
            </a:r>
            <a:r>
              <a:rPr lang="en-US" sz="1800" dirty="0">
                <a:solidFill>
                  <a:srgbClr val="A31515"/>
                </a:solidFill>
                <a:latin typeface="Courier New" pitchFamily="49" charset="0"/>
                <a:cs typeface="Courier New" pitchFamily="49" charset="0"/>
              </a:rPr>
              <a:t>"Pick the first corner of walls");</a:t>
            </a:r>
          </a:p>
          <a:p>
            <a:r>
              <a:rPr lang="en-US" sz="1800" dirty="0">
                <a:solidFill>
                  <a:srgbClr val="A31515"/>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XYZ pt2 = </a:t>
            </a:r>
            <a:r>
              <a:rPr lang="en-US" sz="1800" b="1" dirty="0" err="1">
                <a:solidFill>
                  <a:srgbClr val="2B91AF"/>
                </a:solidFill>
                <a:latin typeface="Courier New" pitchFamily="49" charset="0"/>
                <a:cs typeface="Courier New" pitchFamily="49" charset="0"/>
              </a:rPr>
              <a:t>rvtUIDoc.Selection.PickPoint</a:t>
            </a:r>
            <a:r>
              <a:rPr lang="en-US" sz="1800" dirty="0">
                <a:solidFill>
                  <a:srgbClr val="2B91AF"/>
                </a:solidFill>
                <a:latin typeface="Courier New" pitchFamily="49" charset="0"/>
                <a:cs typeface="Courier New" pitchFamily="49" charset="0"/>
              </a:rPr>
              <a:t>(</a:t>
            </a:r>
            <a:r>
              <a:rPr lang="en-US" sz="1800" dirty="0">
                <a:solidFill>
                  <a:srgbClr val="A31515"/>
                </a:solidFill>
                <a:latin typeface="Courier New" pitchFamily="49" charset="0"/>
                <a:cs typeface="Courier New" pitchFamily="49" charset="0"/>
              </a:rPr>
              <a:t>"Pick the second corner");</a:t>
            </a:r>
          </a:p>
          <a:p>
            <a:endParaRPr lang="en-US" sz="1800" dirty="0">
              <a:solidFill>
                <a:srgbClr val="A31515"/>
              </a:solidFill>
              <a:latin typeface="Courier New" pitchFamily="49" charset="0"/>
              <a:cs typeface="Courier New" pitchFamily="49" charset="0"/>
            </a:endParaRPr>
          </a:p>
          <a:p>
            <a:r>
              <a:rPr lang="en-US" sz="1800" dirty="0">
                <a:solidFill>
                  <a:srgbClr val="A31515"/>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simply create four walls with orthogonal rectangular profile </a:t>
            </a:r>
          </a:p>
          <a:p>
            <a:r>
              <a:rPr lang="en-US" sz="1800" dirty="0">
                <a:solidFill>
                  <a:srgbClr val="008000"/>
                </a:solidFill>
                <a:latin typeface="Courier New" pitchFamily="49" charset="0"/>
                <a:cs typeface="Courier New" pitchFamily="49" charset="0"/>
              </a:rPr>
              <a:t>    // from the two points picked. </a:t>
            </a: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List&lt;Wall&gt; walls = </a:t>
            </a:r>
            <a:r>
              <a:rPr lang="en-US" sz="1800" dirty="0" err="1">
                <a:solidFill>
                  <a:srgbClr val="2B91AF"/>
                </a:solidFill>
                <a:latin typeface="Courier New" pitchFamily="49" charset="0"/>
                <a:cs typeface="Courier New" pitchFamily="49" charset="0"/>
              </a:rPr>
              <a:t>RevitIntroVB.ModelCreation.CreateWalls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rvtUIDoc.Document</a:t>
            </a:r>
            <a:r>
              <a:rPr lang="en-US" sz="1800" dirty="0">
                <a:solidFill>
                  <a:srgbClr val="2B91AF"/>
                </a:solidFill>
                <a:latin typeface="Courier New" pitchFamily="49" charset="0"/>
                <a:cs typeface="Courier New" pitchFamily="49" charset="0"/>
              </a:rPr>
              <a:t>, pt1, pt2);</a:t>
            </a:r>
          </a:p>
          <a:p>
            <a:endParaRPr lang="en-US" sz="1800" dirty="0">
              <a:solidFill>
                <a:srgbClr val="2B91AF"/>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 pick a wall to add a front door </a:t>
            </a:r>
          </a:p>
          <a:p>
            <a:r>
              <a:rPr lang="en-US" sz="1800" dirty="0">
                <a:solidFill>
                  <a:srgbClr val="008000"/>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SelectionFilterWall</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selFilterWall</a:t>
            </a:r>
            <a:r>
              <a:rPr lang="en-US" sz="1800" dirty="0">
                <a:solidFill>
                  <a:srgbClr val="2B91AF"/>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SelectionFilterWall</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Reference @ref = </a:t>
            </a:r>
            <a:r>
              <a:rPr lang="en-US" sz="1800" b="1" dirty="0" err="1">
                <a:solidFill>
                  <a:srgbClr val="2B91AF"/>
                </a:solidFill>
                <a:latin typeface="Courier New" pitchFamily="49" charset="0"/>
                <a:cs typeface="Courier New" pitchFamily="49" charset="0"/>
              </a:rPr>
              <a:t>rvtUIDoc.Selection.PickObject</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ObjectType.Element</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selFilterWall</a:t>
            </a:r>
            <a:r>
              <a:rPr lang="en-US" sz="1800" dirty="0">
                <a:solidFill>
                  <a:srgbClr val="2B91AF"/>
                </a:solidFill>
                <a:latin typeface="Courier New" pitchFamily="49" charset="0"/>
                <a:cs typeface="Courier New" pitchFamily="49" charset="0"/>
              </a:rPr>
              <a:t>, </a:t>
            </a:r>
            <a:r>
              <a:rPr lang="en-US" sz="1800" dirty="0">
                <a:solidFill>
                  <a:srgbClr val="A31515"/>
                </a:solidFill>
                <a:latin typeface="Courier New" pitchFamily="49" charset="0"/>
                <a:cs typeface="Courier New" pitchFamily="49" charset="0"/>
              </a:rPr>
              <a:t>"Select a wall to place a front door");</a:t>
            </a:r>
          </a:p>
          <a:p>
            <a:r>
              <a:rPr lang="en-US" sz="1800" dirty="0">
                <a:solidFill>
                  <a:srgbClr val="A31515"/>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Wall </a:t>
            </a:r>
            <a:r>
              <a:rPr lang="en-US" sz="1800" dirty="0" err="1">
                <a:solidFill>
                  <a:srgbClr val="2B91AF"/>
                </a:solidFill>
                <a:latin typeface="Courier New" pitchFamily="49" charset="0"/>
                <a:cs typeface="Courier New" pitchFamily="49" charset="0"/>
              </a:rPr>
              <a:t>wallFront</a:t>
            </a:r>
            <a:r>
              <a:rPr lang="en-US" sz="1800" dirty="0">
                <a:solidFill>
                  <a:srgbClr val="2B91AF"/>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ref.Element</a:t>
            </a:r>
            <a:r>
              <a:rPr lang="en-US" sz="1800" dirty="0">
                <a:solidFill>
                  <a:srgbClr val="2B91AF"/>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as </a:t>
            </a:r>
            <a:r>
              <a:rPr lang="en-US" sz="1800" dirty="0">
                <a:solidFill>
                  <a:srgbClr val="2B91AF"/>
                </a:solidFill>
                <a:latin typeface="Courier New" pitchFamily="49" charset="0"/>
                <a:cs typeface="Courier New" pitchFamily="49" charset="0"/>
              </a:rPr>
              <a:t>Wall;</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add a door to the selected wall </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RevitIntroVB.</a:t>
            </a:r>
            <a:r>
              <a:rPr lang="en-US" sz="1800" dirty="0" err="1">
                <a:solidFill>
                  <a:srgbClr val="2B91AF"/>
                </a:solidFill>
                <a:latin typeface="Courier New" pitchFamily="49" charset="0"/>
                <a:cs typeface="Courier New" pitchFamily="49" charset="0"/>
              </a:rPr>
              <a:t>ModelCreation.AddDoor</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rvtUIDoc.Document</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wallFront</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Dialogs</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Dialogs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a:xfrm>
            <a:off x="593725" y="1677987"/>
            <a:ext cx="11762080" cy="7168156"/>
          </a:xfrm>
        </p:spPr>
        <p:txBody>
          <a:bodyPr/>
          <a:lstStyle/>
          <a:p>
            <a:r>
              <a:rPr lang="en-US" dirty="0"/>
              <a:t>A modal dialog with set of controls</a:t>
            </a:r>
          </a:p>
          <a:p>
            <a:r>
              <a:rPr lang="en-US" dirty="0"/>
              <a:t>Revit style alternative to simple Windows message box.</a:t>
            </a:r>
          </a:p>
          <a:p>
            <a:r>
              <a:rPr lang="en-US" dirty="0"/>
              <a:t>Used when system needs to</a:t>
            </a:r>
          </a:p>
          <a:p>
            <a:pPr lvl="1"/>
            <a:r>
              <a:rPr lang="en-US" dirty="0"/>
              <a:t>Provide information</a:t>
            </a:r>
          </a:p>
          <a:p>
            <a:pPr lvl="1"/>
            <a:r>
              <a:rPr lang="en-US" dirty="0"/>
              <a:t>Ask a question</a:t>
            </a:r>
          </a:p>
          <a:p>
            <a:pPr lvl="1"/>
            <a:r>
              <a:rPr lang="en-US" dirty="0"/>
              <a:t>Allow users to select options to perform task</a:t>
            </a:r>
          </a:p>
          <a:p>
            <a:pPr lvl="1"/>
            <a:endParaRPr lang="en-US" dirty="0"/>
          </a:p>
          <a:p>
            <a:pPr lvl="1"/>
            <a:endParaRPr lang="en-US" dirty="0"/>
          </a:p>
          <a:p>
            <a:pPr lvl="1"/>
            <a:endParaRPr lang="en-US" dirty="0"/>
          </a:p>
          <a:p>
            <a:pPr lvl="1"/>
            <a:endParaRPr lang="en-US" dirty="0"/>
          </a:p>
          <a:p>
            <a:pPr lvl="1"/>
            <a:endParaRPr lang="en-US" dirty="0"/>
          </a:p>
          <a:p>
            <a:pPr lvl="1">
              <a:buNone/>
            </a:pPr>
            <a:endParaRPr lang="en-US" dirty="0"/>
          </a:p>
          <a:p>
            <a:pPr lvl="1">
              <a:buNone/>
            </a:pPr>
            <a:endParaRPr lang="en-US" dirty="0"/>
          </a:p>
          <a:p>
            <a:pPr lvl="1"/>
            <a:endParaRPr lang="en-US" dirty="0"/>
          </a:p>
          <a:p>
            <a:r>
              <a:rPr lang="en-US" sz="2400" dirty="0"/>
              <a:t>*) progress bar is not available</a:t>
            </a:r>
          </a:p>
          <a:p>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Dialog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Two ways to create task dialogs:</a:t>
            </a:r>
          </a:p>
          <a:p>
            <a:pPr lvl="1"/>
            <a:r>
              <a:rPr lang="en-US" dirty="0"/>
              <a:t>Construct </a:t>
            </a:r>
            <a:r>
              <a:rPr lang="en-US" dirty="0" err="1"/>
              <a:t>TaskDialog</a:t>
            </a:r>
            <a:r>
              <a:rPr lang="en-US" dirty="0"/>
              <a:t>, set properties and use instance method Show()</a:t>
            </a:r>
          </a:p>
          <a:p>
            <a:pPr lvl="2"/>
            <a:r>
              <a:rPr lang="en-US" dirty="0"/>
              <a:t>Instance of </a:t>
            </a:r>
            <a:r>
              <a:rPr lang="en-US" dirty="0" err="1">
                <a:solidFill>
                  <a:schemeClr val="accent4">
                    <a:lumMod val="75000"/>
                  </a:schemeClr>
                </a:solidFill>
              </a:rPr>
              <a:t>Autodesk.Revit.UI.</a:t>
            </a:r>
            <a:r>
              <a:rPr lang="en-US" b="1" dirty="0" err="1">
                <a:solidFill>
                  <a:schemeClr val="accent4">
                    <a:lumMod val="75000"/>
                  </a:schemeClr>
                </a:solidFill>
              </a:rPr>
              <a:t>TaskDialog</a:t>
            </a:r>
            <a:r>
              <a:rPr lang="en-US" dirty="0">
                <a:solidFill>
                  <a:schemeClr val="accent4">
                    <a:lumMod val="75000"/>
                  </a:schemeClr>
                </a:solidFill>
              </a:rPr>
              <a:t> </a:t>
            </a:r>
          </a:p>
          <a:p>
            <a:pPr lvl="1"/>
            <a:r>
              <a:rPr lang="en-US" dirty="0"/>
              <a:t>Use one of the static Show() methods to show in one step</a:t>
            </a:r>
          </a:p>
          <a:p>
            <a:pPr lvl="1">
              <a:buNone/>
            </a:pPr>
            <a:r>
              <a:rPr lang="en-US" dirty="0"/>
              <a:t>				</a:t>
            </a:r>
            <a:endParaRPr lang="en-US" b="1" dirty="0">
              <a:solidFill>
                <a:schemeClr val="accent4">
                  <a:lumMod val="75000"/>
                </a:schemeClr>
              </a:solidFill>
            </a:endParaRPr>
          </a:p>
          <a:p>
            <a:r>
              <a:rPr lang="en-US" dirty="0"/>
              <a:t>And use it to set </a:t>
            </a:r>
          </a:p>
          <a:p>
            <a:pPr lvl="1"/>
            <a:r>
              <a:rPr lang="en-US" dirty="0">
                <a:solidFill>
                  <a:schemeClr val="accent4">
                    <a:lumMod val="75000"/>
                  </a:schemeClr>
                </a:solidFill>
              </a:rPr>
              <a:t>instructions</a:t>
            </a:r>
          </a:p>
          <a:p>
            <a:pPr lvl="1"/>
            <a:r>
              <a:rPr lang="en-US" dirty="0">
                <a:solidFill>
                  <a:schemeClr val="accent4">
                    <a:lumMod val="75000"/>
                  </a:schemeClr>
                </a:solidFill>
              </a:rPr>
              <a:t>detailed text</a:t>
            </a:r>
          </a:p>
          <a:p>
            <a:pPr lvl="1"/>
            <a:r>
              <a:rPr lang="en-US" dirty="0">
                <a:solidFill>
                  <a:schemeClr val="accent4">
                    <a:lumMod val="75000"/>
                  </a:schemeClr>
                </a:solidFill>
              </a:rPr>
              <a:t>icons</a:t>
            </a:r>
          </a:p>
          <a:p>
            <a:pPr lvl="1"/>
            <a:r>
              <a:rPr lang="en-US" dirty="0">
                <a:solidFill>
                  <a:schemeClr val="accent4">
                    <a:lumMod val="75000"/>
                  </a:schemeClr>
                </a:solidFill>
              </a:rPr>
              <a:t>buttons </a:t>
            </a:r>
          </a:p>
          <a:p>
            <a:pPr lvl="1"/>
            <a:r>
              <a:rPr lang="en-US" dirty="0">
                <a:solidFill>
                  <a:schemeClr val="accent4">
                    <a:lumMod val="75000"/>
                  </a:schemeClr>
                </a:solidFill>
              </a:rPr>
              <a:t>command links</a:t>
            </a:r>
          </a:p>
          <a:p>
            <a:pPr lvl="1"/>
            <a:r>
              <a:rPr lang="en-US" dirty="0">
                <a:solidFill>
                  <a:schemeClr val="accent4">
                    <a:lumMod val="75000"/>
                  </a:schemeClr>
                </a:solidFill>
              </a:rPr>
              <a:t>verification text, etc</a:t>
            </a:r>
          </a:p>
          <a:p>
            <a:pPr>
              <a:buNone/>
            </a:pP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Task Dialog </a:t>
            </a:r>
            <a:br>
              <a:rPr lang="en-US" dirty="0"/>
            </a:br>
            <a:r>
              <a:rPr lang="en-US" sz="2800" b="0" i="1" dirty="0" err="1">
                <a:solidFill>
                  <a:schemeClr val="accent4">
                    <a:lumMod val="75000"/>
                  </a:schemeClr>
                </a:solidFill>
              </a:rPr>
              <a:t>Dialog</a:t>
            </a:r>
            <a:r>
              <a:rPr lang="en-US" sz="2800" b="0" i="1" dirty="0">
                <a:solidFill>
                  <a:schemeClr val="accent4">
                    <a:lumMod val="75000"/>
                  </a:schemeClr>
                </a:solidFill>
              </a:rPr>
              <a:t> Sampler</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&lt;CS&gt;</a:t>
            </a:r>
          </a:p>
          <a:p>
            <a:r>
              <a:rPr lang="en-US" sz="1800" dirty="0">
                <a:solidFill>
                  <a:srgbClr val="008000"/>
                </a:solidFill>
                <a:latin typeface="Courier New" pitchFamily="49" charset="0"/>
                <a:cs typeface="Courier New" pitchFamily="49" charset="0"/>
              </a:rPr>
              <a:t>    // (0) create an instance of task dialog to set more options. </a:t>
            </a:r>
          </a:p>
          <a:p>
            <a:r>
              <a:rPr lang="en-US" sz="1800" dirty="0">
                <a:solidFill>
                  <a:srgbClr val="008000"/>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myDialog</a:t>
            </a:r>
            <a:r>
              <a:rPr lang="en-US" sz="1800" b="1" dirty="0">
                <a:solidFill>
                  <a:srgbClr val="2B91AF"/>
                </a:solidFill>
                <a:latin typeface="Courier New" pitchFamily="49" charset="0"/>
                <a:cs typeface="Courier New" pitchFamily="49" charset="0"/>
              </a:rPr>
              <a:t> = </a:t>
            </a:r>
            <a:r>
              <a:rPr lang="en-US" sz="1800" b="1"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a:t>
            </a:r>
            <a:r>
              <a:rPr lang="en-US" sz="1800" b="1" dirty="0">
                <a:solidFill>
                  <a:srgbClr val="A31515"/>
                </a:solidFill>
                <a:latin typeface="Courier New" pitchFamily="49" charset="0"/>
                <a:cs typeface="Courier New" pitchFamily="49" charset="0"/>
              </a:rPr>
              <a:t>"Revit UI Labs - Task Dialog Options");</a:t>
            </a:r>
          </a:p>
          <a:p>
            <a:r>
              <a:rPr lang="en-US" sz="1800" dirty="0">
                <a:solidFill>
                  <a:srgbClr val="A31515"/>
                </a:solidFill>
                <a:latin typeface="Courier New" pitchFamily="49" charset="0"/>
                <a:cs typeface="Courier New" pitchFamily="49" charset="0"/>
              </a:rPr>
              <a:t>         </a:t>
            </a:r>
            <a:endParaRPr lang="en-US" sz="1800" dirty="0">
              <a:solidFill>
                <a:srgbClr val="0000FF"/>
              </a:solidFill>
              <a:latin typeface="Courier New" pitchFamily="49" charset="0"/>
              <a:cs typeface="Courier New" pitchFamily="49" charset="0"/>
            </a:endParaRPr>
          </a:p>
          <a:p>
            <a:r>
              <a:rPr lang="en-US" sz="1800" dirty="0">
                <a:solidFill>
                  <a:srgbClr val="0000F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(1) set the main area. these appear at the upper portion of the dialog. </a:t>
            </a:r>
          </a:p>
          <a:p>
            <a:r>
              <a:rPr lang="en-US" sz="1800" dirty="0">
                <a:solidFill>
                  <a:srgbClr val="008000"/>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MainIcon</a:t>
            </a:r>
            <a:r>
              <a:rPr lang="en-US" sz="1800" dirty="0">
                <a:solidFill>
                  <a:srgbClr val="008000"/>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TaskDialogIcon.TaskDialogIconWarning</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or </a:t>
            </a:r>
            <a:r>
              <a:rPr lang="en-US" sz="1800" dirty="0" err="1">
                <a:solidFill>
                  <a:srgbClr val="008000"/>
                </a:solidFill>
                <a:latin typeface="Courier New" pitchFamily="49" charset="0"/>
                <a:cs typeface="Courier New" pitchFamily="49" charset="0"/>
              </a:rPr>
              <a:t>TaskDialogIcon.TaskDialogIconNone</a:t>
            </a:r>
            <a:r>
              <a:rPr lang="en-US" sz="1800" dirty="0">
                <a:solidFill>
                  <a:srgbClr val="008000"/>
                </a:solidFill>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MainInstruction</a:t>
            </a:r>
            <a:r>
              <a:rPr lang="en-US" sz="1800" dirty="0">
                <a:latin typeface="Courier New" pitchFamily="49" charset="0"/>
                <a:cs typeface="Courier New" pitchFamily="49" charset="0"/>
              </a:rPr>
              <a:t> = </a:t>
            </a:r>
          </a:p>
          <a:p>
            <a:r>
              <a:rPr lang="en-US" sz="1800" dirty="0">
                <a:solidFill>
                  <a:srgbClr val="A31515"/>
                </a:solidFill>
                <a:latin typeface="Courier New" pitchFamily="49" charset="0"/>
                <a:cs typeface="Courier New" pitchFamily="49" charset="0"/>
              </a:rPr>
              <a:t>        "Main instruction: This is Revit UI Lab 3 Task Dialog";</a:t>
            </a:r>
          </a:p>
          <a:p>
            <a:r>
              <a:rPr lang="en-US" sz="1800" dirty="0">
                <a:solidFill>
                  <a:srgbClr val="A31515"/>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myDialog.</a:t>
            </a:r>
            <a:r>
              <a:rPr lang="en-US" sz="1800" b="1" dirty="0" err="1">
                <a:solidFill>
                  <a:srgbClr val="008000"/>
                </a:solidFill>
                <a:latin typeface="Courier New" pitchFamily="49" charset="0"/>
                <a:cs typeface="Courier New" pitchFamily="49" charset="0"/>
              </a:rPr>
              <a:t>MainContent</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"Main content: You can add detailed description here.";</a:t>
            </a:r>
          </a:p>
          <a:p>
            <a:r>
              <a:rPr lang="en-US" sz="1800" dirty="0">
                <a:solidFill>
                  <a:srgbClr val="A31515"/>
                </a:solidFill>
                <a:latin typeface="Courier New" pitchFamily="49" charset="0"/>
                <a:cs typeface="Courier New" pitchFamily="49" charset="0"/>
              </a:rPr>
              <a:t>         </a:t>
            </a:r>
          </a:p>
          <a:p>
            <a:r>
              <a:rPr lang="en-US" sz="1800" dirty="0">
                <a:solidFill>
                  <a:srgbClr val="A31515"/>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if (</a:t>
            </a:r>
            <a:r>
              <a:rPr lang="en-US" sz="1800" dirty="0" err="1">
                <a:solidFill>
                  <a:srgbClr val="0000FF"/>
                </a:solidFill>
                <a:latin typeface="Courier New" pitchFamily="49" charset="0"/>
                <a:cs typeface="Courier New" pitchFamily="49" charset="0"/>
              </a:rPr>
              <a:t>stepByStep</a:t>
            </a:r>
            <a:r>
              <a:rPr lang="en-US" sz="1800" dirty="0">
                <a:solidFill>
                  <a:srgbClr val="0000FF"/>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myDialog.</a:t>
            </a:r>
            <a:r>
              <a:rPr lang="en-US" sz="1800" b="1" dirty="0" err="1">
                <a:solidFill>
                  <a:srgbClr val="0000FF"/>
                </a:solidFill>
                <a:latin typeface="Courier New" pitchFamily="49" charset="0"/>
                <a:cs typeface="Courier New" pitchFamily="49" charset="0"/>
              </a:rPr>
              <a:t>Show</a:t>
            </a:r>
            <a:r>
              <a:rPr lang="en-US" sz="1800" b="1" dirty="0">
                <a:solidFill>
                  <a:srgbClr val="0000FF"/>
                </a:solidFill>
                <a:latin typeface="Courier New" pitchFamily="49" charset="0"/>
                <a:cs typeface="Courier New" pitchFamily="49" charset="0"/>
              </a:rPr>
              <a:t>();</a:t>
            </a:r>
          </a:p>
          <a:p>
            <a:r>
              <a:rPr lang="en-US" sz="1800" dirty="0">
                <a:solidFill>
                  <a:srgbClr val="008000"/>
                </a:solidFill>
                <a:latin typeface="Courier New" pitchFamily="49" charset="0"/>
                <a:cs typeface="Courier New" pitchFamily="49" charset="0"/>
              </a:rPr>
              <a:t>&lt;/CS&gt;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Task Dialog </a:t>
            </a:r>
            <a:br>
              <a:rPr lang="en-US" dirty="0"/>
            </a:br>
            <a:r>
              <a:rPr lang="en-US" sz="2800" b="0" i="1" dirty="0">
                <a:solidFill>
                  <a:schemeClr val="accent4">
                    <a:lumMod val="75000"/>
                  </a:schemeClr>
                </a:solidFill>
              </a:rPr>
              <a:t>Create House Dialog</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&lt;CS&gt;</a:t>
            </a:r>
          </a:p>
          <a:p>
            <a:r>
              <a:rPr lang="en-US" sz="1800"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 </a:t>
            </a:r>
            <a:r>
              <a:rPr lang="en-US" sz="1800" b="1" dirty="0" err="1">
                <a:solidFill>
                  <a:srgbClr val="2B91AF"/>
                </a:solidFill>
                <a:latin typeface="Courier New" pitchFamily="49" charset="0"/>
                <a:cs typeface="Courier New" pitchFamily="49" charset="0"/>
              </a:rPr>
              <a:t>houseDialog</a:t>
            </a:r>
            <a:r>
              <a:rPr lang="en-US" sz="1800" b="1" dirty="0">
                <a:solidFill>
                  <a:srgbClr val="2B91AF"/>
                </a:solidFill>
                <a:latin typeface="Courier New" pitchFamily="49" charset="0"/>
                <a:cs typeface="Courier New" pitchFamily="49" charset="0"/>
              </a:rPr>
              <a:t> = </a:t>
            </a:r>
            <a:r>
              <a:rPr lang="en-US" sz="1800" b="1"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TaskDialog</a:t>
            </a:r>
            <a:r>
              <a:rPr lang="en-US" sz="1800" b="1" dirty="0">
                <a:solidFill>
                  <a:srgbClr val="2B91AF"/>
                </a:solidFill>
                <a:latin typeface="Courier New" pitchFamily="49" charset="0"/>
                <a:cs typeface="Courier New" pitchFamily="49" charset="0"/>
              </a:rPr>
              <a:t>(</a:t>
            </a:r>
            <a:r>
              <a:rPr lang="en-US" sz="1800" b="1" dirty="0">
                <a:solidFill>
                  <a:srgbClr val="A31515"/>
                </a:solidFill>
                <a:latin typeface="Courier New" pitchFamily="49" charset="0"/>
                <a:cs typeface="Courier New" pitchFamily="49" charset="0"/>
              </a:rPr>
              <a:t>"Revit UI Labs - Create House Dialog");</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MainInstruction</a:t>
            </a:r>
            <a:r>
              <a:rPr lang="en-US" sz="1800" dirty="0">
                <a:solidFill>
                  <a:srgbClr val="A31515"/>
                </a:solidFill>
                <a:latin typeface="Courier New" pitchFamily="49" charset="0"/>
                <a:cs typeface="Courier New" pitchFamily="49" charset="0"/>
              </a:rPr>
              <a:t> = "Create a house";</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MainContent</a:t>
            </a:r>
            <a:r>
              <a:rPr lang="en-US" sz="1800" dirty="0">
                <a:solidFill>
                  <a:srgbClr val="A31515"/>
                </a:solidFill>
                <a:latin typeface="Courier New" pitchFamily="49" charset="0"/>
                <a:cs typeface="Courier New" pitchFamily="49" charset="0"/>
              </a:rPr>
              <a:t> = "There are two options to create a house.";</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AddCommandLink</a:t>
            </a:r>
            <a:r>
              <a:rPr lang="en-US" sz="1800" dirty="0">
                <a:solidFill>
                  <a:srgbClr val="2B91AF"/>
                </a:solidFill>
                <a:latin typeface="Courier New" pitchFamily="49" charset="0"/>
                <a:cs typeface="Courier New" pitchFamily="49" charset="0"/>
              </a:rPr>
              <a:t>(TaskDialogCommandLinkId.CommandLink1, </a:t>
            </a:r>
            <a:r>
              <a:rPr lang="en-US" sz="1800" dirty="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AddCommandLink</a:t>
            </a:r>
            <a:r>
              <a:rPr lang="en-US" sz="1800" dirty="0">
                <a:solidFill>
                  <a:srgbClr val="2B91AF"/>
                </a:solidFill>
                <a:latin typeface="Courier New" pitchFamily="49" charset="0"/>
                <a:cs typeface="Courier New" pitchFamily="49" charset="0"/>
              </a:rPr>
              <a:t>(TaskDialogCommandLinkId.CommandLink2, </a:t>
            </a:r>
            <a:r>
              <a:rPr lang="en-US" sz="1800" dirty="0">
                <a:solidFill>
                  <a:srgbClr val="A31515"/>
                </a:solidFill>
                <a:latin typeface="Courier New" pitchFamily="49" charset="0"/>
                <a:cs typeface="Courier New" pitchFamily="49" charset="0"/>
              </a:rPr>
              <a:t>"Automatic", "This is will automatically place a house with a default settings.");</a:t>
            </a:r>
          </a:p>
          <a:p>
            <a:r>
              <a:rPr lang="en-US" sz="1800" dirty="0">
                <a:solidFill>
                  <a:srgbClr val="A31515"/>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CommonButtons</a:t>
            </a:r>
            <a:r>
              <a:rPr lang="en-US" sz="1800" dirty="0">
                <a:solidFill>
                  <a:srgbClr val="A31515"/>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TaskDialogCommonButtons.Cancel</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DefaultButton</a:t>
            </a:r>
            <a:r>
              <a:rPr lang="en-US" sz="1800" dirty="0">
                <a:solidFill>
                  <a:srgbClr val="2B91AF"/>
                </a:solidFill>
                <a:latin typeface="Courier New" pitchFamily="49" charset="0"/>
                <a:cs typeface="Courier New" pitchFamily="49" charset="0"/>
              </a:rPr>
              <a:t> = TaskDialogResult.CommandLink1;</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show the dialog to the user.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TaskDialogResult</a:t>
            </a:r>
            <a:r>
              <a:rPr lang="en-US" sz="1800" dirty="0">
                <a:solidFill>
                  <a:srgbClr val="2B91AF"/>
                </a:solidFill>
                <a:latin typeface="Courier New" pitchFamily="49" charset="0"/>
                <a:cs typeface="Courier New" pitchFamily="49" charset="0"/>
              </a:rPr>
              <a:t> res = </a:t>
            </a:r>
            <a:r>
              <a:rPr lang="en-US" sz="1800" dirty="0" err="1">
                <a:solidFill>
                  <a:srgbClr val="2B91AF"/>
                </a:solidFill>
                <a:latin typeface="Courier New" pitchFamily="49" charset="0"/>
                <a:cs typeface="Courier New" pitchFamily="49" charset="0"/>
              </a:rPr>
              <a:t>houseDialog.</a:t>
            </a:r>
            <a:r>
              <a:rPr lang="en-US" sz="1800" b="1" dirty="0" err="1">
                <a:solidFill>
                  <a:srgbClr val="2B91AF"/>
                </a:solidFill>
                <a:latin typeface="Courier New" pitchFamily="49" charset="0"/>
                <a:cs typeface="Courier New" pitchFamily="49" charset="0"/>
              </a:rPr>
              <a:t>Show</a:t>
            </a:r>
            <a:r>
              <a:rPr lang="en-US" sz="1800" b="1" dirty="0">
                <a:solidFill>
                  <a:srgbClr val="2B91AF"/>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&lt;/CS&gt;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lnSpc>
                <a:spcPct val="150000"/>
              </a:lnSpc>
              <a:buNone/>
            </a:pPr>
            <a:r>
              <a:rPr lang="en-US" sz="4400" dirty="0"/>
              <a:t>UI Topics</a:t>
            </a:r>
          </a:p>
          <a:p>
            <a:pPr lvl="1">
              <a:lnSpc>
                <a:spcPct val="150000"/>
              </a:lnSpc>
            </a:pPr>
            <a:r>
              <a:rPr lang="en-US" sz="3600" dirty="0"/>
              <a:t>Ribbon</a:t>
            </a:r>
          </a:p>
          <a:p>
            <a:pPr lvl="1">
              <a:lnSpc>
                <a:spcPct val="150000"/>
              </a:lnSpc>
            </a:pPr>
            <a:r>
              <a:rPr lang="en-US" sz="3600" dirty="0"/>
              <a:t>User Selection</a:t>
            </a:r>
          </a:p>
          <a:p>
            <a:pPr lvl="1">
              <a:lnSpc>
                <a:spcPct val="150000"/>
              </a:lnSpc>
            </a:pPr>
            <a:r>
              <a:rPr lang="en-US" sz="3600" dirty="0"/>
              <a:t>Task dialog</a:t>
            </a:r>
          </a:p>
          <a:p>
            <a:pPr lvl="1">
              <a:lnSpc>
                <a:spcPct val="150000"/>
              </a:lnSpc>
            </a:pPr>
            <a:r>
              <a:rPr lang="en-US" sz="3600" dirty="0"/>
              <a:t>Events </a:t>
            </a:r>
          </a:p>
          <a:p>
            <a:pPr lvl="1">
              <a:lnSpc>
                <a:spcPct val="150000"/>
              </a:lnSpc>
            </a:pPr>
            <a:r>
              <a:rPr lang="en-US" sz="3600" dirty="0"/>
              <a:t>Dynamic model update</a:t>
            </a:r>
          </a:p>
          <a:p>
            <a:pPr lvl="1">
              <a:lnSpc>
                <a:spcPct val="150000"/>
              </a:lnSpc>
            </a:pPr>
            <a:endParaRPr lang="en-US" sz="32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Dynamic Model Update</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Notifications triggered on specific actions</a:t>
            </a:r>
          </a:p>
          <a:p>
            <a:r>
              <a:rPr lang="en-US" dirty="0"/>
              <a:t>Compliant to .NET event standard </a:t>
            </a:r>
          </a:p>
          <a:p>
            <a:pPr lvl="1"/>
            <a:r>
              <a:rPr lang="en-US" dirty="0"/>
              <a:t>Pre and Post events</a:t>
            </a:r>
          </a:p>
          <a:p>
            <a:pPr lvl="1"/>
            <a:r>
              <a:rPr lang="en-US" dirty="0"/>
              <a:t>Single event (</a:t>
            </a:r>
            <a:r>
              <a:rPr lang="en-US" dirty="0" err="1"/>
              <a:t>DocumentChanged</a:t>
            </a:r>
            <a:r>
              <a:rPr lang="en-US" dirty="0"/>
              <a:t> and </a:t>
            </a:r>
            <a:r>
              <a:rPr lang="en-US" dirty="0" err="1"/>
              <a:t>FailureProcessing</a:t>
            </a:r>
            <a:r>
              <a:rPr lang="en-US" dirty="0"/>
              <a:t>)</a:t>
            </a:r>
          </a:p>
          <a:p>
            <a:endParaRPr lang="en-US" dirty="0"/>
          </a:p>
          <a:p>
            <a:r>
              <a:rPr lang="en-US" dirty="0"/>
              <a:t>Types :</a:t>
            </a:r>
          </a:p>
          <a:p>
            <a:pPr lvl="2"/>
            <a:r>
              <a:rPr lang="en-US" sz="2800" dirty="0">
                <a:solidFill>
                  <a:schemeClr val="accent4">
                    <a:lumMod val="75000"/>
                  </a:schemeClr>
                </a:solidFill>
              </a:rPr>
              <a:t>Application level</a:t>
            </a:r>
          </a:p>
          <a:p>
            <a:pPr lvl="2"/>
            <a:r>
              <a:rPr lang="en-US" sz="2800">
                <a:solidFill>
                  <a:schemeClr val="accent4">
                    <a:lumMod val="75000"/>
                  </a:schemeClr>
                </a:solidFill>
              </a:rPr>
              <a:t>Document level</a:t>
            </a:r>
          </a:p>
          <a:p>
            <a:pPr lvl="2"/>
            <a:r>
              <a:rPr lang="en-US" sz="2800">
                <a:solidFill>
                  <a:schemeClr val="accent4">
                    <a:lumMod val="75000"/>
                  </a:schemeClr>
                </a:solidFill>
              </a:rPr>
              <a:t>Element level</a:t>
            </a:r>
            <a:endParaRPr lang="en-US" sz="2800" dirty="0">
              <a:solidFill>
                <a:schemeClr val="accent4">
                  <a:lumMod val="75000"/>
                </a:schemeClr>
              </a:solidFill>
            </a:endParaRPr>
          </a:p>
          <a:p>
            <a:endParaRPr lang="en-US" dirty="0"/>
          </a:p>
          <a:p>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r>
              <a:rPr lang="en-US" dirty="0"/>
              <a:t>Also Classified as DB and UI events</a:t>
            </a:r>
          </a:p>
          <a:p>
            <a:pPr lvl="1"/>
            <a:r>
              <a:rPr lang="en-US" dirty="0">
                <a:solidFill>
                  <a:srgbClr val="0070C0"/>
                </a:solidFill>
              </a:rPr>
              <a:t>DB events </a:t>
            </a:r>
            <a:r>
              <a:rPr lang="en-US" dirty="0"/>
              <a:t>available from Application and Document classes</a:t>
            </a:r>
          </a:p>
          <a:p>
            <a:pPr lvl="1"/>
            <a:r>
              <a:rPr lang="en-US" dirty="0">
                <a:solidFill>
                  <a:srgbClr val="0070C0"/>
                </a:solidFill>
              </a:rPr>
              <a:t>UI events </a:t>
            </a:r>
            <a:r>
              <a:rPr lang="en-US" dirty="0"/>
              <a:t>available from </a:t>
            </a:r>
            <a:r>
              <a:rPr lang="en-US" dirty="0" err="1"/>
              <a:t>UIApplication</a:t>
            </a:r>
            <a:r>
              <a:rPr lang="en-US" dirty="0"/>
              <a:t> class</a:t>
            </a:r>
          </a:p>
          <a:p>
            <a:endParaRPr lang="en-US" dirty="0"/>
          </a:p>
          <a:p>
            <a:r>
              <a:rPr lang="en-US" dirty="0"/>
              <a:t>Edit model during events using</a:t>
            </a:r>
          </a:p>
          <a:p>
            <a:pPr lvl="1"/>
            <a:r>
              <a:rPr lang="en-US" dirty="0" err="1">
                <a:solidFill>
                  <a:srgbClr val="0070C0"/>
                </a:solidFill>
              </a:rPr>
              <a:t>Document.IsModifiable</a:t>
            </a:r>
            <a:endParaRPr lang="en-US" dirty="0">
              <a:solidFill>
                <a:srgbClr val="0070C0"/>
              </a:solidFill>
            </a:endParaRPr>
          </a:p>
          <a:p>
            <a:pPr lvl="1"/>
            <a:r>
              <a:rPr lang="en-US" dirty="0" err="1">
                <a:solidFill>
                  <a:srgbClr val="0070C0"/>
                </a:solidFill>
              </a:rPr>
              <a:t>Document.IsReadOnly</a:t>
            </a:r>
            <a:endParaRPr lang="en-US" dirty="0">
              <a:solidFill>
                <a:srgbClr val="0070C0"/>
              </a:solidFill>
            </a:endParaRPr>
          </a:p>
          <a:p>
            <a:pPr lvl="1"/>
            <a:endParaRPr lang="en-US" dirty="0">
              <a:solidFill>
                <a:srgbClr val="0070C0"/>
              </a:solidFill>
            </a:endParaRPr>
          </a:p>
          <a:p>
            <a:r>
              <a:rPr lang="en-US" dirty="0"/>
              <a:t>Many of the new pre-events are cancellable</a:t>
            </a:r>
          </a:p>
          <a:p>
            <a:pPr lvl="1"/>
            <a:r>
              <a:rPr lang="en-US" dirty="0" err="1">
                <a:solidFill>
                  <a:srgbClr val="0070C0"/>
                </a:solidFill>
              </a:rPr>
              <a:t>RevitEventArgs.Cancellable</a:t>
            </a:r>
            <a:endParaRPr lang="en-US" dirty="0">
              <a:solidFill>
                <a:srgbClr val="0070C0"/>
              </a:solidFill>
            </a:endParaRPr>
          </a:p>
          <a:p>
            <a:pPr lvl="1"/>
            <a:r>
              <a:rPr lang="en-US" dirty="0" err="1">
                <a:solidFill>
                  <a:srgbClr val="0070C0"/>
                </a:solidFill>
              </a:rPr>
              <a:t>RevitAPIPreEventArgs.Cancel</a:t>
            </a:r>
            <a:r>
              <a:rPr lang="en-US" dirty="0">
                <a:solidFill>
                  <a:srgbClr val="0070C0"/>
                </a:solidFill>
              </a:rPr>
              <a:t> </a:t>
            </a:r>
          </a:p>
          <a:p>
            <a:endParaRPr lang="en-US" dirty="0">
              <a:solidFill>
                <a:srgbClr val="0070C0"/>
              </a:solidFill>
            </a:endParaRPr>
          </a:p>
          <a:p>
            <a:pPr lvl="1"/>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t>
            </a:r>
            <a:br>
              <a:rPr lang="en-US" dirty="0"/>
            </a:br>
            <a:r>
              <a:rPr lang="en-US" sz="2800" b="0" i="1" dirty="0">
                <a:solidFill>
                  <a:schemeClr val="accent4">
                    <a:lumMod val="75000"/>
                  </a:schemeClr>
                </a:solidFill>
              </a:rPr>
              <a:t>Event Handler, Registering and Unregistering events</a:t>
            </a:r>
          </a:p>
        </p:txBody>
      </p:sp>
      <p:sp>
        <p:nvSpPr>
          <p:cNvPr id="3" name="Content Placeholder 2"/>
          <p:cNvSpPr>
            <a:spLocks noGrp="1"/>
          </p:cNvSpPr>
          <p:nvPr>
            <p:ph idx="1"/>
          </p:nvPr>
        </p:nvSpPr>
        <p:spPr/>
        <p:txBody>
          <a:bodyPr/>
          <a:lstStyle/>
          <a:p>
            <a:r>
              <a:rPr lang="en-US" dirty="0" err="1"/>
              <a:t>EventHandler</a:t>
            </a:r>
            <a:endParaRPr lang="en-US" dirty="0"/>
          </a:p>
          <a:p>
            <a:endParaRPr lang="en-US" dirty="0"/>
          </a:p>
          <a:p>
            <a:endParaRPr lang="en-US" dirty="0"/>
          </a:p>
          <a:p>
            <a:endParaRPr lang="en-US" dirty="0"/>
          </a:p>
          <a:p>
            <a:r>
              <a:rPr lang="en-US" dirty="0"/>
              <a:t>Registering events</a:t>
            </a:r>
          </a:p>
          <a:p>
            <a:endParaRPr lang="en-US" dirty="0"/>
          </a:p>
          <a:p>
            <a:endParaRPr lang="en-US" dirty="0"/>
          </a:p>
          <a:p>
            <a:endParaRPr lang="en-US" dirty="0"/>
          </a:p>
          <a:p>
            <a:r>
              <a:rPr lang="en-US" dirty="0"/>
              <a:t>Unregistering events </a:t>
            </a:r>
          </a:p>
          <a:p>
            <a:pPr lvl="1">
              <a:buNone/>
            </a:pPr>
            <a:endParaRPr lang="en-US" dirty="0"/>
          </a:p>
          <a:p>
            <a:endParaRPr lang="en-US" dirty="0">
              <a:solidFill>
                <a:srgbClr val="0070C0"/>
              </a:solidFill>
            </a:endParaRPr>
          </a:p>
          <a:p>
            <a:pPr lvl="1"/>
            <a:endParaRPr lang="en-US" dirty="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a:t>
            </a:r>
            <a:r>
              <a:rPr lang="en-US" sz="1800" dirty="0">
                <a:solidFill>
                  <a:srgbClr val="2B91AF"/>
                </a:solidFill>
                <a:latin typeface="Courier New" pitchFamily="49" charset="0"/>
                <a:cs typeface="Courier New" pitchFamily="49" charset="0"/>
              </a:rPr>
              <a:t>Result </a:t>
            </a:r>
            <a:r>
              <a:rPr lang="en-US" sz="1800" dirty="0" err="1">
                <a:solidFill>
                  <a:srgbClr val="2B91AF"/>
                </a:solidFill>
                <a:latin typeface="Courier New" pitchFamily="49" charset="0"/>
                <a:cs typeface="Courier New" pitchFamily="49" charset="0"/>
              </a:rPr>
              <a:t>OnStartup</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UIControlledApplication</a:t>
            </a:r>
            <a:r>
              <a:rPr lang="en-US" sz="1800" dirty="0">
                <a:solidFill>
                  <a:srgbClr val="2B91AF"/>
                </a:solidFill>
                <a:latin typeface="Courier New" pitchFamily="49" charset="0"/>
                <a:cs typeface="Courier New" pitchFamily="49" charset="0"/>
              </a:rPr>
              <a:t> application)</a:t>
            </a:r>
          </a:p>
          <a:p>
            <a:r>
              <a:rPr lang="en-US" sz="1800" dirty="0">
                <a:solidFill>
                  <a:srgbClr val="2B91AF"/>
                </a:solidFill>
                <a:latin typeface="Courier New" pitchFamily="49" charset="0"/>
                <a:cs typeface="Courier New" pitchFamily="49" charset="0"/>
              </a:rPr>
              <a:t> {</a:t>
            </a:r>
          </a:p>
          <a:p>
            <a:r>
              <a:rPr lang="en-US" sz="1800" dirty="0">
                <a:solidFill>
                  <a:srgbClr val="2B91AF"/>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application.ControlledApplication.DocumentChanged</a:t>
            </a:r>
            <a:r>
              <a:rPr lang="en-US" sz="1800" dirty="0">
                <a:solidFill>
                  <a:srgbClr val="008000"/>
                </a:solidFill>
                <a:latin typeface="Courier New" pitchFamily="49" charset="0"/>
                <a:cs typeface="Courier New" pitchFamily="49" charset="0"/>
              </a:rPr>
              <a:t> += </a:t>
            </a:r>
            <a:r>
              <a:rPr lang="en-US" sz="1800" dirty="0" err="1">
                <a:solidFill>
                  <a:srgbClr val="008000"/>
                </a:solidFill>
                <a:latin typeface="Courier New" pitchFamily="49" charset="0"/>
                <a:cs typeface="Courier New" pitchFamily="49" charset="0"/>
              </a:rPr>
              <a:t>UILabs_DocumentChanged</a:t>
            </a:r>
            <a:r>
              <a:rPr lang="en-US" sz="1800" dirty="0">
                <a:solidFill>
                  <a:srgbClr val="008000"/>
                </a:solidFill>
                <a:latin typeface="Courier New" pitchFamily="49" charset="0"/>
                <a:cs typeface="Courier New" pitchFamily="49" charset="0"/>
              </a:rPr>
              <a:t>;</a:t>
            </a:r>
          </a:p>
          <a:p>
            <a:r>
              <a:rPr lang="en-US" sz="1800" dirty="0">
                <a:solidFill>
                  <a:srgbClr val="0000FF"/>
                </a:solidFill>
                <a:latin typeface="Courier New" pitchFamily="49" charset="0"/>
                <a:cs typeface="Courier New" pitchFamily="49" charset="0"/>
              </a:rPr>
              <a:t>    return </a:t>
            </a:r>
            <a:r>
              <a:rPr lang="en-US" sz="1800" dirty="0" err="1">
                <a:solidFill>
                  <a:srgbClr val="2B91AF"/>
                </a:solidFill>
                <a:latin typeface="Courier New" pitchFamily="49" charset="0"/>
                <a:cs typeface="Courier New" pitchFamily="49" charset="0"/>
              </a:rPr>
              <a:t>Result.Succeeded</a:t>
            </a:r>
            <a:r>
              <a:rPr lang="en-US" sz="1800" dirty="0">
                <a:solidFill>
                  <a:srgbClr val="2B91AF"/>
                </a:solidFill>
                <a:latin typeface="Courier New" pitchFamily="49" charset="0"/>
                <a:cs typeface="Courier New" pitchFamily="49" charset="0"/>
              </a:rPr>
              <a:t>;</a:t>
            </a:r>
            <a:endParaRPr lang="en-US" sz="1800" dirty="0">
              <a:solidFill>
                <a:srgbClr val="008000"/>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a:t>
            </a:r>
            <a:r>
              <a:rPr lang="en-US" sz="1800" dirty="0">
                <a:solidFill>
                  <a:srgbClr val="2B91AF"/>
                </a:solidFill>
                <a:latin typeface="Courier New" pitchFamily="49" charset="0"/>
                <a:cs typeface="Courier New" pitchFamily="49" charset="0"/>
              </a:rPr>
              <a:t>Result </a:t>
            </a:r>
            <a:r>
              <a:rPr lang="en-US" sz="1800" dirty="0" err="1">
                <a:solidFill>
                  <a:srgbClr val="2B91AF"/>
                </a:solidFill>
                <a:latin typeface="Courier New" pitchFamily="49" charset="0"/>
                <a:cs typeface="Courier New" pitchFamily="49" charset="0"/>
              </a:rPr>
              <a:t>OnShutdown</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UIControlledApplication</a:t>
            </a:r>
            <a:r>
              <a:rPr lang="en-US" sz="1800" dirty="0">
                <a:solidFill>
                  <a:srgbClr val="2B91AF"/>
                </a:solidFill>
                <a:latin typeface="Courier New" pitchFamily="49" charset="0"/>
                <a:cs typeface="Courier New" pitchFamily="49" charset="0"/>
              </a:rPr>
              <a:t> application)</a:t>
            </a:r>
          </a:p>
          <a:p>
            <a:r>
              <a:rPr lang="en-US" sz="1800" dirty="0">
                <a:solidFill>
                  <a:srgbClr val="2B91AF"/>
                </a:solidFill>
                <a:latin typeface="Courier New" pitchFamily="49" charset="0"/>
                <a:cs typeface="Courier New" pitchFamily="49" charset="0"/>
              </a:rPr>
              <a:t>{</a:t>
            </a:r>
          </a:p>
          <a:p>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application.ControlledApplication.DocumentChanged</a:t>
            </a:r>
            <a:r>
              <a:rPr lang="en-US" sz="1800" dirty="0">
                <a:solidFill>
                  <a:srgbClr val="008000"/>
                </a:solidFill>
                <a:latin typeface="Courier New" pitchFamily="49" charset="0"/>
                <a:cs typeface="Courier New" pitchFamily="49" charset="0"/>
              </a:rPr>
              <a:t> -= </a:t>
            </a:r>
            <a:r>
              <a:rPr lang="en-US" sz="1800" dirty="0" err="1">
                <a:solidFill>
                  <a:srgbClr val="008000"/>
                </a:solidFill>
                <a:latin typeface="Courier New" pitchFamily="49" charset="0"/>
                <a:cs typeface="Courier New" pitchFamily="49" charset="0"/>
              </a:rPr>
              <a:t>UILabs_DocumentChanged</a:t>
            </a:r>
            <a:r>
              <a:rPr lang="en-US" sz="1800" dirty="0">
                <a:solidFill>
                  <a:srgbClr val="008000"/>
                </a:solidFill>
                <a:latin typeface="Courier New" pitchFamily="49" charset="0"/>
                <a:cs typeface="Courier New" pitchFamily="49" charset="0"/>
              </a:rPr>
              <a:t>;        </a:t>
            </a:r>
          </a:p>
          <a:p>
            <a:r>
              <a:rPr lang="en-US" sz="1800" dirty="0">
                <a:solidFill>
                  <a:srgbClr val="008000"/>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return </a:t>
            </a:r>
            <a:r>
              <a:rPr lang="en-US" sz="1800" dirty="0" err="1">
                <a:solidFill>
                  <a:srgbClr val="2B91AF"/>
                </a:solidFill>
                <a:latin typeface="Courier New" pitchFamily="49" charset="0"/>
                <a:cs typeface="Courier New" pitchFamily="49" charset="0"/>
              </a:rPr>
              <a:t>Result.Succeeded</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a:solidFill>
                  <a:srgbClr val="0000FF"/>
                </a:solidFill>
                <a:latin typeface="Courier New" pitchFamily="49" charset="0"/>
                <a:cs typeface="Courier New" pitchFamily="49" charset="0"/>
              </a:rPr>
              <a:t>public void </a:t>
            </a:r>
            <a:r>
              <a:rPr lang="en-US" sz="1800" dirty="0" err="1">
                <a:solidFill>
                  <a:srgbClr val="0000FF"/>
                </a:solidFill>
                <a:latin typeface="Courier New" pitchFamily="49" charset="0"/>
                <a:cs typeface="Courier New" pitchFamily="49" charset="0"/>
              </a:rPr>
              <a:t>UILabs_DocumentChanged</a:t>
            </a:r>
            <a:r>
              <a:rPr lang="en-US" sz="1800" dirty="0">
                <a:solidFill>
                  <a:srgbClr val="0000FF"/>
                </a:solidFill>
                <a:latin typeface="Courier New" pitchFamily="49" charset="0"/>
                <a:cs typeface="Courier New" pitchFamily="49" charset="0"/>
              </a:rPr>
              <a:t>(object sender, </a:t>
            </a:r>
            <a:r>
              <a:rPr lang="en-US" sz="1800" dirty="0" err="1">
                <a:solidFill>
                  <a:srgbClr val="2B91AF"/>
                </a:solidFill>
                <a:latin typeface="Courier New" pitchFamily="49" charset="0"/>
                <a:cs typeface="Courier New" pitchFamily="49" charset="0"/>
              </a:rPr>
              <a:t>DocumentChangedEventArgs</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args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 Do something here            </a:t>
            </a:r>
          </a:p>
          <a:p>
            <a:r>
              <a:rPr lang="en-US" sz="1800" dirty="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Events</a:t>
            </a:r>
          </a:p>
        </p:txBody>
      </p:sp>
      <p:sp>
        <p:nvSpPr>
          <p:cNvPr id="3" name="Content Placeholder 2"/>
          <p:cNvSpPr>
            <a:spLocks noGrp="1"/>
          </p:cNvSpPr>
          <p:nvPr>
            <p:ph idx="1"/>
          </p:nvPr>
        </p:nvSpPr>
        <p:spPr/>
        <p:txBody>
          <a:bodyPr/>
          <a:lstStyle/>
          <a:p>
            <a:pPr>
              <a:buNone/>
            </a:pPr>
            <a:r>
              <a:rPr lang="en-US" dirty="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 you can get the list of ids of element added/changed/modified. </a:t>
            </a:r>
          </a:p>
          <a:p>
            <a:r>
              <a:rPr lang="en-US" sz="1800" dirty="0">
                <a:solidFill>
                  <a:srgbClr val="008000"/>
                </a:solidFill>
                <a:latin typeface="Courier New" pitchFamily="49" charset="0"/>
                <a:cs typeface="Courier New" pitchFamily="49" charset="0"/>
              </a:rPr>
              <a:t>  </a:t>
            </a:r>
            <a:r>
              <a:rPr lang="en-US" sz="1800" dirty="0">
                <a:solidFill>
                  <a:srgbClr val="2B91AF"/>
                </a:solidFill>
                <a:latin typeface="Courier New" pitchFamily="49" charset="0"/>
                <a:cs typeface="Courier New" pitchFamily="49" charset="0"/>
              </a:rPr>
              <a:t>Document </a:t>
            </a:r>
            <a:r>
              <a:rPr lang="en-US" sz="1800" dirty="0" err="1">
                <a:solidFill>
                  <a:srgbClr val="2B91AF"/>
                </a:solidFill>
                <a:latin typeface="Courier New" pitchFamily="49" charset="0"/>
                <a:cs typeface="Courier New" pitchFamily="49" charset="0"/>
              </a:rPr>
              <a:t>rvtdDoc</a:t>
            </a:r>
            <a:r>
              <a:rPr lang="en-US" sz="1800" dirty="0">
                <a:solidFill>
                  <a:srgbClr val="2B91AF"/>
                </a:solidFill>
                <a:latin typeface="Courier New" pitchFamily="49" charset="0"/>
                <a:cs typeface="Courier New" pitchFamily="49" charset="0"/>
              </a:rPr>
              <a:t> = </a:t>
            </a:r>
            <a:r>
              <a:rPr lang="en-US" sz="1800" dirty="0" err="1">
                <a:solidFill>
                  <a:srgbClr val="2B91AF"/>
                </a:solidFill>
                <a:latin typeface="Courier New" pitchFamily="49" charset="0"/>
                <a:cs typeface="Courier New" pitchFamily="49" charset="0"/>
              </a:rPr>
              <a:t>args.GetDocument</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idsAdded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args.GetAddedElementIds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idsDeleted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args.GetDeletedElementIds</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ICollection</a:t>
            </a:r>
            <a:r>
              <a:rPr lang="en-US" sz="1800" dirty="0">
                <a:solidFill>
                  <a:srgbClr val="2B91AF"/>
                </a:solidFill>
                <a:latin typeface="Courier New" pitchFamily="49" charset="0"/>
                <a:cs typeface="Courier New" pitchFamily="49" charset="0"/>
              </a:rPr>
              <a:t>&lt;</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&gt; </a:t>
            </a:r>
            <a:r>
              <a:rPr lang="en-US" sz="1800" dirty="0" err="1">
                <a:solidFill>
                  <a:srgbClr val="2B91AF"/>
                </a:solidFill>
                <a:latin typeface="Courier New" pitchFamily="49" charset="0"/>
                <a:cs typeface="Courier New" pitchFamily="49" charset="0"/>
              </a:rPr>
              <a:t>idsModified</a:t>
            </a:r>
            <a:r>
              <a:rPr lang="en-US" sz="1800" dirty="0">
                <a:solidFill>
                  <a:srgbClr val="2B91AF"/>
                </a:solidFill>
                <a:latin typeface="Courier New" pitchFamily="49" charset="0"/>
                <a:cs typeface="Courier New" pitchFamily="49" charset="0"/>
              </a:rPr>
              <a:t> = </a:t>
            </a:r>
            <a:r>
              <a:rPr lang="en-US" sz="1800" b="1" dirty="0" err="1">
                <a:solidFill>
                  <a:srgbClr val="2B91AF"/>
                </a:solidFill>
                <a:latin typeface="Courier New" pitchFamily="49" charset="0"/>
                <a:cs typeface="Courier New" pitchFamily="49" charset="0"/>
              </a:rPr>
              <a:t>args.GetModifiedElementIds</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put it in a string to show to the user. </a:t>
            </a:r>
          </a:p>
          <a:p>
            <a:r>
              <a:rPr lang="en-US" sz="1800" dirty="0">
                <a:solidFill>
                  <a:srgbClr val="008000"/>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string </a:t>
            </a:r>
            <a:r>
              <a:rPr lang="en-US" sz="1800" dirty="0" err="1">
                <a:solidFill>
                  <a:srgbClr val="0000FF"/>
                </a:solidFill>
                <a:latin typeface="Courier New" pitchFamily="49" charset="0"/>
                <a:cs typeface="Courier New" pitchFamily="49" charset="0"/>
              </a:rPr>
              <a:t>msg</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"Added: ";</a:t>
            </a:r>
          </a:p>
          <a:p>
            <a:r>
              <a:rPr lang="en-US" sz="1800" dirty="0">
                <a:solidFill>
                  <a:srgbClr val="A31515"/>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foreach</a:t>
            </a:r>
            <a:r>
              <a:rPr lang="en-US" sz="1800" dirty="0">
                <a:solidFill>
                  <a:srgbClr val="0000F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ElementId</a:t>
            </a:r>
            <a:r>
              <a:rPr lang="en-US" sz="1800" dirty="0">
                <a:solidFill>
                  <a:srgbClr val="2B91AF"/>
                </a:solidFill>
                <a:latin typeface="Courier New" pitchFamily="49" charset="0"/>
                <a:cs typeface="Courier New" pitchFamily="49" charset="0"/>
              </a:rPr>
              <a:t> id </a:t>
            </a:r>
            <a:r>
              <a:rPr lang="en-US" sz="1800" dirty="0">
                <a:solidFill>
                  <a:srgbClr val="0000FF"/>
                </a:solidFill>
                <a:latin typeface="Courier New" pitchFamily="49" charset="0"/>
                <a:cs typeface="Courier New" pitchFamily="49" charset="0"/>
              </a:rPr>
              <a:t>in </a:t>
            </a:r>
            <a:r>
              <a:rPr lang="en-US" sz="1800" dirty="0" err="1">
                <a:solidFill>
                  <a:srgbClr val="0000FF"/>
                </a:solidFill>
                <a:latin typeface="Courier New" pitchFamily="49" charset="0"/>
                <a:cs typeface="Courier New" pitchFamily="49" charset="0"/>
              </a:rPr>
              <a:t>idsAdded</a:t>
            </a:r>
            <a:r>
              <a:rPr lang="en-US" sz="1800" dirty="0">
                <a:solidFill>
                  <a:srgbClr val="0000FF"/>
                </a:solidFill>
                <a:latin typeface="Courier New" pitchFamily="49" charset="0"/>
                <a:cs typeface="Courier New" pitchFamily="49" charset="0"/>
              </a:rPr>
              <a:t>)</a:t>
            </a:r>
          </a:p>
          <a:p>
            <a:r>
              <a:rPr lang="en-US" sz="1800" dirty="0">
                <a:solidFill>
                  <a:srgbClr val="0000FF"/>
                </a:solidFill>
                <a:latin typeface="Courier New" pitchFamily="49" charset="0"/>
                <a:cs typeface="Courier New" pitchFamily="49" charset="0"/>
              </a:rPr>
              <a:t>  {</a:t>
            </a:r>
          </a:p>
          <a:p>
            <a:r>
              <a:rPr lang="en-US" sz="1800" dirty="0">
                <a:solidFill>
                  <a:srgbClr val="0000FF"/>
                </a:solidFill>
                <a:latin typeface="Courier New" pitchFamily="49" charset="0"/>
                <a:cs typeface="Courier New" pitchFamily="49" charset="0"/>
              </a:rPr>
              <a:t>      </a:t>
            </a:r>
            <a:r>
              <a:rPr lang="en-US" sz="1800" dirty="0" err="1">
                <a:solidFill>
                  <a:srgbClr val="0000FF"/>
                </a:solidFill>
                <a:latin typeface="Courier New" pitchFamily="49" charset="0"/>
                <a:cs typeface="Courier New" pitchFamily="49" charset="0"/>
              </a:rPr>
              <a:t>msg</a:t>
            </a:r>
            <a:r>
              <a:rPr lang="en-US" sz="1800" dirty="0">
                <a:solidFill>
                  <a:srgbClr val="0000FF"/>
                </a:solidFill>
                <a:latin typeface="Courier New" pitchFamily="49" charset="0"/>
                <a:cs typeface="Courier New" pitchFamily="49" charset="0"/>
              </a:rPr>
              <a:t> += </a:t>
            </a:r>
            <a:r>
              <a:rPr lang="en-US" sz="1800" dirty="0" err="1">
                <a:solidFill>
                  <a:srgbClr val="0000FF"/>
                </a:solidFill>
                <a:latin typeface="Courier New" pitchFamily="49" charset="0"/>
                <a:cs typeface="Courier New" pitchFamily="49" charset="0"/>
              </a:rPr>
              <a:t>id.IntegerValue.ToString</a:t>
            </a:r>
            <a:r>
              <a:rPr lang="en-US" sz="1800" dirty="0">
                <a:solidFill>
                  <a:srgbClr val="0000FF"/>
                </a:solidFill>
                <a:latin typeface="Courier New" pitchFamily="49" charset="0"/>
                <a:cs typeface="Courier New" pitchFamily="49" charset="0"/>
              </a:rPr>
              <a:t>() + </a:t>
            </a:r>
            <a:r>
              <a:rPr lang="en-US" sz="1800" dirty="0">
                <a:solidFill>
                  <a:srgbClr val="A31515"/>
                </a:solidFill>
                <a:latin typeface="Courier New" pitchFamily="49" charset="0"/>
                <a:cs typeface="Courier New" pitchFamily="49" charset="0"/>
              </a:rPr>
              <a:t>" ";</a:t>
            </a:r>
          </a:p>
          <a:p>
            <a:r>
              <a:rPr lang="en-US" sz="1800" dirty="0">
                <a:solidFill>
                  <a:srgbClr val="A31515"/>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a:t>
            </a: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a:t>     </a:t>
            </a:r>
            <a:r>
              <a:rPr lang="en-US" sz="1800" dirty="0">
                <a:solidFill>
                  <a:srgbClr val="008000"/>
                </a:solidFill>
                <a:latin typeface="Courier New" pitchFamily="49" charset="0"/>
                <a:cs typeface="Courier New" pitchFamily="49" charset="0"/>
              </a:rPr>
              <a:t>// register the document changed event</a:t>
            </a:r>
            <a:endParaRPr lang="en-US" sz="1800" dirty="0">
              <a:latin typeface="Courier New" pitchFamily="49" charset="0"/>
              <a:cs typeface="Courier New" pitchFamily="49" charset="0"/>
            </a:endParaRP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application.ControlledApplication.</a:t>
            </a:r>
            <a:r>
              <a:rPr lang="en-US" sz="1800" b="1" dirty="0" err="1">
                <a:latin typeface="Courier New" pitchFamily="49" charset="0"/>
                <a:cs typeface="Courier New" pitchFamily="49" charset="0"/>
              </a:rPr>
              <a:t>DocumentChanged</a:t>
            </a:r>
            <a:r>
              <a:rPr lang="en-US" sz="1800" dirty="0">
                <a:latin typeface="Courier New" pitchFamily="49" charset="0"/>
                <a:cs typeface="Courier New" pitchFamily="49" charset="0"/>
              </a:rPr>
              <a:t> += </a:t>
            </a:r>
            <a:r>
              <a:rPr lang="en-US" sz="1800" b="1" dirty="0" err="1">
                <a:latin typeface="Courier New" pitchFamily="49" charset="0"/>
                <a:cs typeface="Courier New" pitchFamily="49" charset="0"/>
              </a:rPr>
              <a:t>UILabs_DocumentChanged</a:t>
            </a:r>
            <a:r>
              <a:rPr lang="en-US" sz="1800" dirty="0">
                <a:latin typeface="Courier New" pitchFamily="49" charset="0"/>
                <a:cs typeface="Courier New" pitchFamily="49" charset="0"/>
              </a:rPr>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Model Update Overview</a:t>
            </a:r>
            <a:endParaRPr lang="en-US" dirty="0"/>
          </a:p>
        </p:txBody>
      </p:sp>
      <p:sp>
        <p:nvSpPr>
          <p:cNvPr id="3" name="Content Placeholder 2"/>
          <p:cNvSpPr>
            <a:spLocks noGrp="1"/>
          </p:cNvSpPr>
          <p:nvPr>
            <p:ph idx="1"/>
          </p:nvPr>
        </p:nvSpPr>
        <p:spPr/>
        <p:txBody>
          <a:bodyPr/>
          <a:lstStyle/>
          <a:p>
            <a:r>
              <a:rPr lang="en-US"/>
              <a:t>“Ability for a Revit API application to modify the Revit model as a reaction to changes happening in the model”.</a:t>
            </a:r>
          </a:p>
          <a:p>
            <a:endParaRPr lang="en-US"/>
          </a:p>
          <a:p>
            <a:r>
              <a:rPr lang="en-US"/>
              <a:t>Helps track element addition, modification and deletion</a:t>
            </a:r>
          </a:p>
          <a:p>
            <a:endParaRPr lang="en-US"/>
          </a:p>
          <a:p>
            <a:endParaRPr lang="en-US"/>
          </a:p>
          <a:p>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Model Update </a:t>
            </a:r>
            <a:br>
              <a:rPr lang="en-US" dirty="0"/>
            </a:br>
            <a:r>
              <a:rPr lang="en-US" sz="2800" b="0" i="1" dirty="0">
                <a:solidFill>
                  <a:schemeClr val="accent4">
                    <a:lumMod val="75000"/>
                  </a:schemeClr>
                </a:solidFill>
              </a:rPr>
              <a:t>Updaters</a:t>
            </a:r>
          </a:p>
        </p:txBody>
      </p:sp>
      <p:sp>
        <p:nvSpPr>
          <p:cNvPr id="3" name="Content Placeholder 2"/>
          <p:cNvSpPr>
            <a:spLocks noGrp="1"/>
          </p:cNvSpPr>
          <p:nvPr>
            <p:ph idx="1"/>
          </p:nvPr>
        </p:nvSpPr>
        <p:spPr/>
        <p:txBody>
          <a:bodyPr/>
          <a:lstStyle/>
          <a:p>
            <a:pPr>
              <a:buNone/>
            </a:pPr>
            <a:r>
              <a:rPr lang="en-US" sz="3600" dirty="0"/>
              <a:t>Updaters : </a:t>
            </a:r>
          </a:p>
          <a:p>
            <a:r>
              <a:rPr lang="en-US" dirty="0"/>
              <a:t>Ability to implement a method that is informed of the scope of changes </a:t>
            </a:r>
          </a:p>
          <a:p>
            <a:pPr>
              <a:buNone/>
            </a:pPr>
            <a:endParaRPr lang="en-US" dirty="0"/>
          </a:p>
          <a:p>
            <a:r>
              <a:rPr lang="en-US" dirty="0"/>
              <a:t>Implements the </a:t>
            </a:r>
            <a:r>
              <a:rPr lang="en-US" i="1" dirty="0" err="1"/>
              <a:t>IUpdater</a:t>
            </a:r>
            <a:r>
              <a:rPr lang="en-US" dirty="0"/>
              <a:t> interface.</a:t>
            </a:r>
          </a:p>
          <a:p>
            <a:pPr lvl="1"/>
            <a:r>
              <a:rPr lang="en-US" dirty="0" err="1"/>
              <a:t>GetUpdaterId</a:t>
            </a:r>
            <a:r>
              <a:rPr lang="en-US" dirty="0"/>
              <a:t> ()</a:t>
            </a:r>
          </a:p>
          <a:p>
            <a:pPr lvl="1"/>
            <a:r>
              <a:rPr lang="en-US" dirty="0" err="1"/>
              <a:t>GetUpdaterName</a:t>
            </a:r>
            <a:r>
              <a:rPr lang="en-US" dirty="0"/>
              <a:t>() </a:t>
            </a:r>
          </a:p>
          <a:p>
            <a:pPr lvl="1"/>
            <a:r>
              <a:rPr lang="en-US" dirty="0" err="1"/>
              <a:t>GetAdditionalInformation</a:t>
            </a:r>
            <a:r>
              <a:rPr lang="en-US" dirty="0"/>
              <a:t> ()</a:t>
            </a:r>
          </a:p>
          <a:p>
            <a:pPr lvl="1"/>
            <a:r>
              <a:rPr lang="en-US" dirty="0" err="1"/>
              <a:t>GetChangePriority</a:t>
            </a:r>
            <a:r>
              <a:rPr lang="en-US" dirty="0"/>
              <a:t>()</a:t>
            </a:r>
          </a:p>
          <a:p>
            <a:pPr lvl="1"/>
            <a:r>
              <a:rPr lang="en-US" dirty="0"/>
              <a:t>Execute()</a:t>
            </a:r>
          </a:p>
          <a:p>
            <a:endParaRPr lang="en-US" dirty="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Model Update </a:t>
            </a:r>
            <a:br>
              <a:rPr lang="en-US" dirty="0"/>
            </a:br>
            <a:r>
              <a:rPr lang="en-US" sz="2800" b="0" i="1" dirty="0">
                <a:solidFill>
                  <a:schemeClr val="accent4">
                    <a:lumMod val="75000"/>
                  </a:schemeClr>
                </a:solidFill>
              </a:rPr>
              <a:t>Registration and Triggers</a:t>
            </a:r>
          </a:p>
        </p:txBody>
      </p:sp>
      <p:sp>
        <p:nvSpPr>
          <p:cNvPr id="3" name="Content Placeholder 2"/>
          <p:cNvSpPr>
            <a:spLocks noGrp="1"/>
          </p:cNvSpPr>
          <p:nvPr>
            <p:ph idx="1"/>
          </p:nvPr>
        </p:nvSpPr>
        <p:spPr/>
        <p:txBody>
          <a:bodyPr/>
          <a:lstStyle/>
          <a:p>
            <a:r>
              <a:rPr lang="en-US" sz="3200" dirty="0"/>
              <a:t>Register the Updater</a:t>
            </a:r>
          </a:p>
          <a:p>
            <a:pPr lvl="2"/>
            <a:r>
              <a:rPr lang="en-US" dirty="0" err="1"/>
              <a:t>OnStartUp</a:t>
            </a:r>
            <a:r>
              <a:rPr lang="en-US" dirty="0"/>
              <a:t> for application level scope</a:t>
            </a:r>
          </a:p>
          <a:p>
            <a:pPr lvl="2"/>
            <a:r>
              <a:rPr lang="en-US" dirty="0" err="1"/>
              <a:t>ExternalCommand</a:t>
            </a:r>
            <a:r>
              <a:rPr lang="en-US" dirty="0"/>
              <a:t> for command level scope</a:t>
            </a:r>
          </a:p>
          <a:p>
            <a:pPr lvl="1">
              <a:buNone/>
            </a:pPr>
            <a:endParaRPr lang="en-US" dirty="0"/>
          </a:p>
          <a:p>
            <a:pPr lvl="1">
              <a:buNone/>
            </a:pPr>
            <a:endParaRPr lang="en-US" dirty="0"/>
          </a:p>
          <a:p>
            <a:endParaRPr lang="en-US" dirty="0"/>
          </a:p>
          <a:p>
            <a:endParaRPr lang="en-US" sz="3200" dirty="0"/>
          </a:p>
          <a:p>
            <a:r>
              <a:rPr lang="en-US" sz="3200" dirty="0"/>
              <a:t>Add Trigger</a:t>
            </a:r>
          </a:p>
          <a:p>
            <a:pPr lvl="2"/>
            <a:r>
              <a:rPr lang="en-US" sz="2500" dirty="0"/>
              <a:t>Change of Scope - list of </a:t>
            </a:r>
            <a:r>
              <a:rPr lang="en-US" sz="2500" dirty="0" err="1"/>
              <a:t>ElementIds</a:t>
            </a:r>
            <a:r>
              <a:rPr lang="en-US" sz="2500" dirty="0"/>
              <a:t> or list of elements via </a:t>
            </a:r>
            <a:r>
              <a:rPr lang="en-US" sz="2500" dirty="0" err="1"/>
              <a:t>ElementFilter</a:t>
            </a:r>
            <a:r>
              <a:rPr lang="en-US" sz="2500" dirty="0"/>
              <a:t>. </a:t>
            </a:r>
          </a:p>
          <a:p>
            <a:pPr lvl="2"/>
            <a:r>
              <a:rPr lang="en-US" sz="2500" dirty="0"/>
              <a:t>Change of Type - addition, deletion and modification</a:t>
            </a:r>
          </a:p>
          <a:p>
            <a:pPr lvl="2"/>
            <a:endParaRPr lang="en-US" sz="2500" dirty="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 Set the filter</a:t>
            </a:r>
          </a:p>
          <a:p>
            <a:r>
              <a:rPr lang="en-US" sz="2000" b="1" dirty="0" err="1">
                <a:solidFill>
                  <a:srgbClr val="2B91AF"/>
                </a:solidFill>
                <a:latin typeface="Courier New" pitchFamily="49" charset="0"/>
                <a:cs typeface="Courier New" pitchFamily="49" charset="0"/>
              </a:rPr>
              <a:t>ElementClassFilter</a:t>
            </a:r>
            <a:r>
              <a:rPr lang="en-US" sz="2000" dirty="0">
                <a:solidFill>
                  <a:srgbClr val="2B91AF"/>
                </a:solidFill>
                <a:latin typeface="Courier New" pitchFamily="49" charset="0"/>
                <a:cs typeface="Courier New" pitchFamily="49" charset="0"/>
              </a:rPr>
              <a:t> filter = </a:t>
            </a:r>
            <a:r>
              <a:rPr lang="en-US" sz="2000" dirty="0">
                <a:solidFill>
                  <a:srgbClr val="0000FF"/>
                </a:solidFill>
                <a:latin typeface="Courier New" pitchFamily="49" charset="0"/>
                <a:cs typeface="Courier New" pitchFamily="49" charset="0"/>
              </a:rPr>
              <a:t>new </a:t>
            </a:r>
            <a:r>
              <a:rPr lang="en-US" sz="2000" b="1" dirty="0" err="1">
                <a:solidFill>
                  <a:srgbClr val="2B91AF"/>
                </a:solidFill>
                <a:latin typeface="Courier New" pitchFamily="49" charset="0"/>
                <a:cs typeface="Courier New" pitchFamily="49" charset="0"/>
              </a:rPr>
              <a:t>ElementClassFilter</a:t>
            </a:r>
            <a:r>
              <a:rPr lang="en-US" sz="2000" dirty="0">
                <a:solidFill>
                  <a:srgbClr val="2B91AF"/>
                </a:solidFill>
                <a:latin typeface="Courier New" pitchFamily="49" charset="0"/>
                <a:cs typeface="Courier New" pitchFamily="49" charset="0"/>
              </a:rPr>
              <a:t>( </a:t>
            </a:r>
            <a:r>
              <a:rPr lang="en-US" sz="2000" dirty="0" err="1">
                <a:solidFill>
                  <a:srgbClr val="0000FF"/>
                </a:solidFill>
                <a:latin typeface="Courier New" pitchFamily="49" charset="0"/>
                <a:cs typeface="Courier New" pitchFamily="49" charset="0"/>
              </a:rPr>
              <a:t>typeof</a:t>
            </a:r>
            <a:r>
              <a:rPr lang="en-US" sz="2000" dirty="0">
                <a:solidFill>
                  <a:srgbClr val="0000FF"/>
                </a:solidFill>
                <a:latin typeface="Courier New" pitchFamily="49" charset="0"/>
                <a:cs typeface="Courier New" pitchFamily="49" charset="0"/>
              </a:rPr>
              <a:t>( </a:t>
            </a:r>
            <a:r>
              <a:rPr lang="en-US" sz="2000" dirty="0">
                <a:solidFill>
                  <a:srgbClr val="2B91AF"/>
                </a:solidFill>
                <a:latin typeface="Courier New" pitchFamily="49" charset="0"/>
                <a:cs typeface="Courier New" pitchFamily="49" charset="0"/>
              </a:rPr>
              <a:t>Wall ) );</a:t>
            </a:r>
          </a:p>
          <a:p>
            <a:r>
              <a:rPr lang="en-US" sz="1800" dirty="0">
                <a:solidFill>
                  <a:srgbClr val="008000"/>
                </a:solidFill>
                <a:latin typeface="Courier New" pitchFamily="49" charset="0"/>
                <a:cs typeface="Courier New" pitchFamily="49" charset="0"/>
              </a:rPr>
              <a:t>// Add trigger </a:t>
            </a:r>
          </a:p>
          <a:p>
            <a:r>
              <a:rPr lang="en-US" sz="2000" dirty="0" err="1">
                <a:solidFill>
                  <a:srgbClr val="2B91AF"/>
                </a:solidFill>
                <a:latin typeface="Courier New" pitchFamily="49" charset="0"/>
                <a:cs typeface="Courier New" pitchFamily="49" charset="0"/>
              </a:rPr>
              <a:t>UpdaterRegistry.</a:t>
            </a:r>
            <a:r>
              <a:rPr lang="en-US" sz="2000" b="1" dirty="0" err="1">
                <a:solidFill>
                  <a:srgbClr val="2B91AF"/>
                </a:solidFill>
                <a:latin typeface="Courier New" pitchFamily="49" charset="0"/>
                <a:cs typeface="Courier New" pitchFamily="49" charset="0"/>
              </a:rPr>
              <a:t>AddTrigger</a:t>
            </a:r>
            <a:r>
              <a:rPr lang="en-US" sz="2000" dirty="0">
                <a:solidFill>
                  <a:srgbClr val="2B91AF"/>
                </a:solidFill>
                <a:latin typeface="Courier New" pitchFamily="49" charset="0"/>
                <a:cs typeface="Courier New" pitchFamily="49" charset="0"/>
              </a:rPr>
              <a:t>(</a:t>
            </a:r>
            <a:r>
              <a:rPr lang="en-US" sz="2000" dirty="0" err="1">
                <a:solidFill>
                  <a:srgbClr val="2B91AF"/>
                </a:solidFill>
                <a:latin typeface="Courier New" pitchFamily="49" charset="0"/>
                <a:cs typeface="Courier New" pitchFamily="49" charset="0"/>
              </a:rPr>
              <a:t>updater.GetUpdaterId</a:t>
            </a:r>
            <a:r>
              <a:rPr lang="en-US" sz="2000" dirty="0">
                <a:solidFill>
                  <a:srgbClr val="2B91AF"/>
                </a:solidFill>
                <a:latin typeface="Courier New" pitchFamily="49" charset="0"/>
                <a:cs typeface="Courier New" pitchFamily="49" charset="0"/>
              </a:rPr>
              <a:t>(),filter,                     </a:t>
            </a:r>
            <a:r>
              <a:rPr lang="en-US" sz="2000" dirty="0" err="1">
                <a:solidFill>
                  <a:srgbClr val="2B91AF"/>
                </a:solidFill>
                <a:latin typeface="Courier New" pitchFamily="49" charset="0"/>
                <a:cs typeface="Courier New" pitchFamily="49" charset="0"/>
              </a:rPr>
              <a:t>Element.</a:t>
            </a:r>
            <a:r>
              <a:rPr lang="en-US" sz="2000" b="1" dirty="0" err="1">
                <a:solidFill>
                  <a:srgbClr val="2B91AF"/>
                </a:solidFill>
                <a:latin typeface="Courier New" pitchFamily="49" charset="0"/>
                <a:cs typeface="Courier New" pitchFamily="49" charset="0"/>
              </a:rPr>
              <a:t>GetChangeTypeGeometry</a:t>
            </a:r>
            <a:r>
              <a:rPr lang="en-US" sz="2000" dirty="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Lab - Dynamic Model Update</a:t>
            </a:r>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a:solidFill>
                  <a:srgbClr val="008000"/>
                </a:solidFill>
                <a:latin typeface="Courier New" pitchFamily="49" charset="0"/>
                <a:cs typeface="Courier New" pitchFamily="49" charset="0"/>
              </a:rPr>
              <a:t>    // construct our updater.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WindowDoorUpdater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winDoorUpdater</a:t>
            </a:r>
            <a:r>
              <a:rPr lang="en-US" sz="1800" dirty="0">
                <a:solidFill>
                  <a:srgbClr val="2B91AF"/>
                </a:solidFill>
                <a:latin typeface="Courier New" pitchFamily="49" charset="0"/>
                <a:cs typeface="Courier New" pitchFamily="49" charset="0"/>
              </a:rPr>
              <a:t> = </a:t>
            </a:r>
          </a:p>
          <a:p>
            <a:r>
              <a:rPr lang="en-US" sz="1800" dirty="0">
                <a:solidFill>
                  <a:srgbClr val="2B91AF"/>
                </a:solidFill>
                <a:latin typeface="Courier New" pitchFamily="49" charset="0"/>
                <a:cs typeface="Courier New" pitchFamily="49" charset="0"/>
              </a:rPr>
              <a:t>        </a:t>
            </a:r>
            <a:r>
              <a:rPr lang="en-US" sz="1800" dirty="0">
                <a:solidFill>
                  <a:srgbClr val="0000FF"/>
                </a:solidFill>
                <a:latin typeface="Courier New" pitchFamily="49" charset="0"/>
                <a:cs typeface="Courier New" pitchFamily="49" charset="0"/>
              </a:rPr>
              <a:t>new </a:t>
            </a:r>
            <a:r>
              <a:rPr lang="en-US" sz="1800" b="1" dirty="0" err="1">
                <a:solidFill>
                  <a:srgbClr val="2B91AF"/>
                </a:solidFill>
                <a:latin typeface="Courier New" pitchFamily="49" charset="0"/>
                <a:cs typeface="Courier New" pitchFamily="49" charset="0"/>
              </a:rPr>
              <a:t>WindowDoorUpdater</a:t>
            </a:r>
            <a:r>
              <a:rPr lang="en-US" sz="1800" b="1" dirty="0">
                <a:solidFill>
                  <a:srgbClr val="2B91AF"/>
                </a:solidFill>
                <a:latin typeface="Courier New" pitchFamily="49" charset="0"/>
                <a:cs typeface="Courier New" pitchFamily="49" charset="0"/>
              </a:rPr>
              <a:t>(</a:t>
            </a:r>
            <a:r>
              <a:rPr lang="en-US" sz="1800" b="1" dirty="0" err="1">
                <a:solidFill>
                  <a:srgbClr val="2B91AF"/>
                </a:solidFill>
                <a:latin typeface="Courier New" pitchFamily="49" charset="0"/>
                <a:cs typeface="Courier New" pitchFamily="49" charset="0"/>
              </a:rPr>
              <a:t>application.ActiveAddInId</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ActiveAddInId</a:t>
            </a:r>
            <a:r>
              <a:rPr lang="en-US" sz="1800" dirty="0">
                <a:solidFill>
                  <a:srgbClr val="008000"/>
                </a:solidFill>
                <a:latin typeface="Courier New" pitchFamily="49" charset="0"/>
                <a:cs typeface="Courier New" pitchFamily="49" charset="0"/>
              </a:rPr>
              <a:t> is from </a:t>
            </a:r>
            <a:r>
              <a:rPr lang="en-US" sz="1800" dirty="0" err="1">
                <a:solidFill>
                  <a:srgbClr val="008000"/>
                </a:solidFill>
                <a:latin typeface="Courier New" pitchFamily="49" charset="0"/>
                <a:cs typeface="Courier New" pitchFamily="49" charset="0"/>
              </a:rPr>
              <a:t>addin</a:t>
            </a:r>
            <a:r>
              <a:rPr lang="en-US" sz="1800" dirty="0">
                <a:solidFill>
                  <a:srgbClr val="008000"/>
                </a:solidFill>
                <a:latin typeface="Courier New" pitchFamily="49" charset="0"/>
                <a:cs typeface="Courier New" pitchFamily="49" charset="0"/>
              </a:rPr>
              <a:t> </a:t>
            </a:r>
            <a:r>
              <a:rPr lang="en-US" sz="1800" dirty="0" err="1">
                <a:solidFill>
                  <a:srgbClr val="008000"/>
                </a:solidFill>
                <a:latin typeface="Courier New" pitchFamily="49" charset="0"/>
                <a:cs typeface="Courier New" pitchFamily="49" charset="0"/>
              </a:rPr>
              <a:t>menifest</a:t>
            </a:r>
            <a:r>
              <a:rPr lang="en-US" sz="1800" dirty="0">
                <a:solidFill>
                  <a:srgbClr val="008000"/>
                </a:solidFill>
                <a:latin typeface="Courier New" pitchFamily="49" charset="0"/>
                <a:cs typeface="Courier New" pitchFamily="49" charset="0"/>
              </a:rPr>
              <a:t>. register it </a:t>
            </a: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UpdaterRegistry.</a:t>
            </a:r>
            <a:r>
              <a:rPr lang="en-US" sz="1800" b="1" dirty="0" err="1">
                <a:solidFill>
                  <a:srgbClr val="2B91AF"/>
                </a:solidFill>
                <a:latin typeface="Courier New" pitchFamily="49" charset="0"/>
                <a:cs typeface="Courier New" pitchFamily="49" charset="0"/>
              </a:rPr>
              <a:t>RegisterUpdater</a:t>
            </a:r>
            <a:r>
              <a:rPr lang="en-US" sz="1800" dirty="0">
                <a:solidFill>
                  <a:srgbClr val="2B91AF"/>
                </a:solidFill>
                <a:latin typeface="Courier New" pitchFamily="49" charset="0"/>
                <a:cs typeface="Courier New" pitchFamily="49" charset="0"/>
              </a:rPr>
              <a:t>(</a:t>
            </a:r>
            <a:r>
              <a:rPr lang="en-US" sz="1800" dirty="0" err="1">
                <a:solidFill>
                  <a:srgbClr val="2B91AF"/>
                </a:solidFill>
                <a:latin typeface="Courier New" pitchFamily="49" charset="0"/>
                <a:cs typeface="Courier New" pitchFamily="49" charset="0"/>
              </a:rPr>
              <a:t>winDoorUpdater</a:t>
            </a:r>
            <a:r>
              <a:rPr lang="en-US" sz="1800" dirty="0">
                <a:solidFill>
                  <a:srgbClr val="2B91AF"/>
                </a:solidFill>
                <a:latin typeface="Courier New" pitchFamily="49" charset="0"/>
                <a:cs typeface="Courier New" pitchFamily="49" charset="0"/>
              </a:rPr>
              <a:t>);</a:t>
            </a:r>
          </a:p>
          <a:p>
            <a:endParaRPr lang="en-US" sz="1800" dirty="0">
              <a:solidFill>
                <a:srgbClr val="2B91AF"/>
              </a:solidFill>
              <a:latin typeface="Courier New" pitchFamily="49" charset="0"/>
              <a:cs typeface="Courier New" pitchFamily="49" charset="0"/>
            </a:endParaRPr>
          </a:p>
          <a:p>
            <a:r>
              <a:rPr lang="en-US" sz="1800" dirty="0">
                <a:solidFill>
                  <a:srgbClr val="2B91AF"/>
                </a:solidFill>
                <a:latin typeface="Courier New" pitchFamily="49" charset="0"/>
                <a:cs typeface="Courier New" pitchFamily="49" charset="0"/>
              </a:rPr>
              <a:t>    </a:t>
            </a:r>
            <a:r>
              <a:rPr lang="en-US" sz="1800" dirty="0">
                <a:solidFill>
                  <a:srgbClr val="008000"/>
                </a:solidFill>
                <a:latin typeface="Courier New" pitchFamily="49" charset="0"/>
                <a:cs typeface="Courier New" pitchFamily="49" charset="0"/>
              </a:rPr>
              <a:t>// tell which elements we are interested in notified. </a:t>
            </a:r>
          </a:p>
          <a:p>
            <a:r>
              <a:rPr lang="en-US" sz="1800" dirty="0">
                <a:solidFill>
                  <a:srgbClr val="008000"/>
                </a:solidFill>
                <a:latin typeface="Courier New" pitchFamily="49" charset="0"/>
                <a:cs typeface="Courier New" pitchFamily="49" charset="0"/>
              </a:rPr>
              <a:t>    // we want to know when wall changes it's length. </a:t>
            </a:r>
          </a:p>
          <a:p>
            <a:endParaRPr lang="en-US" sz="1800" dirty="0">
              <a:solidFill>
                <a:srgbClr val="008000"/>
              </a:solidFill>
              <a:latin typeface="Courier New" pitchFamily="49" charset="0"/>
              <a:cs typeface="Courier New" pitchFamily="49" charset="0"/>
            </a:endParaRPr>
          </a:p>
          <a:p>
            <a:r>
              <a:rPr lang="en-US" sz="1800" dirty="0">
                <a:solidFill>
                  <a:srgbClr val="008000"/>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ElementClassFilter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wallFilter</a:t>
            </a:r>
            <a:r>
              <a:rPr lang="en-US" sz="1800" dirty="0">
                <a:solidFill>
                  <a:srgbClr val="2B91AF"/>
                </a:solidFill>
                <a:latin typeface="Courier New" pitchFamily="49" charset="0"/>
                <a:cs typeface="Courier New" pitchFamily="49" charset="0"/>
              </a:rPr>
              <a:t> = </a:t>
            </a:r>
            <a:r>
              <a:rPr lang="en-US" sz="1800" dirty="0">
                <a:solidFill>
                  <a:srgbClr val="0000FF"/>
                </a:solidFill>
                <a:latin typeface="Courier New" pitchFamily="49" charset="0"/>
                <a:cs typeface="Courier New" pitchFamily="49" charset="0"/>
              </a:rPr>
              <a:t>new </a:t>
            </a:r>
            <a:r>
              <a:rPr lang="en-US" sz="1800" dirty="0" err="1">
                <a:solidFill>
                  <a:srgbClr val="2B91AF"/>
                </a:solidFill>
                <a:latin typeface="Courier New" pitchFamily="49" charset="0"/>
                <a:cs typeface="Courier New" pitchFamily="49" charset="0"/>
              </a:rPr>
              <a:t>ElementClassFilter</a:t>
            </a:r>
            <a:r>
              <a:rPr lang="en-US" sz="1800" dirty="0">
                <a:solidFill>
                  <a:srgbClr val="2B91AF"/>
                </a:solidFill>
                <a:latin typeface="Courier New" pitchFamily="49" charset="0"/>
                <a:cs typeface="Courier New" pitchFamily="49" charset="0"/>
              </a:rPr>
              <a:t>(</a:t>
            </a:r>
            <a:r>
              <a:rPr lang="en-US" sz="1800" dirty="0" err="1">
                <a:solidFill>
                  <a:srgbClr val="0000FF"/>
                </a:solidFill>
                <a:latin typeface="Courier New" pitchFamily="49" charset="0"/>
                <a:cs typeface="Courier New" pitchFamily="49" charset="0"/>
              </a:rPr>
              <a:t>typeof</a:t>
            </a:r>
            <a:r>
              <a:rPr lang="en-US" sz="1800" dirty="0">
                <a:solidFill>
                  <a:srgbClr val="0000FF"/>
                </a:solidFill>
                <a:latin typeface="Courier New" pitchFamily="49" charset="0"/>
                <a:cs typeface="Courier New" pitchFamily="49" charset="0"/>
              </a:rPr>
              <a:t>(</a:t>
            </a:r>
            <a:r>
              <a:rPr lang="en-US" sz="1800" dirty="0">
                <a:solidFill>
                  <a:srgbClr val="2B91AF"/>
                </a:solidFill>
                <a:latin typeface="Courier New" pitchFamily="49" charset="0"/>
                <a:cs typeface="Courier New" pitchFamily="49" charset="0"/>
              </a:rPr>
              <a:t>Wall));</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UpdaterRegistry.</a:t>
            </a:r>
            <a:r>
              <a:rPr lang="en-US" sz="1800" b="1" dirty="0" err="1">
                <a:solidFill>
                  <a:srgbClr val="2B91AF"/>
                </a:solidFill>
                <a:latin typeface="Courier New" pitchFamily="49" charset="0"/>
                <a:cs typeface="Courier New" pitchFamily="49" charset="0"/>
              </a:rPr>
              <a:t>AddTrigger</a:t>
            </a:r>
            <a:r>
              <a:rPr lang="en-US" sz="1800" dirty="0">
                <a:solidFill>
                  <a:srgbClr val="2B91AF"/>
                </a:solidFill>
                <a:latin typeface="Courier New" pitchFamily="49" charset="0"/>
                <a:cs typeface="Courier New" pitchFamily="49" charset="0"/>
              </a:rPr>
              <a:t>(</a:t>
            </a:r>
          </a:p>
          <a:p>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winDoorUpdater.GetUpdaterId</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wallFilter</a:t>
            </a:r>
            <a:r>
              <a:rPr lang="en-US" sz="1800" dirty="0">
                <a:solidFill>
                  <a:srgbClr val="2B91AF"/>
                </a:solidFill>
                <a:latin typeface="Courier New" pitchFamily="49" charset="0"/>
                <a:cs typeface="Courier New" pitchFamily="49" charset="0"/>
              </a:rPr>
              <a:t>, </a:t>
            </a:r>
            <a:r>
              <a:rPr lang="en-US" sz="1800" dirty="0" err="1">
                <a:solidFill>
                  <a:srgbClr val="2B91AF"/>
                </a:solidFill>
                <a:latin typeface="Courier New" pitchFamily="49" charset="0"/>
                <a:cs typeface="Courier New" pitchFamily="49" charset="0"/>
              </a:rPr>
              <a:t>Element.GetChangeTypeGeometry</a:t>
            </a:r>
            <a:r>
              <a:rPr lang="en-US" sz="1800" dirty="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have covered…</a:t>
            </a:r>
          </a:p>
        </p:txBody>
      </p:sp>
      <p:sp>
        <p:nvSpPr>
          <p:cNvPr id="3" name="Content Placeholder 2"/>
          <p:cNvSpPr>
            <a:spLocks noGrp="1"/>
          </p:cNvSpPr>
          <p:nvPr>
            <p:ph idx="1"/>
          </p:nvPr>
        </p:nvSpPr>
        <p:spPr/>
        <p:txBody>
          <a:bodyPr/>
          <a:lstStyle/>
          <a:p>
            <a:pPr>
              <a:buNone/>
            </a:pPr>
            <a:r>
              <a:rPr lang="en-US" dirty="0"/>
              <a:t>UI Topics</a:t>
            </a:r>
          </a:p>
          <a:p>
            <a:pPr lvl="1"/>
            <a:r>
              <a:rPr lang="en-US" sz="2400" dirty="0"/>
              <a:t>Ribbon</a:t>
            </a:r>
          </a:p>
          <a:p>
            <a:pPr lvl="1"/>
            <a:r>
              <a:rPr lang="en-US" sz="2400" dirty="0"/>
              <a:t>User Selection</a:t>
            </a:r>
          </a:p>
          <a:p>
            <a:pPr lvl="1"/>
            <a:r>
              <a:rPr lang="en-US" sz="2400" dirty="0"/>
              <a:t>Task dialog</a:t>
            </a:r>
          </a:p>
          <a:p>
            <a:pPr lvl="1"/>
            <a:r>
              <a:rPr lang="en-US" sz="2400" dirty="0"/>
              <a:t>Events </a:t>
            </a:r>
          </a:p>
          <a:p>
            <a:pPr lvl="1"/>
            <a:r>
              <a:rPr lang="en-US" sz="2400" dirty="0"/>
              <a:t>Dynamic model update</a:t>
            </a:r>
          </a:p>
          <a:p>
            <a:pPr lvl="1"/>
            <a:endParaRPr lang="en-US" sz="21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More </a:t>
            </a:r>
          </a:p>
        </p:txBody>
      </p:sp>
      <p:sp>
        <p:nvSpPr>
          <p:cNvPr id="3" name="Content Placeholder 2"/>
          <p:cNvSpPr>
            <a:spLocks noGrp="1"/>
          </p:cNvSpPr>
          <p:nvPr>
            <p:ph idx="1"/>
          </p:nvPr>
        </p:nvSpPr>
        <p:spPr/>
        <p:txBody>
          <a:bodyPr/>
          <a:lstStyle/>
          <a:p>
            <a:pPr>
              <a:buNone/>
              <a:defRPr/>
            </a:pPr>
            <a:r>
              <a:rPr lang="en-GB" dirty="0"/>
              <a:t>Online Help, Developer's Guide and SDK Samples</a:t>
            </a:r>
          </a:p>
          <a:p>
            <a:pPr>
              <a:spcBef>
                <a:spcPts val="300"/>
              </a:spcBef>
            </a:pPr>
            <a:r>
              <a:rPr lang="en-GB" dirty="0"/>
              <a:t>Developer Resources for Revit API</a:t>
            </a:r>
          </a:p>
          <a:p>
            <a:pPr lvl="1">
              <a:spcBef>
                <a:spcPts val="300"/>
              </a:spcBef>
            </a:pPr>
            <a:r>
              <a:rPr lang="en-GB" sz="2000" dirty="0">
                <a:hlinkClick r:id="rId3"/>
              </a:rPr>
              <a:t>http://www.autodesk.com/developrevit</a:t>
            </a:r>
            <a:endParaRPr lang="en-GB" sz="2000" dirty="0"/>
          </a:p>
          <a:p>
            <a:pPr>
              <a:buNone/>
              <a:defRPr/>
            </a:pPr>
            <a:r>
              <a:rPr lang="en-GB" dirty="0"/>
              <a:t>Discussion Groups</a:t>
            </a:r>
          </a:p>
          <a:p>
            <a:pPr lvl="1">
              <a:defRPr/>
            </a:pPr>
            <a:r>
              <a:rPr lang="en-GB" sz="2000" noProof="1">
                <a:hlinkClick r:id="rId4"/>
              </a:rPr>
              <a:t>http://discussion.autodesk.com</a:t>
            </a:r>
            <a:r>
              <a:rPr lang="en-US" sz="2000" noProof="1"/>
              <a:t> &gt; Revit Architecture &gt; Revit API</a:t>
            </a:r>
            <a:endParaRPr lang="en-GB" sz="2000" dirty="0"/>
          </a:p>
          <a:p>
            <a:pPr>
              <a:buNone/>
              <a:defRPr/>
            </a:pPr>
            <a:r>
              <a:rPr lang="en-GB" dirty="0"/>
              <a:t>API Training Classes</a:t>
            </a:r>
          </a:p>
          <a:p>
            <a:pPr lvl="1">
              <a:defRPr/>
            </a:pPr>
            <a:r>
              <a:rPr lang="en-GB" sz="2000" noProof="1">
                <a:hlinkClick r:id="rId4"/>
              </a:rPr>
              <a:t>http://</a:t>
            </a:r>
            <a:r>
              <a:rPr lang="en-GB" sz="2000" noProof="1">
                <a:hlinkClick r:id="rId5"/>
              </a:rPr>
              <a:t>www.autodesk.com/apitraining</a:t>
            </a:r>
            <a:endParaRPr lang="en-GB" sz="2000" noProof="1"/>
          </a:p>
          <a:p>
            <a:pPr marL="0" indent="0">
              <a:lnSpc>
                <a:spcPct val="90000"/>
              </a:lnSpc>
              <a:defRPr/>
            </a:pPr>
            <a:r>
              <a:rPr lang="en-US" dirty="0"/>
              <a:t>The Building Coder, Jeremy </a:t>
            </a:r>
            <a:r>
              <a:rPr lang="en-US" dirty="0" err="1"/>
              <a:t>Tammik's</a:t>
            </a:r>
            <a:r>
              <a:rPr lang="en-US" dirty="0"/>
              <a:t> </a:t>
            </a:r>
            <a:r>
              <a:rPr lang="en-GB" dirty="0" err="1"/>
              <a:t>Revit</a:t>
            </a:r>
            <a:r>
              <a:rPr lang="en-GB" dirty="0"/>
              <a:t> API Blog</a:t>
            </a:r>
          </a:p>
          <a:p>
            <a:pPr lvl="1">
              <a:lnSpc>
                <a:spcPct val="90000"/>
              </a:lnSpc>
              <a:defRPr/>
            </a:pPr>
            <a:r>
              <a:rPr lang="en-GB" sz="2000" noProof="1">
                <a:hlinkClick r:id="rId6"/>
              </a:rPr>
              <a:t>http://thebuildingcoder.typepad.com</a:t>
            </a:r>
            <a:endParaRPr lang="en-GB" sz="2000" noProof="1"/>
          </a:p>
          <a:p>
            <a:pPr>
              <a:lnSpc>
                <a:spcPct val="90000"/>
              </a:lnSpc>
              <a:defRPr/>
            </a:pPr>
            <a:r>
              <a:rPr lang="en-GB" noProof="1"/>
              <a:t>ADN AEC Developer Blog</a:t>
            </a:r>
          </a:p>
          <a:p>
            <a:pPr lvl="1">
              <a:lnSpc>
                <a:spcPct val="90000"/>
              </a:lnSpc>
              <a:defRPr/>
            </a:pPr>
            <a:r>
              <a:rPr lang="en-US" sz="2000" dirty="0">
                <a:hlinkClick r:id="rId7"/>
              </a:rPr>
              <a:t>http://adndevblog.typepad.com/aec/</a:t>
            </a:r>
            <a:endParaRPr lang="en-US" sz="2000" dirty="0"/>
          </a:p>
          <a:p>
            <a:pPr>
              <a:lnSpc>
                <a:spcPct val="90000"/>
              </a:lnSpc>
              <a:defRPr/>
            </a:pPr>
            <a:r>
              <a:rPr lang="en-GB" noProof="1"/>
              <a:t>Developer Wiki</a:t>
            </a:r>
          </a:p>
          <a:p>
            <a:pPr lvl="1">
              <a:lnSpc>
                <a:spcPct val="90000"/>
              </a:lnSpc>
              <a:defRPr/>
            </a:pPr>
            <a:r>
              <a:rPr lang="en-US" sz="2000" dirty="0">
                <a:hlinkClick r:id="rId8"/>
              </a:rPr>
              <a:t>http://www.autodesk.com/revit-help/?guid=GUID-F0A122E0-E556-4D0D-9D0F-7E72A9315A42</a:t>
            </a:r>
            <a:endParaRPr lang="en-US" sz="2000" dirty="0"/>
          </a:p>
          <a:p>
            <a:pPr>
              <a:buNone/>
              <a:defRPr/>
            </a:pPr>
            <a:r>
              <a:rPr lang="en-GB" dirty="0"/>
              <a:t>Autodesk Developer Network</a:t>
            </a:r>
          </a:p>
          <a:p>
            <a:pPr lvl="1">
              <a:defRPr/>
            </a:pPr>
            <a:r>
              <a:rPr lang="en-GB" sz="2000" noProof="1">
                <a:hlinkClick r:id="rId4"/>
              </a:rPr>
              <a:t>http://</a:t>
            </a:r>
            <a:r>
              <a:rPr lang="en-GB" sz="2000" noProof="1">
                <a:hlinkClick r:id="rId9"/>
              </a:rPr>
              <a:t>www.autodesk.com/</a:t>
            </a:r>
            <a:r>
              <a:rPr lang="en-US" sz="2000" dirty="0" err="1">
                <a:hlinkClick r:id="rId9"/>
              </a:rPr>
              <a:t>joinadn</a:t>
            </a:r>
            <a:endParaRPr lang="en-US" sz="2000" dirty="0"/>
          </a:p>
          <a:p>
            <a:pPr marL="0" indent="0">
              <a:lnSpc>
                <a:spcPct val="90000"/>
              </a:lnSpc>
              <a:defRPr/>
            </a:pPr>
            <a:r>
              <a:rPr lang="en-GB" dirty="0" err="1"/>
              <a:t>DevHelp</a:t>
            </a:r>
            <a:r>
              <a:rPr lang="en-GB" dirty="0"/>
              <a:t> Online for ADN members</a:t>
            </a:r>
          </a:p>
          <a:p>
            <a:pPr lvl="1">
              <a:lnSpc>
                <a:spcPct val="90000"/>
              </a:lnSpc>
              <a:defRPr/>
            </a:pPr>
            <a:r>
              <a:rPr lang="en-GB" sz="2000" noProof="1">
                <a:hlinkClick r:id="rId10"/>
              </a:rPr>
              <a:t>http://adn.autodesk.com</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a:t>Thank you!</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264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a:t>
            </a:r>
            <a:br>
              <a:rPr lang="en-US" dirty="0"/>
            </a:br>
            <a:r>
              <a:rPr lang="en-US" sz="2800" b="0" i="1" dirty="0">
                <a:solidFill>
                  <a:schemeClr val="accent4">
                    <a:lumMod val="75000"/>
                  </a:schemeClr>
                </a:solidFill>
              </a:rPr>
              <a:t>Overview</a:t>
            </a:r>
          </a:p>
        </p:txBody>
      </p:sp>
      <p:sp>
        <p:nvSpPr>
          <p:cNvPr id="3" name="Content Placeholder 2"/>
          <p:cNvSpPr>
            <a:spLocks noGrp="1"/>
          </p:cNvSpPr>
          <p:nvPr>
            <p:ph idx="1"/>
          </p:nvPr>
        </p:nvSpPr>
        <p:spPr/>
        <p:txBody>
          <a:bodyPr/>
          <a:lstStyle/>
          <a:p>
            <a:pPr marL="487647" lvl="1" indent="-325098">
              <a:lnSpc>
                <a:spcPct val="150000"/>
              </a:lnSpc>
            </a:pPr>
            <a:r>
              <a:rPr lang="en-GB" sz="3100" dirty="0"/>
              <a:t>The Ribbon API is the only GUI customization API</a:t>
            </a:r>
          </a:p>
          <a:p>
            <a:pPr marL="827440" lvl="2" indent="-325098">
              <a:lnSpc>
                <a:spcPct val="150000"/>
              </a:lnSpc>
            </a:pPr>
            <a:r>
              <a:rPr lang="en-GB" sz="2700" dirty="0"/>
              <a:t>Menus and toolbars need to be migrated to ribbon</a:t>
            </a:r>
          </a:p>
          <a:p>
            <a:pPr marL="487647" lvl="1" indent="-325098">
              <a:lnSpc>
                <a:spcPct val="150000"/>
              </a:lnSpc>
            </a:pPr>
            <a:r>
              <a:rPr lang="en-GB" sz="3100" dirty="0"/>
              <a:t>Easy to use</a:t>
            </a:r>
          </a:p>
          <a:p>
            <a:pPr marL="487647" lvl="1" indent="-325098">
              <a:lnSpc>
                <a:spcPct val="150000"/>
              </a:lnSpc>
            </a:pPr>
            <a:r>
              <a:rPr lang="en-GB" sz="3100" dirty="0"/>
              <a:t>No WPF knowledge needed</a:t>
            </a:r>
          </a:p>
          <a:p>
            <a:pPr marL="487647" lvl="1" indent="-325098">
              <a:lnSpc>
                <a:spcPct val="150000"/>
              </a:lnSpc>
            </a:pPr>
            <a:r>
              <a:rPr lang="en-GB" sz="3100" dirty="0"/>
              <a:t>Guidelines provided</a:t>
            </a:r>
          </a:p>
          <a:p>
            <a:pPr marL="887647" lvl="2" indent="-325098">
              <a:lnSpc>
                <a:spcPct val="150000"/>
              </a:lnSpc>
            </a:pPr>
            <a:r>
              <a:rPr lang="en-GB" sz="2700" dirty="0"/>
              <a:t>Ribbon design guidelines.pdf</a:t>
            </a:r>
          </a:p>
          <a:p>
            <a:pPr marL="887647" lvl="2" indent="-325098">
              <a:lnSpc>
                <a:spcPct val="150000"/>
              </a:lnSpc>
            </a:pPr>
            <a:r>
              <a:rPr lang="en-GB" sz="2700" dirty="0"/>
              <a:t>Autodesk Icon Guidelines.pdf</a:t>
            </a:r>
          </a:p>
          <a:p>
            <a:pPr>
              <a:lnSpc>
                <a:spcPct val="150000"/>
              </a:lnSpc>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Ribbon API Overview</a:t>
            </a:r>
            <a:endParaRPr lang="en-US" dirty="0"/>
          </a:p>
        </p:txBody>
      </p:sp>
      <p:sp>
        <p:nvSpPr>
          <p:cNvPr id="3" name="Content Placeholder 2"/>
          <p:cNvSpPr>
            <a:spLocks noGrp="1"/>
          </p:cNvSpPr>
          <p:nvPr>
            <p:ph idx="1"/>
          </p:nvPr>
        </p:nvSpPr>
        <p:spPr/>
        <p:txBody>
          <a:bodyPr/>
          <a:lstStyle/>
          <a:p>
            <a:r>
              <a:rPr lang="en-GB" dirty="0"/>
              <a:t>Custom ribbon panels are by default added to the Add-Ins tab </a:t>
            </a:r>
          </a:p>
          <a:p>
            <a:r>
              <a:rPr lang="en-GB" dirty="0"/>
              <a:t>Custom ribbon panels can also be placed on the Analyze tab</a:t>
            </a:r>
          </a:p>
          <a:p>
            <a:r>
              <a:rPr lang="en-GB" dirty="0"/>
              <a:t>Custom ribbon tabs can be created (since </a:t>
            </a:r>
            <a:r>
              <a:rPr lang="en-GB" dirty="0" err="1"/>
              <a:t>Revit</a:t>
            </a:r>
            <a:r>
              <a:rPr lang="en-GB" dirty="0"/>
              <a:t> 2012, max. 20)</a:t>
            </a:r>
          </a:p>
          <a:p>
            <a:r>
              <a:rPr lang="en-GB" dirty="0"/>
              <a:t>External commands are placed under Add-Ins &gt; External Tools</a:t>
            </a:r>
          </a:p>
          <a:p>
            <a:r>
              <a:rPr lang="en-GB" dirty="0"/>
              <a:t>External applications can use custom ribbon panel or tab</a:t>
            </a:r>
          </a:p>
          <a:p>
            <a:pPr lvl="1"/>
            <a:r>
              <a:rPr lang="en-GB" dirty="0"/>
              <a:t>Push button</a:t>
            </a:r>
          </a:p>
          <a:p>
            <a:pPr lvl="1"/>
            <a:endParaRPr lang="en-GB" sz="1100" dirty="0"/>
          </a:p>
          <a:p>
            <a:pPr lvl="1"/>
            <a:r>
              <a:rPr lang="en-GB" dirty="0"/>
              <a:t>Pull-down button</a:t>
            </a:r>
          </a:p>
          <a:p>
            <a:pPr lvl="1"/>
            <a:endParaRPr lang="en-GB" sz="1100" dirty="0"/>
          </a:p>
          <a:p>
            <a:pPr lvl="1"/>
            <a:r>
              <a:rPr lang="en-GB" dirty="0"/>
              <a:t>Single or stacked layout with two or three rows</a:t>
            </a:r>
          </a:p>
          <a:p>
            <a:pPr lvl="1"/>
            <a:endParaRPr lang="en-GB" sz="1100" dirty="0"/>
          </a:p>
          <a:p>
            <a:pPr lvl="1"/>
            <a:r>
              <a:rPr lang="en-GB" dirty="0"/>
              <a:t>Split button</a:t>
            </a:r>
          </a:p>
          <a:p>
            <a:pPr lvl="1"/>
            <a:endParaRPr lang="en-GB" sz="1100" dirty="0"/>
          </a:p>
          <a:p>
            <a:pPr lvl="1"/>
            <a:r>
              <a:rPr lang="en-GB" dirty="0"/>
              <a:t>Radio Group</a:t>
            </a:r>
          </a:p>
          <a:p>
            <a:pPr lvl="1"/>
            <a:endParaRPr lang="en-GB" sz="1100" dirty="0"/>
          </a:p>
          <a:p>
            <a:pPr lvl="1"/>
            <a:r>
              <a:rPr lang="en-GB" dirty="0"/>
              <a:t>Combo box</a:t>
            </a:r>
          </a:p>
          <a:p>
            <a:pPr lvl="1"/>
            <a:endParaRPr lang="en-GB" sz="1100" dirty="0"/>
          </a:p>
          <a:p>
            <a:pPr lvl="1"/>
            <a:r>
              <a:rPr lang="en-GB" dirty="0"/>
              <a:t>Text box</a:t>
            </a:r>
          </a:p>
          <a:p>
            <a:pPr lvl="1"/>
            <a:endParaRPr lang="en-GB" sz="1100" dirty="0"/>
          </a:p>
          <a:p>
            <a:pPr lvl="1"/>
            <a:r>
              <a:rPr lang="en-GB" dirty="0"/>
              <a:t>Slide-Out panel</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Ribbon API Classes</a:t>
            </a:r>
            <a:endParaRPr lang="en-US" dirty="0"/>
          </a:p>
        </p:txBody>
      </p:sp>
      <p:sp>
        <p:nvSpPr>
          <p:cNvPr id="3" name="Content Placeholder 2"/>
          <p:cNvSpPr>
            <a:spLocks noGrp="1"/>
          </p:cNvSpPr>
          <p:nvPr>
            <p:ph idx="1"/>
          </p:nvPr>
        </p:nvSpPr>
        <p:spPr/>
        <p:txBody>
          <a:bodyPr/>
          <a:lstStyle/>
          <a:p>
            <a:r>
              <a:rPr lang="en-US" dirty="0" err="1"/>
              <a:t>RibbonPanel</a:t>
            </a:r>
            <a:endParaRPr lang="en-US" dirty="0"/>
          </a:p>
          <a:p>
            <a:pPr lvl="1"/>
            <a:r>
              <a:rPr lang="en-US" dirty="0"/>
              <a:t>A panel containing ribbon items or buttons</a:t>
            </a:r>
          </a:p>
          <a:p>
            <a:r>
              <a:rPr lang="en-US" dirty="0" err="1"/>
              <a:t>RibbonItem</a:t>
            </a:r>
            <a:r>
              <a:rPr lang="en-US" dirty="0"/>
              <a:t> </a:t>
            </a:r>
          </a:p>
          <a:p>
            <a:pPr lvl="1"/>
            <a:r>
              <a:rPr lang="en-US" dirty="0"/>
              <a:t>A button, push or pull-down, </a:t>
            </a:r>
            <a:r>
              <a:rPr lang="en-US" dirty="0" err="1"/>
              <a:t>ComboBox</a:t>
            </a:r>
            <a:r>
              <a:rPr lang="en-US" dirty="0"/>
              <a:t>, </a:t>
            </a:r>
            <a:r>
              <a:rPr lang="en-US" dirty="0" err="1"/>
              <a:t>TextBox</a:t>
            </a:r>
            <a:r>
              <a:rPr lang="en-US" dirty="0"/>
              <a:t>, </a:t>
            </a:r>
            <a:r>
              <a:rPr lang="en-US" dirty="0" err="1"/>
              <a:t>RadioButton</a:t>
            </a:r>
            <a:r>
              <a:rPr lang="en-US" dirty="0"/>
              <a:t>, etc.</a:t>
            </a:r>
          </a:p>
          <a:p>
            <a:r>
              <a:rPr lang="en-US" dirty="0" err="1"/>
              <a:t>PushButton</a:t>
            </a:r>
            <a:r>
              <a:rPr lang="en-US" dirty="0"/>
              <a:t>, </a:t>
            </a:r>
            <a:r>
              <a:rPr lang="en-US" dirty="0" err="1"/>
              <a:t>PushButtonData</a:t>
            </a:r>
            <a:endParaRPr lang="en-US" dirty="0"/>
          </a:p>
          <a:p>
            <a:pPr lvl="1"/>
            <a:r>
              <a:rPr lang="en-US" dirty="0"/>
              <a:t>Manage push button information</a:t>
            </a:r>
          </a:p>
          <a:p>
            <a:r>
              <a:rPr lang="en-US" dirty="0" err="1"/>
              <a:t>PulldownButton</a:t>
            </a:r>
            <a:r>
              <a:rPr lang="en-US" dirty="0"/>
              <a:t>, </a:t>
            </a:r>
            <a:r>
              <a:rPr lang="en-US" dirty="0" err="1"/>
              <a:t>PulldownButtonData</a:t>
            </a:r>
            <a:r>
              <a:rPr lang="en-US" dirty="0"/>
              <a:t> </a:t>
            </a:r>
          </a:p>
          <a:p>
            <a:pPr lvl="1"/>
            <a:r>
              <a:rPr lang="en-US" dirty="0"/>
              <a:t>Manage pull-down button information</a:t>
            </a:r>
          </a:p>
          <a:p>
            <a:r>
              <a:rPr lang="en-US" dirty="0" err="1"/>
              <a:t>SplitButton</a:t>
            </a:r>
            <a:r>
              <a:rPr lang="en-US" dirty="0"/>
              <a:t>, </a:t>
            </a:r>
            <a:r>
              <a:rPr lang="en-US" dirty="0" err="1"/>
              <a:t>SplitButtonData</a:t>
            </a:r>
            <a:endParaRPr lang="en-US" dirty="0"/>
          </a:p>
          <a:p>
            <a:pPr lvl="1"/>
            <a:r>
              <a:rPr lang="en-US" dirty="0"/>
              <a:t>Manage split button information</a:t>
            </a:r>
          </a:p>
          <a:p>
            <a:r>
              <a:rPr lang="en-US" dirty="0" err="1"/>
              <a:t>ComboBox</a:t>
            </a:r>
            <a:r>
              <a:rPr lang="en-US" dirty="0"/>
              <a:t>, </a:t>
            </a:r>
            <a:r>
              <a:rPr lang="en-US" dirty="0" err="1"/>
              <a:t>ComboBoxData</a:t>
            </a:r>
            <a:endParaRPr lang="en-US" dirty="0"/>
          </a:p>
          <a:p>
            <a:pPr lvl="1"/>
            <a:r>
              <a:rPr lang="en-US" dirty="0"/>
              <a:t>Manage combo box information</a:t>
            </a:r>
          </a:p>
          <a:p>
            <a:r>
              <a:rPr lang="en-US" dirty="0"/>
              <a:t>…</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Ribbon API Since </a:t>
            </a:r>
            <a:r>
              <a:rPr lang="en-US" dirty="0" err="1"/>
              <a:t>Revit</a:t>
            </a:r>
            <a:r>
              <a:rPr lang="en-US" dirty="0"/>
              <a:t> 2011~</a:t>
            </a:r>
            <a:br>
              <a:rPr lang="en-US" dirty="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a:t>Namespace</a:t>
            </a:r>
          </a:p>
          <a:p>
            <a:pPr lvl="2">
              <a:buNone/>
            </a:pPr>
            <a:r>
              <a:rPr lang="en-US" sz="2800">
                <a:solidFill>
                  <a:srgbClr val="0070C0"/>
                </a:solidFill>
              </a:rPr>
              <a:t>	</a:t>
            </a:r>
            <a:r>
              <a:rPr lang="en-US" sz="2800" b="1">
                <a:solidFill>
                  <a:schemeClr val="accent4">
                    <a:lumMod val="75000"/>
                  </a:schemeClr>
                </a:solidFill>
              </a:rPr>
              <a:t>Autodesk.Revit.UI</a:t>
            </a:r>
          </a:p>
          <a:p>
            <a:pPr lvl="2"/>
            <a:endParaRPr lang="en-US" sz="2800">
              <a:solidFill>
                <a:srgbClr val="0070C0"/>
              </a:solidFill>
            </a:endParaRPr>
          </a:p>
          <a:p>
            <a:r>
              <a:rPr lang="en-US"/>
              <a:t>Widgets (SplitButton, ComboBox, TextBox, etc)</a:t>
            </a:r>
          </a:p>
          <a:p>
            <a:pPr lvl="2"/>
            <a:r>
              <a:rPr lang="en-US"/>
              <a:t>Events for ComboBox and TextBox</a:t>
            </a:r>
          </a:p>
          <a:p>
            <a:endParaRPr lang="en-US"/>
          </a:p>
          <a:p>
            <a:r>
              <a:rPr lang="en-US"/>
              <a:t>Properties</a:t>
            </a:r>
          </a:p>
          <a:p>
            <a:pPr lvl="2"/>
            <a:r>
              <a:rPr lang="en-US" sz="2800">
                <a:solidFill>
                  <a:schemeClr val="accent4">
                    <a:lumMod val="75000"/>
                  </a:schemeClr>
                </a:solidFill>
              </a:rPr>
              <a:t>RibbonItem.Visible</a:t>
            </a:r>
          </a:p>
          <a:p>
            <a:pPr lvl="2"/>
            <a:r>
              <a:rPr lang="en-US" sz="2800">
                <a:solidFill>
                  <a:schemeClr val="accent4">
                    <a:lumMod val="75000"/>
                  </a:schemeClr>
                </a:solidFill>
              </a:rPr>
              <a:t>RibbonItem.LongDescription</a:t>
            </a:r>
          </a:p>
          <a:p>
            <a:pPr lvl="2"/>
            <a:r>
              <a:rPr lang="en-US" sz="2800">
                <a:solidFill>
                  <a:schemeClr val="accent4">
                    <a:lumMod val="75000"/>
                  </a:schemeClr>
                </a:solidFill>
              </a:rPr>
              <a:t>RibbonItem.ToolTipImage</a:t>
            </a:r>
          </a:p>
          <a:p>
            <a:pPr lvl="2"/>
            <a:r>
              <a:rPr lang="en-US" sz="2800">
                <a:solidFill>
                  <a:schemeClr val="accent4">
                    <a:lumMod val="75000"/>
                  </a:schemeClr>
                </a:solidFill>
              </a:rPr>
              <a:t>PushButton.AvailabilityClassName</a:t>
            </a:r>
            <a:endParaRPr lang="en-US"/>
          </a:p>
          <a:p>
            <a:pPr lvl="2"/>
            <a:endParaRPr lang="en-US" sz="2800">
              <a:solidFill>
                <a:srgbClr val="0070C0"/>
              </a:solidFill>
            </a:endParaRPr>
          </a:p>
          <a:p>
            <a:pPr>
              <a:buNone/>
            </a:pPr>
            <a:endParaRPr lang="en-US" sz="3500" dirty="0">
              <a:solidFill>
                <a:srgbClr val="0070C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 Ribbon API </a:t>
            </a:r>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Selection</a:t>
            </a:r>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object(s) selection </a:t>
            </a:r>
            <a:r>
              <a:rPr lang="en-US" sz="2400" i="1" kern="0" dirty="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4722</Words>
  <Application>Microsoft Office PowerPoint</Application>
  <PresentationFormat>Custom</PresentationFormat>
  <Paragraphs>538</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Frutiger Next LT W1G</vt:lpstr>
      <vt:lpstr>Gill Sans</vt:lpstr>
      <vt:lpstr>Lucida Grande</vt:lpstr>
      <vt:lpstr>Wingdings</vt:lpstr>
      <vt:lpstr>1_ADSK_White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2021-04-28T15:55:27Z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