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Lst>
  <p:notesMasterIdLst>
    <p:notesMasterId r:id="rId71"/>
  </p:notesMasterIdLst>
  <p:handoutMasterIdLst>
    <p:handoutMasterId r:id="rId72"/>
  </p:handoutMasterIdLst>
  <p:sldIdLst>
    <p:sldId id="422" r:id="rId5"/>
    <p:sldId id="427" r:id="rId6"/>
    <p:sldId id="428" r:id="rId7"/>
    <p:sldId id="429" r:id="rId8"/>
    <p:sldId id="431" r:id="rId9"/>
    <p:sldId id="432" r:id="rId10"/>
    <p:sldId id="433" r:id="rId11"/>
    <p:sldId id="434" r:id="rId12"/>
    <p:sldId id="435" r:id="rId13"/>
    <p:sldId id="436" r:id="rId14"/>
    <p:sldId id="437" r:id="rId15"/>
    <p:sldId id="438" r:id="rId16"/>
    <p:sldId id="439" r:id="rId17"/>
    <p:sldId id="440" r:id="rId18"/>
    <p:sldId id="441" r:id="rId19"/>
    <p:sldId id="489"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86" r:id="rId44"/>
    <p:sldId id="487" r:id="rId45"/>
    <p:sldId id="490" r:id="rId46"/>
    <p:sldId id="491" r:id="rId47"/>
    <p:sldId id="465" r:id="rId48"/>
    <p:sldId id="466" r:id="rId49"/>
    <p:sldId id="467" r:id="rId50"/>
    <p:sldId id="468" r:id="rId51"/>
    <p:sldId id="469" r:id="rId52"/>
    <p:sldId id="470" r:id="rId53"/>
    <p:sldId id="471" r:id="rId54"/>
    <p:sldId id="472" r:id="rId55"/>
    <p:sldId id="473" r:id="rId56"/>
    <p:sldId id="488"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92" r:id="rId70"/>
  </p:sldIdLst>
  <p:sldSz cx="13011150" cy="9756775"/>
  <p:notesSz cx="7010400" cy="9296400"/>
  <p:custDataLst>
    <p:tags r:id="rId73"/>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1658" autoAdjust="0"/>
  </p:normalViewPr>
  <p:slideViewPr>
    <p:cSldViewPr>
      <p:cViewPr varScale="1">
        <p:scale>
          <a:sx n="49" d="100"/>
          <a:sy n="49" d="100"/>
        </p:scale>
        <p:origin x="1709" y="53"/>
      </p:cViewPr>
      <p:guideLst>
        <p:guide orient="horz" pos="3073"/>
        <p:guide pos="4098"/>
      </p:guideLst>
    </p:cSldViewPr>
  </p:slideViewPr>
  <p:outlineViewPr>
    <p:cViewPr>
      <p:scale>
        <a:sx n="33" d="100"/>
        <a:sy n="33" d="100"/>
      </p:scale>
      <p:origin x="0" y="48184"/>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1" d="100"/>
          <a:sy n="81" d="100"/>
        </p:scale>
        <p:origin x="-3114"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29-Apr-21</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29-Apr-21</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hf sldNum="0" hdr="0" ftr="0" dt="0"/>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z="1000" baseline="0" dirty="0"/>
              <a:t>Before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GB" sz="1400" b="1" kern="1200" dirty="0">
                <a:solidFill>
                  <a:schemeClr val="tx1"/>
                </a:solidFill>
                <a:latin typeface="+mn-lt"/>
                <a:ea typeface="+mn-ea"/>
                <a:cs typeface="+mn-cs"/>
              </a:rPr>
              <a:t>Cable Tray and Conduit </a:t>
            </a:r>
          </a:p>
          <a:p>
            <a:r>
              <a:rPr lang="en-GB" sz="1400" kern="1200" dirty="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dirty="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dirty="0">
                <a:solidFill>
                  <a:schemeClr val="tx1"/>
                </a:solidFill>
                <a:latin typeface="+mn-lt"/>
                <a:ea typeface="+mn-ea"/>
                <a:cs typeface="+mn-cs"/>
              </a:rPr>
              <a:t>Cable trays can be drawn as channel or ladder type. </a:t>
            </a:r>
          </a:p>
          <a:p>
            <a:r>
              <a:rPr lang="en-GB" sz="1400" kern="1200" dirty="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dirty="0">
                <a:solidFill>
                  <a:schemeClr val="tx1"/>
                </a:solidFill>
                <a:latin typeface="+mn-lt"/>
                <a:ea typeface="+mn-ea"/>
                <a:cs typeface="+mn-cs"/>
              </a:rPr>
              <a:t>Conduit and cable tray each support graphics with varying levels of detail in fine, medium, and coarse display.</a:t>
            </a:r>
          </a:p>
          <a:p>
            <a:r>
              <a:rPr lang="en-GB" sz="1400" kern="1200" dirty="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dirty="0">
                <a:solidFill>
                  <a:schemeClr val="tx1"/>
                </a:solidFill>
                <a:latin typeface="+mn-lt"/>
                <a:ea typeface="+mn-ea"/>
                <a:cs typeface="+mn-cs"/>
              </a:rPr>
              <a:t>Panel Schedules</a:t>
            </a:r>
          </a:p>
          <a:p>
            <a:r>
              <a:rPr lang="en-GB" sz="1400" kern="1200" dirty="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dirty="0">
                <a:solidFill>
                  <a:schemeClr val="tx1"/>
                </a:solidFill>
                <a:latin typeface="+mn-lt"/>
                <a:ea typeface="+mn-ea"/>
                <a:cs typeface="+mn-cs"/>
              </a:rPr>
              <a:t>Panel Name </a:t>
            </a:r>
          </a:p>
          <a:p>
            <a:r>
              <a:rPr lang="en-GB" sz="1400" kern="1200" dirty="0">
                <a:solidFill>
                  <a:schemeClr val="tx1"/>
                </a:solidFill>
                <a:latin typeface="+mn-lt"/>
                <a:ea typeface="+mn-ea"/>
                <a:cs typeface="+mn-cs"/>
              </a:rPr>
              <a:t>Distribution System supported by the panel </a:t>
            </a:r>
          </a:p>
          <a:p>
            <a:r>
              <a:rPr lang="en-GB" sz="1400" kern="1200" dirty="0">
                <a:solidFill>
                  <a:schemeClr val="tx1"/>
                </a:solidFill>
                <a:latin typeface="+mn-lt"/>
                <a:ea typeface="+mn-ea"/>
                <a:cs typeface="+mn-cs"/>
              </a:rPr>
              <a:t>Number of phases available from the panel </a:t>
            </a:r>
          </a:p>
          <a:p>
            <a:r>
              <a:rPr lang="en-GB" sz="1400" kern="1200" dirty="0">
                <a:solidFill>
                  <a:schemeClr val="tx1"/>
                </a:solidFill>
                <a:latin typeface="+mn-lt"/>
                <a:ea typeface="+mn-ea"/>
                <a:cs typeface="+mn-cs"/>
              </a:rPr>
              <a:t>Number of wires specified for the distribution system assigned to this panel  </a:t>
            </a:r>
          </a:p>
          <a:p>
            <a:r>
              <a:rPr lang="en-GB" sz="1400" kern="1200" dirty="0">
                <a:solidFill>
                  <a:schemeClr val="tx1"/>
                </a:solidFill>
                <a:latin typeface="+mn-lt"/>
                <a:ea typeface="+mn-ea"/>
                <a:cs typeface="+mn-cs"/>
              </a:rPr>
              <a:t>Rating of the mains feeding the panel </a:t>
            </a:r>
          </a:p>
          <a:p>
            <a:r>
              <a:rPr lang="en-GB" sz="1400" kern="1200" dirty="0">
                <a:solidFill>
                  <a:schemeClr val="tx1"/>
                </a:solidFill>
                <a:latin typeface="+mn-lt"/>
                <a:ea typeface="+mn-ea"/>
                <a:cs typeface="+mn-cs"/>
              </a:rPr>
              <a:t>Type of mounting (Surface or Recessed) </a:t>
            </a:r>
          </a:p>
          <a:p>
            <a:r>
              <a:rPr lang="en-GB" sz="1400" kern="1200" dirty="0">
                <a:solidFill>
                  <a:schemeClr val="tx1"/>
                </a:solidFill>
                <a:latin typeface="+mn-lt"/>
                <a:ea typeface="+mn-ea"/>
                <a:cs typeface="+mn-cs"/>
              </a:rPr>
              <a:t>Type of case enclosing the panel </a:t>
            </a:r>
          </a:p>
          <a:p>
            <a:r>
              <a:rPr lang="en-GB" sz="1400" kern="1200" dirty="0">
                <a:solidFill>
                  <a:schemeClr val="tx1"/>
                </a:solidFill>
                <a:latin typeface="+mn-lt"/>
                <a:ea typeface="+mn-ea"/>
                <a:cs typeface="+mn-cs"/>
              </a:rPr>
              <a:t>Room where the panel is installed </a:t>
            </a:r>
          </a:p>
          <a:p>
            <a:r>
              <a:rPr lang="en-GB" sz="1400" kern="1200" dirty="0">
                <a:solidFill>
                  <a:schemeClr val="tx1"/>
                </a:solidFill>
                <a:latin typeface="+mn-lt"/>
                <a:ea typeface="+mn-ea"/>
                <a:cs typeface="+mn-cs"/>
              </a:rPr>
              <a:t>Name assigned to a load circuit </a:t>
            </a:r>
          </a:p>
          <a:p>
            <a:r>
              <a:rPr lang="en-GB" sz="1400" kern="1200" dirty="0">
                <a:solidFill>
                  <a:schemeClr val="tx1"/>
                </a:solidFill>
                <a:latin typeface="+mn-lt"/>
                <a:ea typeface="+mn-ea"/>
                <a:cs typeface="+mn-cs"/>
              </a:rPr>
              <a:t>Rated trip current for a circuit breaker </a:t>
            </a:r>
          </a:p>
          <a:p>
            <a:r>
              <a:rPr lang="en-GB" sz="1400" kern="1200" dirty="0">
                <a:solidFill>
                  <a:schemeClr val="tx1"/>
                </a:solidFill>
                <a:latin typeface="+mn-lt"/>
                <a:ea typeface="+mn-ea"/>
                <a:cs typeface="+mn-cs"/>
              </a:rPr>
              <a:t>Number of poles on the circuit breaker </a:t>
            </a:r>
          </a:p>
          <a:p>
            <a:r>
              <a:rPr lang="en-GB" sz="1400" kern="1200" dirty="0">
                <a:solidFill>
                  <a:schemeClr val="tx1"/>
                </a:solidFill>
                <a:latin typeface="+mn-lt"/>
                <a:ea typeface="+mn-ea"/>
                <a:cs typeface="+mn-cs"/>
              </a:rPr>
              <a:t>Circuit number </a:t>
            </a:r>
          </a:p>
          <a:p>
            <a:r>
              <a:rPr lang="en-GB" sz="1400" kern="1200" dirty="0">
                <a:solidFill>
                  <a:schemeClr val="tx1"/>
                </a:solidFill>
                <a:latin typeface="+mn-lt"/>
                <a:ea typeface="+mn-ea"/>
                <a:cs typeface="+mn-cs"/>
              </a:rPr>
              <a:t>Phases </a:t>
            </a:r>
          </a:p>
          <a:p>
            <a:r>
              <a:rPr lang="en-GB" sz="1400" kern="1200" dirty="0">
                <a:solidFill>
                  <a:schemeClr val="tx1"/>
                </a:solidFill>
                <a:latin typeface="+mn-lt"/>
                <a:ea typeface="+mn-ea"/>
                <a:cs typeface="+mn-cs"/>
              </a:rPr>
              <a:t>Apparent load (VA) for each of the phases </a:t>
            </a:r>
          </a:p>
          <a:p>
            <a:r>
              <a:rPr lang="en-GB" sz="1400" kern="1200" dirty="0">
                <a:solidFill>
                  <a:schemeClr val="tx1"/>
                </a:solidFill>
                <a:latin typeface="+mn-lt"/>
                <a:ea typeface="+mn-ea"/>
                <a:cs typeface="+mn-cs"/>
              </a:rPr>
              <a:t>Total apparent load for all three phases </a:t>
            </a:r>
          </a:p>
          <a:p>
            <a:r>
              <a:rPr lang="en-GB" sz="1400" kern="1200" dirty="0">
                <a:solidFill>
                  <a:schemeClr val="tx1"/>
                </a:solidFill>
                <a:latin typeface="+mn-lt"/>
                <a:ea typeface="+mn-ea"/>
                <a:cs typeface="+mn-cs"/>
              </a:rPr>
              <a:t>Manufacturer </a:t>
            </a:r>
          </a:p>
          <a:p>
            <a:r>
              <a:rPr lang="en-GB" sz="1400" kern="1200" dirty="0">
                <a:solidFill>
                  <a:schemeClr val="tx1"/>
                </a:solidFill>
                <a:latin typeface="+mn-lt"/>
                <a:ea typeface="+mn-ea"/>
                <a:cs typeface="+mn-cs"/>
              </a:rPr>
              <a:t>Notation of any changes made to the panel </a:t>
            </a:r>
          </a:p>
          <a:p>
            <a:r>
              <a:rPr lang="en-GB" sz="1400" kern="1200" dirty="0">
                <a:solidFill>
                  <a:schemeClr val="tx1"/>
                </a:solidFill>
                <a:latin typeface="+mn-lt"/>
                <a:ea typeface="+mn-ea"/>
                <a:cs typeface="+mn-cs"/>
              </a:rPr>
              <a:t>Root Means Square amperage</a:t>
            </a:r>
          </a:p>
          <a:p>
            <a:r>
              <a:rPr lang="en-GB" sz="1400" kern="1200" dirty="0">
                <a:solidFill>
                  <a:schemeClr val="tx1"/>
                </a:solidFill>
                <a:latin typeface="+mn-lt"/>
                <a:ea typeface="+mn-ea"/>
                <a:cs typeface="+mn-cs"/>
              </a:rPr>
              <a:t>Additional circuit and panel information to display can be specified in the panel schedule templates.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Placing Valves and Fittings in Section or Elevation Views</a:t>
            </a:r>
          </a:p>
          <a:p>
            <a:r>
              <a:rPr lang="en-GB" sz="1400" kern="1200" dirty="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dirty="0">
                <a:solidFill>
                  <a:schemeClr val="tx1"/>
                </a:solidFill>
                <a:latin typeface="+mn-lt"/>
                <a:ea typeface="+mn-ea"/>
                <a:cs typeface="+mn-cs"/>
              </a:rPr>
              <a:t>Tagging of MEP Elements during placement</a:t>
            </a:r>
          </a:p>
          <a:p>
            <a:r>
              <a:rPr lang="en-GB" sz="1400" kern="1200" dirty="0">
                <a:solidFill>
                  <a:schemeClr val="tx1"/>
                </a:solidFill>
                <a:latin typeface="+mn-lt"/>
                <a:ea typeface="+mn-ea"/>
                <a:cs typeface="+mn-cs"/>
              </a:rPr>
              <a:t>You can now tag MEP components as they are being placed instead of doing so in a separate step.</a:t>
            </a:r>
          </a:p>
          <a:p>
            <a:r>
              <a:rPr lang="en-GB" sz="1400" b="1" u="sng" kern="1200" dirty="0">
                <a:solidFill>
                  <a:schemeClr val="tx1"/>
                </a:solidFill>
                <a:latin typeface="+mn-lt"/>
                <a:ea typeface="+mn-ea"/>
                <a:cs typeface="+mn-cs"/>
              </a:rPr>
              <a:t>Piping Companion Flanges</a:t>
            </a:r>
          </a:p>
          <a:p>
            <a:r>
              <a:rPr lang="en-GB" sz="1400" kern="1200" dirty="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dirty="0">
                <a:solidFill>
                  <a:schemeClr val="tx1"/>
                </a:solidFill>
                <a:latin typeface="+mn-lt"/>
                <a:ea typeface="+mn-ea"/>
                <a:cs typeface="+mn-cs"/>
              </a:rPr>
              <a:t>Oval Duct</a:t>
            </a:r>
          </a:p>
          <a:p>
            <a:r>
              <a:rPr lang="en-GB" sz="1400" kern="1200" dirty="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dirty="0">
                <a:solidFill>
                  <a:schemeClr val="tx1"/>
                </a:solidFill>
                <a:latin typeface="+mn-lt"/>
                <a:ea typeface="+mn-ea"/>
                <a:cs typeface="+mn-cs"/>
              </a:rPr>
              <a:t>Demand Factors and Load Categories</a:t>
            </a:r>
          </a:p>
          <a:p>
            <a:r>
              <a:rPr lang="en-GB" sz="1400" kern="1200" dirty="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dirty="0">
                <a:solidFill>
                  <a:schemeClr val="tx1"/>
                </a:solidFill>
                <a:latin typeface="+mn-lt"/>
                <a:ea typeface="+mn-ea"/>
                <a:cs typeface="+mn-cs"/>
              </a:rPr>
              <a:t>New Electrical Content</a:t>
            </a:r>
          </a:p>
          <a:p>
            <a:r>
              <a:rPr lang="en-GB" sz="1400" kern="1200" dirty="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sz="1400" b="1" kern="1200" dirty="0">
                <a:solidFill>
                  <a:schemeClr val="tx1"/>
                </a:solidFill>
                <a:latin typeface="+mn-lt"/>
                <a:ea typeface="+mn-ea"/>
                <a:cs typeface="+mn-cs"/>
              </a:rPr>
              <a:t>The Revit MEP API</a:t>
            </a:r>
          </a:p>
          <a:p>
            <a:r>
              <a:rPr lang="en-GB" sz="1400" kern="1200" dirty="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dirty="0">
                <a:solidFill>
                  <a:schemeClr val="tx1"/>
                </a:solidFill>
                <a:latin typeface="+mn-lt"/>
                <a:ea typeface="+mn-ea"/>
                <a:cs typeface="+mn-cs"/>
              </a:rPr>
              <a:t>Cable Tray and Conduit</a:t>
            </a:r>
          </a:p>
          <a:p>
            <a:r>
              <a:rPr lang="en-GB" sz="1400" kern="1200" dirty="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dirty="0">
                <a:solidFill>
                  <a:schemeClr val="tx1"/>
                </a:solidFill>
                <a:latin typeface="+mn-lt"/>
                <a:ea typeface="+mn-ea"/>
                <a:cs typeface="+mn-cs"/>
              </a:rPr>
              <a:t>CableTrayConduitBase – the base class for cable trays and conduits. </a:t>
            </a:r>
          </a:p>
          <a:p>
            <a:r>
              <a:rPr lang="en-GB" sz="1400" kern="1200" dirty="0">
                <a:solidFill>
                  <a:schemeClr val="tx1"/>
                </a:solidFill>
                <a:latin typeface="+mn-lt"/>
                <a:ea typeface="+mn-ea"/>
                <a:cs typeface="+mn-cs"/>
              </a:rPr>
              <a:t>CableTrayConduitRunBase – the base class for cable tray and conduit runs. </a:t>
            </a:r>
          </a:p>
          <a:p>
            <a:r>
              <a:rPr lang="en-GB" sz="1400" kern="1200" dirty="0">
                <a:solidFill>
                  <a:schemeClr val="tx1"/>
                </a:solidFill>
                <a:latin typeface="+mn-lt"/>
                <a:ea typeface="+mn-ea"/>
                <a:cs typeface="+mn-cs"/>
              </a:rPr>
              <a:t>CableTray – a cable tray instance. </a:t>
            </a:r>
          </a:p>
          <a:p>
            <a:r>
              <a:rPr lang="en-GB" sz="1400" kern="1200" dirty="0">
                <a:solidFill>
                  <a:schemeClr val="tx1"/>
                </a:solidFill>
                <a:latin typeface="+mn-lt"/>
                <a:ea typeface="+mn-ea"/>
                <a:cs typeface="+mn-cs"/>
              </a:rPr>
              <a:t>CableTrayType – a cable tray type. </a:t>
            </a:r>
          </a:p>
          <a:p>
            <a:r>
              <a:rPr lang="en-GB" sz="1400" kern="1200" dirty="0">
                <a:solidFill>
                  <a:schemeClr val="tx1"/>
                </a:solidFill>
                <a:latin typeface="+mn-lt"/>
                <a:ea typeface="+mn-ea"/>
                <a:cs typeface="+mn-cs"/>
              </a:rPr>
              <a:t>CableTrayRun – a cable tray run. </a:t>
            </a:r>
          </a:p>
          <a:p>
            <a:r>
              <a:rPr lang="en-GB" sz="1400" kern="1200" dirty="0">
                <a:solidFill>
                  <a:schemeClr val="tx1"/>
                </a:solidFill>
                <a:latin typeface="+mn-lt"/>
                <a:ea typeface="+mn-ea"/>
                <a:cs typeface="+mn-cs"/>
              </a:rPr>
              <a:t>Conduit – a conduit instance. </a:t>
            </a:r>
          </a:p>
          <a:p>
            <a:r>
              <a:rPr lang="en-GB" sz="1400" kern="1200" dirty="0">
                <a:solidFill>
                  <a:schemeClr val="tx1"/>
                </a:solidFill>
                <a:latin typeface="+mn-lt"/>
                <a:ea typeface="+mn-ea"/>
                <a:cs typeface="+mn-cs"/>
              </a:rPr>
              <a:t>ConduitType – a conduit type. </a:t>
            </a:r>
          </a:p>
          <a:p>
            <a:r>
              <a:rPr lang="en-GB" sz="1400" kern="1200" dirty="0">
                <a:solidFill>
                  <a:schemeClr val="tx1"/>
                </a:solidFill>
                <a:latin typeface="+mn-lt"/>
                <a:ea typeface="+mn-ea"/>
                <a:cs typeface="+mn-cs"/>
              </a:rPr>
              <a:t>ConduitRun – a conduit run. </a:t>
            </a:r>
          </a:p>
          <a:p>
            <a:r>
              <a:rPr lang="en-GB" sz="1400" kern="1200" dirty="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dirty="0">
                <a:solidFill>
                  <a:schemeClr val="tx1"/>
                </a:solidFill>
                <a:latin typeface="+mn-lt"/>
                <a:ea typeface="+mn-ea"/>
                <a:cs typeface="+mn-cs"/>
              </a:rPr>
              <a:t>Panel Schedules </a:t>
            </a:r>
          </a:p>
          <a:p>
            <a:r>
              <a:rPr lang="en-GB" sz="1400" kern="1200" dirty="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dirty="0">
                <a:solidFill>
                  <a:schemeClr val="tx1"/>
                </a:solidFill>
                <a:latin typeface="+mn-lt"/>
                <a:ea typeface="+mn-ea"/>
                <a:cs typeface="+mn-cs"/>
              </a:rPr>
              <a:t>TableView – represents a view that shows a table. </a:t>
            </a:r>
          </a:p>
          <a:p>
            <a:r>
              <a:rPr lang="en-GB" sz="1400" kern="1200" dirty="0">
                <a:solidFill>
                  <a:schemeClr val="tx1"/>
                </a:solidFill>
                <a:latin typeface="+mn-lt"/>
                <a:ea typeface="+mn-ea"/>
                <a:cs typeface="+mn-cs"/>
              </a:rPr>
              <a:t>TableData – holds most of the data describing the table row, column, and cells.</a:t>
            </a:r>
          </a:p>
          <a:p>
            <a:r>
              <a:rPr lang="en-GB" sz="1400" kern="1200" dirty="0">
                <a:solidFill>
                  <a:schemeClr val="tx1"/>
                </a:solidFill>
                <a:latin typeface="+mn-lt"/>
                <a:ea typeface="+mn-ea"/>
                <a:cs typeface="+mn-cs"/>
              </a:rPr>
              <a:t>TableSectionData – holds row, column and cell data for a TableData instance. </a:t>
            </a:r>
          </a:p>
          <a:p>
            <a:r>
              <a:rPr lang="en-GB" sz="1400" kern="1200" dirty="0">
                <a:solidFill>
                  <a:schemeClr val="tx1"/>
                </a:solidFill>
                <a:latin typeface="+mn-lt"/>
                <a:ea typeface="+mn-ea"/>
                <a:cs typeface="+mn-cs"/>
              </a:rPr>
              <a:t>PanelScheduleView – represents a view that shows a panel schedule. </a:t>
            </a:r>
          </a:p>
          <a:p>
            <a:r>
              <a:rPr lang="en-GB" sz="1400" kern="1200" dirty="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dirty="0">
                <a:solidFill>
                  <a:schemeClr val="tx1"/>
                </a:solidFill>
                <a:latin typeface="+mn-lt"/>
                <a:ea typeface="+mn-ea"/>
                <a:cs typeface="+mn-cs"/>
              </a:rPr>
              <a:t>PanelScheduleTemplate – represents a branch panel, a switchboard or a data panel template. </a:t>
            </a:r>
          </a:p>
          <a:p>
            <a:r>
              <a:rPr lang="en-GB" sz="1400" kern="1200" dirty="0">
                <a:solidFill>
                  <a:schemeClr val="tx1"/>
                </a:solidFill>
                <a:latin typeface="+mn-lt"/>
                <a:ea typeface="+mn-ea"/>
                <a:cs typeface="+mn-cs"/>
              </a:rPr>
              <a:t>PanelScheduleSheetSegment – represents a segment of a panel schedule sheet instance. </a:t>
            </a:r>
          </a:p>
          <a:p>
            <a:r>
              <a:rPr lang="en-GB" sz="1400" kern="1200" dirty="0">
                <a:solidFill>
                  <a:schemeClr val="tx1"/>
                </a:solidFill>
                <a:latin typeface="+mn-lt"/>
                <a:ea typeface="+mn-ea"/>
                <a:cs typeface="+mn-cs"/>
              </a:rPr>
              <a:t>PanelScheduleSheetInstance – represents an instance of a panel schedule placed on sheet.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EnergyDataSettings</a:t>
            </a:r>
          </a:p>
          <a:p>
            <a:r>
              <a:rPr lang="en-GB" sz="1400" kern="1200" dirty="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dirty="0">
                <a:solidFill>
                  <a:schemeClr val="tx1"/>
                </a:solidFill>
                <a:latin typeface="+mn-lt"/>
                <a:ea typeface="+mn-ea"/>
                <a:cs typeface="+mn-cs"/>
              </a:rPr>
              <a:t>Validation in ElectricalSystem Properties </a:t>
            </a:r>
          </a:p>
          <a:p>
            <a:r>
              <a:rPr lang="en-GB" sz="1400" kern="1200" dirty="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dirty="0">
                <a:solidFill>
                  <a:schemeClr val="tx1"/>
                </a:solidFill>
                <a:latin typeface="+mn-lt"/>
                <a:ea typeface="+mn-ea"/>
                <a:cs typeface="+mn-cs"/>
              </a:rPr>
              <a:t>WireMaterialType, InsulationType, TemperatureRatingType </a:t>
            </a:r>
          </a:p>
          <a:p>
            <a:r>
              <a:rPr lang="en-GB" sz="1400" kern="1200" dirty="0">
                <a:solidFill>
                  <a:schemeClr val="tx1"/>
                </a:solidFill>
                <a:latin typeface="+mn-lt"/>
                <a:ea typeface="+mn-ea"/>
                <a:cs typeface="+mn-cs"/>
              </a:rPr>
              <a:t>These classes now inherit from ElementType.</a:t>
            </a:r>
          </a:p>
          <a:p>
            <a:r>
              <a:rPr lang="en-GB" sz="1400" b="1" u="sng" kern="1200" dirty="0">
                <a:solidFill>
                  <a:schemeClr val="tx1"/>
                </a:solidFill>
                <a:latin typeface="+mn-lt"/>
                <a:ea typeface="+mn-ea"/>
                <a:cs typeface="+mn-cs"/>
              </a:rPr>
              <a:t>DuctConnector, PipeConnector, ElectricalConnector </a:t>
            </a:r>
          </a:p>
          <a:p>
            <a:r>
              <a:rPr lang="en-GB" sz="1400" kern="1200" dirty="0">
                <a:solidFill>
                  <a:schemeClr val="tx1"/>
                </a:solidFill>
                <a:latin typeface="+mn-lt"/>
                <a:ea typeface="+mn-ea"/>
                <a:cs typeface="+mn-cs"/>
              </a:rPr>
              <a:t>These classes now inherit from a new common ConnectorElement base class.</a:t>
            </a:r>
          </a:p>
          <a:p>
            <a:r>
              <a:rPr lang="en-GB" sz="1400" b="1" u="sng" kern="1200" dirty="0">
                <a:solidFill>
                  <a:schemeClr val="tx1"/>
                </a:solidFill>
                <a:latin typeface="+mn-lt"/>
                <a:ea typeface="+mn-ea"/>
                <a:cs typeface="+mn-cs"/>
              </a:rPr>
              <a:t>Demand Factor and Load Classifications </a:t>
            </a:r>
          </a:p>
          <a:p>
            <a:r>
              <a:rPr lang="en-GB" sz="1400" kern="1200" dirty="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dirty="0">
                <a:solidFill>
                  <a:schemeClr val="tx1"/>
                </a:solidFill>
                <a:latin typeface="+mn-lt"/>
                <a:ea typeface="+mn-ea"/>
                <a:cs typeface="+mn-cs"/>
              </a:rPr>
              <a:t>The class DemandFactor was replaced by ElectricalDemandFactorDefinition. </a:t>
            </a:r>
          </a:p>
          <a:p>
            <a:r>
              <a:rPr lang="en-GB" sz="1400" kern="1200" dirty="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A group of new classes provide read and write access to the MEP pipe settings.</a:t>
            </a:r>
          </a:p>
          <a:p>
            <a:r>
              <a:rPr lang="en-US" sz="1400" dirty="0"/>
              <a:t>The Duct and Pipe classes provide new</a:t>
            </a:r>
            <a:r>
              <a:rPr lang="en-US" sz="1400" baseline="0" dirty="0"/>
              <a:t> methods to create placeholder elements and predicate properties to identify such elements.</a:t>
            </a:r>
          </a:p>
          <a:p>
            <a:r>
              <a:rPr lang="en-GB" sz="1400" dirty="0"/>
              <a:t>New utility methods MechanicalUtils.ConvertDuctPlaceholders and PlumbingUtils.ConvertPipePlaceholdersMechanicalUtils convert a set of placeholder ducts and pipes to real 3D elements.</a:t>
            </a:r>
          </a:p>
          <a:p>
            <a:r>
              <a:rPr lang="en-US" sz="1400" dirty="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sz="14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new classes DuctInsulation, PipeInsulation, DuctLining and related types support read/write and create access to duct and pipe insulation and lining. In Revit 2012, these objects are accessible as standalone elements related to their parent duct, pipe, or fitting.</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000" kern="1200" baseline="0" dirty="0">
                <a:solidFill>
                  <a:schemeClr val="tx1"/>
                </a:solidFill>
                <a:latin typeface="Calibri" pitchFamily="34" charset="0"/>
                <a:ea typeface="+mn-ea"/>
                <a:cs typeface="+mn-cs"/>
              </a:rPr>
              <a:t>In Revit MEP 2012, you can only define one single default elbow, tee, etc., which is rather limiting. In Revit 2013, however,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a:t>
            </a:r>
            <a:r>
              <a:rPr lang="en-GB" sz="1000" kern="1200" baseline="0" dirty="0" err="1">
                <a:solidFill>
                  <a:schemeClr val="tx1"/>
                </a:solidFill>
                <a:latin typeface="Calibri" pitchFamily="34" charset="0"/>
                <a:ea typeface="+mn-ea"/>
                <a:cs typeface="+mn-cs"/>
              </a:rPr>
              <a:t>MEPSection</a:t>
            </a:r>
            <a:r>
              <a:rPr lang="en-GB" sz="1000" kern="1200" baseline="0" dirty="0">
                <a:solidFill>
                  <a:schemeClr val="tx1"/>
                </a:solidFill>
                <a:latin typeface="Calibri" pitchFamily="34" charset="0"/>
                <a:ea typeface="+mn-ea"/>
                <a:cs typeface="+mn-cs"/>
              </a:rPr>
              <a:t>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600" kern="1200" dirty="0">
                <a:solidFill>
                  <a:schemeClr val="tx1"/>
                </a:solidFill>
                <a:latin typeface="+mn-lt"/>
                <a:ea typeface="+mn-ea"/>
                <a:cs typeface="+mn-cs"/>
              </a:rPr>
              <a:t>New physical properties include a new class </a:t>
            </a:r>
            <a:r>
              <a:rPr lang="en-GB" sz="1600" kern="1200" dirty="0" err="1">
                <a:solidFill>
                  <a:schemeClr val="tx1"/>
                </a:solidFill>
                <a:latin typeface="+mn-lt"/>
                <a:ea typeface="+mn-ea"/>
                <a:cs typeface="+mn-cs"/>
              </a:rPr>
              <a:t>ThermalProperties</a:t>
            </a:r>
            <a:r>
              <a:rPr lang="en-GB" sz="1600" kern="1200" dirty="0">
                <a:solidFill>
                  <a:schemeClr val="tx1"/>
                </a:solidFill>
                <a:latin typeface="+mn-lt"/>
                <a:ea typeface="+mn-ea"/>
                <a:cs typeface="+mn-cs"/>
              </a:rPr>
              <a:t>, an additional structural material element, structural and thermal material assets that can be shared, and the ability to indicate if thermal information is included in the </a:t>
            </a:r>
            <a:r>
              <a:rPr lang="en-GB" sz="1600" kern="1200" dirty="0" err="1">
                <a:solidFill>
                  <a:schemeClr val="tx1"/>
                </a:solidFill>
                <a:latin typeface="+mn-lt"/>
                <a:ea typeface="+mn-ea"/>
                <a:cs typeface="+mn-cs"/>
              </a:rPr>
              <a:t>gbXML</a:t>
            </a:r>
            <a:r>
              <a:rPr lang="en-GB" sz="1600" kern="1200" dirty="0">
                <a:solidFill>
                  <a:schemeClr val="tx1"/>
                </a:solidFill>
                <a:latin typeface="+mn-lt"/>
                <a:ea typeface="+mn-ea"/>
                <a:cs typeface="+mn-cs"/>
              </a:rPr>
              <a:t> export.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900" kern="1200" baseline="0" dirty="0">
                <a:solidFill>
                  <a:schemeClr val="tx1"/>
                </a:solidFill>
                <a:latin typeface="Calibri" pitchFamily="34" charset="0"/>
                <a:ea typeface="+mn-ea"/>
                <a:cs typeface="+mn-cs"/>
              </a:rPr>
              <a:t>In Revit MEP 2012, you can only define one single default elbow, tee, etc., which is rather limiting. In Revit 2013,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a:t>
            </a:r>
            <a:r>
              <a:rPr lang="en-GB" sz="900" kern="1200" baseline="0" dirty="0" err="1">
                <a:solidFill>
                  <a:schemeClr val="tx1"/>
                </a:solidFill>
                <a:latin typeface="Calibri" pitchFamily="34" charset="0"/>
                <a:ea typeface="+mn-ea"/>
                <a:cs typeface="+mn-cs"/>
              </a:rPr>
              <a:t>MEPSection</a:t>
            </a:r>
            <a:r>
              <a:rPr lang="en-GB" sz="900" kern="1200" baseline="0" dirty="0">
                <a:solidFill>
                  <a:schemeClr val="tx1"/>
                </a:solidFill>
                <a:latin typeface="Calibri" pitchFamily="34" charset="0"/>
                <a:ea typeface="+mn-ea"/>
                <a:cs typeface="+mn-cs"/>
              </a:rPr>
              <a:t>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New physical properties include a new class </a:t>
            </a:r>
            <a:r>
              <a:rPr lang="en-GB" sz="1400" kern="1200" dirty="0" err="1">
                <a:solidFill>
                  <a:schemeClr val="tx1"/>
                </a:solidFill>
                <a:latin typeface="+mn-lt"/>
                <a:ea typeface="+mn-ea"/>
                <a:cs typeface="+mn-cs"/>
              </a:rPr>
              <a:t>ThermalProperties</a:t>
            </a:r>
            <a:r>
              <a:rPr lang="en-GB" sz="1400" kern="1200" dirty="0">
                <a:solidFill>
                  <a:schemeClr val="tx1"/>
                </a:solidFill>
                <a:latin typeface="+mn-lt"/>
                <a:ea typeface="+mn-ea"/>
                <a:cs typeface="+mn-cs"/>
              </a:rPr>
              <a:t>, an additional structural material element, structural and thermal material assets that can be shared, and the ability to indicate if thermal information is included in the </a:t>
            </a:r>
            <a:r>
              <a:rPr lang="en-GB" sz="1400" kern="1200" dirty="0" err="1">
                <a:solidFill>
                  <a:schemeClr val="tx1"/>
                </a:solidFill>
                <a:latin typeface="+mn-lt"/>
                <a:ea typeface="+mn-ea"/>
                <a:cs typeface="+mn-cs"/>
              </a:rPr>
              <a:t>gbXML</a:t>
            </a:r>
            <a:r>
              <a:rPr lang="en-GB" sz="1400" kern="1200" dirty="0">
                <a:solidFill>
                  <a:schemeClr val="tx1"/>
                </a:solidFill>
                <a:latin typeface="+mn-lt"/>
                <a:ea typeface="+mn-ea"/>
                <a:cs typeface="+mn-cs"/>
              </a:rPr>
              <a:t> export.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ZW" dirty="0"/>
              <a:t>Let's look at some of the topics going beyond the recorded </a:t>
            </a:r>
            <a:r>
              <a:rPr lang="en-ZW" dirty="0" err="1"/>
              <a:t>DevDays</a:t>
            </a:r>
            <a:r>
              <a:rPr lang="en-ZW" dirty="0"/>
              <a:t> Online presentation, starting with some of the new analysis and simulation features.</a:t>
            </a:r>
          </a:p>
          <a:p>
            <a:endParaRPr lang="en-ZW" dirty="0"/>
          </a:p>
          <a:p>
            <a:r>
              <a:rPr lang="en-ZW" dirty="0"/>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a:t>
            </a:r>
            <a:r>
              <a:rPr lang="en-ZW" dirty="0" err="1"/>
              <a:t>MEPSection</a:t>
            </a:r>
            <a:r>
              <a:rPr lang="en-ZW" dirty="0"/>
              <a:t> base class, handling of viscosity and density at specified temperatures, read and write access to spare circuit values, and retrieval of the localized user-visible display strings for enumeration values. </a:t>
            </a:r>
          </a:p>
          <a:p>
            <a:r>
              <a:rPr lang="en-ZW" dirty="0"/>
              <a:t>New physical properties include a new class </a:t>
            </a:r>
            <a:r>
              <a:rPr lang="en-ZW" dirty="0" err="1"/>
              <a:t>ThermalProperties</a:t>
            </a:r>
            <a:r>
              <a:rPr lang="en-ZW" dirty="0"/>
              <a:t>, an additional structural material element, structural and thermal material assets that can be shared, and the ability to indicate if thermal information is included in the </a:t>
            </a:r>
            <a:r>
              <a:rPr lang="en-ZW" dirty="0" err="1"/>
              <a:t>gbXML</a:t>
            </a:r>
            <a:r>
              <a:rPr lang="en-ZW" dirty="0"/>
              <a:t> export. </a:t>
            </a:r>
          </a:p>
          <a:p>
            <a:r>
              <a:rPr lang="en-ZW" dirty="0"/>
              <a:t>The structural analytical model includes a new </a:t>
            </a:r>
            <a:r>
              <a:rPr lang="en-ZW" dirty="0" err="1"/>
              <a:t>AnalyticalLink</a:t>
            </a:r>
            <a:r>
              <a:rPr lang="en-ZW" dirty="0"/>
              <a:t> element type that can be user defined or automatically generated between two analytical elements and access to link properties like "fixity state". </a:t>
            </a:r>
          </a:p>
          <a:p>
            <a:r>
              <a:rPr lang="en-ZW" dirty="0"/>
              <a:t>The Analysis Visualization Framework AVF now better supports the structural analysis workflow, e.g. by including support for deformed shapes. </a:t>
            </a:r>
          </a:p>
          <a:p>
            <a:r>
              <a:rPr lang="en-ZW" dirty="0"/>
              <a:t>A Light and Light Group API provides new classes to get and set photometric data, including initial </a:t>
            </a:r>
            <a:r>
              <a:rPr lang="en-ZW" dirty="0" err="1"/>
              <a:t>color</a:t>
            </a:r>
            <a:r>
              <a:rPr lang="en-ZW" dirty="0"/>
              <a:t> and intensity, loss factor, </a:t>
            </a:r>
            <a:r>
              <a:rPr lang="en-ZW" dirty="0" err="1"/>
              <a:t>color</a:t>
            </a:r>
            <a:r>
              <a:rPr lang="en-ZW" dirty="0"/>
              <a:t> filter and dimming </a:t>
            </a:r>
            <a:r>
              <a:rPr lang="en-ZW" dirty="0" err="1"/>
              <a:t>color</a:t>
            </a:r>
            <a:r>
              <a:rPr lang="en-ZW" dirty="0"/>
              <a:t>. </a:t>
            </a:r>
          </a:p>
          <a:p>
            <a:r>
              <a:rPr lang="en-ZW" dirty="0"/>
              <a:t>The new </a:t>
            </a:r>
            <a:r>
              <a:rPr lang="en-ZW" dirty="0" err="1"/>
              <a:t>ReferenceIntersector</a:t>
            </a:r>
            <a:r>
              <a:rPr lang="en-ZW" dirty="0"/>
              <a:t> class mentioned above provides simplified and more performant ray-cast selection of elements using a given point and direction, similar to the existing </a:t>
            </a:r>
            <a:r>
              <a:rPr lang="en-ZW" dirty="0" err="1"/>
              <a:t>FindReferencesWithContextByDirection</a:t>
            </a:r>
            <a:r>
              <a:rPr lang="en-ZW" dirty="0"/>
              <a:t>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endParaRPr lang="en-GB" sz="1400" kern="1200" dirty="0">
              <a:solidFill>
                <a:schemeClr val="tx1"/>
              </a:solidFill>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PanelSchedule: shows how to use the Revit MEP Panel Schedule API:</a:t>
            </a:r>
          </a:p>
          <a:p>
            <a:r>
              <a:rPr lang="en-US" dirty="0"/>
              <a:t>1. PanelScheduleExport - gets the panel schedule view data via the API and generate a CSV file or a HTML page from it.</a:t>
            </a:r>
          </a:p>
          <a:p>
            <a:r>
              <a:rPr lang="en-US" dirty="0"/>
              <a:t>2. InstanceViewCreation - Create a panel schedule view instance for an electrical panel you selected.</a:t>
            </a:r>
          </a:p>
          <a:p>
            <a:r>
              <a:rPr lang="en-US" dirty="0"/>
              <a:t>3. SheetImport - Place the panel schedule view(s) on a sheet view.</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66</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of you may be unfamiliar with ADN. The Autodesk Developer Network is a program providing professional support to programmers writing add-in applications for Autodesk software.</a:t>
            </a:r>
            <a:r>
              <a:rPr lang="en-US" baseline="0" dirty="0"/>
              <a:t> If you think the program benefits listed here would be useful to you, then visit this URL and read more about it. You don’t have to be a commercial software developer to join ADN.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324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New classes in the Autodesk.Revit.DB.Analysis namespace provide access to the elements and objects created by Revit to perform energy analysis on conceptual design models.</a:t>
            </a:r>
            <a:r>
              <a:rPr lang="en-GB" baseline="0" dirty="0"/>
              <a:t> </a:t>
            </a:r>
            <a:r>
              <a:rPr lang="en-GB" dirty="0"/>
              <a:t>The method Document Export method overload taking a MassGBXMLExportOptions argument exports a gbXML file containing conceptual energy analysis elements (mass elements) only.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Open </a:t>
            </a:r>
          </a:p>
          <a:p>
            <a:endParaRPr lang="en-US" dirty="0"/>
          </a:p>
          <a:p>
            <a:r>
              <a:rPr lang="en-US" dirty="0"/>
              <a:t>C:\a\lib\revit\2022\SDK\Samples\GeometryAPI\EnergyAnalysisModel\EnergyAnalysisModel.rvt</a:t>
            </a:r>
          </a:p>
          <a:p>
            <a:r>
              <a:rPr lang="en-US" dirty="0"/>
              <a:t>C:\a\doc\revit\au\2022\sample\Urban House MEP </a:t>
            </a:r>
            <a:r>
              <a:rPr lang="en-US"/>
              <a:t>- 2022.</a:t>
            </a:r>
            <a:r>
              <a:rPr lang="en-US" dirty="0"/>
              <a:t>rvt</a:t>
            </a:r>
          </a:p>
          <a:p>
            <a:endParaRPr lang="en-US" dirty="0"/>
          </a:p>
          <a:p>
            <a:r>
              <a:rPr lang="en-US" dirty="0"/>
              <a:t>Run RvtSamples &gt; Analysis &gt; </a:t>
            </a:r>
            <a:r>
              <a:rPr lang="en-GB" dirty="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dirty="0"/>
          </a:p>
          <a:p>
            <a:pPr marL="0" marR="0" indent="0" algn="l" defTabSz="1298575" rtl="0" eaLnBrk="0" fontAlgn="base" latinLnBrk="0" hangingPunct="0">
              <a:lnSpc>
                <a:spcPct val="100000"/>
              </a:lnSpc>
              <a:spcBef>
                <a:spcPct val="30000"/>
              </a:spcBef>
              <a:spcAft>
                <a:spcPct val="0"/>
              </a:spcAft>
              <a:buClrTx/>
              <a:buSzTx/>
              <a:buFontTx/>
              <a:buNone/>
              <a:tabLst/>
              <a:defRPr/>
            </a:pPr>
            <a:r>
              <a:rPr lang="en-GB" dirty="0"/>
              <a:t>EnergyAnalysisDetailModelTier specifies</a:t>
            </a:r>
            <a:r>
              <a:rPr lang="en-GB" baseline="0" dirty="0"/>
              <a:t> l</a:t>
            </a:r>
            <a:r>
              <a:rPr lang="en-US" dirty="0"/>
              <a:t>evel of computation detail for energy analysis model.</a:t>
            </a:r>
          </a:p>
          <a:p>
            <a:endParaRPr lang="en-US" dirty="0"/>
          </a:p>
          <a:p>
            <a:r>
              <a:rPr lang="en-US" dirty="0"/>
              <a:t>This new API provides access to the contents of a project's detailed energy analysis model, as seen in the Export to gbXML and the Heating and Cooling Loads features.</a:t>
            </a:r>
          </a:p>
          <a:p>
            <a:endParaRPr lang="en-US" dirty="0"/>
          </a:p>
          <a:p>
            <a:r>
              <a:rPr lang="en-US" dirty="0"/>
              <a:t>This analysis produces an analytical thermal model from the physical model of a building. The analytical thermal model is composed of spaces, zones and planar surfaces that represent the actual volumetric elements of the building.</a:t>
            </a:r>
          </a:p>
          <a:p>
            <a:endParaRPr lang="en-US" dirty="0"/>
          </a:p>
          <a:p>
            <a:r>
              <a:rPr lang="en-US" dirty="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4040187"/>
            <a:ext cx="11762080" cy="3124200"/>
          </a:xfrm>
        </p:spPr>
        <p:txBody>
          <a:bodyPr/>
          <a:lstStyle>
            <a:lvl1pPr>
              <a:defRPr sz="7200" b="0"/>
            </a:lvl1pPr>
          </a:lstStyle>
          <a:p>
            <a:r>
              <a:rPr lang="en-US"/>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371600"/>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3pPr>
              <a:spcBef>
                <a:spcPts val="0"/>
              </a:spcBef>
              <a:defRPr/>
            </a:lvl3pPr>
            <a:lvl4pPr>
              <a:spcBef>
                <a:spcPts val="0"/>
              </a:spcBef>
              <a:defRPr/>
            </a:lvl4pPr>
            <a:lvl5pPr>
              <a:spcBef>
                <a:spcPts val="0"/>
              </a:spcBef>
              <a:buNone/>
              <a:defRPr>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513" y="2146491"/>
            <a:ext cx="5724906" cy="6699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a:t>Click to edit Master text styles</a:t>
            </a:r>
          </a:p>
        </p:txBody>
      </p:sp>
      <p:sp>
        <p:nvSpPr>
          <p:cNvPr id="7" name="Footer Placeholder 6"/>
          <p:cNvSpPr>
            <a:spLocks noGrp="1"/>
          </p:cNvSpPr>
          <p:nvPr>
            <p:ph type="ftr" sz="quarter" idx="13"/>
          </p:nvPr>
        </p:nvSpPr>
        <p:spPr>
          <a:xfrm>
            <a:off x="4445745" y="9297986"/>
            <a:ext cx="4119661" cy="296175"/>
          </a:xfrm>
          <a:prstGeom prst="rect">
            <a:avLst/>
          </a:prstGeom>
        </p:spPr>
        <p:txBody>
          <a:bodyPr lIns="54635" tIns="27318" rIns="54635" bIns="27318"/>
          <a:lstStyle>
            <a:lvl1pPr algn="ctr">
              <a:defRPr sz="1200">
                <a:solidFill>
                  <a:schemeClr val="tx1">
                    <a:lumMod val="95000"/>
                  </a:schemeClr>
                </a:solidFill>
              </a:defRPr>
            </a:lvl1pPr>
          </a:lstStyle>
          <a:p>
            <a:endParaRPr lang="en-GB" dirty="0"/>
          </a:p>
        </p:txBody>
      </p:sp>
      <p:sp>
        <p:nvSpPr>
          <p:cNvPr id="5" name="Slide Number Placeholder 6"/>
          <p:cNvSpPr>
            <a:spLocks noGrp="1"/>
          </p:cNvSpPr>
          <p:nvPr>
            <p:ph type="sldNum" sz="quarter" idx="12"/>
          </p:nvPr>
        </p:nvSpPr>
        <p:spPr>
          <a:xfrm>
            <a:off x="10086975" y="9297986"/>
            <a:ext cx="2875381" cy="341345"/>
          </a:xfrm>
          <a:prstGeom prst="rect">
            <a:avLst/>
          </a:prstGeom>
        </p:spPr>
        <p:txBody>
          <a:bodyPr lIns="54635" tIns="27318" rIns="54635" bIns="27318"/>
          <a:lstStyle>
            <a:lvl1pPr>
              <a:defRPr sz="1000">
                <a:solidFill>
                  <a:schemeClr val="tx1">
                    <a:lumMod val="95000"/>
                  </a:schemeClr>
                </a:solidFill>
              </a:defRPr>
            </a:lvl1pPr>
          </a:lstStyle>
          <a:p>
            <a:pPr>
              <a:defRPr/>
            </a:pPr>
            <a:fld id="{70E35A4B-3F1B-2741-BFD4-BE221D79227F}"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665887"/>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69387"/>
            <a:ext cx="13058775" cy="914400"/>
          </a:xfrm>
          <a:prstGeom prst="rect">
            <a:avLst/>
          </a:prstGeom>
        </p:spPr>
      </p:pic>
      <p:sp>
        <p:nvSpPr>
          <p:cNvPr id="1026" name="Rectangle 1"/>
          <p:cNvSpPr>
            <a:spLocks noGrp="1" noChangeArrowheads="1"/>
          </p:cNvSpPr>
          <p:nvPr>
            <p:ph type="title"/>
          </p:nvPr>
        </p:nvSpPr>
        <p:spPr bwMode="auto">
          <a:xfrm>
            <a:off x="593725" y="1539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1677987"/>
            <a:ext cx="11762080" cy="71681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a:p>
            <a:pPr lvl="4"/>
            <a:r>
              <a:rPr lang="en-US" dirty="0">
                <a:sym typeface="Arial" pitchFamily="34" charset="0"/>
              </a:rPr>
              <a:t>Fifth level</a:t>
            </a:r>
          </a:p>
        </p:txBody>
      </p:sp>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2020 Autodesk </a:t>
            </a: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Lst>
  <p:transition/>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hyperlink" Target="C:%5Ca%5Clib%5Crevit%5C2011%5CSDK%5CSamples%5CPanelSchedule%5CCS%5Cbin%5CDebug%5CEP-2.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C:%5Ca%5Cj%5Cadn%5Ctrain%5Crevit%5C2011%5Cimg%5CPanelScheduleInstance.pn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thebuildingcoder.typepad.com/mep"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autodesk.com/apitraining" TargetMode="External"/><Relationship Id="rId3" Type="http://schemas.openxmlformats.org/officeDocument/2006/relationships/hyperlink" Target="http://www.autodesk.com/developrevit" TargetMode="External"/><Relationship Id="rId7" Type="http://schemas.openxmlformats.org/officeDocument/2006/relationships/hyperlink" Target="http://discussion.autodesk.com/" TargetMode="External"/><Relationship Id="rId12" Type="http://schemas.openxmlformats.org/officeDocument/2006/relationships/hyperlink" Target="http://adn.autodesk.co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adskconsulting.com/adn/cs/api_course_webcast_archive.php" TargetMode="External"/><Relationship Id="rId11" Type="http://schemas.openxmlformats.org/officeDocument/2006/relationships/hyperlink" Target="http://www.autodesk.com/joinadn" TargetMode="External"/><Relationship Id="rId5" Type="http://schemas.openxmlformats.org/officeDocument/2006/relationships/hyperlink" Target="http://www.adskconsulting.com/adn/cs/api_course_sched.php" TargetMode="External"/><Relationship Id="rId10" Type="http://schemas.openxmlformats.org/officeDocument/2006/relationships/hyperlink" Target="http://thebuildingcoder.typepad.com/" TargetMode="External"/><Relationship Id="rId4" Type="http://schemas.openxmlformats.org/officeDocument/2006/relationships/hyperlink" Target="http://www.autodesk.com/revitapi-wikihelp" TargetMode="External"/><Relationship Id="rId9" Type="http://schemas.openxmlformats.org/officeDocument/2006/relationships/hyperlink" Target="http://adndevblog.typepad.com/AE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4725987"/>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b="1"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5066033"/>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b="1" dirty="0">
                <a:ea typeface="Lucida Grande"/>
                <a:cs typeface="Lucida Grande"/>
              </a:rPr>
              <a:t>The Revit MEP API</a:t>
            </a:r>
            <a:endParaRPr lang="en-US" sz="2400" b="1" i="1" dirty="0">
              <a:solidFill>
                <a:srgbClr val="FFFFFF"/>
              </a:solidFill>
              <a:latin typeface="Arial"/>
            </a:endParaRPr>
          </a:p>
        </p:txBody>
      </p:sp>
      <p:sp>
        <p:nvSpPr>
          <p:cNvPr id="5" name="Rectangle 4"/>
          <p:cNvSpPr txBox="1">
            <a:spLocks noChangeArrowheads="1"/>
          </p:cNvSpPr>
          <p:nvPr/>
        </p:nvSpPr>
        <p:spPr>
          <a:xfrm>
            <a:off x="588093" y="6718591"/>
            <a:ext cx="10296537" cy="990600"/>
          </a:xfrm>
          <a:prstGeom prst="rect">
            <a:avLst/>
          </a:prstGeom>
        </p:spPr>
        <p:txBody>
          <a:bodyPr vert="horz" lIns="0" tIns="0" rIns="0" bIns="0" rtlCol="0">
            <a:noAutofit/>
          </a:bodyPr>
          <a:lstStyle/>
          <a:p>
            <a:r>
              <a:rPr lang="en-US" sz="4000" b="1" dirty="0"/>
              <a:t>Jeremy Tammik</a:t>
            </a:r>
          </a:p>
          <a:p>
            <a:r>
              <a:rPr lang="en-US" sz="2400" b="1" dirty="0"/>
              <a:t>Principal Developer Consultant</a:t>
            </a: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Generic Revit API</a:t>
            </a:r>
            <a:endParaRPr lang="en-GB" noProof="0" dirty="0"/>
          </a:p>
        </p:txBody>
      </p:sp>
      <p:sp>
        <p:nvSpPr>
          <p:cNvPr id="5" name="Content Placeholder 4"/>
          <p:cNvSpPr>
            <a:spLocks noGrp="1"/>
          </p:cNvSpPr>
          <p:nvPr>
            <p:ph idx="1"/>
          </p:nvPr>
        </p:nvSpPr>
        <p:spPr/>
        <p:txBody>
          <a:bodyPr/>
          <a:lstStyle/>
          <a:p>
            <a:r>
              <a:rPr lang="en-GB" noProof="0"/>
              <a:t>Basic Revit API is generic</a:t>
            </a:r>
          </a:p>
          <a:p>
            <a:r>
              <a:rPr lang="en-GB" noProof="0"/>
              <a:t>All flavours use the same Revit API .NET assemblies</a:t>
            </a:r>
          </a:p>
          <a:p>
            <a:r>
              <a:rPr lang="en-GB" noProof="0"/>
              <a:t>Specific additional features exist for each flavour, e.g.</a:t>
            </a:r>
          </a:p>
          <a:p>
            <a:pPr lvl="1"/>
            <a:r>
              <a:rPr lang="en-GB"/>
              <a:t>Room-related functionality in Revit Architecture </a:t>
            </a:r>
          </a:p>
          <a:p>
            <a:pPr lvl="1"/>
            <a:r>
              <a:rPr lang="en-GB"/>
              <a:t>Access to the analytical model in Revit Structure</a:t>
            </a:r>
          </a:p>
          <a:p>
            <a:pPr lvl="1"/>
            <a:r>
              <a:rPr lang="en-GB"/>
              <a:t>Access to the MEP model in Revit MEP</a:t>
            </a:r>
          </a:p>
          <a:p>
            <a:pPr lvl="1"/>
            <a:r>
              <a:rPr lang="en-GB" noProof="0"/>
              <a:t>Onebox supports all in one box</a:t>
            </a:r>
          </a:p>
          <a:p>
            <a:r>
              <a:rPr lang="en-GB"/>
              <a:t>Runtime discipline switching</a:t>
            </a:r>
          </a:p>
          <a:p>
            <a:pPr lvl="1"/>
            <a:r>
              <a:rPr lang="en-GB"/>
              <a:t>ProductType Architecture, Structure, MEP, Revit</a:t>
            </a:r>
            <a:endParaRPr lang="en-GB"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API Evolution</a:t>
            </a:r>
            <a:endParaRPr lang="en-GB" noProof="0" dirty="0"/>
          </a:p>
        </p:txBody>
      </p:sp>
      <p:sp>
        <p:nvSpPr>
          <p:cNvPr id="3" name="Content Placeholder 2"/>
          <p:cNvSpPr>
            <a:spLocks noGrp="1"/>
          </p:cNvSpPr>
          <p:nvPr>
            <p:ph idx="1"/>
          </p:nvPr>
        </p:nvSpPr>
        <p:spPr>
          <a:xfrm>
            <a:off x="610895" y="1373187"/>
            <a:ext cx="11762080" cy="7924800"/>
          </a:xfrm>
        </p:spPr>
        <p:txBody>
          <a:bodyPr/>
          <a:lstStyle/>
          <a:p>
            <a:r>
              <a:rPr lang="en-GB" dirty="0"/>
              <a:t>Generic element and parameter access can always be used</a:t>
            </a:r>
          </a:p>
          <a:p>
            <a:r>
              <a:rPr lang="en-GB" dirty="0"/>
              <a:t>Revit 2008 provided no MEP-specific API</a:t>
            </a:r>
          </a:p>
          <a:p>
            <a:r>
              <a:rPr lang="en-GB" dirty="0"/>
              <a:t>Revit 2009 introduced MEP-specific API support</a:t>
            </a:r>
          </a:p>
          <a:p>
            <a:pPr lvl="1"/>
            <a:r>
              <a:rPr lang="en-GB" dirty="0"/>
              <a:t>MEP model, space and zone, equipment, connector, electrical system</a:t>
            </a:r>
          </a:p>
          <a:p>
            <a:r>
              <a:rPr lang="en-GB" dirty="0"/>
              <a:t>Revit MEP 2010 – mechanical</a:t>
            </a:r>
          </a:p>
          <a:p>
            <a:pPr lvl="1"/>
            <a:r>
              <a:rPr lang="en-GB" dirty="0"/>
              <a:t>MEP namespace, support for HVAC and piping systems</a:t>
            </a:r>
          </a:p>
          <a:p>
            <a:r>
              <a:rPr lang="en-GB" dirty="0"/>
              <a:t>Revit MEP 2011 – electrical</a:t>
            </a:r>
          </a:p>
          <a:p>
            <a:pPr lvl="1"/>
            <a:r>
              <a:rPr lang="en-US" dirty="0"/>
              <a:t>Conduit, cable tray, panel schedule</a:t>
            </a:r>
          </a:p>
          <a:p>
            <a:r>
              <a:rPr lang="en-GB" dirty="0"/>
              <a:t>Revit MEP 2012 – mechanical</a:t>
            </a:r>
          </a:p>
          <a:p>
            <a:pPr lvl="1"/>
            <a:r>
              <a:rPr lang="en-GB" dirty="0"/>
              <a:t>Pipe settings and sizes, placeholder elements, insulation and lining</a:t>
            </a:r>
          </a:p>
          <a:p>
            <a:r>
              <a:rPr lang="en-GB" dirty="0"/>
              <a:t>Revit MEP 2013 – mechanical and analysis</a:t>
            </a:r>
          </a:p>
          <a:p>
            <a:pPr lvl="1"/>
            <a:r>
              <a:rPr lang="en-GB" dirty="0"/>
              <a:t>Routing preferences, analysis and calculation enhancements</a:t>
            </a:r>
          </a:p>
          <a:p>
            <a:r>
              <a:rPr lang="en-GB" dirty="0"/>
              <a:t>Revit MEP 2014 – analysis</a:t>
            </a:r>
          </a:p>
          <a:p>
            <a:pPr lvl="1"/>
            <a:r>
              <a:rPr lang="en-GB" dirty="0"/>
              <a:t>Externalised calculations, CSV parameter replacement, new settings, creation and property enhancements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5213667"/>
            <a:ext cx="11762080" cy="1417320"/>
          </a:xfrm>
        </p:spPr>
        <p:txBody>
          <a:bodyPr/>
          <a:lstStyle/>
          <a:p>
            <a:r>
              <a:rPr lang="en-GB" sz="9600" dirty="0"/>
              <a:t>Analysis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Project Info and </a:t>
            </a:r>
            <a:r>
              <a:rPr lang="en-US"/>
              <a:t>EnergyDataSettings</a:t>
            </a:r>
            <a:endParaRPr lang="en-GB" noProof="0" dirty="0"/>
          </a:p>
        </p:txBody>
      </p:sp>
      <p:sp>
        <p:nvSpPr>
          <p:cNvPr id="3" name="Content Placeholder 2"/>
          <p:cNvSpPr>
            <a:spLocks noGrp="1"/>
          </p:cNvSpPr>
          <p:nvPr>
            <p:ph idx="1"/>
          </p:nvPr>
        </p:nvSpPr>
        <p:spPr/>
        <p:txBody>
          <a:bodyPr/>
          <a:lstStyle/>
          <a:p>
            <a:r>
              <a:rPr lang="en-US"/>
              <a:t>EnergyDataSettings object represents gbXML project info</a:t>
            </a:r>
          </a:p>
          <a:p>
            <a:pPr lvl="1"/>
            <a:r>
              <a:rPr lang="en-US"/>
              <a:t>Manage &gt; Project Settings &gt; Project Information &gt; Energy Data</a:t>
            </a:r>
          </a:p>
          <a:p>
            <a:pPr lvl="1"/>
            <a:r>
              <a:rPr lang="en-US"/>
              <a:t>Access via EnergyDataSettings.GetFromDocument method </a:t>
            </a:r>
          </a:p>
          <a:p>
            <a:pPr lvl="1"/>
            <a:r>
              <a:rPr lang="en-US"/>
              <a:t>Define settings for gbXML export, heating and cooling load calculations, conceptual energy analysis</a:t>
            </a:r>
          </a:p>
          <a:p>
            <a:r>
              <a:rPr lang="en-US"/>
              <a:t>For project location use Document.ActiveProjectLocation</a:t>
            </a:r>
          </a:p>
          <a:p>
            <a:r>
              <a:rPr lang="en-US"/>
              <a:t>Green Building XML export</a:t>
            </a:r>
            <a:endParaRPr lang="en-GB"/>
          </a:p>
          <a:p>
            <a:pPr lvl="4"/>
            <a:endParaRPr lang="en-US"/>
          </a:p>
          <a:p>
            <a:pPr lvl="4"/>
            <a:r>
              <a:rPr lang="en-US"/>
              <a:t>Document.Export( </a:t>
            </a:r>
          </a:p>
          <a:p>
            <a:pPr lvl="4"/>
            <a:r>
              <a:rPr lang="en-US"/>
              <a:t>  string folder, </a:t>
            </a:r>
          </a:p>
          <a:p>
            <a:pPr lvl="4"/>
            <a:r>
              <a:rPr lang="en-US"/>
              <a:t>  string name, </a:t>
            </a:r>
          </a:p>
          <a:p>
            <a:pPr lvl="4"/>
            <a:r>
              <a:rPr lang="en-US"/>
              <a:t>  GBXMLExportOptions );</a:t>
            </a:r>
            <a:endParaRPr lang="en-GB"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Spaces and Zones</a:t>
            </a:r>
            <a:endParaRPr lang="en-GB" noProof="0" dirty="0"/>
          </a:p>
        </p:txBody>
      </p:sp>
      <p:sp>
        <p:nvSpPr>
          <p:cNvPr id="3" name="Content Placeholder 2"/>
          <p:cNvSpPr>
            <a:spLocks noGrp="1"/>
          </p:cNvSpPr>
          <p:nvPr>
            <p:ph idx="1"/>
          </p:nvPr>
        </p:nvSpPr>
        <p:spPr/>
        <p:txBody>
          <a:bodyPr/>
          <a:lstStyle/>
          <a:p>
            <a:r>
              <a:rPr lang="en-US" dirty="0"/>
              <a:t>Architectural rooms are unsuitable for MEP analysis</a:t>
            </a:r>
          </a:p>
          <a:p>
            <a:pPr lvl="1"/>
            <a:r>
              <a:rPr lang="en-US" dirty="0"/>
              <a:t>Wrong height, often too large for </a:t>
            </a:r>
            <a:r>
              <a:rPr lang="en-US" dirty="0" err="1"/>
              <a:t>analysed</a:t>
            </a:r>
            <a:r>
              <a:rPr lang="en-US" dirty="0"/>
              <a:t> region</a:t>
            </a:r>
          </a:p>
          <a:p>
            <a:r>
              <a:rPr lang="en-US" dirty="0"/>
              <a:t>MEP uses space instead of room, and zone to manage spaces</a:t>
            </a:r>
          </a:p>
          <a:p>
            <a:r>
              <a:rPr lang="en-US" dirty="0"/>
              <a:t>Rooms can be subdivided into exterior and interior subspaces</a:t>
            </a:r>
          </a:p>
          <a:p>
            <a:r>
              <a:rPr lang="en-GB" dirty="0" err="1"/>
              <a:t>AddSpaceAndZone</a:t>
            </a:r>
            <a:r>
              <a:rPr lang="en-GB" dirty="0"/>
              <a:t> SDK sample</a:t>
            </a:r>
          </a:p>
          <a:p>
            <a:pPr lvl="1"/>
            <a:r>
              <a:rPr lang="en-GB" dirty="0"/>
              <a:t>Programmatic creation and management of spaces and zones</a:t>
            </a:r>
          </a:p>
          <a:p>
            <a:r>
              <a:rPr lang="en-GB" dirty="0" err="1"/>
              <a:t>FamilyInstance</a:t>
            </a:r>
            <a:r>
              <a:rPr lang="en-GB" dirty="0"/>
              <a:t> class has Room and Space properties</a:t>
            </a:r>
          </a:p>
          <a:p>
            <a:pPr lvl="4"/>
            <a:endParaRPr lang="en-GB" dirty="0"/>
          </a:p>
          <a:p>
            <a:pPr lvl="4"/>
            <a:r>
              <a:rPr lang="en-GB" dirty="0" err="1"/>
              <a:t>FamilyInstance</a:t>
            </a:r>
            <a:r>
              <a:rPr lang="en-GB" dirty="0"/>
              <a:t> fi; // get a family instance</a:t>
            </a:r>
          </a:p>
          <a:p>
            <a:pPr lvl="4"/>
            <a:r>
              <a:rPr lang="en-GB" dirty="0"/>
              <a:t>Space </a:t>
            </a:r>
            <a:r>
              <a:rPr lang="en-GB" dirty="0" err="1"/>
              <a:t>space</a:t>
            </a:r>
            <a:r>
              <a:rPr lang="en-GB" dirty="0"/>
              <a:t> = </a:t>
            </a:r>
            <a:r>
              <a:rPr lang="en-GB" dirty="0" err="1"/>
              <a:t>fi.Space</a:t>
            </a:r>
            <a:r>
              <a:rPr lang="en-GB" dirty="0"/>
              <a:t>; // query space containing it</a:t>
            </a:r>
          </a:p>
          <a:p>
            <a:pPr lvl="4"/>
            <a:r>
              <a:rPr lang="en-GB" dirty="0"/>
              <a:t>Space space2 = </a:t>
            </a:r>
            <a:r>
              <a:rPr lang="en-GB" dirty="0" err="1"/>
              <a:t>fi.get_Space</a:t>
            </a:r>
            <a:r>
              <a:rPr lang="en-GB" dirty="0"/>
              <a:t>( phase ); // space in a specific phase</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Model Inspection Utilities</a:t>
            </a:r>
            <a:endParaRPr lang="en-GB" noProof="0" dirty="0"/>
          </a:p>
        </p:txBody>
      </p:sp>
      <p:sp>
        <p:nvSpPr>
          <p:cNvPr id="3" name="Content Placeholder 2"/>
          <p:cNvSpPr>
            <a:spLocks noGrp="1"/>
          </p:cNvSpPr>
          <p:nvPr>
            <p:ph idx="1"/>
          </p:nvPr>
        </p:nvSpPr>
        <p:spPr>
          <a:xfrm>
            <a:off x="593725" y="1677987"/>
            <a:ext cx="11762080" cy="7168156"/>
          </a:xfrm>
        </p:spPr>
        <p:txBody>
          <a:bodyPr/>
          <a:lstStyle/>
          <a:p>
            <a:r>
              <a:rPr lang="en-US" sz="2800" dirty="0"/>
              <a:t>Determine component location, space adjacency analysis, etc.</a:t>
            </a:r>
            <a:endParaRPr lang="en-GB" sz="2800" dirty="0"/>
          </a:p>
          <a:p>
            <a:r>
              <a:rPr lang="en-US" sz="2800" dirty="0"/>
              <a:t>Volumes, rooms and spaces</a:t>
            </a:r>
          </a:p>
          <a:p>
            <a:pPr lvl="1"/>
            <a:r>
              <a:rPr lang="en-US" sz="2400" dirty="0" err="1"/>
              <a:t>FamilyInstance.Space</a:t>
            </a:r>
            <a:r>
              <a:rPr lang="en-US" sz="2400" dirty="0"/>
              <a:t> determines space containing family instance</a:t>
            </a:r>
          </a:p>
          <a:p>
            <a:pPr lvl="1"/>
            <a:r>
              <a:rPr lang="en-US" sz="2400" dirty="0" err="1"/>
              <a:t>Room.IsPointInRoom</a:t>
            </a:r>
            <a:r>
              <a:rPr lang="en-US" sz="2400" dirty="0"/>
              <a:t> determines if a point is in a room volume</a:t>
            </a:r>
          </a:p>
          <a:p>
            <a:pPr lvl="1"/>
            <a:r>
              <a:rPr lang="en-US" sz="2400" dirty="0" err="1"/>
              <a:t>Space.IsPointInSpace</a:t>
            </a:r>
            <a:r>
              <a:rPr lang="en-US" sz="2400" dirty="0"/>
              <a:t> determines if a point is in a space volume</a:t>
            </a:r>
          </a:p>
          <a:p>
            <a:pPr lvl="1"/>
            <a:r>
              <a:rPr lang="en-US" sz="2400" dirty="0" err="1"/>
              <a:t>GetRoomAtPoint</a:t>
            </a:r>
            <a:r>
              <a:rPr lang="en-US" sz="2400" dirty="0"/>
              <a:t> and </a:t>
            </a:r>
            <a:r>
              <a:rPr lang="en-US" sz="2400" dirty="0" err="1"/>
              <a:t>GetSpaceAtPoint</a:t>
            </a:r>
            <a:r>
              <a:rPr lang="en-US" sz="2400" dirty="0"/>
              <a:t> return room or space containing point</a:t>
            </a:r>
          </a:p>
          <a:p>
            <a:r>
              <a:rPr lang="en-US" sz="2800" dirty="0"/>
              <a:t>Element filters </a:t>
            </a:r>
            <a:r>
              <a:rPr lang="en-GB" sz="2800" dirty="0"/>
              <a:t>by intersection, Boolean operations, etc.</a:t>
            </a:r>
          </a:p>
          <a:p>
            <a:pPr lvl="1"/>
            <a:r>
              <a:rPr lang="en-GB" sz="2400" dirty="0" err="1"/>
              <a:t>BoundingBoxIntersectsFilter</a:t>
            </a:r>
            <a:r>
              <a:rPr lang="en-GB" sz="2400" dirty="0"/>
              <a:t>, </a:t>
            </a:r>
            <a:r>
              <a:rPr lang="en-GB" sz="2400" dirty="0" err="1"/>
              <a:t>BoundingBoxIsInsideFilter</a:t>
            </a:r>
            <a:r>
              <a:rPr lang="en-GB" sz="2400" dirty="0"/>
              <a:t>, </a:t>
            </a:r>
            <a:r>
              <a:rPr lang="en-GB" sz="2400" dirty="0" err="1"/>
              <a:t>BoundingBoxContainsPointFilter</a:t>
            </a:r>
            <a:r>
              <a:rPr lang="en-GB" sz="2400" dirty="0"/>
              <a:t>, </a:t>
            </a:r>
            <a:r>
              <a:rPr lang="en-GB" sz="2400" dirty="0" err="1"/>
              <a:t>ElementIntersectsElementFilter</a:t>
            </a:r>
            <a:r>
              <a:rPr lang="en-GB" sz="2400" dirty="0"/>
              <a:t>, </a:t>
            </a:r>
            <a:r>
              <a:rPr lang="en-GB" sz="2400" dirty="0" err="1"/>
              <a:t>ElementIntersectsSolidFilter</a:t>
            </a:r>
            <a:endParaRPr lang="en-GB" sz="2400" dirty="0"/>
          </a:p>
          <a:p>
            <a:r>
              <a:rPr lang="en-US" sz="2800" dirty="0"/>
              <a:t>Ray intersection</a:t>
            </a:r>
          </a:p>
          <a:p>
            <a:pPr lvl="1"/>
            <a:r>
              <a:rPr lang="en-US" sz="2400" dirty="0" err="1"/>
              <a:t>ReferenceIntersector</a:t>
            </a:r>
            <a:r>
              <a:rPr lang="en-US" sz="2400" dirty="0"/>
              <a:t> class, ex </a:t>
            </a:r>
            <a:r>
              <a:rPr lang="en-GB" sz="2400" dirty="0" err="1"/>
              <a:t>FindReferencesWithContextByDirection</a:t>
            </a:r>
            <a:r>
              <a:rPr lang="en-GB" sz="2400" dirty="0"/>
              <a:t> method</a:t>
            </a:r>
            <a:endParaRPr lang="en-US" sz="2400" dirty="0"/>
          </a:p>
          <a:p>
            <a:pPr lvl="1"/>
            <a:r>
              <a:rPr lang="en-US" sz="2400" dirty="0"/>
              <a:t>Shoot a ray through the model, given a starting point and direction vector</a:t>
            </a:r>
          </a:p>
          <a:p>
            <a:pPr lvl="1"/>
            <a:r>
              <a:rPr lang="en-US" sz="2400" dirty="0"/>
              <a:t>Return an array of references of intersected elements and faces</a:t>
            </a:r>
          </a:p>
          <a:p>
            <a:pPr lvl="1"/>
            <a:r>
              <a:rPr lang="en-US" sz="2400" dirty="0" err="1"/>
              <a:t>AvoidObstruction</a:t>
            </a:r>
            <a:r>
              <a:rPr lang="en-US" sz="2400" dirty="0"/>
              <a:t>, </a:t>
            </a:r>
            <a:r>
              <a:rPr lang="en-US" sz="2400" dirty="0" err="1"/>
              <a:t>FindColumns</a:t>
            </a:r>
            <a:r>
              <a:rPr lang="en-US" sz="2400" dirty="0"/>
              <a:t>, </a:t>
            </a:r>
            <a:r>
              <a:rPr lang="en-US" sz="2400" dirty="0" err="1"/>
              <a:t>MeasureHeight</a:t>
            </a:r>
            <a:r>
              <a:rPr lang="en-US" sz="2400" dirty="0"/>
              <a:t>, </a:t>
            </a:r>
            <a:r>
              <a:rPr lang="en-US" sz="2400" dirty="0" err="1"/>
              <a:t>RayTraceBounce</a:t>
            </a:r>
            <a:r>
              <a:rPr lang="en-US" sz="2400" dirty="0"/>
              <a:t> SDK samples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ReferenceIntersector</a:t>
            </a:r>
            <a:r>
              <a:rPr lang="en-GB" dirty="0"/>
              <a:t> Class</a:t>
            </a:r>
          </a:p>
        </p:txBody>
      </p:sp>
      <p:sp>
        <p:nvSpPr>
          <p:cNvPr id="3" name="Content Placeholder 2"/>
          <p:cNvSpPr>
            <a:spLocks noGrp="1"/>
          </p:cNvSpPr>
          <p:nvPr>
            <p:ph idx="1"/>
          </p:nvPr>
        </p:nvSpPr>
        <p:spPr/>
        <p:txBody>
          <a:bodyPr/>
          <a:lstStyle/>
          <a:p>
            <a:r>
              <a:rPr lang="en-GB"/>
              <a:t>Constructor specifies target elements, target type and 3D view</a:t>
            </a:r>
          </a:p>
          <a:p>
            <a:r>
              <a:rPr lang="en-GB"/>
              <a:t>Elements specified by ElementId, ElementIdSet , ElementFilter</a:t>
            </a:r>
          </a:p>
          <a:p>
            <a:r>
              <a:rPr lang="en-GB"/>
              <a:t>Target type can be </a:t>
            </a:r>
            <a:r>
              <a:rPr lang="en-ZW"/>
              <a:t>elements, meshes, edges, curves, faces</a:t>
            </a:r>
            <a:endParaRPr lang="en-GB"/>
          </a:p>
          <a:p>
            <a:pPr lvl="4"/>
            <a:endParaRPr lang="en-GB"/>
          </a:p>
          <a:p>
            <a:pPr lvl="4"/>
            <a:r>
              <a:rPr lang="en-GB"/>
              <a:t>ReferenceIntersector( &lt;elements&gt;, FindReferenceTarget, View3d )</a:t>
            </a:r>
          </a:p>
          <a:p>
            <a:pPr lvl="4"/>
            <a:endParaRPr lang="en-GB"/>
          </a:p>
          <a:p>
            <a:r>
              <a:rPr lang="en-GB"/>
              <a:t>Call Find or FindNearest to cast a ray given origin and direction</a:t>
            </a:r>
          </a:p>
          <a:p>
            <a:r>
              <a:rPr lang="en-GB"/>
              <a:t>Returns references intersecting ray, or closest to origin</a:t>
            </a:r>
          </a:p>
          <a:p>
            <a:pPr lvl="4"/>
            <a:endParaRPr lang="en-ZW"/>
          </a:p>
          <a:p>
            <a:pPr lvl="4"/>
            <a:r>
              <a:rPr lang="en-ZW"/>
              <a:t>Find( XYZ origin, XYZ direction )</a:t>
            </a:r>
          </a:p>
          <a:p>
            <a:pPr lvl="4"/>
            <a:r>
              <a:rPr lang="en-ZW"/>
              <a:t>FindNearest( XYZ origin, XYZ direction )</a:t>
            </a:r>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Conceptual Energy Analysis API</a:t>
            </a:r>
            <a:endParaRPr lang="en-GB" dirty="0"/>
          </a:p>
        </p:txBody>
      </p:sp>
      <p:sp>
        <p:nvSpPr>
          <p:cNvPr id="3" name="Content Placeholder 2"/>
          <p:cNvSpPr>
            <a:spLocks noGrp="1"/>
          </p:cNvSpPr>
          <p:nvPr>
            <p:ph idx="1"/>
          </p:nvPr>
        </p:nvSpPr>
        <p:spPr/>
        <p:txBody>
          <a:bodyPr/>
          <a:lstStyle/>
          <a:p>
            <a:r>
              <a:rPr lang="en-GB"/>
              <a:t>Energy analysis on conceptual design models</a:t>
            </a:r>
          </a:p>
          <a:p>
            <a:r>
              <a:rPr lang="en-GB"/>
              <a:t>New overload of Document.Export method taking MassGBXMLExportOptions argument</a:t>
            </a:r>
          </a:p>
          <a:p>
            <a:r>
              <a:rPr lang="en-GB"/>
              <a:t>Create a gbXML file containing energy analysis elements generated from conceptual mass family instances</a:t>
            </a:r>
            <a:endParaRPr lang="en-GB"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667375" y="5868987"/>
            <a:ext cx="1881188" cy="3509963"/>
          </a:xfrm>
          <a:prstGeom prst="rect">
            <a:avLst/>
          </a:prstGeom>
          <a:noFill/>
          <a:ln w="12700">
            <a:noFill/>
            <a:miter lim="800000"/>
            <a:headEnd/>
            <a:tailEnd/>
          </a:ln>
        </p:spPr>
      </p:pic>
      <p:sp>
        <p:nvSpPr>
          <p:cNvPr id="2" name="Title 1"/>
          <p:cNvSpPr>
            <a:spLocks noGrp="1"/>
          </p:cNvSpPr>
          <p:nvPr>
            <p:ph type="title"/>
          </p:nvPr>
        </p:nvSpPr>
        <p:spPr>
          <a:xfrm>
            <a:off x="593725" y="364254"/>
            <a:ext cx="11762080" cy="1008933"/>
          </a:xfrm>
        </p:spPr>
        <p:txBody>
          <a:bodyPr/>
          <a:lstStyle/>
          <a:p>
            <a:r>
              <a:rPr lang="en-GB"/>
              <a:t>Detailed Energy Analysis Model API</a:t>
            </a:r>
            <a:endParaRPr lang="en-GB" dirty="0"/>
          </a:p>
        </p:txBody>
      </p:sp>
      <p:sp>
        <p:nvSpPr>
          <p:cNvPr id="3" name="Content Placeholder 2"/>
          <p:cNvSpPr>
            <a:spLocks noGrp="1"/>
          </p:cNvSpPr>
          <p:nvPr>
            <p:ph idx="1"/>
          </p:nvPr>
        </p:nvSpPr>
        <p:spPr>
          <a:xfrm>
            <a:off x="593725" y="1525587"/>
            <a:ext cx="11762080" cy="4191000"/>
          </a:xfrm>
        </p:spPr>
        <p:txBody>
          <a:bodyPr/>
          <a:lstStyle/>
          <a:p>
            <a:r>
              <a:rPr lang="en-GB"/>
              <a:t>Produce analytical thermal model from physical building model</a:t>
            </a:r>
          </a:p>
          <a:p>
            <a:r>
              <a:rPr lang="en-GB"/>
              <a:t>Retrieve energy analysis detail model and present as tree view</a:t>
            </a:r>
          </a:p>
          <a:p>
            <a:r>
              <a:rPr lang="en-GB"/>
              <a:t>Access Export to gbXML, Heating and Cooling Loads data</a:t>
            </a:r>
          </a:p>
          <a:p>
            <a:r>
              <a:rPr lang="en-GB"/>
              <a:t>Analytical thermal model </a:t>
            </a:r>
          </a:p>
          <a:p>
            <a:pPr lvl="1"/>
            <a:r>
              <a:rPr lang="en-GB" sz="2400"/>
              <a:t>Composed of volumetric elements: spaces, zones, planar surfaces</a:t>
            </a:r>
            <a:endParaRPr lang="en-GB" sz="2000"/>
          </a:p>
          <a:p>
            <a:pPr lvl="1"/>
            <a:r>
              <a:rPr lang="en-GB" sz="2400"/>
              <a:t>Created and initialised by calling EnergyAnalysisDetailModel.Create()</a:t>
            </a:r>
          </a:p>
          <a:p>
            <a:pPr lvl="1"/>
            <a:r>
              <a:rPr lang="en-GB" sz="2400"/>
              <a:t>Methods GetAnalyticalSpaces, Surfaces, Openings, ShadingSurfaces</a:t>
            </a:r>
          </a:p>
          <a:p>
            <a:r>
              <a:rPr lang="en-GB"/>
              <a:t>SDK sample Analysis &gt; EnergyAnalysisModel</a:t>
            </a:r>
            <a:endParaRPr lang="en-GB" dirty="0"/>
          </a:p>
        </p:txBody>
      </p:sp>
      <p:pic>
        <p:nvPicPr>
          <p:cNvPr id="5" name="Picture 4" descr="EnergyAnalysisModel02.png"/>
          <p:cNvPicPr>
            <a:picLocks noChangeAspect="1"/>
          </p:cNvPicPr>
          <p:nvPr/>
        </p:nvPicPr>
        <p:blipFill>
          <a:blip r:embed="rId4" cstate="print"/>
          <a:stretch>
            <a:fillRect/>
          </a:stretch>
        </p:blipFill>
        <p:spPr>
          <a:xfrm>
            <a:off x="7953375" y="5711824"/>
            <a:ext cx="4100512" cy="3433763"/>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792787"/>
            <a:ext cx="4048125" cy="2728913"/>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Hierarchical Systems and Connectors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Presenter</a:t>
            </a:r>
            <a:endParaRPr lang="en-US" dirty="0"/>
          </a:p>
        </p:txBody>
      </p:sp>
      <p:sp>
        <p:nvSpPr>
          <p:cNvPr id="3" name="Content Placeholder 2"/>
          <p:cNvSpPr>
            <a:spLocks noGrp="1"/>
          </p:cNvSpPr>
          <p:nvPr>
            <p:ph idx="1"/>
          </p:nvPr>
        </p:nvSpPr>
        <p:spPr>
          <a:xfrm>
            <a:off x="593725" y="1982787"/>
            <a:ext cx="11761788" cy="7162800"/>
          </a:xfrm>
        </p:spPr>
        <p:txBody>
          <a:bodyPr/>
          <a:lstStyle/>
          <a:p>
            <a:pPr>
              <a:spcBef>
                <a:spcPts val="0"/>
              </a:spcBef>
              <a:buNone/>
            </a:pPr>
            <a:r>
              <a:rPr lang="en-US" sz="2800" dirty="0"/>
              <a:t>Jeremy Tammik</a:t>
            </a:r>
          </a:p>
          <a:p>
            <a:pPr>
              <a:spcBef>
                <a:spcPts val="0"/>
              </a:spcBef>
              <a:buNone/>
            </a:pPr>
            <a:r>
              <a:rPr lang="en-US" sz="2000" dirty="0"/>
              <a:t>Principal Developer Consultant</a:t>
            </a:r>
          </a:p>
          <a:p>
            <a:pPr>
              <a:spcBef>
                <a:spcPts val="0"/>
              </a:spcBef>
              <a:buNone/>
            </a:pPr>
            <a:r>
              <a:rPr lang="en-GB" sz="2000" dirty="0"/>
              <a:t>Developer Technical Services</a:t>
            </a:r>
            <a:endParaRPr lang="en-US" sz="2000" dirty="0"/>
          </a:p>
          <a:p>
            <a:pPr>
              <a:spcBef>
                <a:spcPts val="0"/>
              </a:spcBef>
              <a:buNone/>
            </a:pPr>
            <a:r>
              <a:rPr lang="en-US" sz="2000" dirty="0"/>
              <a:t>EMEA, Autodesk SARL</a:t>
            </a:r>
          </a:p>
          <a:p>
            <a:pPr marL="0" lvl="1" indent="0">
              <a:spcBef>
                <a:spcPts val="1200"/>
              </a:spcBef>
              <a:buNone/>
            </a:pPr>
            <a:r>
              <a:rPr lang="en-US" sz="2400" dirty="0"/>
              <a:t>Jeremy is a member of the AEC workgroup of the Autodesk Developer Network ADN team, providing developer support, training, conference presentations, and blogging on the Revit API.</a:t>
            </a:r>
          </a:p>
          <a:p>
            <a:pPr marL="0" lvl="1" indent="0">
              <a:spcBef>
                <a:spcPts val="1200"/>
              </a:spcBef>
              <a:buNone/>
            </a:pPr>
            <a:r>
              <a:rPr lang="en-US" sz="2400" dirty="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spcBef>
                <a:spcPts val="1200"/>
              </a:spcBef>
              <a:buNone/>
            </a:pPr>
            <a:r>
              <a:rPr lang="en-US" sz="2400" dirty="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carpentry, loves mountains, oceans, sports, dancing, and especially climbing.</a:t>
            </a:r>
          </a:p>
        </p:txBody>
      </p:sp>
      <p:pic>
        <p:nvPicPr>
          <p:cNvPr id="6" name="Picture 5" descr="jeremy_on_weissmies_summit_happy_cutout.jpg"/>
          <p:cNvPicPr>
            <a:picLocks/>
          </p:cNvPicPr>
          <p:nvPr/>
        </p:nvPicPr>
        <p:blipFill>
          <a:blip r:embed="rId3" cstate="print"/>
          <a:srcRect l="9664" r="9020"/>
          <a:stretch>
            <a:fillRect/>
          </a:stretch>
        </p:blipFill>
        <p:spPr>
          <a:xfrm>
            <a:off x="5895975" y="153987"/>
            <a:ext cx="6924342" cy="292036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Hierarchical System Structure and MEP Model</a:t>
            </a:r>
            <a:endParaRPr lang="en-GB" noProof="0" dirty="0"/>
          </a:p>
        </p:txBody>
      </p:sp>
      <p:sp>
        <p:nvSpPr>
          <p:cNvPr id="3" name="Content Placeholder 2"/>
          <p:cNvSpPr>
            <a:spLocks noGrp="1"/>
          </p:cNvSpPr>
          <p:nvPr>
            <p:ph idx="1"/>
          </p:nvPr>
        </p:nvSpPr>
        <p:spPr/>
        <p:txBody>
          <a:bodyPr/>
          <a:lstStyle/>
          <a:p>
            <a:r>
              <a:rPr lang="en-GB" dirty="0"/>
              <a:t>MEP systems consist of hierarchically connected components</a:t>
            </a:r>
          </a:p>
          <a:p>
            <a:r>
              <a:rPr lang="en-GB" dirty="0"/>
              <a:t>Many components are represented using family instances</a:t>
            </a:r>
          </a:p>
          <a:p>
            <a:r>
              <a:rPr lang="en-GB" dirty="0"/>
              <a:t>Connectors can link neighbouring components and transfer info</a:t>
            </a:r>
          </a:p>
          <a:p>
            <a:r>
              <a:rPr lang="en-GB" dirty="0"/>
              <a:t>Top level node is MEP system</a:t>
            </a:r>
          </a:p>
          <a:p>
            <a:pPr lvl="1"/>
            <a:r>
              <a:rPr lang="en-GB" dirty="0"/>
              <a:t>Represented by MEPSystem class, with derived classes ElectricalSystem, MechanicalSystem, PipingSystem</a:t>
            </a:r>
          </a:p>
          <a:p>
            <a:r>
              <a:rPr lang="en-GB" dirty="0"/>
              <a:t>Family instance provides MEPModel property</a:t>
            </a:r>
          </a:p>
          <a:p>
            <a:pPr lvl="1"/>
            <a:r>
              <a:rPr lang="en-GB" dirty="0"/>
              <a:t>MEPModel has ConnectorManager and ElectricalSystems properties </a:t>
            </a:r>
          </a:p>
          <a:p>
            <a:pPr lvl="1"/>
            <a:r>
              <a:rPr lang="en-GB" dirty="0"/>
              <a:t>Derived classes include ElectricalEquipment, LightingDevice, LightingFixture, MechanicalEquipment, MechanicalFitting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5911850" cy="1008933"/>
          </a:xfrm>
        </p:spPr>
        <p:txBody>
          <a:bodyPr/>
          <a:lstStyle/>
          <a:p>
            <a:r>
              <a:rPr lang="en-GB" noProof="0" dirty="0"/>
              <a:t>Connectors</a:t>
            </a:r>
          </a:p>
        </p:txBody>
      </p:sp>
      <p:sp>
        <p:nvSpPr>
          <p:cNvPr id="3" name="Content Placeholder 2"/>
          <p:cNvSpPr>
            <a:spLocks noGrp="1"/>
          </p:cNvSpPr>
          <p:nvPr>
            <p:ph idx="1"/>
          </p:nvPr>
        </p:nvSpPr>
        <p:spPr>
          <a:xfrm>
            <a:off x="593726" y="1601787"/>
            <a:ext cx="9652067" cy="7925121"/>
          </a:xfrm>
        </p:spPr>
        <p:txBody>
          <a:bodyPr/>
          <a:lstStyle/>
          <a:p>
            <a:r>
              <a:rPr lang="en-GB" sz="2800" dirty="0"/>
              <a:t>Connector class</a:t>
            </a:r>
          </a:p>
          <a:p>
            <a:pPr lvl="1"/>
            <a:r>
              <a:rPr lang="en-GB" sz="2400" dirty="0"/>
              <a:t>Used to represent connections </a:t>
            </a:r>
            <a:br>
              <a:rPr lang="en-GB" sz="2400" dirty="0"/>
            </a:br>
            <a:r>
              <a:rPr lang="en-GB" sz="2400" dirty="0"/>
              <a:t>in the Revit BIM project context</a:t>
            </a:r>
          </a:p>
          <a:p>
            <a:pPr lvl="1"/>
            <a:r>
              <a:rPr lang="en-GB" sz="2400" dirty="0"/>
              <a:t>Part of MEP component, not independent Revit database element</a:t>
            </a:r>
          </a:p>
          <a:p>
            <a:r>
              <a:rPr lang="en-GB" sz="2800" dirty="0"/>
              <a:t>Logical connectors</a:t>
            </a:r>
          </a:p>
          <a:p>
            <a:pPr lvl="1"/>
            <a:r>
              <a:rPr lang="en-GB" sz="2400" dirty="0"/>
              <a:t>Used in electrical domain</a:t>
            </a:r>
          </a:p>
          <a:p>
            <a:pPr lvl="1"/>
            <a:r>
              <a:rPr lang="en-GB" sz="2400" dirty="0"/>
              <a:t>Cables and wires are possibly not specified</a:t>
            </a:r>
          </a:p>
          <a:p>
            <a:pPr lvl="1"/>
            <a:r>
              <a:rPr lang="en-GB" sz="2400" dirty="0"/>
              <a:t>Enables traversal of connected electrical system hierarchies</a:t>
            </a:r>
          </a:p>
          <a:p>
            <a:r>
              <a:rPr lang="en-GB" sz="2800" dirty="0"/>
              <a:t>Physical connectors </a:t>
            </a:r>
          </a:p>
          <a:p>
            <a:pPr lvl="1"/>
            <a:r>
              <a:rPr lang="en-GB" sz="2400" dirty="0"/>
              <a:t>Connect neighbouring components physically</a:t>
            </a:r>
          </a:p>
          <a:p>
            <a:pPr lvl="1"/>
            <a:r>
              <a:rPr lang="en-GB" sz="2400" dirty="0"/>
              <a:t>Transmit sizing dimensions and flow information</a:t>
            </a:r>
          </a:p>
          <a:p>
            <a:r>
              <a:rPr lang="en-GB" sz="2800" dirty="0"/>
              <a:t>Family editor connection elements</a:t>
            </a:r>
          </a:p>
          <a:p>
            <a:pPr lvl="1"/>
            <a:r>
              <a:rPr lang="en-GB" sz="2400" dirty="0"/>
              <a:t>Independent  elements for defining connectors</a:t>
            </a:r>
          </a:p>
          <a:p>
            <a:pPr lvl="1"/>
            <a:r>
              <a:rPr lang="en-GB" sz="2400" dirty="0"/>
              <a:t>Used to model library parts in family context</a:t>
            </a:r>
          </a:p>
          <a:p>
            <a:pPr lvl="1"/>
            <a:r>
              <a:rPr lang="en-GB" sz="2400" dirty="0"/>
              <a:t>Specialised derived classes for duct, pipe and electrical connectors</a:t>
            </a:r>
          </a:p>
        </p:txBody>
      </p:sp>
      <p:pic>
        <p:nvPicPr>
          <p:cNvPr id="5" name="Picture 4"/>
          <p:cNvPicPr/>
          <p:nvPr/>
        </p:nvPicPr>
        <p:blipFill>
          <a:blip r:embed="rId3" cstate="print"/>
          <a:srcRect/>
          <a:stretch>
            <a:fillRect/>
          </a:stretch>
        </p:blipFill>
        <p:spPr bwMode="auto">
          <a:xfrm>
            <a:off x="9401175" y="6021387"/>
            <a:ext cx="3268572" cy="1086001"/>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810375" y="285051"/>
            <a:ext cx="5943600" cy="2459736"/>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Electrical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Electrical System Hierarchy</a:t>
            </a:r>
          </a:p>
        </p:txBody>
      </p:sp>
      <p:sp>
        <p:nvSpPr>
          <p:cNvPr id="5" name="Content Placeholder 4"/>
          <p:cNvSpPr>
            <a:spLocks noGrp="1"/>
          </p:cNvSpPr>
          <p:nvPr>
            <p:ph idx="1"/>
          </p:nvPr>
        </p:nvSpPr>
        <p:spPr/>
        <p:txBody>
          <a:bodyPr/>
          <a:lstStyle/>
          <a:p>
            <a:r>
              <a:rPr lang="en-GB" dirty="0"/>
              <a:t>Three-tier recursive hierarchy, cf. electrical system browser</a:t>
            </a:r>
          </a:p>
          <a:p>
            <a:r>
              <a:rPr lang="en-GB" dirty="0"/>
              <a:t>Panel &gt; systems or circuits &gt; circuit elements, may be panels</a:t>
            </a:r>
          </a:p>
          <a:p>
            <a:r>
              <a:rPr lang="en-GB" dirty="0"/>
              <a:t>Logical connections between components</a:t>
            </a:r>
          </a:p>
          <a:p>
            <a:r>
              <a:rPr lang="en-GB" dirty="0"/>
              <a:t>Wires are annotation elements</a:t>
            </a:r>
          </a:p>
          <a:p>
            <a:r>
              <a:rPr lang="en-GB" dirty="0"/>
              <a:t>System can be traversed through connectors</a:t>
            </a:r>
          </a:p>
          <a:p>
            <a:r>
              <a:rPr lang="en-GB" dirty="0"/>
              <a:t>Connectivity information also available in element parameters</a:t>
            </a:r>
          </a:p>
          <a:p>
            <a:r>
              <a:rPr lang="en-GB" dirty="0"/>
              <a:t>Electrical samples</a:t>
            </a:r>
            <a:endParaRPr lang="en-GB" sz="2400" dirty="0"/>
          </a:p>
          <a:p>
            <a:pPr lvl="1"/>
            <a:r>
              <a:rPr lang="en-GB" sz="2400"/>
              <a:t>PowerCircuit SDK sample </a:t>
            </a:r>
            <a:r>
              <a:rPr lang="en-GB" sz="2400" dirty="0"/>
              <a:t>shows creation and editing power circuits</a:t>
            </a:r>
          </a:p>
          <a:p>
            <a:pPr lvl="1"/>
            <a:r>
              <a:rPr lang="en-US" sz="2400"/>
              <a:t>PanelSchedule </a:t>
            </a:r>
            <a:r>
              <a:rPr lang="en-GB" sz="2400"/>
              <a:t>SDK </a:t>
            </a:r>
            <a:r>
              <a:rPr lang="en-US" sz="2400"/>
              <a:t>demonstrates </a:t>
            </a:r>
            <a:r>
              <a:rPr lang="en-US" sz="2400" dirty="0"/>
              <a:t>use of the electrical panel schedule API</a:t>
            </a:r>
            <a:endParaRPr lang="en-GB" sz="2400" dirty="0"/>
          </a:p>
          <a:p>
            <a:pPr lvl="1"/>
            <a:r>
              <a:rPr lang="en-GB" sz="2400" dirty="0"/>
              <a:t>AdnRme electrical sample demonstrates traversal using both MEP connectors and generic parameters (much harder)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HVAC and Plumbing</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HVAC and Piping Hierarchy</a:t>
            </a:r>
          </a:p>
        </p:txBody>
      </p:sp>
      <p:sp>
        <p:nvSpPr>
          <p:cNvPr id="3" name="Content Placeholder 2"/>
          <p:cNvSpPr>
            <a:spLocks noGrp="1"/>
          </p:cNvSpPr>
          <p:nvPr>
            <p:ph idx="1"/>
          </p:nvPr>
        </p:nvSpPr>
        <p:spPr/>
        <p:txBody>
          <a:bodyPr/>
          <a:lstStyle/>
          <a:p>
            <a:r>
              <a:rPr lang="en-GB" dirty="0"/>
              <a:t>Systems manage the top level system properties</a:t>
            </a:r>
          </a:p>
          <a:p>
            <a:r>
              <a:rPr lang="en-GB" dirty="0"/>
              <a:t>Ducts and pipes define the main flow elements</a:t>
            </a:r>
          </a:p>
          <a:p>
            <a:r>
              <a:rPr lang="en-GB" dirty="0"/>
              <a:t>Fittings implement bends and branches in the system</a:t>
            </a:r>
          </a:p>
          <a:p>
            <a:r>
              <a:rPr lang="en-GB" dirty="0"/>
              <a:t>Connectors hook up the ducts, pipes and fittings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Systems</a:t>
            </a:r>
          </a:p>
        </p:txBody>
      </p:sp>
      <p:sp>
        <p:nvSpPr>
          <p:cNvPr id="3" name="Content Placeholder 2"/>
          <p:cNvSpPr>
            <a:spLocks noGrp="1"/>
          </p:cNvSpPr>
          <p:nvPr>
            <p:ph idx="1"/>
          </p:nvPr>
        </p:nvSpPr>
        <p:spPr/>
        <p:txBody>
          <a:bodyPr/>
          <a:lstStyle/>
          <a:p>
            <a:r>
              <a:rPr lang="en-GB" dirty="0"/>
              <a:t>MechanicalSystem and PipingSystem classes</a:t>
            </a:r>
          </a:p>
          <a:p>
            <a:r>
              <a:rPr lang="en-GB" dirty="0"/>
              <a:t>Access to equipment, connectors and system type</a:t>
            </a:r>
          </a:p>
          <a:p>
            <a:r>
              <a:rPr lang="en-GB" dirty="0"/>
              <a:t>Access to system properties such as flow and static pressure</a:t>
            </a:r>
          </a:p>
          <a:p>
            <a:r>
              <a:rPr lang="en-GB" dirty="0"/>
              <a:t>DuctNetwork and PipeNetwork properties access system contents</a:t>
            </a:r>
          </a:p>
          <a:p>
            <a:pPr lvl="1"/>
            <a:r>
              <a:rPr lang="en-US" dirty="0"/>
              <a:t>Ducts and fitting elements in no particular order</a:t>
            </a:r>
            <a:endParaRPr lang="en-GB" dirty="0"/>
          </a:p>
          <a:p>
            <a:pPr lvl="1"/>
            <a:r>
              <a:rPr lang="en-US" dirty="0"/>
              <a:t>Does not include terminals or equipments</a:t>
            </a:r>
          </a:p>
          <a:p>
            <a:r>
              <a:rPr lang="en-GB" dirty="0"/>
              <a:t>Query connector managers for traversal in flow direction</a:t>
            </a:r>
          </a:p>
          <a:p>
            <a:r>
              <a:rPr lang="en-GB" dirty="0"/>
              <a:t>TraverseSystem SDK sample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Duct and Pipes</a:t>
            </a:r>
          </a:p>
        </p:txBody>
      </p:sp>
      <p:sp>
        <p:nvSpPr>
          <p:cNvPr id="3" name="Content Placeholder 2"/>
          <p:cNvSpPr>
            <a:spLocks noGrp="1"/>
          </p:cNvSpPr>
          <p:nvPr>
            <p:ph idx="1"/>
          </p:nvPr>
        </p:nvSpPr>
        <p:spPr/>
        <p:txBody>
          <a:bodyPr/>
          <a:lstStyle/>
          <a:p>
            <a:r>
              <a:rPr lang="en-GB" dirty="0"/>
              <a:t>Represented by Duct, FlexDuct, Pipe and FlexPipe classes</a:t>
            </a:r>
          </a:p>
          <a:p>
            <a:pPr lvl="1"/>
            <a:r>
              <a:rPr lang="en-GB" dirty="0"/>
              <a:t>Derived from </a:t>
            </a:r>
            <a:r>
              <a:rPr lang="en-US" dirty="0"/>
              <a:t>MEPCurve</a:t>
            </a:r>
            <a:endParaRPr lang="en-GB" dirty="0"/>
          </a:p>
          <a:p>
            <a:r>
              <a:rPr lang="en-GB" dirty="0"/>
              <a:t>Provide read access to duct properties, types, and geometry</a:t>
            </a:r>
          </a:p>
          <a:p>
            <a:r>
              <a:rPr lang="en-GB" dirty="0"/>
              <a:t>Change duct or pipe type</a:t>
            </a:r>
          </a:p>
          <a:p>
            <a:r>
              <a:rPr lang="en-GB" dirty="0"/>
              <a:t>Move duct or pipe</a:t>
            </a:r>
          </a:p>
          <a:p>
            <a:pPr lvl="1"/>
            <a:r>
              <a:rPr lang="en-GB" dirty="0"/>
              <a:t>Use Move method rather than Location</a:t>
            </a:r>
          </a:p>
          <a:p>
            <a:r>
              <a:rPr lang="en-GB" dirty="0"/>
              <a:t>Layout duct or pipe</a:t>
            </a:r>
          </a:p>
          <a:p>
            <a:pPr lvl="1"/>
            <a:r>
              <a:rPr lang="en-GB" dirty="0"/>
              <a:t>Driven by two points, point and connector, or two connectors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Fittings</a:t>
            </a:r>
          </a:p>
        </p:txBody>
      </p:sp>
      <p:sp>
        <p:nvSpPr>
          <p:cNvPr id="3" name="Content Placeholder 2"/>
          <p:cNvSpPr>
            <a:spLocks noGrp="1"/>
          </p:cNvSpPr>
          <p:nvPr>
            <p:ph idx="1"/>
          </p:nvPr>
        </p:nvSpPr>
        <p:spPr/>
        <p:txBody>
          <a:bodyPr/>
          <a:lstStyle/>
          <a:p>
            <a:r>
              <a:rPr lang="en-GB" dirty="0"/>
              <a:t>Represented by standard RFA family instances</a:t>
            </a:r>
          </a:p>
          <a:p>
            <a:r>
              <a:rPr lang="en-GB" dirty="0"/>
              <a:t>Created using dedicated creation doc New*Fitting methods</a:t>
            </a:r>
          </a:p>
          <a:p>
            <a:r>
              <a:rPr lang="en-GB" dirty="0"/>
              <a:t>Elbow, Tee, Cross, Takeoff, Transition, and Union</a:t>
            </a:r>
          </a:p>
          <a:p>
            <a:r>
              <a:rPr lang="en-GB" dirty="0"/>
              <a:t>Access fitting properties, shape and dimensions through the FamilyInstance.MEPModel property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Connectors</a:t>
            </a:r>
          </a:p>
        </p:txBody>
      </p:sp>
      <p:sp>
        <p:nvSpPr>
          <p:cNvPr id="3" name="Content Placeholder 2"/>
          <p:cNvSpPr>
            <a:spLocks noGrp="1"/>
          </p:cNvSpPr>
          <p:nvPr>
            <p:ph idx="1"/>
          </p:nvPr>
        </p:nvSpPr>
        <p:spPr/>
        <p:txBody>
          <a:bodyPr/>
          <a:lstStyle/>
          <a:p>
            <a:r>
              <a:rPr lang="en-GB" dirty="0"/>
              <a:t>Read duct, pipe, and fitting connector properties</a:t>
            </a:r>
          </a:p>
          <a:p>
            <a:pPr lvl="1"/>
            <a:r>
              <a:rPr lang="en-GB" dirty="0"/>
              <a:t>Flow, Coefficient, Demand</a:t>
            </a:r>
          </a:p>
          <a:p>
            <a:r>
              <a:rPr lang="en-GB" dirty="0"/>
              <a:t>Access physical connector properties </a:t>
            </a:r>
          </a:p>
          <a:p>
            <a:pPr lvl="1"/>
            <a:r>
              <a:rPr lang="en-GB" dirty="0"/>
              <a:t>Origin, Angle, Height, Width, Radius</a:t>
            </a:r>
          </a:p>
          <a:p>
            <a:r>
              <a:rPr lang="en-GB" dirty="0"/>
              <a:t>Read and write assigned connector properties</a:t>
            </a:r>
          </a:p>
          <a:p>
            <a:r>
              <a:rPr lang="en-GB" dirty="0"/>
              <a:t>The fitting connectors define the properties</a:t>
            </a:r>
          </a:p>
          <a:p>
            <a:pPr lvl="1"/>
            <a:r>
              <a:rPr lang="en-GB" dirty="0"/>
              <a:t>Flow, Flow Configuration, Coefficients, Loss Method</a:t>
            </a:r>
          </a:p>
          <a:p>
            <a:r>
              <a:rPr lang="en-GB" dirty="0"/>
              <a:t>Change connector size and location</a:t>
            </a:r>
          </a:p>
          <a:p>
            <a:r>
              <a:rPr lang="en-GB" dirty="0"/>
              <a:t>Connect and disconnect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Revit 2013 and 2014</a:t>
            </a:r>
          </a:p>
          <a:p>
            <a:r>
              <a:rPr lang="en-US" dirty="0"/>
              <a:t>Working programmatically with Revit MEP models</a:t>
            </a:r>
          </a:p>
          <a:p>
            <a:r>
              <a:rPr lang="en-US" dirty="0"/>
              <a:t>Overview of available Revit MEP API samples</a:t>
            </a:r>
          </a:p>
          <a:p>
            <a:r>
              <a:rPr lang="en-US" dirty="0"/>
              <a:t>Prerequisites: we assume prior knowledge of</a:t>
            </a:r>
          </a:p>
          <a:p>
            <a:pPr lvl="1"/>
            <a:r>
              <a:rPr lang="en-US" dirty="0"/>
              <a:t>How to program in .NET</a:t>
            </a:r>
          </a:p>
          <a:p>
            <a:pPr lvl="1"/>
            <a:r>
              <a:rPr lang="en-US" dirty="0"/>
              <a:t>The basics of the generic Revit API</a:t>
            </a:r>
          </a:p>
          <a:p>
            <a:pPr lvl="1"/>
            <a:r>
              <a:rPr lang="en-US" dirty="0"/>
              <a:t>Revit MEP product usage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Element Creation</a:t>
            </a:r>
          </a:p>
        </p:txBody>
      </p:sp>
      <p:sp>
        <p:nvSpPr>
          <p:cNvPr id="3" name="Content Placeholder 2"/>
          <p:cNvSpPr>
            <a:spLocks noGrp="1"/>
          </p:cNvSpPr>
          <p:nvPr>
            <p:ph idx="1"/>
          </p:nvPr>
        </p:nvSpPr>
        <p:spPr/>
        <p:txBody>
          <a:bodyPr/>
          <a:lstStyle/>
          <a:p>
            <a:r>
              <a:rPr lang="en-GB" dirty="0"/>
              <a:t>Methods on Autodesk.Revit.Creation.Document</a:t>
            </a:r>
          </a:p>
          <a:p>
            <a:r>
              <a:rPr lang="en-GB" dirty="0"/>
              <a:t>Create New Systems</a:t>
            </a:r>
          </a:p>
          <a:p>
            <a:pPr lvl="1"/>
            <a:r>
              <a:rPr lang="en-GB" dirty="0"/>
              <a:t>NewMechanicalSystem, NewPipingSystem</a:t>
            </a:r>
          </a:p>
          <a:p>
            <a:r>
              <a:rPr lang="en-GB" dirty="0"/>
              <a:t>Create New Elements</a:t>
            </a:r>
          </a:p>
          <a:p>
            <a:pPr lvl="1"/>
            <a:r>
              <a:rPr lang="en-GB" dirty="0" err="1"/>
              <a:t>NewFlexDuct</a:t>
            </a:r>
            <a:r>
              <a:rPr lang="en-GB" dirty="0"/>
              <a:t>, NewFlexPipe</a:t>
            </a:r>
          </a:p>
          <a:p>
            <a:r>
              <a:rPr lang="en-GB" dirty="0"/>
              <a:t>Create New Fittings</a:t>
            </a:r>
          </a:p>
          <a:p>
            <a:pPr lvl="1"/>
            <a:r>
              <a:rPr lang="en-GB" dirty="0"/>
              <a:t>New...Fitting for Cross, Elbow, TakeOff, TeeFitting, Transition, Union</a:t>
            </a:r>
          </a:p>
          <a:p>
            <a:r>
              <a:rPr lang="en-GB" dirty="0"/>
              <a:t>New classes Conduit, </a:t>
            </a:r>
            <a:r>
              <a:rPr lang="en-GB" dirty="0" err="1"/>
              <a:t>CableTray</a:t>
            </a:r>
            <a:r>
              <a:rPr lang="en-GB" dirty="0"/>
              <a:t> provide static Create methods</a:t>
            </a:r>
          </a:p>
          <a:p>
            <a:r>
              <a:rPr lang="en-GB" dirty="0"/>
              <a:t>Connector elements</a:t>
            </a:r>
          </a:p>
          <a:p>
            <a:pPr lvl="1"/>
            <a:r>
              <a:rPr lang="en-GB" dirty="0"/>
              <a:t>Created in the family context using </a:t>
            </a:r>
            <a:r>
              <a:rPr lang="en-US" dirty="0"/>
              <a:t>methods on FamilyItemFactory </a:t>
            </a:r>
          </a:p>
          <a:p>
            <a:pPr lvl="1"/>
            <a:r>
              <a:rPr lang="en-US" dirty="0"/>
              <a:t>Accessed through the Document.FamilyCreate property</a:t>
            </a:r>
          </a:p>
          <a:p>
            <a:pPr lvl="1"/>
            <a:r>
              <a:rPr lang="en-US" dirty="0"/>
              <a:t>NewDuctConnector, NewPipeConnector, NewElectricalConnector </a:t>
            </a:r>
            <a:endParaRPr lang="en-GB"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t>Recent Revit MEP API Enhancements</a:t>
            </a:r>
            <a:endParaRPr lang="en-GB" sz="8800" b="0" dirty="0">
              <a:solidFill>
                <a:schemeClr val="accent4">
                  <a:lumMod val="60000"/>
                  <a:lumOff val="40000"/>
                </a:schemeClr>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Product Enhancements</a:t>
            </a:r>
          </a:p>
        </p:txBody>
      </p:sp>
      <p:sp>
        <p:nvSpPr>
          <p:cNvPr id="3" name="Content Placeholder 2"/>
          <p:cNvSpPr>
            <a:spLocks noGrp="1"/>
          </p:cNvSpPr>
          <p:nvPr>
            <p:ph idx="1"/>
          </p:nvPr>
        </p:nvSpPr>
        <p:spPr/>
        <p:txBody>
          <a:bodyPr/>
          <a:lstStyle/>
          <a:p>
            <a:r>
              <a:rPr lang="en-US" dirty="0"/>
              <a:t>Panel Schedules</a:t>
            </a:r>
          </a:p>
          <a:p>
            <a:r>
              <a:rPr lang="en-US" dirty="0"/>
              <a:t>Cable Tray and Conduit </a:t>
            </a:r>
          </a:p>
          <a:p>
            <a:r>
              <a:rPr lang="en-US" dirty="0"/>
              <a:t>Other Enhancements</a:t>
            </a:r>
          </a:p>
          <a:p>
            <a:pPr lvl="1"/>
            <a:r>
              <a:rPr lang="en-US" dirty="0"/>
              <a:t>Placing Valves and Fittings in Section or Elevation Views</a:t>
            </a:r>
          </a:p>
          <a:p>
            <a:pPr lvl="1"/>
            <a:r>
              <a:rPr lang="en-US" dirty="0"/>
              <a:t>Tagging of MEP Elements during placement</a:t>
            </a:r>
          </a:p>
          <a:p>
            <a:pPr lvl="1"/>
            <a:r>
              <a:rPr lang="en-US" dirty="0"/>
              <a:t>Demand Factors and Load Categories</a:t>
            </a:r>
          </a:p>
          <a:p>
            <a:pPr lvl="1"/>
            <a:r>
              <a:rPr lang="en-US" dirty="0"/>
              <a:t>Piping Companion Flanges</a:t>
            </a:r>
          </a:p>
          <a:p>
            <a:pPr lvl="1"/>
            <a:r>
              <a:rPr lang="en-US" dirty="0"/>
              <a:t>New Electrical Content</a:t>
            </a:r>
          </a:p>
          <a:p>
            <a:pPr lvl="1"/>
            <a:r>
              <a:rPr lang="en-US" dirty="0"/>
              <a:t>Oval Duct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API Enhancements</a:t>
            </a:r>
          </a:p>
        </p:txBody>
      </p:sp>
      <p:sp>
        <p:nvSpPr>
          <p:cNvPr id="3" name="Content Placeholder 2"/>
          <p:cNvSpPr>
            <a:spLocks noGrp="1"/>
          </p:cNvSpPr>
          <p:nvPr>
            <p:ph idx="1"/>
          </p:nvPr>
        </p:nvSpPr>
        <p:spPr/>
        <p:txBody>
          <a:bodyPr/>
          <a:lstStyle/>
          <a:p>
            <a:r>
              <a:rPr lang="en-US"/>
              <a:t>New classes for cable tray and conduit</a:t>
            </a:r>
          </a:p>
          <a:p>
            <a:pPr lvl="1"/>
            <a:r>
              <a:rPr lang="en-US"/>
              <a:t>Pipe to conduit converter sample</a:t>
            </a:r>
          </a:p>
          <a:p>
            <a:r>
              <a:rPr lang="en-US"/>
              <a:t>Panel schedules </a:t>
            </a:r>
          </a:p>
          <a:p>
            <a:pPr lvl="1"/>
            <a:r>
              <a:rPr lang="en-US"/>
              <a:t>API access and PanelSchedule SDK sample</a:t>
            </a:r>
          </a:p>
          <a:p>
            <a:r>
              <a:rPr lang="en-US"/>
              <a:t>Other Enhancements</a:t>
            </a:r>
          </a:p>
          <a:p>
            <a:pPr lvl="1"/>
            <a:r>
              <a:rPr lang="en-US"/>
              <a:t>EnergyDataSettings</a:t>
            </a:r>
          </a:p>
          <a:p>
            <a:pPr lvl="1"/>
            <a:r>
              <a:rPr lang="en-US"/>
              <a:t>Validation in ElectricalSystem Properties </a:t>
            </a:r>
          </a:p>
          <a:p>
            <a:pPr lvl="1"/>
            <a:r>
              <a:rPr lang="en-US"/>
              <a:t>WireMaterialType, InsulationType, TemperatureRatingType </a:t>
            </a:r>
          </a:p>
          <a:p>
            <a:pPr lvl="1"/>
            <a:r>
              <a:rPr lang="en-US"/>
              <a:t>DuctConnector, PipeConnector, ElectricalConnector </a:t>
            </a:r>
          </a:p>
          <a:p>
            <a:pPr lvl="1"/>
            <a:r>
              <a:rPr lang="en-US"/>
              <a:t>Demand Factor and Load Classifications</a:t>
            </a:r>
            <a:endParaRPr lang="en-GB"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2012 Product Features</a:t>
            </a:r>
          </a:p>
        </p:txBody>
      </p:sp>
      <p:sp>
        <p:nvSpPr>
          <p:cNvPr id="3" name="Content Placeholder 2"/>
          <p:cNvSpPr>
            <a:spLocks noGrp="1"/>
          </p:cNvSpPr>
          <p:nvPr>
            <p:ph idx="1"/>
          </p:nvPr>
        </p:nvSpPr>
        <p:spPr/>
        <p:txBody>
          <a:bodyPr/>
          <a:lstStyle/>
          <a:p>
            <a:r>
              <a:rPr lang="en-GB"/>
              <a:t>Placeholder elements</a:t>
            </a:r>
          </a:p>
          <a:p>
            <a:r>
              <a:rPr lang="en-GB"/>
              <a:t>Insulation and lining</a:t>
            </a:r>
          </a:p>
          <a:p>
            <a:r>
              <a:rPr lang="en-GB"/>
              <a:t>Parallel pipe and conduit runs</a:t>
            </a:r>
          </a:p>
          <a:p>
            <a:r>
              <a:rPr lang="en-GB"/>
              <a:t>Sloped piping enhancements: settings, tooltips, connection </a:t>
            </a:r>
          </a:p>
          <a:p>
            <a:r>
              <a:rPr lang="en-GB"/>
              <a:t>System browser filtering, hovering and selection</a:t>
            </a:r>
          </a:p>
          <a:p>
            <a:r>
              <a:rPr lang="en-GB"/>
              <a:t>System: graphic overrides and warnings, disconnect markers, materials, calculation control, connector labels</a:t>
            </a:r>
            <a:endParaRPr lang="en-GB"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2012 API Enhancements</a:t>
            </a:r>
          </a:p>
        </p:txBody>
      </p:sp>
      <p:sp>
        <p:nvSpPr>
          <p:cNvPr id="3" name="Content Placeholder 2"/>
          <p:cNvSpPr>
            <a:spLocks noGrp="1"/>
          </p:cNvSpPr>
          <p:nvPr>
            <p:ph idx="1"/>
          </p:nvPr>
        </p:nvSpPr>
        <p:spPr/>
        <p:txBody>
          <a:bodyPr/>
          <a:lstStyle/>
          <a:p>
            <a:r>
              <a:rPr lang="en-US" dirty="0"/>
              <a:t>Pipe settings and sizes</a:t>
            </a:r>
          </a:p>
          <a:p>
            <a:r>
              <a:rPr lang="en-US" dirty="0"/>
              <a:t>Placeholder ducts and pipes</a:t>
            </a:r>
          </a:p>
          <a:p>
            <a:r>
              <a:rPr lang="en-US" dirty="0"/>
              <a:t>Duct and pipe insulation and lining</a:t>
            </a:r>
          </a:p>
          <a:p>
            <a:r>
              <a:rPr lang="en-GB" dirty="0"/>
              <a:t>Small Enhancements and Changes</a:t>
            </a:r>
            <a:endParaRPr lang="en-US" dirty="0"/>
          </a:p>
          <a:p>
            <a:r>
              <a:rPr lang="en-GB" dirty="0"/>
              <a:t>MEP related APIs</a:t>
            </a:r>
          </a:p>
          <a:p>
            <a:pPr lvl="1"/>
            <a:r>
              <a:rPr lang="en-GB" dirty="0"/>
              <a:t>Detailed </a:t>
            </a:r>
            <a:r>
              <a:rPr lang="en-GB"/>
              <a:t>Energy Analysis</a:t>
            </a:r>
            <a:endParaRPr lang="en-GB" dirty="0"/>
          </a:p>
          <a:p>
            <a:pPr lvl="1"/>
            <a:r>
              <a:rPr lang="en-GB" dirty="0"/>
              <a:t>Conceptual </a:t>
            </a:r>
            <a:r>
              <a:rPr lang="en-GB"/>
              <a:t>Energy Analysis</a:t>
            </a:r>
            <a:endParaRPr lang="en-GB"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Placeholder Ducts and Pipes</a:t>
            </a:r>
          </a:p>
        </p:txBody>
      </p:sp>
      <p:sp>
        <p:nvSpPr>
          <p:cNvPr id="3" name="Content Placeholder 2"/>
          <p:cNvSpPr>
            <a:spLocks noGrp="1"/>
          </p:cNvSpPr>
          <p:nvPr>
            <p:ph idx="1"/>
          </p:nvPr>
        </p:nvSpPr>
        <p:spPr/>
        <p:txBody>
          <a:bodyPr/>
          <a:lstStyle/>
          <a:p>
            <a:r>
              <a:rPr lang="en-GB" dirty="0"/>
              <a:t>Placeholder elements indicate a planned layout</a:t>
            </a:r>
          </a:p>
          <a:p>
            <a:r>
              <a:rPr lang="en-GB" dirty="0"/>
              <a:t>System layout can be defined with minimal info and maximum flexibility</a:t>
            </a:r>
          </a:p>
          <a:p>
            <a:r>
              <a:rPr lang="en-GB" dirty="0"/>
              <a:t>Convert into true duct and pipe elements later on</a:t>
            </a:r>
          </a:p>
          <a:p>
            <a:r>
              <a:rPr lang="en-GB" dirty="0"/>
              <a:t>Size, slope and other properties can be assigned</a:t>
            </a:r>
          </a:p>
          <a:p>
            <a:r>
              <a:rPr lang="en-GB"/>
              <a:t>MepPlaceholder sample</a:t>
            </a:r>
            <a:endParaRPr lang="en-GB" dirty="0"/>
          </a:p>
          <a:p>
            <a:pPr lvl="1"/>
            <a:r>
              <a:rPr lang="en-GB" dirty="0"/>
              <a:t>Two commands: CreatePlaceholders and ConvertPlaceholders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Insulation and Lining</a:t>
            </a:r>
          </a:p>
        </p:txBody>
      </p:sp>
      <p:sp>
        <p:nvSpPr>
          <p:cNvPr id="3" name="Content Placeholder 2"/>
          <p:cNvSpPr>
            <a:spLocks noGrp="1"/>
          </p:cNvSpPr>
          <p:nvPr>
            <p:ph idx="1"/>
          </p:nvPr>
        </p:nvSpPr>
        <p:spPr>
          <a:xfrm>
            <a:off x="593726" y="1626130"/>
            <a:ext cx="11761869" cy="4498957"/>
          </a:xfrm>
        </p:spPr>
        <p:txBody>
          <a:bodyPr/>
          <a:lstStyle/>
          <a:p>
            <a:r>
              <a:rPr lang="en-GB" dirty="0"/>
              <a:t>Before, family defined insulation and lining, triplicating geometry</a:t>
            </a:r>
          </a:p>
          <a:p>
            <a:r>
              <a:rPr lang="en-GB" dirty="0"/>
              <a:t>Now insulation and lining can be added programmatically</a:t>
            </a:r>
          </a:p>
          <a:p>
            <a:r>
              <a:rPr lang="en-GB" dirty="0"/>
              <a:t>New classes DuctInsulation, PipeInsulation, DuctLining </a:t>
            </a:r>
          </a:p>
          <a:p>
            <a:r>
              <a:rPr lang="en-GB" dirty="0"/>
              <a:t>Applicable to duct, pipe, and fitting</a:t>
            </a:r>
          </a:p>
          <a:p>
            <a:r>
              <a:rPr lang="en-GB" dirty="0"/>
              <a:t>Support read, write and create access</a:t>
            </a:r>
          </a:p>
          <a:p>
            <a:r>
              <a:rPr lang="en-GB" dirty="0"/>
              <a:t>Accessible as standalone element related to parent</a:t>
            </a:r>
          </a:p>
          <a:p>
            <a:r>
              <a:rPr lang="en-GB" dirty="0"/>
              <a:t>Sample command: InsulateDuctwork</a:t>
            </a:r>
          </a:p>
          <a:p>
            <a:endParaRPr lang="en-GB"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Pipe Settings and Sizes</a:t>
            </a:r>
          </a:p>
        </p:txBody>
      </p:sp>
      <p:sp>
        <p:nvSpPr>
          <p:cNvPr id="3" name="Content Placeholder 2"/>
          <p:cNvSpPr>
            <a:spLocks noGrp="1"/>
          </p:cNvSpPr>
          <p:nvPr>
            <p:ph idx="1"/>
          </p:nvPr>
        </p:nvSpPr>
        <p:spPr/>
        <p:txBody>
          <a:bodyPr/>
          <a:lstStyle/>
          <a:p>
            <a:r>
              <a:rPr lang="en-GB" dirty="0"/>
              <a:t>MEP pipe settings and pipe size settings are now accessible programmatically</a:t>
            </a:r>
          </a:p>
          <a:p>
            <a:r>
              <a:rPr lang="en-GB" dirty="0"/>
              <a:t>Read and write access</a:t>
            </a:r>
          </a:p>
          <a:p>
            <a:r>
              <a:rPr lang="en-GB" dirty="0"/>
              <a:t>Static methods PipeSettings.GetPipeSettings and PipeSizeSettings.GetPipeSizeSettings return singleton objects</a:t>
            </a:r>
          </a:p>
          <a:p>
            <a:r>
              <a:rPr lang="en-GB" dirty="0"/>
              <a:t>Sample command: GetPipeSettings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4"/>
            <a:ext cx="11762080" cy="932733"/>
          </a:xfrm>
        </p:spPr>
        <p:txBody>
          <a:bodyPr/>
          <a:lstStyle/>
          <a:p>
            <a:r>
              <a:rPr lang="en-GB" dirty="0"/>
              <a:t>Small Enhancements and Changes</a:t>
            </a:r>
          </a:p>
        </p:txBody>
      </p:sp>
      <p:sp>
        <p:nvSpPr>
          <p:cNvPr id="3" name="Content Placeholder 2"/>
          <p:cNvSpPr>
            <a:spLocks noGrp="1"/>
          </p:cNvSpPr>
          <p:nvPr>
            <p:ph idx="1"/>
          </p:nvPr>
        </p:nvSpPr>
        <p:spPr>
          <a:xfrm>
            <a:off x="593726" y="1449387"/>
            <a:ext cx="11761869" cy="7654100"/>
          </a:xfrm>
        </p:spPr>
        <p:txBody>
          <a:bodyPr/>
          <a:lstStyle/>
          <a:p>
            <a:r>
              <a:rPr lang="en-GB" dirty="0"/>
              <a:t>Spare and space circuits</a:t>
            </a:r>
          </a:p>
          <a:p>
            <a:pPr lvl="1">
              <a:spcBef>
                <a:spcPts val="0"/>
              </a:spcBef>
            </a:pPr>
            <a:r>
              <a:rPr lang="en-GB" sz="2200" dirty="0"/>
              <a:t>ElectricalSystem.CircuitType property identifies type: circuit, spare or space</a:t>
            </a:r>
          </a:p>
          <a:p>
            <a:pPr lvl="1">
              <a:spcBef>
                <a:spcPts val="0"/>
              </a:spcBef>
            </a:pPr>
            <a:r>
              <a:rPr lang="en-GB" sz="2200" dirty="0"/>
              <a:t>ElectricalSystem.AddToCircuit throws exception on spare or space systems</a:t>
            </a:r>
          </a:p>
          <a:p>
            <a:r>
              <a:rPr lang="en-GB" dirty="0"/>
              <a:t>Cable tray and conduit domain</a:t>
            </a:r>
          </a:p>
          <a:p>
            <a:pPr lvl="1"/>
            <a:r>
              <a:rPr lang="en-GB" sz="2200" dirty="0"/>
              <a:t>Autodesk.Revit.DB.Domain enumeration cable tray and conduit values</a:t>
            </a:r>
          </a:p>
          <a:p>
            <a:r>
              <a:rPr lang="en-GB" dirty="0"/>
              <a:t>Connector</a:t>
            </a:r>
          </a:p>
          <a:p>
            <a:pPr lvl="1"/>
            <a:r>
              <a:rPr lang="en-GB" sz="2200" dirty="0"/>
              <a:t>New read-only properties added for JointType, GenderType and EngagementLength</a:t>
            </a:r>
          </a:p>
          <a:p>
            <a:r>
              <a:rPr lang="en-GB" dirty="0"/>
              <a:t>MEPSystem</a:t>
            </a:r>
          </a:p>
          <a:p>
            <a:pPr lvl="1"/>
            <a:r>
              <a:rPr lang="en-GB" sz="2200" dirty="0"/>
              <a:t>New property MEPSystem.IsEmpty</a:t>
            </a:r>
          </a:p>
          <a:p>
            <a:r>
              <a:rPr lang="en-GB" dirty="0"/>
              <a:t>Graphical warnings for disconnects</a:t>
            </a:r>
          </a:p>
          <a:p>
            <a:pPr lvl="1"/>
            <a:r>
              <a:rPr lang="en-GB" sz="2200" dirty="0"/>
              <a:t>New ‘show graphical warning’ properties and setters on the Application class</a:t>
            </a:r>
          </a:p>
          <a:p>
            <a:r>
              <a:rPr lang="en-GB" dirty="0"/>
              <a:t>Space properties</a:t>
            </a:r>
          </a:p>
          <a:p>
            <a:pPr lvl="1"/>
            <a:r>
              <a:rPr lang="en-GB" sz="2200" dirty="0"/>
              <a:t>BaseHeatLoadOn indicates if heat gain per person properties have default or user defined value </a:t>
            </a:r>
          </a:p>
          <a:p>
            <a:r>
              <a:rPr lang="en-GB" dirty="0"/>
              <a:t>Fitting methods</a:t>
            </a:r>
          </a:p>
          <a:p>
            <a:pPr lvl="1"/>
            <a:r>
              <a:rPr lang="en-GB" sz="2200" dirty="0"/>
              <a:t>New fitting methods no longer remove unused or dangling curve connectors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Learning Objectives</a:t>
            </a:r>
            <a:endParaRPr lang="en-US" dirty="0"/>
          </a:p>
        </p:txBody>
      </p:sp>
      <p:sp>
        <p:nvSpPr>
          <p:cNvPr id="16387" name="Text Placeholder 3"/>
          <p:cNvSpPr>
            <a:spLocks noGrp="1"/>
          </p:cNvSpPr>
          <p:nvPr>
            <p:ph idx="1"/>
          </p:nvPr>
        </p:nvSpPr>
        <p:spPr/>
        <p:txBody>
          <a:bodyPr/>
          <a:lstStyle/>
          <a:p>
            <a:r>
              <a:rPr lang="en-US" dirty="0"/>
              <a:t>At the end of this class, you will be able to:</a:t>
            </a:r>
          </a:p>
          <a:p>
            <a:r>
              <a:rPr lang="en-US" dirty="0"/>
              <a:t>Understand and use the latest Revit MEP API enhancements</a:t>
            </a:r>
          </a:p>
          <a:p>
            <a:r>
              <a:rPr lang="en-US" dirty="0"/>
              <a:t>Analyze, create, manage and modify electrical, HVAC and plumbing models, systems, and components programmatically</a:t>
            </a:r>
          </a:p>
          <a:p>
            <a:r>
              <a:rPr lang="en-US" dirty="0"/>
              <a:t>Understand and reuse functionality provided by the standard Revit MEP SDK and custom ADN samples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2013 Product Features</a:t>
            </a:r>
          </a:p>
        </p:txBody>
      </p:sp>
      <p:sp>
        <p:nvSpPr>
          <p:cNvPr id="3" name="Content Placeholder 2"/>
          <p:cNvSpPr>
            <a:spLocks noGrp="1"/>
          </p:cNvSpPr>
          <p:nvPr>
            <p:ph idx="1"/>
          </p:nvPr>
        </p:nvSpPr>
        <p:spPr/>
        <p:txBody>
          <a:bodyPr/>
          <a:lstStyle/>
          <a:p>
            <a:r>
              <a:rPr lang="en-GB"/>
              <a:t>Routing preferences</a:t>
            </a:r>
          </a:p>
          <a:p>
            <a:r>
              <a:rPr lang="en-GB"/>
              <a:t>MEP centrelines</a:t>
            </a:r>
          </a:p>
          <a:p>
            <a:r>
              <a:rPr lang="en-GB"/>
              <a:t>MEP properties</a:t>
            </a:r>
          </a:p>
          <a:p>
            <a:r>
              <a:rPr lang="en-GB"/>
              <a:t>Calculation functionality</a:t>
            </a:r>
          </a:p>
          <a:p>
            <a:r>
              <a:rPr lang="en-GB"/>
              <a:t>Enhanced analysis and simulation functionality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2013 API Enhancements</a:t>
            </a:r>
          </a:p>
        </p:txBody>
      </p:sp>
      <p:sp>
        <p:nvSpPr>
          <p:cNvPr id="3" name="Content Placeholder 2"/>
          <p:cNvSpPr>
            <a:spLocks noGrp="1"/>
          </p:cNvSpPr>
          <p:nvPr>
            <p:ph idx="1"/>
          </p:nvPr>
        </p:nvSpPr>
        <p:spPr/>
        <p:txBody>
          <a:bodyPr/>
          <a:lstStyle/>
          <a:p>
            <a:r>
              <a:rPr lang="en-US"/>
              <a:t>Routing preferences</a:t>
            </a:r>
          </a:p>
          <a:p>
            <a:pPr lvl="1"/>
            <a:r>
              <a:rPr lang="en-US"/>
              <a:t>RoutingPreferenceTools SDK sample</a:t>
            </a:r>
          </a:p>
          <a:p>
            <a:r>
              <a:rPr lang="en-GB"/>
              <a:t>Analysis enhancements</a:t>
            </a:r>
          </a:p>
          <a:p>
            <a:pPr lvl="1"/>
            <a:r>
              <a:rPr lang="en-GB"/>
              <a:t>MEPSection class</a:t>
            </a:r>
          </a:p>
          <a:p>
            <a:pPr lvl="1"/>
            <a:r>
              <a:rPr lang="en-GB"/>
              <a:t>Viscosity and density</a:t>
            </a:r>
          </a:p>
          <a:p>
            <a:pPr lvl="1"/>
            <a:r>
              <a:rPr lang="en-GB"/>
              <a:t>Spare circuit values</a:t>
            </a:r>
          </a:p>
          <a:p>
            <a:pPr lvl="1"/>
            <a:r>
              <a:rPr lang="en-GB"/>
              <a:t>Display strings</a:t>
            </a:r>
          </a:p>
          <a:p>
            <a:pPr lvl="1"/>
            <a:r>
              <a:rPr lang="en-GB"/>
              <a:t>Thermal properties, material assets, and gbXML export</a:t>
            </a:r>
          </a:p>
          <a:p>
            <a:r>
              <a:rPr lang="en-GB"/>
              <a:t>External Services framework </a:t>
            </a:r>
          </a:p>
          <a:p>
            <a:pPr lvl="1"/>
            <a:r>
              <a:rPr lang="en-GB"/>
              <a:t>Wrap external service functionality, enable encapsulation, replacement</a:t>
            </a:r>
          </a:p>
          <a:p>
            <a:pPr lvl="1"/>
            <a:r>
              <a:rPr lang="en-GB"/>
              <a:t>Basis for future MEP calculations and structural code checking</a:t>
            </a:r>
          </a:p>
          <a:p>
            <a:pPr lvl="1"/>
            <a:r>
              <a:rPr lang="en-ZW"/>
              <a:t>In place and fully functional, but not yet used, so no examples</a:t>
            </a:r>
            <a:endParaRPr lang="en-GB"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Analysis, Simulation and Revit MEP API News</a:t>
            </a:r>
          </a:p>
        </p:txBody>
      </p:sp>
      <p:sp>
        <p:nvSpPr>
          <p:cNvPr id="3" name="Content Placeholder 2"/>
          <p:cNvSpPr>
            <a:spLocks noGrp="1"/>
          </p:cNvSpPr>
          <p:nvPr>
            <p:ph idx="1"/>
          </p:nvPr>
        </p:nvSpPr>
        <p:spPr/>
        <p:txBody>
          <a:bodyPr/>
          <a:lstStyle/>
          <a:p>
            <a:r>
              <a:rPr lang="en-ZW" sz="2800"/>
              <a:t>Routing preferences: pipe sizes, materials, fitting types</a:t>
            </a:r>
          </a:p>
          <a:p>
            <a:r>
              <a:rPr lang="en-ZW" sz="2800"/>
              <a:t>RoutingPreferenceTools SDK sample</a:t>
            </a:r>
          </a:p>
          <a:p>
            <a:r>
              <a:rPr lang="en-ZW" sz="2800"/>
              <a:t>Pipe and duct friction factors</a:t>
            </a:r>
          </a:p>
          <a:p>
            <a:r>
              <a:rPr lang="en-ZW" sz="2800"/>
              <a:t>MEPSection base class for duct and pipe sections</a:t>
            </a:r>
          </a:p>
          <a:p>
            <a:r>
              <a:rPr lang="en-ZW" sz="2800"/>
              <a:t>Viscosity and density, FluidType and FluidTemperature classes</a:t>
            </a:r>
          </a:p>
          <a:p>
            <a:r>
              <a:rPr lang="en-ZW" sz="2800"/>
              <a:t>Access to panel schedule spare circuit values</a:t>
            </a:r>
          </a:p>
          <a:p>
            <a:r>
              <a:rPr lang="en-ZW" sz="2800"/>
              <a:t>More LabelUtils access to localized user-visible display strings </a:t>
            </a:r>
          </a:p>
          <a:p>
            <a:r>
              <a:rPr lang="en-ZW" sz="2800"/>
              <a:t>ConnectorProfileType and PartType enumeration changes</a:t>
            </a:r>
          </a:p>
          <a:p>
            <a:r>
              <a:rPr lang="en-ZW" sz="2800"/>
              <a:t>ConnectorElement changes and new static creation methods </a:t>
            </a:r>
          </a:p>
          <a:p>
            <a:r>
              <a:rPr lang="en-ZW" sz="2800"/>
              <a:t>ThermalProperties, thermal material assets, gbXML thermal information</a:t>
            </a:r>
          </a:p>
          <a:p>
            <a:r>
              <a:rPr lang="en-ZW" sz="2800"/>
              <a:t>AVF support for deformed shapes</a:t>
            </a:r>
          </a:p>
          <a:p>
            <a:r>
              <a:rPr lang="en-ZW" sz="2800"/>
              <a:t>New external services framework</a:t>
            </a:r>
          </a:p>
          <a:p>
            <a:r>
              <a:rPr lang="en-ZW" sz="2800"/>
              <a:t>New Light and Light Group API</a:t>
            </a:r>
          </a:p>
          <a:p>
            <a:r>
              <a:rPr lang="en-ZW" sz="2800"/>
              <a:t>ReferenceIntersector class</a:t>
            </a:r>
          </a:p>
          <a:p>
            <a:endParaRPr lang="en-ZW" sz="2800"/>
          </a:p>
          <a:p>
            <a:endParaRPr lang="en-GB" sz="2800"/>
          </a:p>
        </p:txBody>
      </p:sp>
    </p:spTree>
    <p:extLst>
      <p:ext uri="{BB962C8B-B14F-4D97-AF65-F5344CB8AC3E}">
        <p14:creationId xmlns:p14="http://schemas.microsoft.com/office/powerpoint/2010/main" val="18448453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2014 API Enhancements</a:t>
            </a:r>
          </a:p>
        </p:txBody>
      </p:sp>
      <p:sp>
        <p:nvSpPr>
          <p:cNvPr id="3" name="Content Placeholder 2"/>
          <p:cNvSpPr>
            <a:spLocks noGrp="1"/>
          </p:cNvSpPr>
          <p:nvPr>
            <p:ph idx="1"/>
          </p:nvPr>
        </p:nvSpPr>
        <p:spPr/>
        <p:txBody>
          <a:bodyPr/>
          <a:lstStyle/>
          <a:p>
            <a:r>
              <a:rPr lang="en-GB" dirty="0"/>
              <a:t>Externalised calculations using external services</a:t>
            </a:r>
          </a:p>
          <a:p>
            <a:r>
              <a:rPr lang="en-GB" dirty="0" err="1"/>
              <a:t>ConnectorElement</a:t>
            </a:r>
            <a:r>
              <a:rPr lang="en-GB" dirty="0"/>
              <a:t> creation methods and properties</a:t>
            </a:r>
          </a:p>
          <a:p>
            <a:r>
              <a:rPr lang="en-GB" dirty="0"/>
              <a:t>Electrical load classification label properties</a:t>
            </a:r>
          </a:p>
          <a:p>
            <a:r>
              <a:rPr lang="en-GB" dirty="0"/>
              <a:t>Fitting parameters CSV replacement</a:t>
            </a:r>
          </a:p>
          <a:p>
            <a:r>
              <a:rPr lang="en-GB" dirty="0"/>
              <a:t>Fitting angle usage settings</a:t>
            </a:r>
          </a:p>
          <a:p>
            <a:r>
              <a:rPr lang="en-GB" dirty="0" err="1"/>
              <a:t>DuctSettings</a:t>
            </a:r>
            <a:r>
              <a:rPr lang="en-GB" dirty="0"/>
              <a:t> class</a:t>
            </a:r>
          </a:p>
          <a:p>
            <a:r>
              <a:rPr lang="en-GB" dirty="0"/>
              <a:t>Curve creation with type id</a:t>
            </a:r>
          </a:p>
          <a:p>
            <a:r>
              <a:rPr lang="en-GB" dirty="0"/>
              <a:t>Connect air terminal directly to duct</a:t>
            </a:r>
          </a:p>
          <a:p>
            <a:r>
              <a:rPr lang="en-GB" dirty="0"/>
              <a:t>Cable tray 'up' direction</a:t>
            </a:r>
          </a:p>
          <a:p>
            <a:r>
              <a:rPr lang="en-GB" dirty="0"/>
              <a:t>Routing preference rule type for caps</a:t>
            </a:r>
          </a:p>
          <a:p>
            <a:r>
              <a:rPr lang="en-GB" dirty="0"/>
              <a:t>Automatic caps on all open connections</a:t>
            </a:r>
          </a:p>
        </p:txBody>
      </p:sp>
    </p:spTree>
    <p:extLst>
      <p:ext uri="{BB962C8B-B14F-4D97-AF65-F5344CB8AC3E}">
        <p14:creationId xmlns:p14="http://schemas.microsoft.com/office/powerpoint/2010/main" val="24200443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Sample Applications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Sample Overview</a:t>
            </a:r>
          </a:p>
        </p:txBody>
      </p:sp>
      <p:sp>
        <p:nvSpPr>
          <p:cNvPr id="6" name="Text Placeholder 5"/>
          <p:cNvSpPr>
            <a:spLocks noGrp="1"/>
          </p:cNvSpPr>
          <p:nvPr>
            <p:ph type="body" sz="quarter" idx="10"/>
          </p:nvPr>
        </p:nvSpPr>
        <p:spPr/>
        <p:txBody>
          <a:bodyPr/>
          <a:lstStyle/>
          <a:p>
            <a:r>
              <a:rPr lang="en-GB" dirty="0"/>
              <a:t>Revit SDK Samples</a:t>
            </a:r>
          </a:p>
          <a:p>
            <a:pPr lvl="1"/>
            <a:r>
              <a:rPr lang="en-GB" dirty="0"/>
              <a:t>AddSpaceAndZone</a:t>
            </a:r>
          </a:p>
          <a:p>
            <a:pPr lvl="1"/>
            <a:r>
              <a:rPr lang="en-GB" dirty="0"/>
              <a:t>AutoRoute</a:t>
            </a:r>
          </a:p>
          <a:p>
            <a:pPr lvl="1"/>
            <a:r>
              <a:rPr lang="en-GB" dirty="0"/>
              <a:t>AvoidObstruction</a:t>
            </a:r>
          </a:p>
          <a:p>
            <a:pPr lvl="1"/>
            <a:r>
              <a:rPr lang="en-GB" dirty="0"/>
              <a:t>CreateAirHandler</a:t>
            </a:r>
          </a:p>
          <a:p>
            <a:pPr lvl="1"/>
            <a:r>
              <a:rPr lang="en-GB" dirty="0"/>
              <a:t>EnergyAnalysisModel</a:t>
            </a:r>
          </a:p>
          <a:p>
            <a:pPr lvl="1"/>
            <a:r>
              <a:rPr lang="en-GB" dirty="0"/>
              <a:t>PanelSchedule</a:t>
            </a:r>
          </a:p>
          <a:p>
            <a:pPr lvl="1"/>
            <a:r>
              <a:rPr lang="en-GB"/>
              <a:t>PowerCircuit</a:t>
            </a:r>
          </a:p>
          <a:p>
            <a:pPr lvl="1"/>
            <a:r>
              <a:rPr lang="en-GB"/>
              <a:t>RoutingPreferenceTools</a:t>
            </a:r>
          </a:p>
          <a:p>
            <a:pPr lvl="1"/>
            <a:r>
              <a:rPr lang="en-GB"/>
              <a:t>TraverseSystem</a:t>
            </a:r>
            <a:endParaRPr lang="en-GB" dirty="0"/>
          </a:p>
        </p:txBody>
      </p:sp>
      <p:sp>
        <p:nvSpPr>
          <p:cNvPr id="3" name="Content Placeholder 2"/>
          <p:cNvSpPr>
            <a:spLocks noGrp="1"/>
          </p:cNvSpPr>
          <p:nvPr>
            <p:ph sz="quarter" idx="11"/>
          </p:nvPr>
        </p:nvSpPr>
        <p:spPr/>
        <p:txBody>
          <a:bodyPr/>
          <a:lstStyle/>
          <a:p>
            <a:r>
              <a:rPr lang="en-US" dirty="0"/>
              <a:t>AdnRme</a:t>
            </a:r>
          </a:p>
          <a:p>
            <a:pPr lvl="1"/>
            <a:r>
              <a:rPr lang="en-US" dirty="0"/>
              <a:t>Electrical System Hierarchy</a:t>
            </a:r>
            <a:endParaRPr lang="en-GB" dirty="0"/>
          </a:p>
          <a:p>
            <a:pPr lvl="1"/>
            <a:r>
              <a:rPr lang="en-US" dirty="0"/>
              <a:t>HVAC Air Terminal Sizing</a:t>
            </a:r>
          </a:p>
          <a:p>
            <a:r>
              <a:rPr lang="en-US" dirty="0"/>
              <a:t>Blog</a:t>
            </a:r>
          </a:p>
          <a:p>
            <a:pPr lvl="1"/>
            <a:r>
              <a:rPr lang="en-US" dirty="0"/>
              <a:t>Pipe to Conduit Converter</a:t>
            </a:r>
          </a:p>
          <a:p>
            <a:pPr lvl="1"/>
            <a:r>
              <a:rPr lang="en-US" dirty="0"/>
              <a:t>Cable Tray Creation and Layout</a:t>
            </a:r>
          </a:p>
          <a:p>
            <a:pPr lvl="1"/>
            <a:r>
              <a:rPr lang="en-US" dirty="0"/>
              <a:t>Loose Connector Navigator</a:t>
            </a:r>
          </a:p>
          <a:p>
            <a:pPr lvl="1"/>
            <a:r>
              <a:rPr lang="en-GB" dirty="0"/>
              <a:t>MEP Placeholders</a:t>
            </a:r>
          </a:p>
        </p:txBody>
      </p:sp>
      <p:sp>
        <p:nvSpPr>
          <p:cNvPr id="7" name="Slide Number Placeholder 6"/>
          <p:cNvSpPr>
            <a:spLocks noGrp="1"/>
          </p:cNvSpPr>
          <p:nvPr>
            <p:ph type="sldNum" sz="quarter" idx="12"/>
          </p:nvPr>
        </p:nvSpPr>
        <p:spPr/>
        <p:txBody>
          <a:bodyPr/>
          <a:lstStyle/>
          <a:p>
            <a:pPr>
              <a:defRPr/>
            </a:pPr>
            <a:fld id="{70E35A4B-3F1B-2741-BFD4-BE221D79227F}" type="slidenum">
              <a:rPr lang="en-US" smtClean="0"/>
              <a:pPr>
                <a:defRPr/>
              </a:pPr>
              <a:t>45</a:t>
            </a:fld>
            <a:endParaRPr lang="en-US" dirty="0"/>
          </a:p>
        </p:txBody>
      </p:sp>
      <p:sp>
        <p:nvSpPr>
          <p:cNvPr id="8" name="Footer Placeholder 7"/>
          <p:cNvSpPr>
            <a:spLocks noGrp="1"/>
          </p:cNvSpPr>
          <p:nvPr>
            <p:ph type="ftr" sz="quarter" idx="13"/>
          </p:nvPr>
        </p:nvSpPr>
        <p:spPr/>
        <p:txBody>
          <a:bodyPr/>
          <a:lstStyle/>
          <a:p>
            <a:endParaRPr lang="en-GB"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3" cstate="print"/>
          <a:stretch>
            <a:fillRect/>
          </a:stretch>
        </p:blipFill>
        <p:spPr>
          <a:xfrm>
            <a:off x="7505701" y="411163"/>
            <a:ext cx="5400675" cy="3171825"/>
          </a:xfrm>
          <a:prstGeom prst="rect">
            <a:avLst/>
          </a:prstGeom>
        </p:spPr>
      </p:pic>
      <p:sp>
        <p:nvSpPr>
          <p:cNvPr id="2" name="Title 1"/>
          <p:cNvSpPr>
            <a:spLocks noGrp="1"/>
          </p:cNvSpPr>
          <p:nvPr>
            <p:ph type="title"/>
          </p:nvPr>
        </p:nvSpPr>
        <p:spPr/>
        <p:txBody>
          <a:bodyPr/>
          <a:lstStyle/>
          <a:p>
            <a:r>
              <a:rPr lang="en-GB" noProof="0" dirty="0"/>
              <a:t>AddSpaceAndZone</a:t>
            </a:r>
          </a:p>
        </p:txBody>
      </p:sp>
      <p:sp>
        <p:nvSpPr>
          <p:cNvPr id="3" name="Content Placeholder 2"/>
          <p:cNvSpPr>
            <a:spLocks noGrp="1"/>
          </p:cNvSpPr>
          <p:nvPr>
            <p:ph idx="1"/>
          </p:nvPr>
        </p:nvSpPr>
        <p:spPr>
          <a:xfrm>
            <a:off x="593725" y="2146300"/>
            <a:ext cx="6750050" cy="6699250"/>
          </a:xfrm>
        </p:spPr>
        <p:txBody>
          <a:bodyPr/>
          <a:lstStyle/>
          <a:p>
            <a:r>
              <a:rPr lang="en-GB" dirty="0"/>
              <a:t>Retrieve and list existing </a:t>
            </a:r>
            <a:br>
              <a:rPr lang="en-GB" dirty="0"/>
            </a:br>
            <a:r>
              <a:rPr lang="en-GB" dirty="0"/>
              <a:t>spaces and zones</a:t>
            </a:r>
          </a:p>
          <a:p>
            <a:pPr lvl="1"/>
            <a:r>
              <a:rPr lang="en-GB" dirty="0"/>
              <a:t>Demonstrates use of an element filter</a:t>
            </a:r>
          </a:p>
          <a:p>
            <a:r>
              <a:rPr lang="en-GB" dirty="0"/>
              <a:t>Create new spaces</a:t>
            </a:r>
          </a:p>
          <a:p>
            <a:pPr lvl="1"/>
            <a:r>
              <a:rPr lang="en-GB" dirty="0"/>
              <a:t>For each closed wall loop or space separation </a:t>
            </a:r>
          </a:p>
          <a:p>
            <a:pPr lvl="1"/>
            <a:r>
              <a:rPr lang="en-GB" dirty="0"/>
              <a:t>Demonstrates use of the NewSpaces method</a:t>
            </a:r>
          </a:p>
          <a:p>
            <a:r>
              <a:rPr lang="en-GB" dirty="0"/>
              <a:t>Create a new zone element </a:t>
            </a:r>
          </a:p>
          <a:p>
            <a:pPr lvl="1"/>
            <a:r>
              <a:rPr lang="en-GB" dirty="0"/>
              <a:t>Specified level and phase</a:t>
            </a:r>
          </a:p>
          <a:p>
            <a:r>
              <a:rPr lang="en-GB" dirty="0"/>
              <a:t>Add and remove spaces in a zone </a:t>
            </a:r>
          </a:p>
          <a:p>
            <a:pPr lvl="1"/>
            <a:r>
              <a:rPr lang="en-GB" dirty="0"/>
              <a:t>Use the AddSpaces and Remove methods</a:t>
            </a:r>
          </a:p>
        </p:txBody>
      </p:sp>
      <p:pic>
        <p:nvPicPr>
          <p:cNvPr id="11" name="Picture 10" descr="AddSpaceAndZone02.png"/>
          <p:cNvPicPr>
            <a:picLocks noChangeAspect="1"/>
          </p:cNvPicPr>
          <p:nvPr/>
        </p:nvPicPr>
        <p:blipFill>
          <a:blip r:embed="rId4" cstate="print"/>
          <a:stretch>
            <a:fillRect/>
          </a:stretch>
        </p:blipFill>
        <p:spPr bwMode="auto">
          <a:xfrm>
            <a:off x="7496175" y="3811588"/>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5"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3" cstate="print"/>
          <a:stretch>
            <a:fillRect/>
          </a:stretch>
        </p:blipFill>
        <p:spPr>
          <a:xfrm>
            <a:off x="9310739" y="5745657"/>
            <a:ext cx="3284220" cy="3162300"/>
          </a:xfrm>
          <a:prstGeom prst="rect">
            <a:avLst/>
          </a:prstGeom>
        </p:spPr>
      </p:pic>
      <p:sp>
        <p:nvSpPr>
          <p:cNvPr id="2" name="Title 1"/>
          <p:cNvSpPr>
            <a:spLocks noGrp="1"/>
          </p:cNvSpPr>
          <p:nvPr>
            <p:ph type="title"/>
          </p:nvPr>
        </p:nvSpPr>
        <p:spPr/>
        <p:txBody>
          <a:bodyPr/>
          <a:lstStyle/>
          <a:p>
            <a:r>
              <a:rPr lang="en-GB" noProof="0" dirty="0"/>
              <a:t>AutoRoute</a:t>
            </a:r>
          </a:p>
        </p:txBody>
      </p:sp>
      <p:sp>
        <p:nvSpPr>
          <p:cNvPr id="3" name="Content Placeholder 2"/>
          <p:cNvSpPr>
            <a:spLocks noGrp="1"/>
          </p:cNvSpPr>
          <p:nvPr>
            <p:ph idx="1"/>
          </p:nvPr>
        </p:nvSpPr>
        <p:spPr>
          <a:xfrm>
            <a:off x="561975" y="1830387"/>
            <a:ext cx="12236450" cy="6699250"/>
          </a:xfrm>
        </p:spPr>
        <p:txBody>
          <a:bodyPr/>
          <a:lstStyle/>
          <a:p>
            <a:r>
              <a:rPr lang="en-GB" dirty="0"/>
              <a:t>Automatically create and route a set of ducts and fittings</a:t>
            </a:r>
          </a:p>
          <a:p>
            <a:pPr lvl="1"/>
            <a:r>
              <a:rPr lang="en-GB" dirty="0"/>
              <a:t>Source is the air supply equipment</a:t>
            </a:r>
          </a:p>
          <a:p>
            <a:pPr lvl="1"/>
            <a:r>
              <a:rPr lang="en-GB" dirty="0"/>
              <a:t>Sink is two air outlet terminals</a:t>
            </a:r>
          </a:p>
          <a:p>
            <a:pPr lvl="1"/>
            <a:r>
              <a:rPr lang="en-GB" dirty="0"/>
              <a:t>Positions can be freely moved</a:t>
            </a:r>
          </a:p>
          <a:p>
            <a:r>
              <a:rPr lang="en-GB" dirty="0"/>
              <a:t>Create a new mechanical system, ducts, fittings and connections</a:t>
            </a:r>
          </a:p>
          <a:p>
            <a:pPr lvl="1"/>
            <a:r>
              <a:rPr lang="en-GB" dirty="0"/>
              <a:t>NewMechanicalSystem, NewDuct, NewElbowFitting, </a:t>
            </a:r>
            <a:br>
              <a:rPr lang="en-GB" dirty="0"/>
            </a:br>
            <a:r>
              <a:rPr lang="en-GB" dirty="0"/>
              <a:t>NewTeeFitting and Connector.ConnectTo</a:t>
            </a:r>
          </a:p>
          <a:p>
            <a:pPr lvl="1"/>
            <a:r>
              <a:rPr lang="en-GB" dirty="0"/>
              <a:t>Determine the bounding box of all the three elements</a:t>
            </a:r>
          </a:p>
          <a:p>
            <a:pPr lvl="1"/>
            <a:r>
              <a:rPr lang="en-GB" dirty="0"/>
              <a:t>Use the middle line or quarter lines on the X and Y axes</a:t>
            </a:r>
          </a:p>
          <a:p>
            <a:pPr lvl="1"/>
            <a:r>
              <a:rPr lang="en-GB" dirty="0"/>
              <a:t>Uses.NET framework Trace class to create a log file</a:t>
            </a:r>
          </a:p>
        </p:txBody>
      </p:sp>
      <p:pic>
        <p:nvPicPr>
          <p:cNvPr id="10" name="Picture 9" descr="AutoRoute01_b.png"/>
          <p:cNvPicPr>
            <a:picLocks noChangeAspect="1"/>
          </p:cNvPicPr>
          <p:nvPr/>
        </p:nvPicPr>
        <p:blipFill>
          <a:blip r:embed="rId4" cstate="print"/>
          <a:stretch>
            <a:fillRect/>
          </a:stretch>
        </p:blipFill>
        <p:spPr>
          <a:xfrm>
            <a:off x="3800475" y="7154968"/>
            <a:ext cx="3238500" cy="1882140"/>
          </a:xfrm>
          <a:prstGeom prst="rect">
            <a:avLst/>
          </a:prstGeom>
        </p:spPr>
      </p:pic>
      <p:sp>
        <p:nvSpPr>
          <p:cNvPr id="9" name="Right Arrow 8"/>
          <p:cNvSpPr/>
          <p:nvPr/>
        </p:nvSpPr>
        <p:spPr bwMode="auto">
          <a:xfrm>
            <a:off x="7522375" y="7751216"/>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AvoidObstruction</a:t>
            </a:r>
          </a:p>
        </p:txBody>
      </p:sp>
      <p:sp>
        <p:nvSpPr>
          <p:cNvPr id="3" name="Content Placeholder 2"/>
          <p:cNvSpPr>
            <a:spLocks noGrp="1"/>
          </p:cNvSpPr>
          <p:nvPr>
            <p:ph idx="1"/>
          </p:nvPr>
        </p:nvSpPr>
        <p:spPr>
          <a:xfrm>
            <a:off x="593725" y="1677987"/>
            <a:ext cx="7893050" cy="4648200"/>
          </a:xfrm>
        </p:spPr>
        <p:txBody>
          <a:bodyPr/>
          <a:lstStyle/>
          <a:p>
            <a:r>
              <a:rPr lang="en-GB" dirty="0"/>
              <a:t>Detect and resolve obstructions between ducts, pipes, and beams</a:t>
            </a:r>
          </a:p>
          <a:p>
            <a:r>
              <a:rPr lang="en-GB" dirty="0"/>
              <a:t>FindReferencesWithContextByDirection ray casting intersection analysis</a:t>
            </a:r>
          </a:p>
          <a:p>
            <a:r>
              <a:rPr lang="en-GB" dirty="0"/>
              <a:t>Split pipe into segments and insert elbows to reroute detour</a:t>
            </a:r>
          </a:p>
          <a:p>
            <a:r>
              <a:rPr lang="en-GB" dirty="0"/>
              <a:t>Resolve collisions between pipes and beams, ducts, and other pipes</a:t>
            </a:r>
          </a:p>
        </p:txBody>
      </p:sp>
      <p:sp>
        <p:nvSpPr>
          <p:cNvPr id="9" name="Right Arrow 8"/>
          <p:cNvSpPr/>
          <p:nvPr/>
        </p:nvSpPr>
        <p:spPr bwMode="auto">
          <a:xfrm>
            <a:off x="6124575" y="76215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3" cstate="print"/>
          <a:stretch>
            <a:fillRect/>
          </a:stretch>
        </p:blipFill>
        <p:spPr>
          <a:xfrm>
            <a:off x="104776" y="6669087"/>
            <a:ext cx="5876925" cy="2324100"/>
          </a:xfrm>
          <a:prstGeom prst="rect">
            <a:avLst/>
          </a:prstGeom>
        </p:spPr>
      </p:pic>
      <p:pic>
        <p:nvPicPr>
          <p:cNvPr id="13" name="Picture 12" descr="AvoidObstruction03_b.png"/>
          <p:cNvPicPr>
            <a:picLocks noChangeAspect="1"/>
          </p:cNvPicPr>
          <p:nvPr/>
        </p:nvPicPr>
        <p:blipFill>
          <a:blip r:embed="rId4" cstate="print"/>
          <a:stretch>
            <a:fillRect/>
          </a:stretch>
        </p:blipFill>
        <p:spPr>
          <a:xfrm>
            <a:off x="7115175" y="6650037"/>
            <a:ext cx="5791200" cy="234315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CreateAirHandler</a:t>
            </a:r>
          </a:p>
        </p:txBody>
      </p:sp>
      <p:sp>
        <p:nvSpPr>
          <p:cNvPr id="9" name="Content Placeholder 8"/>
          <p:cNvSpPr>
            <a:spLocks noGrp="1"/>
          </p:cNvSpPr>
          <p:nvPr>
            <p:ph idx="1"/>
          </p:nvPr>
        </p:nvSpPr>
        <p:spPr>
          <a:xfrm>
            <a:off x="593725" y="1677987"/>
            <a:ext cx="11762080" cy="5638800"/>
          </a:xfrm>
        </p:spPr>
        <p:txBody>
          <a:bodyPr/>
          <a:lstStyle/>
          <a:p>
            <a:r>
              <a:rPr lang="en-US" dirty="0"/>
              <a:t>Create an air handler with pipe and duct connectors</a:t>
            </a:r>
            <a:endParaRPr lang="en-GB" dirty="0"/>
          </a:p>
          <a:p>
            <a:r>
              <a:rPr lang="en-US" dirty="0"/>
              <a:t>Check family category to verify valid </a:t>
            </a:r>
            <a:r>
              <a:rPr lang="en-GB" dirty="0"/>
              <a:t>mechanical equipment </a:t>
            </a:r>
            <a:r>
              <a:rPr lang="en-US" dirty="0"/>
              <a:t>starting point</a:t>
            </a:r>
            <a:endParaRPr lang="en-GB" dirty="0"/>
          </a:p>
          <a:p>
            <a:r>
              <a:rPr lang="en-US" dirty="0"/>
              <a:t>Use FamilyItemFactory class methods</a:t>
            </a:r>
          </a:p>
          <a:p>
            <a:pPr lvl="1"/>
            <a:r>
              <a:rPr lang="en-US" dirty="0"/>
              <a:t>NewExtrusion, NewPipeConnector, NewDuctConnector</a:t>
            </a:r>
            <a:endParaRPr lang="en-GB" dirty="0"/>
          </a:p>
          <a:p>
            <a:r>
              <a:rPr lang="en-US" dirty="0"/>
              <a:t>Set proper connector parameters</a:t>
            </a:r>
          </a:p>
          <a:p>
            <a:r>
              <a:rPr lang="en-US" dirty="0"/>
              <a:t>Use Document.CombineElements to join the extrusions</a:t>
            </a:r>
            <a:endParaRPr lang="en-GB" dirty="0"/>
          </a:p>
          <a:p>
            <a:r>
              <a:rPr lang="en-GB" dirty="0"/>
              <a:t>Geometric shape creation is generic</a:t>
            </a:r>
          </a:p>
          <a:p>
            <a:r>
              <a:rPr lang="en-GB" dirty="0"/>
              <a:t>Addition of the connectors is MEP specific</a:t>
            </a:r>
          </a:p>
          <a:p>
            <a:r>
              <a:rPr lang="en-GB" dirty="0"/>
              <a:t>Runs in all flavours of Revit</a:t>
            </a:r>
          </a:p>
        </p:txBody>
      </p:sp>
      <p:pic>
        <p:nvPicPr>
          <p:cNvPr id="14" name="Picture 13" descr="CreateAirHandler_b.png"/>
          <p:cNvPicPr>
            <a:picLocks noChangeAspect="1"/>
          </p:cNvPicPr>
          <p:nvPr/>
        </p:nvPicPr>
        <p:blipFill>
          <a:blip r:embed="rId3" cstate="print"/>
          <a:stretch>
            <a:fillRect/>
          </a:stretch>
        </p:blipFill>
        <p:spPr>
          <a:xfrm>
            <a:off x="8843515" y="5792787"/>
            <a:ext cx="3910460" cy="3140462"/>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Agenda</a:t>
            </a:r>
            <a:endParaRPr lang="en-GB" noProof="0" dirty="0"/>
          </a:p>
        </p:txBody>
      </p:sp>
      <p:sp>
        <p:nvSpPr>
          <p:cNvPr id="3" name="Content Placeholder 2"/>
          <p:cNvSpPr>
            <a:spLocks noGrp="1"/>
          </p:cNvSpPr>
          <p:nvPr>
            <p:ph idx="1"/>
          </p:nvPr>
        </p:nvSpPr>
        <p:spPr/>
        <p:txBody>
          <a:bodyPr/>
          <a:lstStyle/>
          <a:p>
            <a:r>
              <a:rPr lang="en-GB" noProof="0" dirty="0"/>
              <a:t>Introduction</a:t>
            </a:r>
          </a:p>
          <a:p>
            <a:r>
              <a:rPr lang="en-GB" noProof="0" dirty="0"/>
              <a:t>Analysis</a:t>
            </a:r>
          </a:p>
          <a:p>
            <a:r>
              <a:rPr lang="en-GB" dirty="0"/>
              <a:t>Hierarchical systems and connectors</a:t>
            </a:r>
            <a:endParaRPr lang="en-GB" noProof="0" dirty="0"/>
          </a:p>
          <a:p>
            <a:r>
              <a:rPr lang="en-GB" noProof="0" dirty="0"/>
              <a:t>Electrical</a:t>
            </a:r>
          </a:p>
          <a:p>
            <a:r>
              <a:rPr lang="en-GB" noProof="0" dirty="0"/>
              <a:t>HVAC and plumbing</a:t>
            </a:r>
          </a:p>
          <a:p>
            <a:r>
              <a:rPr lang="en-GB" dirty="0"/>
              <a:t>API news in Revit MEP 2013 and 2014</a:t>
            </a:r>
          </a:p>
          <a:p>
            <a:r>
              <a:rPr lang="en-GB" noProof="0" dirty="0"/>
              <a:t>Sample applications</a:t>
            </a:r>
          </a:p>
          <a:p>
            <a:r>
              <a:rPr lang="en-GB" noProof="0" dirty="0"/>
              <a:t>Learning more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EnergyAnalysisModel</a:t>
            </a:r>
            <a:endParaRPr lang="en-GB" dirty="0"/>
          </a:p>
        </p:txBody>
      </p:sp>
      <p:sp>
        <p:nvSpPr>
          <p:cNvPr id="3" name="Content Placeholder 2"/>
          <p:cNvSpPr>
            <a:spLocks noGrp="1"/>
          </p:cNvSpPr>
          <p:nvPr>
            <p:ph idx="1"/>
          </p:nvPr>
        </p:nvSpPr>
        <p:spPr>
          <a:xfrm>
            <a:off x="593725" y="1373187"/>
            <a:ext cx="11762080" cy="3657600"/>
          </a:xfrm>
        </p:spPr>
        <p:txBody>
          <a:bodyPr/>
          <a:lstStyle/>
          <a:p>
            <a:r>
              <a:rPr lang="en-GB" sz="2800"/>
              <a:t>Retrieve energy analysis detail model and present as tree view</a:t>
            </a:r>
          </a:p>
          <a:p>
            <a:r>
              <a:rPr lang="en-GB" sz="2800"/>
              <a:t>Analytical thermal model generated from physical building model</a:t>
            </a:r>
          </a:p>
          <a:p>
            <a:r>
              <a:rPr lang="en-GB" sz="2800"/>
              <a:t>Similar to Export to gbXML and Heating and Cooling Loads</a:t>
            </a:r>
          </a:p>
          <a:p>
            <a:r>
              <a:rPr lang="en-GB" sz="2800"/>
              <a:t>Analytical thermal model is composed of spaces, zones, planar surfaces</a:t>
            </a:r>
          </a:p>
          <a:p>
            <a:pPr lvl="1"/>
            <a:r>
              <a:rPr lang="en-GB" sz="2400"/>
              <a:t>Volumetric elements</a:t>
            </a:r>
          </a:p>
          <a:p>
            <a:pPr lvl="1"/>
            <a:r>
              <a:rPr lang="en-GB" sz="2400"/>
              <a:t>Created and initialised by calling EnergyAnalysisDetailModel.Create()</a:t>
            </a:r>
          </a:p>
          <a:p>
            <a:pPr lvl="1"/>
            <a:r>
              <a:rPr lang="en-GB" sz="2400"/>
              <a:t>Methods GetAnalyticalSpaces, Surfaces, Openings, ShadingSurfaces</a:t>
            </a:r>
            <a:endParaRPr lang="en-GB" sz="2400" dirty="0"/>
          </a:p>
        </p:txBody>
      </p:sp>
      <p:pic>
        <p:nvPicPr>
          <p:cNvPr id="6" name="Content Placeholder 3" descr="EnergyAnalysisModel01b.png"/>
          <p:cNvPicPr>
            <a:picLocks noChangeAspect="1"/>
          </p:cNvPicPr>
          <p:nvPr/>
        </p:nvPicPr>
        <p:blipFill>
          <a:blip r:embed="rId3" cstate="print"/>
          <a:stretch>
            <a:fillRect/>
          </a:stretch>
        </p:blipFill>
        <p:spPr bwMode="auto">
          <a:xfrm>
            <a:off x="5438775" y="5342096"/>
            <a:ext cx="2257425" cy="3902710"/>
          </a:xfrm>
          <a:prstGeom prst="rect">
            <a:avLst/>
          </a:prstGeom>
          <a:noFill/>
          <a:ln w="12700">
            <a:noFill/>
            <a:miter lim="800000"/>
            <a:headEnd/>
            <a:tailEnd/>
          </a:ln>
        </p:spPr>
      </p:pic>
      <p:pic>
        <p:nvPicPr>
          <p:cNvPr id="7" name="Picture 6" descr="EnergyAnalysisModel02.png"/>
          <p:cNvPicPr>
            <a:picLocks noChangeAspect="1"/>
          </p:cNvPicPr>
          <p:nvPr/>
        </p:nvPicPr>
        <p:blipFill>
          <a:blip r:embed="rId4" cstate="print"/>
          <a:stretch>
            <a:fillRect/>
          </a:stretch>
        </p:blipFill>
        <p:spPr>
          <a:xfrm>
            <a:off x="8181975" y="49545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280818"/>
            <a:ext cx="4048125" cy="272891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PanelSchedule</a:t>
            </a:r>
            <a:endParaRPr lang="en-GB" noProof="0" dirty="0"/>
          </a:p>
        </p:txBody>
      </p:sp>
      <p:sp>
        <p:nvSpPr>
          <p:cNvPr id="5" name="Content Placeholder 4"/>
          <p:cNvSpPr>
            <a:spLocks noGrp="1"/>
          </p:cNvSpPr>
          <p:nvPr>
            <p:ph idx="1"/>
          </p:nvPr>
        </p:nvSpPr>
        <p:spPr>
          <a:xfrm>
            <a:off x="593724" y="1677987"/>
            <a:ext cx="12417425" cy="2895600"/>
          </a:xfrm>
        </p:spPr>
        <p:txBody>
          <a:bodyPr/>
          <a:lstStyle/>
          <a:p>
            <a:r>
              <a:rPr lang="en-US" dirty="0"/>
              <a:t>Data exchange sample showing use of the Panel Schedule API</a:t>
            </a:r>
          </a:p>
          <a:p>
            <a:r>
              <a:rPr lang="en-US">
                <a:hlinkClick r:id="rId3" action="ppaction://hlinkfile"/>
              </a:rPr>
              <a:t>PanelScheduleExport</a:t>
            </a:r>
            <a:r>
              <a:rPr lang="en-US"/>
              <a:t> read + export </a:t>
            </a:r>
            <a:r>
              <a:rPr lang="en-US" dirty="0"/>
              <a:t>panel </a:t>
            </a:r>
            <a:r>
              <a:rPr lang="en-US"/>
              <a:t>schedule CSV </a:t>
            </a:r>
            <a:r>
              <a:rPr lang="en-US" dirty="0"/>
              <a:t>or HTML</a:t>
            </a:r>
          </a:p>
          <a:p>
            <a:r>
              <a:rPr lang="en-US" dirty="0">
                <a:hlinkClick r:id="rId4" action="ppaction://hlinkfile"/>
              </a:rPr>
              <a:t>InstanceViewCreation</a:t>
            </a:r>
            <a:r>
              <a:rPr lang="en-US" dirty="0"/>
              <a:t> create panel </a:t>
            </a:r>
            <a:r>
              <a:rPr lang="en-US"/>
              <a:t>schedule view instance</a:t>
            </a:r>
            <a:endParaRPr lang="en-US" dirty="0"/>
          </a:p>
          <a:p>
            <a:r>
              <a:rPr lang="en-US" dirty="0">
                <a:hlinkClick r:id="rId4" action="ppaction://hlinkfile"/>
              </a:rPr>
              <a:t>SheetImport</a:t>
            </a:r>
            <a:r>
              <a:rPr lang="en-US" dirty="0"/>
              <a:t> place all panel schedule views on a sheet</a:t>
            </a:r>
          </a:p>
        </p:txBody>
      </p:sp>
      <p:pic>
        <p:nvPicPr>
          <p:cNvPr id="9" name="Picture 8" descr="PanelScheduleHtmlExport.png"/>
          <p:cNvPicPr>
            <a:picLocks noChangeAspect="1"/>
          </p:cNvPicPr>
          <p:nvPr/>
        </p:nvPicPr>
        <p:blipFill>
          <a:blip r:embed="rId5" cstate="print"/>
          <a:srcRect r="45060" b="54658"/>
          <a:stretch>
            <a:fillRect/>
          </a:stretch>
        </p:blipFill>
        <p:spPr>
          <a:xfrm>
            <a:off x="866775" y="5274520"/>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7186882" y="5265438"/>
            <a:ext cx="5490893" cy="3346749"/>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PowerCircuit</a:t>
            </a:r>
          </a:p>
        </p:txBody>
      </p:sp>
      <p:sp>
        <p:nvSpPr>
          <p:cNvPr id="3" name="Content Placeholder 2"/>
          <p:cNvSpPr>
            <a:spLocks noGrp="1"/>
          </p:cNvSpPr>
          <p:nvPr>
            <p:ph idx="1"/>
          </p:nvPr>
        </p:nvSpPr>
        <p:spPr/>
        <p:txBody>
          <a:bodyPr/>
          <a:lstStyle/>
          <a:p>
            <a:pPr lvl="1"/>
            <a:r>
              <a:rPr lang="en-US" dirty="0"/>
              <a:t>Operate power circuits, similar to legacy RME </a:t>
            </a:r>
            <a:r>
              <a:rPr lang="en-GB" dirty="0"/>
              <a:t>Circuit Editor toolbar</a:t>
            </a:r>
            <a:endParaRPr lang="en-US" dirty="0"/>
          </a:p>
          <a:p>
            <a:pPr lvl="2"/>
            <a:r>
              <a:rPr lang="en-US" altLang="zh-CN" dirty="0"/>
              <a:t>Show use of MEPModel and </a:t>
            </a:r>
            <a:r>
              <a:rPr lang="en-GB" dirty="0"/>
              <a:t>ElectricalSystem </a:t>
            </a:r>
            <a:r>
              <a:rPr lang="en-US" altLang="zh-CN" dirty="0"/>
              <a:t>classes</a:t>
            </a:r>
            <a:endParaRPr lang="en-GB" dirty="0"/>
          </a:p>
          <a:p>
            <a:pPr lvl="2"/>
            <a:r>
              <a:rPr lang="en-US" dirty="0"/>
              <a:t>Demonstrate handling interactive element selection</a:t>
            </a:r>
          </a:p>
          <a:p>
            <a:pPr lvl="2"/>
            <a:r>
              <a:rPr lang="en-US" altLang="zh-CN" dirty="0"/>
              <a:t>Implement toolbar user interface for external command</a:t>
            </a:r>
          </a:p>
          <a:p>
            <a:pPr lvl="2"/>
            <a:r>
              <a:rPr lang="en-US" dirty="0"/>
              <a:t>Use .NET </a:t>
            </a:r>
            <a:r>
              <a:rPr lang="en-US" altLang="zh-CN" dirty="0"/>
              <a:t>ResourceManager class for image and string resources</a:t>
            </a:r>
            <a:endParaRPr lang="en-US" dirty="0"/>
          </a:p>
          <a:p>
            <a:pPr lvl="1"/>
            <a:r>
              <a:rPr lang="en-US" dirty="0"/>
              <a:t>Create a new power circuit with selected elements</a:t>
            </a:r>
          </a:p>
          <a:p>
            <a:pPr lvl="1"/>
            <a:r>
              <a:rPr lang="en-US" dirty="0"/>
              <a:t>Edit circuit and add and remove circuit elements</a:t>
            </a:r>
          </a:p>
          <a:p>
            <a:pPr lvl="1"/>
            <a:r>
              <a:rPr lang="en-US" dirty="0"/>
              <a:t>Select or disconnect a circuit panel</a:t>
            </a:r>
          </a:p>
        </p:txBody>
      </p:sp>
      <p:pic>
        <p:nvPicPr>
          <p:cNvPr id="11" name="Picture 10" descr="PowerCircuit01.png"/>
          <p:cNvPicPr>
            <a:picLocks noChangeAspect="1"/>
          </p:cNvPicPr>
          <p:nvPr/>
        </p:nvPicPr>
        <p:blipFill>
          <a:blip r:embed="rId3" cstate="print"/>
          <a:stretch>
            <a:fillRect/>
          </a:stretch>
        </p:blipFill>
        <p:spPr>
          <a:xfrm>
            <a:off x="1247775" y="6659564"/>
            <a:ext cx="3250406" cy="809625"/>
          </a:xfrm>
          <a:prstGeom prst="rect">
            <a:avLst/>
          </a:prstGeom>
        </p:spPr>
      </p:pic>
      <p:pic>
        <p:nvPicPr>
          <p:cNvPr id="12" name="Picture 11" descr="PowerCircuit02.png"/>
          <p:cNvPicPr>
            <a:picLocks noChangeAspect="1"/>
          </p:cNvPicPr>
          <p:nvPr/>
        </p:nvPicPr>
        <p:blipFill>
          <a:blip r:embed="rId4" cstate="print"/>
          <a:stretch>
            <a:fillRect/>
          </a:stretch>
        </p:blipFill>
        <p:spPr>
          <a:xfrm>
            <a:off x="2366963" y="7621588"/>
            <a:ext cx="2690813" cy="928688"/>
          </a:xfrm>
          <a:prstGeom prst="rect">
            <a:avLst/>
          </a:prstGeom>
        </p:spPr>
      </p:pic>
      <p:pic>
        <p:nvPicPr>
          <p:cNvPr id="7" name="Picture 6" descr="PowerCircuit_b.png"/>
          <p:cNvPicPr>
            <a:picLocks noChangeAspect="1"/>
          </p:cNvPicPr>
          <p:nvPr/>
        </p:nvPicPr>
        <p:blipFill>
          <a:blip r:embed="rId5" cstate="print"/>
          <a:stretch>
            <a:fillRect/>
          </a:stretch>
        </p:blipFill>
        <p:spPr>
          <a:xfrm>
            <a:off x="5829299" y="5576093"/>
            <a:ext cx="6655594" cy="3036094"/>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RoutingPreferenceTools</a:t>
            </a:r>
          </a:p>
        </p:txBody>
      </p:sp>
      <p:sp>
        <p:nvSpPr>
          <p:cNvPr id="3" name="Content Placeholder 2"/>
          <p:cNvSpPr>
            <a:spLocks noGrp="1"/>
          </p:cNvSpPr>
          <p:nvPr>
            <p:ph idx="1"/>
          </p:nvPr>
        </p:nvSpPr>
        <p:spPr>
          <a:xfrm>
            <a:off x="593725" y="1677987"/>
            <a:ext cx="11762080" cy="4876800"/>
          </a:xfrm>
        </p:spPr>
        <p:txBody>
          <a:bodyPr/>
          <a:lstStyle/>
          <a:p>
            <a:r>
              <a:rPr lang="en-ZW" sz="2800"/>
              <a:t>Routing preference analysis and reporting</a:t>
            </a:r>
          </a:p>
          <a:p>
            <a:pPr lvl="1"/>
            <a:r>
              <a:rPr lang="en-ZW" sz="2400"/>
              <a:t>Analyse routing preferences of a given pipe type </a:t>
            </a:r>
          </a:p>
          <a:p>
            <a:pPr lvl="1"/>
            <a:r>
              <a:rPr lang="en-ZW" sz="2400"/>
              <a:t>Check for common problems</a:t>
            </a:r>
          </a:p>
          <a:p>
            <a:pPr lvl="1"/>
            <a:r>
              <a:rPr lang="en-ZW" sz="2400"/>
              <a:t>Look at all rules and criteria for a given pipe type</a:t>
            </a:r>
          </a:p>
          <a:p>
            <a:r>
              <a:rPr lang="en-ZW" sz="2800"/>
              <a:t>Routing preference builder XML import and export </a:t>
            </a:r>
          </a:p>
          <a:p>
            <a:pPr lvl="1"/>
            <a:r>
              <a:rPr lang="en-ZW" sz="2400"/>
              <a:t>CommandReadPreferences and CommandWritePreferences</a:t>
            </a:r>
          </a:p>
          <a:p>
            <a:pPr lvl="1"/>
            <a:r>
              <a:rPr lang="en-ZW" sz="2400"/>
              <a:t>Set pipe type, fitting, and routing preferences in a project </a:t>
            </a:r>
          </a:p>
          <a:p>
            <a:pPr lvl="1"/>
            <a:r>
              <a:rPr lang="en-ZW" sz="2400"/>
              <a:t>Export for archival, documentation, and collaboration purposes</a:t>
            </a:r>
          </a:p>
          <a:p>
            <a:pPr lvl="1"/>
            <a:r>
              <a:rPr lang="en-ZW" sz="2400"/>
              <a:t>Enable users to work with RP data in a shareable XML format </a:t>
            </a:r>
          </a:p>
          <a:p>
            <a:pPr lvl="1"/>
            <a:r>
              <a:rPr lang="en-ZW" sz="240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tretch>
            <a:fillRect/>
          </a:stretch>
        </p:blipFill>
        <p:spPr>
          <a:xfrm>
            <a:off x="2028825" y="6249987"/>
            <a:ext cx="4629150" cy="3181350"/>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7381875" y="6707187"/>
            <a:ext cx="4762500" cy="98107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TraverseSystem</a:t>
            </a:r>
          </a:p>
        </p:txBody>
      </p:sp>
      <p:sp>
        <p:nvSpPr>
          <p:cNvPr id="3" name="Content Placeholder 2"/>
          <p:cNvSpPr>
            <a:spLocks noGrp="1"/>
          </p:cNvSpPr>
          <p:nvPr>
            <p:ph idx="1"/>
          </p:nvPr>
        </p:nvSpPr>
        <p:spPr/>
        <p:txBody>
          <a:bodyPr/>
          <a:lstStyle/>
          <a:p>
            <a:r>
              <a:rPr lang="en-GB" dirty="0"/>
              <a:t>Traverse a mechanical or piping system in the direction of flow</a:t>
            </a:r>
          </a:p>
          <a:p>
            <a:pPr lvl="1"/>
            <a:r>
              <a:rPr lang="en-GB" dirty="0"/>
              <a:t>Check MechanicalSystem IsWellConnected property</a:t>
            </a:r>
          </a:p>
          <a:p>
            <a:r>
              <a:rPr lang="en-GB" dirty="0"/>
              <a:t>Dump the traversal results into an XML file</a:t>
            </a:r>
          </a:p>
          <a:p>
            <a:r>
              <a:rPr lang="en-GB" dirty="0"/>
              <a:t>Determine system</a:t>
            </a:r>
          </a:p>
          <a:p>
            <a:r>
              <a:rPr lang="en-GB" dirty="0"/>
              <a:t>Query base equipment as starting point</a:t>
            </a:r>
          </a:p>
          <a:p>
            <a:r>
              <a:rPr lang="en-GB" dirty="0"/>
              <a:t>Query connector manager for connected neighbour elements</a:t>
            </a:r>
          </a:p>
          <a:p>
            <a:r>
              <a:rPr lang="en-GB" dirty="0"/>
              <a:t>Similar approach works for electrical as well, cf. AdnRme sample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Sample</a:t>
            </a:r>
          </a:p>
        </p:txBody>
      </p:sp>
      <p:sp>
        <p:nvSpPr>
          <p:cNvPr id="3" name="Content Placeholder 2"/>
          <p:cNvSpPr>
            <a:spLocks noGrp="1"/>
          </p:cNvSpPr>
          <p:nvPr>
            <p:ph idx="1"/>
          </p:nvPr>
        </p:nvSpPr>
        <p:spPr/>
        <p:txBody>
          <a:bodyPr/>
          <a:lstStyle/>
          <a:p>
            <a:r>
              <a:rPr lang="en-GB" dirty="0"/>
              <a:t>Non-SDK sample, included in presentation material</a:t>
            </a:r>
          </a:p>
          <a:p>
            <a:r>
              <a:rPr lang="en-GB" dirty="0"/>
              <a:t>HVAC air terminal analysis and sizing</a:t>
            </a:r>
          </a:p>
          <a:p>
            <a:r>
              <a:rPr lang="en-GB" dirty="0"/>
              <a:t>Hierarchical display of an electrical system</a:t>
            </a:r>
          </a:p>
          <a:p>
            <a:r>
              <a:rPr lang="en-GB" dirty="0"/>
              <a:t>Implements a ribbon panel, about box, and progress bar</a:t>
            </a:r>
          </a:p>
        </p:txBody>
      </p:sp>
      <p:pic>
        <p:nvPicPr>
          <p:cNvPr id="7" name="Picture 6" descr="mep_about.png"/>
          <p:cNvPicPr>
            <a:picLocks noChangeAspect="1"/>
          </p:cNvPicPr>
          <p:nvPr/>
        </p:nvPicPr>
        <p:blipFill>
          <a:blip r:embed="rId3" cstate="print"/>
          <a:stretch>
            <a:fillRect/>
          </a:stretch>
        </p:blipFill>
        <p:spPr>
          <a:xfrm>
            <a:off x="6896100" y="4344987"/>
            <a:ext cx="4791075" cy="2933700"/>
          </a:xfrm>
          <a:prstGeom prst="rect">
            <a:avLst/>
          </a:prstGeom>
        </p:spPr>
      </p:pic>
      <p:pic>
        <p:nvPicPr>
          <p:cNvPr id="8" name="Picture 7" descr="mep_progress_bar.png"/>
          <p:cNvPicPr>
            <a:picLocks noChangeAspect="1"/>
          </p:cNvPicPr>
          <p:nvPr/>
        </p:nvPicPr>
        <p:blipFill>
          <a:blip r:embed="rId4"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5" cstate="print"/>
          <a:stretch>
            <a:fillRect/>
          </a:stretch>
        </p:blipFill>
        <p:spPr>
          <a:xfrm>
            <a:off x="1857375" y="4421187"/>
            <a:ext cx="3595688" cy="1738313"/>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Electrical Sample</a:t>
            </a:r>
          </a:p>
        </p:txBody>
      </p:sp>
      <p:sp>
        <p:nvSpPr>
          <p:cNvPr id="3" name="Content Placeholder 2"/>
          <p:cNvSpPr>
            <a:spLocks noGrp="1"/>
          </p:cNvSpPr>
          <p:nvPr>
            <p:ph idx="1"/>
          </p:nvPr>
        </p:nvSpPr>
        <p:spPr>
          <a:xfrm>
            <a:off x="593726" y="1626130"/>
            <a:ext cx="6440358" cy="7220465"/>
          </a:xfrm>
        </p:spPr>
        <p:txBody>
          <a:bodyPr/>
          <a:lstStyle/>
          <a:p>
            <a:r>
              <a:rPr lang="en-GB" dirty="0"/>
              <a:t>Traverse the electrical system</a:t>
            </a:r>
          </a:p>
          <a:p>
            <a:r>
              <a:rPr lang="en-GB" dirty="0"/>
              <a:t>Reproduce the system browser data structure in a tree view</a:t>
            </a:r>
          </a:p>
          <a:p>
            <a:r>
              <a:rPr lang="en-GB" dirty="0"/>
              <a:t>Display the complete connection hierarchy in a tree view</a:t>
            </a:r>
          </a:p>
          <a:p>
            <a:r>
              <a:rPr lang="en-GB" dirty="0"/>
              <a:t>CmdElectricalConnectors is similar to TraverseSystem SDK sample for ducts</a:t>
            </a:r>
          </a:p>
          <a:p>
            <a:r>
              <a:rPr lang="en-GB" dirty="0"/>
              <a:t>Traversal is also possible using parameter data instead of connector manager, but harder</a:t>
            </a:r>
          </a:p>
        </p:txBody>
      </p:sp>
      <p:pic>
        <p:nvPicPr>
          <p:cNvPr id="8" name="Picture 7" descr="mep_el_system_browser_rvt.png"/>
          <p:cNvPicPr>
            <a:picLocks noChangeAspect="1"/>
          </p:cNvPicPr>
          <p:nvPr/>
        </p:nvPicPr>
        <p:blipFill>
          <a:blip r:embed="rId3"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cstate="print"/>
          <a:stretch>
            <a:fillRect/>
          </a:stretch>
        </p:blipFill>
        <p:spPr>
          <a:xfrm>
            <a:off x="9248775" y="3609181"/>
            <a:ext cx="2857500" cy="5155406"/>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3" cstate="print"/>
          <a:stretch>
            <a:fillRect/>
          </a:stretch>
        </p:blipFill>
        <p:spPr>
          <a:xfrm>
            <a:off x="7553326" y="611187"/>
            <a:ext cx="5200650" cy="4133850"/>
          </a:xfrm>
          <a:prstGeom prst="rect">
            <a:avLst/>
          </a:prstGeom>
        </p:spPr>
      </p:pic>
      <p:sp>
        <p:nvSpPr>
          <p:cNvPr id="2" name="Title 1"/>
          <p:cNvSpPr>
            <a:spLocks noGrp="1"/>
          </p:cNvSpPr>
          <p:nvPr>
            <p:ph type="title"/>
          </p:nvPr>
        </p:nvSpPr>
        <p:spPr/>
        <p:txBody>
          <a:bodyPr/>
          <a:lstStyle/>
          <a:p>
            <a:r>
              <a:rPr lang="en-GB" noProof="0" dirty="0"/>
              <a:t>AdnRme HVAC Sample</a:t>
            </a:r>
          </a:p>
        </p:txBody>
      </p:sp>
      <p:sp>
        <p:nvSpPr>
          <p:cNvPr id="3" name="Content Placeholder 2"/>
          <p:cNvSpPr>
            <a:spLocks noGrp="1"/>
          </p:cNvSpPr>
          <p:nvPr>
            <p:ph idx="1"/>
          </p:nvPr>
        </p:nvSpPr>
        <p:spPr/>
        <p:txBody>
          <a:bodyPr/>
          <a:lstStyle/>
          <a:p>
            <a:r>
              <a:rPr lang="en-GB" dirty="0"/>
              <a:t>HVAC Task</a:t>
            </a:r>
          </a:p>
          <a:p>
            <a:pPr lvl="1"/>
            <a:r>
              <a:rPr lang="en-US" dirty="0"/>
              <a:t>Place and size air ducts and terminals</a:t>
            </a:r>
            <a:endParaRPr lang="en-GB" dirty="0"/>
          </a:p>
          <a:p>
            <a:pPr lvl="1"/>
            <a:r>
              <a:rPr lang="en-US" dirty="0"/>
              <a:t>Analysis and verification of results</a:t>
            </a:r>
          </a:p>
          <a:p>
            <a:r>
              <a:rPr lang="en-GB" dirty="0"/>
              <a:t>Commands aligned with HVAC </a:t>
            </a:r>
            <a:br>
              <a:rPr lang="en-GB" dirty="0"/>
            </a:br>
            <a:r>
              <a:rPr lang="en-GB" dirty="0"/>
              <a:t>engineering workflow</a:t>
            </a:r>
          </a:p>
          <a:p>
            <a:pPr lvl="1"/>
            <a:r>
              <a:rPr lang="en-GB" dirty="0"/>
              <a:t>Assign flow to terminals</a:t>
            </a:r>
          </a:p>
          <a:p>
            <a:pPr lvl="1"/>
            <a:r>
              <a:rPr lang="en-GB" dirty="0"/>
              <a:t>Change air terminal size</a:t>
            </a:r>
          </a:p>
          <a:p>
            <a:pPr lvl="1"/>
            <a:r>
              <a:rPr lang="en-GB" dirty="0"/>
              <a:t>Verify design by air flow per surface area</a:t>
            </a:r>
          </a:p>
          <a:p>
            <a:pPr lvl="1"/>
            <a:r>
              <a:rPr lang="en-GB" dirty="0"/>
              <a:t>Reset demo</a:t>
            </a:r>
          </a:p>
          <a:p>
            <a:r>
              <a:rPr lang="en-GB" dirty="0"/>
              <a:t>All modification uses generic parameter and type access</a:t>
            </a:r>
          </a:p>
          <a:p>
            <a:r>
              <a:rPr lang="en-GB" dirty="0"/>
              <a:t>Changes are reflected by schedules and colour fill</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to </a:t>
            </a:r>
            <a:r>
              <a:rPr lang="en-US"/>
              <a:t>Conduit Converter</a:t>
            </a:r>
            <a:endParaRPr lang="en-GB" sz="2200" dirty="0"/>
          </a:p>
        </p:txBody>
      </p:sp>
      <p:sp>
        <p:nvSpPr>
          <p:cNvPr id="3" name="Content Placeholder 2"/>
          <p:cNvSpPr>
            <a:spLocks noGrp="1"/>
          </p:cNvSpPr>
          <p:nvPr>
            <p:ph idx="1"/>
          </p:nvPr>
        </p:nvSpPr>
        <p:spPr>
          <a:xfrm>
            <a:off x="593725" y="1830387"/>
            <a:ext cx="11762080" cy="7239000"/>
          </a:xfrm>
        </p:spPr>
        <p:txBody>
          <a:bodyPr/>
          <a:lstStyle/>
          <a:p>
            <a:r>
              <a:rPr lang="en-US" noProof="0" dirty="0"/>
              <a:t>Two hundred lines of code</a:t>
            </a:r>
          </a:p>
          <a:p>
            <a:r>
              <a:rPr lang="en-US" dirty="0"/>
              <a:t>My First Revit 2022 Add-in</a:t>
            </a:r>
            <a:endParaRPr lang="en-US" noProof="0" dirty="0"/>
          </a:p>
          <a:p>
            <a:r>
              <a:rPr lang="en-US" noProof="0" dirty="0"/>
              <a:t>Illustrates all major Revit 2012 API renovations</a:t>
            </a:r>
            <a:endParaRPr lang="en-GB" dirty="0"/>
          </a:p>
          <a:p>
            <a:pPr lvl="1"/>
            <a:r>
              <a:rPr lang="en-US" dirty="0"/>
              <a:t>Revit API assembly split </a:t>
            </a:r>
          </a:p>
          <a:p>
            <a:pPr lvl="1"/>
            <a:r>
              <a:rPr lang="en-US" dirty="0"/>
              <a:t>Namespace reorganisation </a:t>
            </a:r>
          </a:p>
          <a:p>
            <a:pPr lvl="1"/>
            <a:r>
              <a:rPr lang="en-US" dirty="0"/>
              <a:t>Command registration manifest </a:t>
            </a:r>
          </a:p>
          <a:p>
            <a:pPr lvl="1"/>
            <a:r>
              <a:rPr lang="en-US" dirty="0"/>
              <a:t>External command Execute method and attributes </a:t>
            </a:r>
          </a:p>
          <a:p>
            <a:pPr lvl="1"/>
            <a:r>
              <a:rPr lang="en-US" dirty="0"/>
              <a:t>Transaction mode </a:t>
            </a:r>
          </a:p>
          <a:p>
            <a:pPr lvl="1"/>
            <a:r>
              <a:rPr lang="en-US" dirty="0"/>
              <a:t>Regeneration option </a:t>
            </a:r>
          </a:p>
          <a:p>
            <a:pPr lvl="1"/>
            <a:r>
              <a:rPr lang="en-US" dirty="0"/>
              <a:t>Task dialogues for user messages </a:t>
            </a:r>
          </a:p>
          <a:p>
            <a:pPr lvl="1"/>
            <a:r>
              <a:rPr lang="en-US" dirty="0"/>
              <a:t>Interactive filtered element selection </a:t>
            </a:r>
          </a:p>
          <a:p>
            <a:pPr lvl="1"/>
            <a:r>
              <a:rPr lang="en-US" dirty="0"/>
              <a:t>Redesigned element filtering </a:t>
            </a:r>
          </a:p>
          <a:p>
            <a:pPr lvl="1"/>
            <a:r>
              <a:rPr lang="en-US" dirty="0"/>
              <a:t>New element creation paradigm </a:t>
            </a:r>
          </a:p>
          <a:p>
            <a:pPr lvl="1"/>
            <a:r>
              <a:rPr lang="en-US" dirty="0"/>
              <a:t>Access to pipe and conduit sizes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Cable Tray Fitting Creation and Layout</a:t>
            </a:r>
          </a:p>
        </p:txBody>
      </p:sp>
      <p:sp>
        <p:nvSpPr>
          <p:cNvPr id="3" name="Content Placeholder 2"/>
          <p:cNvSpPr>
            <a:spLocks noGrp="1"/>
          </p:cNvSpPr>
          <p:nvPr>
            <p:ph idx="1"/>
          </p:nvPr>
        </p:nvSpPr>
        <p:spPr/>
        <p:txBody>
          <a:bodyPr/>
          <a:lstStyle/>
          <a:p>
            <a:r>
              <a:rPr lang="en-US" dirty="0"/>
              <a:t>Inserting a cable tray is as easy as a conduit, cf. p2c</a:t>
            </a:r>
          </a:p>
          <a:p>
            <a:r>
              <a:rPr lang="en-US" dirty="0"/>
              <a:t>Inserting fittings requires exact alignment, i.e. proper orientation</a:t>
            </a:r>
          </a:p>
        </p:txBody>
      </p:sp>
      <p:pic>
        <p:nvPicPr>
          <p:cNvPr id="4" name="Picture 3" descr="cabletray_without_fittings.png"/>
          <p:cNvPicPr>
            <a:picLocks noChangeAspect="1"/>
          </p:cNvPicPr>
          <p:nvPr/>
        </p:nvPicPr>
        <p:blipFill>
          <a:blip r:embed="rId3" cstate="print"/>
          <a:stretch>
            <a:fillRect/>
          </a:stretch>
        </p:blipFill>
        <p:spPr>
          <a:xfrm>
            <a:off x="942975" y="4593026"/>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640889" y="6604194"/>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6"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79114" y="3327594"/>
            <a:ext cx="4314825" cy="30861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7200" b="0"/>
              <a:t>Introduction</a:t>
            </a:r>
            <a:endParaRPr lang="en-GB" sz="7200"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Modeless Loose </a:t>
            </a:r>
            <a:r>
              <a:rPr lang="en-GB"/>
              <a:t>Connector Navigator</a:t>
            </a:r>
            <a:endParaRPr lang="en-GB" dirty="0"/>
          </a:p>
        </p:txBody>
      </p:sp>
      <p:sp>
        <p:nvSpPr>
          <p:cNvPr id="3" name="Content Placeholder 2"/>
          <p:cNvSpPr>
            <a:spLocks noGrp="1"/>
          </p:cNvSpPr>
          <p:nvPr>
            <p:ph idx="1"/>
          </p:nvPr>
        </p:nvSpPr>
        <p:spPr>
          <a:xfrm>
            <a:off x="593726" y="1626130"/>
            <a:ext cx="10261886" cy="5691452"/>
          </a:xfrm>
        </p:spPr>
        <p:txBody>
          <a:bodyPr/>
          <a:lstStyle/>
          <a:p>
            <a:r>
              <a:rPr lang="en-US" dirty="0"/>
              <a:t>Filter for all MEP connectors in project</a:t>
            </a:r>
          </a:p>
          <a:p>
            <a:pPr lvl="1"/>
            <a:r>
              <a:rPr lang="en-US" dirty="0"/>
              <a:t>Combine all relevant classes and family instance categories</a:t>
            </a:r>
          </a:p>
          <a:p>
            <a:r>
              <a:rPr lang="en-US" dirty="0"/>
              <a:t>Check IsConnected property on each connector</a:t>
            </a:r>
          </a:p>
          <a:p>
            <a:r>
              <a:rPr lang="en-US" dirty="0"/>
              <a:t>Unable to determine whether a wire is intended to be homerun</a:t>
            </a:r>
          </a:p>
          <a:p>
            <a:r>
              <a:rPr lang="en-US" dirty="0"/>
              <a:t>Log results to file and display it to user</a:t>
            </a:r>
          </a:p>
          <a:p>
            <a:r>
              <a:rPr lang="en-US" dirty="0"/>
              <a:t>Interactively navigate through results from a modeless dialogue</a:t>
            </a:r>
          </a:p>
          <a:p>
            <a:r>
              <a:rPr lang="en-US" dirty="0"/>
              <a:t>Ensure that modeless dialogue remains on top of Revit</a:t>
            </a:r>
          </a:p>
          <a:p>
            <a:r>
              <a:rPr lang="en-GB" dirty="0"/>
              <a:t>Modeless navigation interacts with Idling event</a:t>
            </a:r>
          </a:p>
        </p:txBody>
      </p:sp>
      <p:pic>
        <p:nvPicPr>
          <p:cNvPr id="4" name="Picture 3" descr="rme_homerun_wire.png"/>
          <p:cNvPicPr>
            <a:picLocks noChangeAspect="1"/>
          </p:cNvPicPr>
          <p:nvPr/>
        </p:nvPicPr>
        <p:blipFill>
          <a:blip r:embed="rId3" cstate="print"/>
          <a:stretch>
            <a:fillRect/>
          </a:stretch>
        </p:blipFill>
        <p:spPr>
          <a:xfrm>
            <a:off x="3871912" y="7407274"/>
            <a:ext cx="5072063" cy="2043113"/>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MEP Placeholder Sample</a:t>
            </a:r>
          </a:p>
        </p:txBody>
      </p:sp>
      <p:sp>
        <p:nvSpPr>
          <p:cNvPr id="3" name="Content Placeholder 2"/>
          <p:cNvSpPr>
            <a:spLocks noGrp="1"/>
          </p:cNvSpPr>
          <p:nvPr>
            <p:ph idx="1"/>
          </p:nvPr>
        </p:nvSpPr>
        <p:spPr/>
        <p:txBody>
          <a:bodyPr/>
          <a:lstStyle/>
          <a:p>
            <a:r>
              <a:rPr lang="en-US" dirty="0"/>
              <a:t>Placeholder ducts and pipes</a:t>
            </a:r>
          </a:p>
          <a:p>
            <a:pPr lvl="1"/>
            <a:r>
              <a:rPr lang="en-US" dirty="0"/>
              <a:t>CreatePlaceholders and ConvertPlaceholders commands</a:t>
            </a:r>
          </a:p>
          <a:p>
            <a:r>
              <a:rPr lang="en-US" dirty="0"/>
              <a:t>Duct and pipe insulation and lining</a:t>
            </a:r>
          </a:p>
          <a:p>
            <a:pPr lvl="1"/>
            <a:r>
              <a:rPr lang="en-US" dirty="0"/>
              <a:t>InsulateDuctwork command</a:t>
            </a:r>
          </a:p>
          <a:p>
            <a:r>
              <a:rPr lang="en-US" dirty="0"/>
              <a:t>Read and write access to MEP pipe settings and sizes</a:t>
            </a:r>
          </a:p>
          <a:p>
            <a:pPr lvl="1"/>
            <a:r>
              <a:rPr lang="en-US" dirty="0"/>
              <a:t>GetPipeSettings command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r>
              <a:rPr lang="en-GB"/>
              <a:t>and </a:t>
            </a:r>
            <a:br>
              <a:rPr lang="en-GB"/>
            </a:br>
            <a:r>
              <a:rPr lang="en-GB"/>
              <a:t>Further </a:t>
            </a:r>
            <a:r>
              <a:rPr lang="en-GB" dirty="0"/>
              <a:t>Reading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recent releases of Revit</a:t>
            </a:r>
          </a:p>
          <a:p>
            <a:r>
              <a:rPr lang="en-US" dirty="0"/>
              <a:t>Working programmatically with Revit MEP models</a:t>
            </a:r>
          </a:p>
          <a:p>
            <a:r>
              <a:rPr lang="en-US" dirty="0"/>
              <a:t>Overview of available Revit MEP API samples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Materials</a:t>
            </a:r>
            <a:endParaRPr lang="en-GB" dirty="0"/>
          </a:p>
        </p:txBody>
      </p:sp>
      <p:sp>
        <p:nvSpPr>
          <p:cNvPr id="3" name="Content Placeholder 2"/>
          <p:cNvSpPr>
            <a:spLocks noGrp="1"/>
          </p:cNvSpPr>
          <p:nvPr>
            <p:ph idx="1"/>
          </p:nvPr>
        </p:nvSpPr>
        <p:spPr/>
        <p:txBody>
          <a:bodyPr/>
          <a:lstStyle/>
          <a:p>
            <a:r>
              <a:rPr lang="en-GB" dirty="0"/>
              <a:t>Blog posts</a:t>
            </a:r>
          </a:p>
          <a:p>
            <a:pPr lvl="1"/>
            <a:r>
              <a:rPr lang="en-GB" dirty="0">
                <a:hlinkClick r:id="rId3"/>
              </a:rPr>
              <a:t>http://thebuildingcoder.typepad.com/mep</a:t>
            </a:r>
            <a:endParaRPr lang="en-GB" dirty="0"/>
          </a:p>
          <a:p>
            <a:pPr>
              <a:spcBef>
                <a:spcPts val="2400"/>
              </a:spcBef>
            </a:pPr>
            <a:r>
              <a:rPr lang="en-GB" dirty="0"/>
              <a:t>Autodesk University 2012 hand-out and sample code</a:t>
            </a:r>
          </a:p>
          <a:p>
            <a:pPr lvl="1"/>
            <a:r>
              <a:rPr lang="en-GB" dirty="0"/>
              <a:t>cp4108_rme_api.pdf</a:t>
            </a:r>
          </a:p>
          <a:p>
            <a:pPr lvl="1"/>
            <a:r>
              <a:rPr lang="en-GB" dirty="0"/>
              <a:t>cp4108_rme_api.zip</a:t>
            </a:r>
          </a:p>
          <a:p>
            <a:pPr lvl="2"/>
            <a:r>
              <a:rPr lang="en-GB" dirty="0"/>
              <a:t>HVAC and electrical MEP sample code – </a:t>
            </a:r>
            <a:r>
              <a:rPr lang="en-GB" dirty="0" err="1"/>
              <a:t>AdnRme.zip</a:t>
            </a:r>
            <a:endParaRPr lang="en-GB"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Learning More</a:t>
            </a:r>
            <a:endParaRPr lang="en-GB" noProof="0" dirty="0"/>
          </a:p>
        </p:txBody>
      </p:sp>
      <p:sp>
        <p:nvSpPr>
          <p:cNvPr id="3" name="Content Placeholder 2"/>
          <p:cNvSpPr>
            <a:spLocks noGrp="1"/>
          </p:cNvSpPr>
          <p:nvPr>
            <p:ph idx="1"/>
          </p:nvPr>
        </p:nvSpPr>
        <p:spPr>
          <a:xfrm>
            <a:off x="593725" y="1144587"/>
            <a:ext cx="11762080" cy="8153400"/>
          </a:xfrm>
        </p:spPr>
        <p:txBody>
          <a:bodyPr/>
          <a:lstStyle/>
          <a:p>
            <a:r>
              <a:rPr lang="en-US" sz="2400" dirty="0"/>
              <a:t>Revit Developer Center: </a:t>
            </a:r>
            <a:r>
              <a:rPr lang="en-US" sz="2400" dirty="0" err="1"/>
              <a:t>DevTV</a:t>
            </a:r>
            <a:r>
              <a:rPr lang="en-US" sz="2400" dirty="0"/>
              <a:t> introduction, </a:t>
            </a:r>
            <a:r>
              <a:rPr lang="en-GB" sz="2400" dirty="0"/>
              <a:t>SDK, Samples, API Help</a:t>
            </a:r>
            <a:endParaRPr lang="en-US" sz="2400" dirty="0"/>
          </a:p>
          <a:p>
            <a:pPr lvl="1"/>
            <a:r>
              <a:rPr lang="en-GB" sz="2000" dirty="0">
                <a:hlinkClick r:id="rId3"/>
              </a:rPr>
              <a:t>http://www.autodesk.com/developrevit</a:t>
            </a:r>
            <a:endParaRPr lang="en-GB" sz="2000" dirty="0"/>
          </a:p>
          <a:p>
            <a:r>
              <a:rPr lang="en-GB" sz="2400" dirty="0"/>
              <a:t>Developer Guide and Online Help</a:t>
            </a:r>
          </a:p>
          <a:p>
            <a:pPr lvl="1"/>
            <a:r>
              <a:rPr lang="en-GB" sz="2000" dirty="0">
                <a:hlinkClick r:id="rId4"/>
              </a:rPr>
              <a:t>http://www.autodesk.com/revitapi-wikihelp</a:t>
            </a:r>
            <a:endParaRPr lang="en-GB" sz="2000" dirty="0"/>
          </a:p>
          <a:p>
            <a:r>
              <a:rPr lang="en-GB" sz="2400" dirty="0"/>
              <a:t>Public ADN Revit and Revit MEP API Webcasts, Trainings and Archives</a:t>
            </a:r>
          </a:p>
          <a:p>
            <a:pPr lvl="1"/>
            <a:r>
              <a:rPr lang="en-GB" sz="2000" dirty="0">
                <a:hlinkClick r:id="rId5"/>
              </a:rPr>
              <a:t>http://www.adskconsulting.com/adn/cs/api_course_sched.php</a:t>
            </a:r>
            <a:r>
              <a:rPr lang="en-GB" sz="2000" dirty="0"/>
              <a:t> &gt; Revit API</a:t>
            </a:r>
          </a:p>
          <a:p>
            <a:pPr lvl="1"/>
            <a:r>
              <a:rPr lang="en-GB" sz="2000" dirty="0">
                <a:hlinkClick r:id="rId6"/>
              </a:rPr>
              <a:t>http://www.adskconsulting.com/adn/cs/api_course_webcast_archive.php</a:t>
            </a:r>
            <a:r>
              <a:rPr lang="en-GB" sz="2000" dirty="0"/>
              <a:t> &gt; Revit API</a:t>
            </a:r>
          </a:p>
          <a:p>
            <a:r>
              <a:rPr lang="en-GB" sz="2400" dirty="0"/>
              <a:t>Discussion Group</a:t>
            </a:r>
          </a:p>
          <a:p>
            <a:pPr lvl="1"/>
            <a:r>
              <a:rPr lang="en-GB" sz="2000" dirty="0">
                <a:hlinkClick r:id="rId7"/>
              </a:rPr>
              <a:t>http://discussion.autodesk.com</a:t>
            </a:r>
            <a:r>
              <a:rPr lang="en-GB" sz="2000" dirty="0"/>
              <a:t> &gt; Revit Architecture &gt; Revit API</a:t>
            </a:r>
          </a:p>
          <a:p>
            <a:r>
              <a:rPr lang="en-GB" sz="2400" dirty="0"/>
              <a:t>API Training Classes</a:t>
            </a:r>
          </a:p>
          <a:p>
            <a:pPr lvl="1"/>
            <a:r>
              <a:rPr lang="en-GB" sz="2000" dirty="0">
                <a:hlinkClick r:id="rId7"/>
              </a:rPr>
              <a:t>http://</a:t>
            </a:r>
            <a:r>
              <a:rPr lang="en-GB" sz="2000" dirty="0">
                <a:hlinkClick r:id="rId8"/>
              </a:rPr>
              <a:t>www.autodesk.com/apitraining</a:t>
            </a:r>
            <a:endParaRPr lang="en-GB" sz="2000" dirty="0"/>
          </a:p>
          <a:p>
            <a:r>
              <a:rPr lang="en-GB" sz="2400" dirty="0"/>
              <a:t>ADN AEC </a:t>
            </a:r>
            <a:r>
              <a:rPr lang="en-GB" sz="2400" dirty="0" err="1"/>
              <a:t>DevBlog</a:t>
            </a:r>
            <a:r>
              <a:rPr lang="en-GB" sz="2400" dirty="0"/>
              <a:t> and The Building Coder Revit API Blog</a:t>
            </a:r>
          </a:p>
          <a:p>
            <a:pPr lvl="1"/>
            <a:r>
              <a:rPr lang="en-GB" sz="2000" dirty="0">
                <a:hlinkClick r:id="rId9"/>
              </a:rPr>
              <a:t>http://adndevblog.typepad.com/AEC</a:t>
            </a:r>
            <a:endParaRPr lang="en-GB" sz="2000" dirty="0"/>
          </a:p>
          <a:p>
            <a:pPr lvl="1"/>
            <a:r>
              <a:rPr lang="en-GB" sz="2000" dirty="0">
                <a:hlinkClick r:id="rId10"/>
              </a:rPr>
              <a:t>http://thebuildingcoder.typepad.com</a:t>
            </a:r>
            <a:endParaRPr lang="en-GB" sz="2000" dirty="0"/>
          </a:p>
          <a:p>
            <a:r>
              <a:rPr lang="en-GB" sz="2400" dirty="0"/>
              <a:t>ADN, The Autodesk Developer Network</a:t>
            </a:r>
          </a:p>
          <a:p>
            <a:pPr lvl="1"/>
            <a:r>
              <a:rPr lang="en-GB" sz="2000" dirty="0">
                <a:hlinkClick r:id="rId7"/>
              </a:rPr>
              <a:t>http://</a:t>
            </a:r>
            <a:r>
              <a:rPr lang="en-GB" sz="2000" dirty="0">
                <a:hlinkClick r:id="rId11"/>
              </a:rPr>
              <a:t>www.autodesk.com/joinadn</a:t>
            </a:r>
            <a:endParaRPr lang="en-GB" sz="2000" dirty="0"/>
          </a:p>
          <a:p>
            <a:r>
              <a:rPr lang="en-GB" sz="2400" dirty="0" err="1"/>
              <a:t>DevHelp</a:t>
            </a:r>
            <a:r>
              <a:rPr lang="en-GB" sz="2400" dirty="0"/>
              <a:t> Online for ADN members</a:t>
            </a:r>
          </a:p>
          <a:p>
            <a:pPr lvl="1"/>
            <a:r>
              <a:rPr lang="en-GB" sz="2000" dirty="0">
                <a:hlinkClick r:id="rId12"/>
              </a:rPr>
              <a:t>http://adn.autodesk.com</a:t>
            </a:r>
            <a:endParaRPr lang="en-GB" sz="20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31187"/>
            <a:ext cx="12798977" cy="457200"/>
          </a:xfrm>
        </p:spPr>
        <p:txBody>
          <a:bodyPr/>
          <a:lstStyle/>
          <a:p>
            <a:pPr>
              <a:spcBef>
                <a:spcPts val="0"/>
              </a:spcBef>
            </a:pPr>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Autodesk Developer Network</a:t>
            </a:r>
          </a:p>
        </p:txBody>
      </p:sp>
      <p:sp>
        <p:nvSpPr>
          <p:cNvPr id="2" name="Text Placeholder 1"/>
          <p:cNvSpPr>
            <a:spLocks noGrp="1"/>
          </p:cNvSpPr>
          <p:nvPr>
            <p:ph idx="1"/>
          </p:nvPr>
        </p:nvSpPr>
        <p:spPr/>
        <p:txBody>
          <a:bodyPr/>
          <a:lstStyle/>
          <a:p>
            <a:r>
              <a:rPr lang="en-US" dirty="0"/>
              <a:t>Access to almost all Autodesk software and SDK’s</a:t>
            </a:r>
          </a:p>
          <a:p>
            <a:pPr lvl="1"/>
            <a:r>
              <a:rPr lang="en-US" dirty="0"/>
              <a:t>Includes early access to beta software</a:t>
            </a:r>
          </a:p>
          <a:p>
            <a:r>
              <a:rPr lang="en-US" dirty="0"/>
              <a:t>Members-only website with thousands of technical articles</a:t>
            </a:r>
          </a:p>
          <a:p>
            <a:r>
              <a:rPr lang="en-US"/>
              <a:t>Product direction through conferences</a:t>
            </a:r>
          </a:p>
          <a:p>
            <a:r>
              <a:rPr lang="en-US"/>
              <a:t>Unlimited technical support</a:t>
            </a:r>
          </a:p>
          <a:p>
            <a:r>
              <a:rPr lang="en-US"/>
              <a:t>API training classes </a:t>
            </a:r>
          </a:p>
          <a:p>
            <a:pPr lvl="1"/>
            <a:r>
              <a:rPr lang="en-US"/>
              <a:t>One to three free for professional members</a:t>
            </a:r>
          </a:p>
          <a:p>
            <a:r>
              <a:rPr lang="en-US"/>
              <a:t>Marketing </a:t>
            </a:r>
            <a:r>
              <a:rPr lang="en-US" dirty="0"/>
              <a:t>benefits</a:t>
            </a:r>
          </a:p>
          <a:p>
            <a:pPr lvl="1"/>
            <a:r>
              <a:rPr lang="en-US" dirty="0"/>
              <a:t>Exposure on autodesk.com</a:t>
            </a:r>
          </a:p>
          <a:p>
            <a:pPr lvl="1"/>
            <a:r>
              <a:rPr lang="en-US" dirty="0"/>
              <a:t>Promotional opportunities </a:t>
            </a:r>
          </a:p>
          <a:p>
            <a:pPr algn="ctr">
              <a:spcBef>
                <a:spcPts val="2868"/>
              </a:spcBef>
              <a:buNone/>
            </a:pPr>
            <a:r>
              <a:rPr lang="en-US">
                <a:hlinkClick r:id="rId3"/>
              </a:rPr>
              <a:t>www.autodesk.com/joinadn</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Acronyms</a:t>
            </a:r>
            <a:endParaRPr lang="en-GB" dirty="0"/>
          </a:p>
        </p:txBody>
      </p:sp>
      <p:sp>
        <p:nvSpPr>
          <p:cNvPr id="3" name="Content Placeholder 2"/>
          <p:cNvSpPr>
            <a:spLocks noGrp="1"/>
          </p:cNvSpPr>
          <p:nvPr>
            <p:ph idx="1"/>
          </p:nvPr>
        </p:nvSpPr>
        <p:spPr/>
        <p:txBody>
          <a:bodyPr/>
          <a:lstStyle/>
          <a:p>
            <a:pPr lvl="1"/>
            <a:r>
              <a:rPr lang="en-GB"/>
              <a:t>ADN	Autodesk Developer Network</a:t>
            </a:r>
          </a:p>
          <a:p>
            <a:pPr lvl="1"/>
            <a:r>
              <a:rPr lang="en-GB"/>
              <a:t>AEC	Architecture, Engineering, Construction</a:t>
            </a:r>
          </a:p>
          <a:p>
            <a:pPr lvl="1"/>
            <a:r>
              <a:rPr lang="en-GB"/>
              <a:t>API	Application Programming Interface</a:t>
            </a:r>
          </a:p>
          <a:p>
            <a:pPr lvl="1"/>
            <a:r>
              <a:rPr lang="en-GB"/>
              <a:t>BIM	Building Information Model</a:t>
            </a:r>
          </a:p>
          <a:p>
            <a:pPr lvl="1"/>
            <a:r>
              <a:rPr lang="en-GB"/>
              <a:t>GUI	Graphical User Interface</a:t>
            </a:r>
          </a:p>
          <a:p>
            <a:pPr lvl="1"/>
            <a:r>
              <a:rPr lang="en-GB"/>
              <a:t>HVAC	Heating, Ventilation, and Air Conditioning</a:t>
            </a:r>
          </a:p>
          <a:p>
            <a:pPr lvl="1"/>
            <a:r>
              <a:rPr lang="en-GB"/>
              <a:t>MEP	Mechanical, Electrical, and Plumbing</a:t>
            </a:r>
          </a:p>
          <a:p>
            <a:pPr lvl="1"/>
            <a:r>
              <a:rPr lang="en-GB"/>
              <a:t>RAC	Revit Architecture</a:t>
            </a:r>
          </a:p>
          <a:p>
            <a:pPr lvl="1"/>
            <a:r>
              <a:rPr lang="en-US"/>
              <a:t>RME	Revit MEP</a:t>
            </a:r>
            <a:endParaRPr lang="en-GB"/>
          </a:p>
          <a:p>
            <a:pPr lvl="1"/>
            <a:r>
              <a:rPr lang="en-GB"/>
              <a:t>RST	Revit Structure</a:t>
            </a:r>
          </a:p>
          <a:p>
            <a:pPr lvl="1"/>
            <a:r>
              <a:rPr lang="en-GB"/>
              <a:t>SDK	Software Development Kit</a:t>
            </a:r>
          </a:p>
          <a:p>
            <a:pPr lvl="1"/>
            <a:r>
              <a:rPr lang="en-GB"/>
              <a:t>UI	User Interface</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Application Requirements</a:t>
            </a:r>
            <a:endParaRPr lang="en-GB" noProof="0" dirty="0"/>
          </a:p>
        </p:txBody>
      </p:sp>
      <p:sp>
        <p:nvSpPr>
          <p:cNvPr id="5" name="Content Placeholder 4"/>
          <p:cNvSpPr>
            <a:spLocks noGrp="1"/>
          </p:cNvSpPr>
          <p:nvPr>
            <p:ph idx="1"/>
          </p:nvPr>
        </p:nvSpPr>
        <p:spPr/>
        <p:txBody>
          <a:bodyPr/>
          <a:lstStyle/>
          <a:p>
            <a:r>
              <a:rPr lang="en-GB" noProof="0"/>
              <a:t>Mechanical, electrical and plumbing domains</a:t>
            </a:r>
          </a:p>
          <a:p>
            <a:r>
              <a:rPr lang="en-GB" noProof="0"/>
              <a:t>M is for HVAC, i.e. heating, ventilation and air conditioning</a:t>
            </a:r>
          </a:p>
          <a:p>
            <a:r>
              <a:rPr lang="en-GB" noProof="0"/>
              <a:t>Model analysis tools</a:t>
            </a:r>
          </a:p>
          <a:p>
            <a:pPr lvl="1"/>
            <a:r>
              <a:rPr lang="en-GB" noProof="0"/>
              <a:t>Physical, thermal, environmental etc.</a:t>
            </a:r>
          </a:p>
          <a:p>
            <a:pPr lvl="1"/>
            <a:r>
              <a:rPr lang="en-GB"/>
              <a:t>Building codes and regulations</a:t>
            </a:r>
            <a:endParaRPr lang="en-GB" noProof="0"/>
          </a:p>
          <a:p>
            <a:pPr lvl="1"/>
            <a:r>
              <a:rPr lang="en-GB"/>
              <a:t>Geometrical relationships</a:t>
            </a:r>
          </a:p>
          <a:p>
            <a:pPr lvl="1"/>
            <a:r>
              <a:rPr lang="en-GB"/>
              <a:t>MEP project information </a:t>
            </a:r>
          </a:p>
          <a:p>
            <a:pPr lvl="1"/>
            <a:r>
              <a:rPr lang="en-GB"/>
              <a:t>Green Building XML, gbXML</a:t>
            </a:r>
          </a:p>
          <a:p>
            <a:pPr lvl="1"/>
            <a:r>
              <a:rPr lang="en-GB"/>
              <a:t>Spaces and zones</a:t>
            </a:r>
          </a:p>
          <a:p>
            <a:r>
              <a:rPr lang="en-GB"/>
              <a:t>BIM component and data access</a:t>
            </a:r>
          </a:p>
          <a:p>
            <a:pPr lvl="1"/>
            <a:r>
              <a:rPr lang="en-GB" noProof="0"/>
              <a:t>Systems, components, properties and parameters</a:t>
            </a:r>
          </a:p>
          <a:p>
            <a:pPr lvl="1"/>
            <a:r>
              <a:rPr lang="en-GB" noProof="0"/>
              <a:t>Creation and modification</a:t>
            </a:r>
          </a:p>
          <a:p>
            <a:pPr lvl="1"/>
            <a:r>
              <a:rPr lang="en-GB" noProof="0"/>
              <a:t>Traversal and analysis</a:t>
            </a:r>
            <a:endParaRPr lang="en-GB" noProof="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Props1.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3.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6262</Words>
  <Application>Microsoft Office PowerPoint</Application>
  <PresentationFormat>Custom</PresentationFormat>
  <Paragraphs>674</Paragraphs>
  <Slides>66</Slides>
  <Notes>56</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Courier New</vt:lpstr>
      <vt:lpstr>Gill Sans</vt:lpstr>
      <vt:lpstr>Lucida Grande</vt:lpstr>
      <vt:lpstr>Wingdings</vt:lpstr>
      <vt:lpstr>ADSK_Dark</vt:lpstr>
      <vt:lpstr>PowerPoint Presentation</vt:lpstr>
      <vt:lpstr>About the Presenter</vt:lpstr>
      <vt:lpstr>Class Summary</vt:lpstr>
      <vt:lpstr>Learning Objectives</vt:lpstr>
      <vt:lpstr>Agenda</vt:lpstr>
      <vt:lpstr>Introduction</vt:lpstr>
      <vt:lpstr>Autodesk Developer Network</vt:lpstr>
      <vt:lpstr>Acronyms</vt:lpstr>
      <vt:lpstr>MEP Application Requirements</vt:lpstr>
      <vt:lpstr>The Generic Revit API</vt:lpstr>
      <vt:lpstr>Revit MEP API Evolution</vt:lpstr>
      <vt:lpstr>Analysis</vt:lpstr>
      <vt:lpstr>MEP Project Info and EnergyDataSettings</vt:lpstr>
      <vt:lpstr>Spaces and Zones</vt:lpstr>
      <vt:lpstr>Model Inspection Utilities</vt:lpstr>
      <vt:lpstr>ReferenceIntersector Class</vt:lpstr>
      <vt:lpstr>Conceptual Energy Analysis API</vt:lpstr>
      <vt:lpstr>Detailed Energy Analysis Model API</vt:lpstr>
      <vt:lpstr>Hierarchical Systems and Connectors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Recent Revit MEP API Enhancements</vt:lpstr>
      <vt:lpstr>Revit MEP 2011 Product Enhancements</vt:lpstr>
      <vt:lpstr>Revit MEP 2011 API Enhancements</vt:lpstr>
      <vt:lpstr>Revit MEP 2012 Product Features</vt:lpstr>
      <vt:lpstr>Revit MEP 2012 API Enhancements</vt:lpstr>
      <vt:lpstr>Placeholder Ducts and Pipes</vt:lpstr>
      <vt:lpstr>Insulation and Lining</vt:lpstr>
      <vt:lpstr>Pipe Settings and Sizes</vt:lpstr>
      <vt:lpstr>Small Enhancements and Changes</vt:lpstr>
      <vt:lpstr>Revit MEP 2013 Product Features</vt:lpstr>
      <vt:lpstr>Revit MEP 2013 API Enhancements</vt:lpstr>
      <vt:lpstr>Analysis, Simulation and Revit MEP API News</vt:lpstr>
      <vt:lpstr>Revit MEP 2014 API Enhancements</vt:lpstr>
      <vt:lpstr>Sample Applications</vt:lpstr>
      <vt:lpstr>Sample Overview</vt:lpstr>
      <vt:lpstr>AddSpaceAndZone</vt:lpstr>
      <vt:lpstr>AutoRoute</vt:lpstr>
      <vt:lpstr>AvoidObstruction</vt:lpstr>
      <vt:lpstr>CreateAirHandler</vt:lpstr>
      <vt:lpstr>EnergyAnalysisModel</vt:lpstr>
      <vt:lpstr>PanelSchedule</vt:lpstr>
      <vt:lpstr>PowerCircuit</vt:lpstr>
      <vt:lpstr>RoutingPreferenceTools</vt:lpstr>
      <vt:lpstr>TraverseSystem</vt:lpstr>
      <vt:lpstr>AdnRme Sample</vt:lpstr>
      <vt:lpstr>AdnRme Electrical Sample</vt:lpstr>
      <vt:lpstr>AdnRme HVAC Sample</vt:lpstr>
      <vt:lpstr>Pipe to Conduit Converter</vt:lpstr>
      <vt:lpstr>Cable Tray Fitting Creation and Layout</vt:lpstr>
      <vt:lpstr>Modeless Loose Connector Navigator</vt:lpstr>
      <vt:lpstr>MEP Placeholder Sample</vt:lpstr>
      <vt:lpstr>Summary and  Further Reading</vt:lpstr>
      <vt:lpstr>Class Summary</vt:lpstr>
      <vt:lpstr>Materials</vt:lpstr>
      <vt:lpstr>Learning More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2021-04-28T18:51:17Z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