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1" autoAdjust="0"/>
    <p:restoredTop sz="84317" autoAdjust="0"/>
  </p:normalViewPr>
  <p:slideViewPr>
    <p:cSldViewPr>
      <p:cViewPr varScale="1">
        <p:scale>
          <a:sx n="51" d="100"/>
          <a:sy n="51" d="100"/>
        </p:scale>
        <p:origin x="1728" y="4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02-Apr-20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02-Apr-20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a:t>We are running in low resolution today, so that we can switch back and forth between the presentation and live demos.</a:t>
            </a:r>
          </a:p>
          <a:p>
            <a:pPr eaLnBrk="1" hangingPunct="1"/>
            <a:r>
              <a:rPr lang="en-US" dirty="0"/>
              <a:t>So, what are the initial steps in creating a Revit application?</a:t>
            </a:r>
          </a:p>
          <a:p>
            <a:pPr eaLnBrk="1" hangingPunct="1"/>
            <a:r>
              <a:rPr lang="en-US" dirty="0"/>
              <a:t>The first thing is to understand is what is installed, the API architecture, the information provided and where to obtain more information.</a:t>
            </a:r>
          </a:p>
          <a:p>
            <a:pPr eaLnBrk="1" hangingPunct="1"/>
            <a:r>
              <a:rPr lang="en-US" dirty="0"/>
              <a:t>Then we explore how to set up the development environment and create a first "Hello world" type application.</a:t>
            </a:r>
          </a:p>
          <a:p>
            <a:pPr eaLnBrk="1" hangingPunct="1"/>
            <a:r>
              <a:rPr lang="en-US" dirty="0"/>
              <a:t>After that, we will look into the Revit database structure and its data and elements.</a:t>
            </a:r>
          </a:p>
          <a:p>
            <a:pPr eaLnBrk="1" hangingPunct="1"/>
            <a:r>
              <a:rPr lang="en-US" dirty="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531202118"/>
      </p:ext>
    </p:extLst>
  </p:cSld>
  <p:clrMapOvr>
    <a:masterClrMapping/>
  </p:clrMapOvr>
  <p:transition/>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1" r:id="rId2"/>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a:solidFill>
                  <a:schemeClr val="bg1"/>
                </a:solidFill>
              </a:rPr>
              <a:t>Introduction to </a:t>
            </a:r>
            <a:r>
              <a:rPr lang="en-US" sz="5400" dirty="0" err="1">
                <a:solidFill>
                  <a:schemeClr val="bg1"/>
                </a:solidFill>
              </a:rPr>
              <a:t>Revit</a:t>
            </a:r>
            <a:r>
              <a:rPr lang="en-US" sz="5400" dirty="0">
                <a:solidFill>
                  <a:schemeClr val="bg1"/>
                </a:solidFill>
              </a:rPr>
              <a:t> Programming</a:t>
            </a:r>
            <a:br>
              <a:rPr lang="en-US" sz="5400" dirty="0">
                <a:solidFill>
                  <a:schemeClr val="bg1"/>
                </a:solidFill>
              </a:rPr>
            </a:br>
            <a:r>
              <a:rPr lang="en-US" sz="3200" b="0" i="1" dirty="0">
                <a:solidFill>
                  <a:schemeClr val="bg1"/>
                </a:solidFill>
              </a:rPr>
              <a:t>Hands-on Training Class </a:t>
            </a:r>
            <a:br>
              <a:rPr lang="en-US" sz="3200" b="0" i="1" dirty="0">
                <a:solidFill>
                  <a:schemeClr val="bg1"/>
                </a:solidFill>
              </a:rPr>
            </a:br>
            <a:endParaRPr lang="en-US" b="0" dirty="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a:solidFill>
                  <a:schemeClr val="bg1"/>
                </a:solidFill>
              </a:rPr>
              <a:t> </a:t>
            </a:r>
            <a:endParaRPr lang="en-US" sz="2400" i="1" dirty="0">
              <a:solidFill>
                <a:schemeClr val="bg1"/>
              </a:solidFill>
            </a:endParaRP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a:t>Materials provided here are from our two day classroom trainings. You can also use this for self-learning. </a:t>
            </a:r>
          </a:p>
          <a:p>
            <a:pPr>
              <a:buFont typeface="Arial" pitchFamily="34" charset="0"/>
              <a:buChar char="•"/>
            </a:pPr>
            <a:endParaRPr lang="en-GB" sz="2400" dirty="0"/>
          </a:p>
          <a:p>
            <a:pPr>
              <a:buFont typeface="Arial" pitchFamily="34" charset="0"/>
              <a:buChar char="•"/>
            </a:pPr>
            <a:r>
              <a:rPr lang="en-GB" sz="2400" dirty="0"/>
              <a:t>This is to introduce you to the fundamentals of Revit API and to get you started. </a:t>
            </a:r>
          </a:p>
          <a:p>
            <a:pPr marL="0" indent="0"/>
            <a:r>
              <a:rPr lang="en-GB" sz="2400" dirty="0"/>
              <a:t>    (Not meant to provide a complete coverage of Revit API nor .NET Framework.) </a:t>
            </a:r>
          </a:p>
          <a:p>
            <a:pPr>
              <a:buFont typeface="Arial" pitchFamily="34" charset="0"/>
              <a:buChar char="•"/>
            </a:pPr>
            <a:endParaRPr lang="en-GB" sz="2400" dirty="0"/>
          </a:p>
          <a:p>
            <a:pPr>
              <a:buFont typeface="Arial" pitchFamily="34" charset="0"/>
              <a:buChar char="•"/>
            </a:pPr>
            <a:r>
              <a:rPr lang="en-GB" sz="2400" dirty="0"/>
              <a:t>Materials are in C# and VB.NET. Lab exercises are provided in two languages. </a:t>
            </a:r>
            <a:r>
              <a:rPr lang="en-GB" sz="2400" dirty="0" err="1"/>
              <a:t>Powerpoint</a:t>
            </a:r>
            <a:r>
              <a:rPr lang="en-GB" sz="2400" dirty="0"/>
              <a:t> presentation is mixed. </a:t>
            </a:r>
          </a:p>
          <a:p>
            <a:pPr>
              <a:buFont typeface="Arial" pitchFamily="34" charset="0"/>
              <a:buChar char="•"/>
            </a:pPr>
            <a:endParaRPr lang="en-GB" sz="2400" dirty="0"/>
          </a:p>
          <a:p>
            <a:pPr>
              <a:buFont typeface="Arial" pitchFamily="34" charset="0"/>
              <a:buChar char="•"/>
            </a:pPr>
            <a:r>
              <a:rPr lang="en-GB" sz="2400" dirty="0"/>
              <a:t>Disclaimer: We are aware that materials are not free of errors. We intend to correct them as we encounter. We hope this will still be useful for you to get started with Revit API programming. </a:t>
            </a:r>
          </a:p>
          <a:p>
            <a:endParaRPr lang="en-GB" sz="2400" dirty="0"/>
          </a:p>
          <a:p>
            <a:pPr algn="ctr"/>
            <a:r>
              <a:rPr lang="en-GB" sz="2400" dirty="0"/>
              <a:t>Good luck!  </a:t>
            </a:r>
          </a:p>
          <a:p>
            <a:pPr algn="r"/>
            <a:r>
              <a:rPr lang="en-GB" sz="2000" dirty="0"/>
              <a:t>AEC workgroup </a:t>
            </a:r>
          </a:p>
          <a:p>
            <a:pPr algn="r"/>
            <a:r>
              <a:rPr lang="en-GB" sz="2000" dirty="0"/>
              <a:t>Developer Technical Services</a:t>
            </a:r>
          </a:p>
          <a:p>
            <a:pPr algn="r"/>
            <a:r>
              <a:rPr lang="en-GB" sz="2000" dirty="0"/>
              <a:t>Autodesk Developer Network</a:t>
            </a:r>
          </a:p>
          <a:p>
            <a:pPr algn="r"/>
            <a:r>
              <a:rPr lang="en-GB" sz="2000" dirty="0"/>
              <a:t>March 2019 </a:t>
            </a:r>
          </a:p>
          <a:p>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a:t>Day 1: Overview and </a:t>
            </a:r>
            <a:r>
              <a:rPr lang="en-GB" sz="2800" dirty="0" err="1"/>
              <a:t>Revit</a:t>
            </a:r>
            <a:r>
              <a:rPr lang="en-GB" sz="2800" dirty="0"/>
              <a:t> database basics</a:t>
            </a:r>
          </a:p>
          <a:p>
            <a:pPr lvl="1"/>
            <a:r>
              <a:rPr lang="en-GB" sz="2400" dirty="0"/>
              <a:t>External command, external application, more </a:t>
            </a:r>
            <a:r>
              <a:rPr lang="en-GB" sz="2400" dirty="0" err="1"/>
              <a:t>RevitLookup</a:t>
            </a:r>
            <a:r>
              <a:rPr lang="en-GB" sz="2400" dirty="0"/>
              <a:t> and </a:t>
            </a:r>
            <a:r>
              <a:rPr lang="en-GB" sz="2400" dirty="0" err="1"/>
              <a:t>RvtSamples</a:t>
            </a:r>
            <a:r>
              <a:rPr lang="en-GB" sz="2400" dirty="0"/>
              <a:t>, understanding the </a:t>
            </a:r>
            <a:r>
              <a:rPr lang="en-GB" sz="2400" dirty="0" err="1"/>
              <a:t>Revit</a:t>
            </a:r>
            <a:r>
              <a:rPr lang="en-GB" sz="2400" dirty="0"/>
              <a:t> Element class, filtered element collector, object creation and modification</a:t>
            </a:r>
            <a:br>
              <a:rPr lang="en-GB" sz="2400" dirty="0"/>
            </a:br>
            <a:endParaRPr lang="en-GB" sz="2400" dirty="0"/>
          </a:p>
          <a:p>
            <a:r>
              <a:rPr lang="en-GB" sz="2800" dirty="0"/>
              <a:t>Day 2</a:t>
            </a:r>
          </a:p>
          <a:p>
            <a:pPr lvl="1"/>
            <a:r>
              <a:rPr lang="en-GB" sz="2400" dirty="0" err="1"/>
              <a:t>Revit</a:t>
            </a:r>
            <a:r>
              <a:rPr lang="en-GB" sz="2400" dirty="0"/>
              <a:t> UI basics: ribbon, dialog, selection, events</a:t>
            </a:r>
          </a:p>
          <a:p>
            <a:pPr lvl="1"/>
            <a:r>
              <a:rPr lang="en-GB" sz="2400" dirty="0"/>
              <a:t>Family API</a:t>
            </a:r>
          </a:p>
          <a:p>
            <a:pPr lvl="1"/>
            <a:r>
              <a:rPr lang="en-GB" sz="2400" dirty="0"/>
              <a:t>Advanced topics</a:t>
            </a:r>
          </a:p>
          <a:p>
            <a:pPr lvl="2"/>
            <a:r>
              <a:rPr lang="en-US" sz="2000" dirty="0"/>
              <a:t>Extended storage</a:t>
            </a:r>
          </a:p>
          <a:p>
            <a:pPr lvl="2">
              <a:spcBef>
                <a:spcPts val="0"/>
              </a:spcBef>
            </a:pPr>
            <a:r>
              <a:rPr lang="en-US" sz="2000" dirty="0"/>
              <a:t>Custom data in shared parameters: </a:t>
            </a:r>
            <a:r>
              <a:rPr lang="en-US" sz="2000" dirty="0" err="1"/>
              <a:t>FireRating</a:t>
            </a:r>
            <a:endParaRPr lang="en-US" sz="2000" dirty="0"/>
          </a:p>
          <a:p>
            <a:pPr lvl="2">
              <a:spcBef>
                <a:spcPts val="0"/>
              </a:spcBef>
            </a:pPr>
            <a:r>
              <a:rPr lang="en-US" sz="2000" dirty="0" err="1"/>
              <a:t>DocumentChanged</a:t>
            </a:r>
            <a:r>
              <a:rPr lang="en-US" sz="2000" dirty="0"/>
              <a:t> event: </a:t>
            </a:r>
            <a:r>
              <a:rPr lang="en-US" sz="2000" dirty="0" err="1"/>
              <a:t>ChangesMonitor</a:t>
            </a:r>
            <a:endParaRPr lang="en-US" sz="2000" dirty="0"/>
          </a:p>
          <a:p>
            <a:pPr lvl="2">
              <a:spcBef>
                <a:spcPts val="0"/>
              </a:spcBef>
            </a:pPr>
            <a:r>
              <a:rPr lang="en-US" sz="2000" dirty="0"/>
              <a:t>Dynamic Model Update (DMU): </a:t>
            </a:r>
            <a:r>
              <a:rPr lang="en-US" sz="2000" dirty="0" err="1"/>
              <a:t>DynamicModelUpdate</a:t>
            </a:r>
            <a:r>
              <a:rPr lang="en-US" sz="2000" dirty="0"/>
              <a:t> and </a:t>
            </a:r>
            <a:r>
              <a:rPr lang="en-US" sz="2000" dirty="0" err="1"/>
              <a:t>DistanceToSurfaces</a:t>
            </a:r>
            <a:endParaRPr lang="en-US" sz="2000" dirty="0"/>
          </a:p>
          <a:p>
            <a:pPr lvl="2">
              <a:spcBef>
                <a:spcPts val="0"/>
              </a:spcBef>
            </a:pPr>
            <a:r>
              <a:rPr lang="en-US" sz="2000" dirty="0"/>
              <a:t>Analysis </a:t>
            </a:r>
            <a:r>
              <a:rPr lang="en-US" sz="2000" dirty="0" err="1"/>
              <a:t>Visualisation</a:t>
            </a:r>
            <a:r>
              <a:rPr lang="en-US" sz="2000" dirty="0"/>
              <a:t> Framework (AVF): </a:t>
            </a:r>
            <a:r>
              <a:rPr lang="en-US" sz="2000" dirty="0" err="1"/>
              <a:t>DistanceToSurfaces</a:t>
            </a:r>
            <a:r>
              <a:rPr lang="en-US" sz="2000" dirty="0"/>
              <a:t> and </a:t>
            </a:r>
            <a:r>
              <a:rPr lang="en-US" sz="2000" dirty="0" err="1"/>
              <a:t>SpatialFieldGradient</a:t>
            </a:r>
            <a:endParaRPr lang="en-US" sz="2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a:t>Revit</a:t>
            </a:r>
            <a:r>
              <a:rPr lang="en-US" dirty="0"/>
              <a:t> API Intro Labs  </a:t>
            </a:r>
          </a:p>
        </p:txBody>
      </p:sp>
      <p:sp>
        <p:nvSpPr>
          <p:cNvPr id="3" name="Content Placeholder 2"/>
          <p:cNvSpPr>
            <a:spLocks noGrp="1"/>
          </p:cNvSpPr>
          <p:nvPr>
            <p:ph idx="1"/>
          </p:nvPr>
        </p:nvSpPr>
        <p:spPr>
          <a:xfrm>
            <a:off x="593725" y="1601787"/>
            <a:ext cx="11762080" cy="7086600"/>
          </a:xfrm>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filtering and queries </a:t>
            </a:r>
          </a:p>
          <a:p>
            <a:pPr lvl="1"/>
            <a:r>
              <a:rPr lang="en-US" dirty="0"/>
              <a:t>Element modification</a:t>
            </a:r>
          </a:p>
          <a:p>
            <a:pPr lvl="1"/>
            <a:r>
              <a:rPr lang="en-US" dirty="0"/>
              <a:t>Model creation </a:t>
            </a:r>
          </a:p>
          <a:p>
            <a:pPr lvl="1"/>
            <a:r>
              <a:rPr lang="en-US" dirty="0"/>
              <a:t>Application own data</a:t>
            </a:r>
          </a:p>
          <a:p>
            <a:r>
              <a:rPr lang="en-US" dirty="0"/>
              <a:t>Exercises</a:t>
            </a:r>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pPr lvl="1"/>
            <a:r>
              <a:rPr lang="en-US" dirty="0"/>
              <a:t>Lab6 – Extensible Storage</a:t>
            </a:r>
          </a:p>
          <a:p>
            <a:pPr lvl="1"/>
            <a:r>
              <a:rPr lang="en-US" dirty="0"/>
              <a:t>Lab7 – Shared Parameter</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21212"/>
      </p:ext>
    </p:extLst>
  </p:cSld>
  <p:clrMapOvr>
    <a:masterClrMapping/>
  </p:clrMapOvr>
  <p:transition/>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361</Words>
  <Application>Microsoft Office PowerPoint</Application>
  <PresentationFormat>Custom</PresentationFormat>
  <Paragraphs>57</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Frutiger Next LT W1G</vt:lpstr>
      <vt:lpstr>Gill Sans</vt:lpstr>
      <vt:lpstr>Lucida Grande</vt:lpstr>
      <vt:lpstr>Wingdings</vt:lpstr>
      <vt:lpstr>ADSK_White</vt:lpstr>
      <vt:lpstr>Introduction to Revit Programming Hands-on Training Class  </vt:lpstr>
      <vt:lpstr>About these materials …</vt:lpstr>
      <vt:lpstr>Agenda</vt:lpstr>
      <vt:lpstr>Revit API Intro Labs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2020-04-02T08:06:01Z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