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7" r:id="rId4"/>
  </p:sldMasterIdLst>
  <p:notesMasterIdLst>
    <p:notesMasterId r:id="rId10"/>
  </p:notesMasterIdLst>
  <p:handoutMasterIdLst>
    <p:handoutMasterId r:id="rId11"/>
  </p:handoutMasterIdLst>
  <p:sldIdLst>
    <p:sldId id="314" r:id="rId5"/>
    <p:sldId id="395" r:id="rId6"/>
    <p:sldId id="396" r:id="rId7"/>
    <p:sldId id="392" r:id="rId8"/>
    <p:sldId id="397" r:id="rId9"/>
  </p:sldIdLst>
  <p:sldSz cx="13011150" cy="9756775"/>
  <p:notesSz cx="6805613" cy="9939338"/>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extLst>
    <p:ext uri="{EFAFB233-063F-42B5-8137-9DF3F51BA10A}">
      <p15:sldGuideLst xmlns:p15="http://schemas.microsoft.com/office/powerpoint/2012/main">
        <p15:guide id="1" orient="horz" pos="3073">
          <p15:clr>
            <a:srgbClr val="A4A3A4"/>
          </p15:clr>
        </p15:guide>
        <p15:guide id="2" pos="4098">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0066"/>
    <a:srgbClr val="118888"/>
    <a:srgbClr val="77BB11"/>
    <a:srgbClr val="004282"/>
    <a:srgbClr val="7F7F7F"/>
    <a:srgbClr val="FFAA00"/>
    <a:srgbClr val="EE5500"/>
    <a:srgbClr val="DD0000"/>
    <a:srgbClr val="FF4600"/>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11" autoAdjust="0"/>
    <p:restoredTop sz="84366" autoAdjust="0"/>
  </p:normalViewPr>
  <p:slideViewPr>
    <p:cSldViewPr>
      <p:cViewPr varScale="1">
        <p:scale>
          <a:sx n="64" d="100"/>
          <a:sy n="64" d="100"/>
        </p:scale>
        <p:origin x="696" y="176"/>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67" d="100"/>
          <a:sy n="67" d="100"/>
        </p:scale>
        <p:origin x="-3516" y="-120"/>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commentAuthors" Target="commentAuthor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4696" y="0"/>
            <a:ext cx="2949848" cy="496908"/>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10/19/16</a:t>
            </a:fld>
            <a:endParaRPr lang="en-US"/>
          </a:p>
        </p:txBody>
      </p:sp>
      <p:sp>
        <p:nvSpPr>
          <p:cNvPr id="4" name="Footer Placeholder 3"/>
          <p:cNvSpPr>
            <a:spLocks noGrp="1"/>
          </p:cNvSpPr>
          <p:nvPr>
            <p:ph type="ftr" sz="quarter" idx="2"/>
          </p:nvPr>
        </p:nvSpPr>
        <p:spPr>
          <a:xfrm>
            <a:off x="0" y="9440070"/>
            <a:ext cx="2948778" cy="498088"/>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4696" y="9440070"/>
            <a:ext cx="2949848" cy="498088"/>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extLst>
      <p:ext uri="{BB962C8B-B14F-4D97-AF65-F5344CB8AC3E}">
        <p14:creationId xmlns:p14="http://schemas.microsoft.com/office/powerpoint/2010/main" val="1734449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54696" y="0"/>
            <a:ext cx="2949848" cy="496908"/>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10/19/16</a:t>
            </a:fld>
            <a:endParaRPr lang="en-US"/>
          </a:p>
        </p:txBody>
      </p:sp>
      <p:sp>
        <p:nvSpPr>
          <p:cNvPr id="4" name="Slide Image Placeholder 3"/>
          <p:cNvSpPr>
            <a:spLocks noGrp="1" noRot="1" noChangeAspect="1"/>
          </p:cNvSpPr>
          <p:nvPr>
            <p:ph type="sldImg" idx="2"/>
          </p:nvPr>
        </p:nvSpPr>
        <p:spPr>
          <a:xfrm>
            <a:off x="1539875" y="828675"/>
            <a:ext cx="3725863" cy="2795588"/>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680241" y="3975263"/>
            <a:ext cx="5445132" cy="5218123"/>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9440070"/>
            <a:ext cx="2948778" cy="498088"/>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54696" y="9440070"/>
            <a:ext cx="2949848" cy="498088"/>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extLst>
      <p:ext uri="{BB962C8B-B14F-4D97-AF65-F5344CB8AC3E}">
        <p14:creationId xmlns:p14="http://schemas.microsoft.com/office/powerpoint/2010/main" val="2069305445"/>
      </p:ext>
    </p:extLst>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AEC Title</a:t>
            </a:r>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33BAFE96-AB2C-4447-A010-BAB4C6D65023}" type="slidenum">
              <a:rPr lang="en-US" smtClean="0"/>
              <a:pPr/>
              <a:t>2</a:t>
            </a:fld>
            <a:endParaRPr lang="en-US" smtClean="0"/>
          </a:p>
        </p:txBody>
      </p:sp>
      <p:sp>
        <p:nvSpPr>
          <p:cNvPr id="149507" name="Rectangle 2"/>
          <p:cNvSpPr>
            <a:spLocks noGrp="1" noRot="1" noChangeAspect="1" noChangeArrowheads="1" noTextEdit="1"/>
          </p:cNvSpPr>
          <p:nvPr>
            <p:ph type="sldImg"/>
          </p:nvPr>
        </p:nvSpPr>
        <p:spPr>
          <a:xfrm>
            <a:off x="1509713" y="746125"/>
            <a:ext cx="3879850" cy="2909888"/>
          </a:xfrm>
          <a:ln/>
        </p:spPr>
      </p:sp>
      <p:sp>
        <p:nvSpPr>
          <p:cNvPr id="149508"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BB2972CD-747C-4C09-8739-9F182F30ACEE}" type="slidenum">
              <a:rPr lang="en-US" smtClean="0"/>
              <a:pPr/>
              <a:t>3</a:t>
            </a:fld>
            <a:endParaRPr lang="en-US" smtClean="0"/>
          </a:p>
        </p:txBody>
      </p:sp>
      <p:sp>
        <p:nvSpPr>
          <p:cNvPr id="150531" name="Rectangle 2"/>
          <p:cNvSpPr>
            <a:spLocks noGrp="1" noRot="1" noChangeAspect="1" noChangeArrowheads="1" noTextEdit="1"/>
          </p:cNvSpPr>
          <p:nvPr>
            <p:ph type="sldImg"/>
          </p:nvPr>
        </p:nvSpPr>
        <p:spPr>
          <a:xfrm>
            <a:off x="1511300" y="746125"/>
            <a:ext cx="3876675" cy="2908300"/>
          </a:xfrm>
          <a:ln/>
        </p:spPr>
      </p:sp>
      <p:sp>
        <p:nvSpPr>
          <p:cNvPr id="150532" name="Rectangle 3"/>
          <p:cNvSpPr>
            <a:spLocks noGrp="1" noChangeArrowheads="1"/>
          </p:cNvSpPr>
          <p:nvPr>
            <p:ph type="body" idx="1"/>
          </p:nvPr>
        </p:nvSpPr>
        <p:spPr>
          <a:noFill/>
          <a:ln/>
        </p:spPr>
        <p:txBody>
          <a:bodyPr/>
          <a:lstStyle/>
          <a:p>
            <a:pPr eaLnBrk="1" hangingPunct="1"/>
            <a:r>
              <a:rPr lang="en-US" dirty="0" smtClean="0"/>
              <a:t>We are running in low resolution today, so that we can switch back and forth between the presentation and live demos.</a:t>
            </a:r>
          </a:p>
          <a:p>
            <a:pPr eaLnBrk="1" hangingPunct="1"/>
            <a:r>
              <a:rPr lang="en-US" dirty="0" smtClean="0"/>
              <a:t>So, what are the initial steps in creating a Revit application?</a:t>
            </a:r>
          </a:p>
          <a:p>
            <a:pPr eaLnBrk="1" hangingPunct="1"/>
            <a:r>
              <a:rPr lang="en-US" dirty="0" smtClean="0"/>
              <a:t>The first thing is to understand is what is installed, the API architecture, the information provided and where to obtain more information.</a:t>
            </a:r>
          </a:p>
          <a:p>
            <a:pPr eaLnBrk="1" hangingPunct="1"/>
            <a:r>
              <a:rPr lang="en-US" dirty="0" smtClean="0"/>
              <a:t>Then we explore how to set up the development environment and create a first "Hello world" type application.</a:t>
            </a:r>
          </a:p>
          <a:p>
            <a:pPr eaLnBrk="1" hangingPunct="1"/>
            <a:r>
              <a:rPr lang="en-US" dirty="0" smtClean="0"/>
              <a:t>After that, we will look into the Revit database structure and its data and elements.</a:t>
            </a:r>
          </a:p>
          <a:p>
            <a:pPr eaLnBrk="1" hangingPunct="1"/>
            <a:r>
              <a:rPr lang="en-US" dirty="0" smtClean="0"/>
              <a:t>The samples provide a valuable knowledgebase on how to solve Revit programming tasks.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None/>
              <a:defRPr sz="3200"/>
            </a:lvl1pPr>
            <a:lvl2pPr>
              <a:spcBef>
                <a:spcPts val="0"/>
              </a:spcBef>
              <a:defRPr/>
            </a:lvl2pPr>
            <a:lvl3pPr>
              <a:spcBef>
                <a:spcPts val="0"/>
              </a:spcBef>
              <a:defRPr/>
            </a:lvl3pPr>
            <a:lvl4pPr>
              <a:spcBef>
                <a:spcPts val="0"/>
              </a:spcBef>
              <a:defRPr/>
            </a:lvl4pPr>
            <a:lvl5pPr>
              <a:spcBef>
                <a:spcPts val="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3"/>
          <p:cNvSpPr/>
          <p:nvPr userDrawn="1"/>
        </p:nvSpPr>
        <p:spPr>
          <a:xfrm>
            <a:off x="0" y="9355137"/>
            <a:ext cx="13011150" cy="40005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57594" tIns="28797" rIns="57594" bIns="28797" rtlCol="0" anchor="ctr"/>
          <a:lstStyle/>
          <a:p>
            <a:pPr algn="ctr"/>
            <a:endParaRPr lang="en-US"/>
          </a:p>
        </p:txBody>
      </p:sp>
      <p:sp>
        <p:nvSpPr>
          <p:cNvPr id="5" name="TextBox 4"/>
          <p:cNvSpPr txBox="1"/>
          <p:nvPr userDrawn="1"/>
        </p:nvSpPr>
        <p:spPr>
          <a:xfrm>
            <a:off x="180975" y="9512414"/>
            <a:ext cx="1558815" cy="138499"/>
          </a:xfrm>
          <a:prstGeom prst="rect">
            <a:avLst/>
          </a:prstGeom>
          <a:noFill/>
        </p:spPr>
        <p:txBody>
          <a:bodyPr wrap="square" lIns="0" tIns="0" rIns="0" bIns="0" rtlCol="0">
            <a:spAutoFit/>
          </a:bodyPr>
          <a:lstStyle/>
          <a:p>
            <a:r>
              <a:rPr lang="en-US" sz="900" b="0" i="0" dirty="0" smtClean="0">
                <a:solidFill>
                  <a:schemeClr val="tx1">
                    <a:lumMod val="65000"/>
                    <a:lumOff val="35000"/>
                  </a:schemeClr>
                </a:solidFill>
                <a:latin typeface="Frutiger Next LT W1G"/>
                <a:cs typeface="Frutiger Next LT W1G"/>
              </a:rPr>
              <a:t>© 2014 Autodesk</a:t>
            </a:r>
            <a:endParaRPr lang="en-US" sz="900" b="0" i="0" dirty="0">
              <a:solidFill>
                <a:schemeClr val="tx1">
                  <a:lumMod val="65000"/>
                  <a:lumOff val="35000"/>
                </a:schemeClr>
              </a:solidFill>
              <a:latin typeface="Frutiger Next LT W1G"/>
              <a:cs typeface="Frutiger Next LT W1G"/>
            </a:endParaRPr>
          </a:p>
        </p:txBody>
      </p:sp>
      <p:pic>
        <p:nvPicPr>
          <p:cNvPr id="6" name="Picture 5"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861374" y="9489044"/>
            <a:ext cx="1105051" cy="185240"/>
          </a:xfrm>
          <a:prstGeom prst="rect">
            <a:avLst/>
          </a:prstGeom>
        </p:spPr>
      </p:pic>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4" name="TextBox 3"/>
          <p:cNvSpPr txBox="1"/>
          <p:nvPr/>
        </p:nvSpPr>
        <p:spPr>
          <a:xfrm>
            <a:off x="314409" y="8588916"/>
            <a:ext cx="12483151" cy="1000274"/>
          </a:xfrm>
          <a:prstGeom prst="rect">
            <a:avLst/>
          </a:prstGeom>
          <a:noFill/>
        </p:spPr>
        <p:txBody>
          <a:bodyPr wrap="square" lIns="0" tIns="0" rIns="0" bIns="0" rtlCol="0">
            <a:spAutoFit/>
          </a:bodyPr>
          <a:lstStyle/>
          <a:p>
            <a:r>
              <a:rPr lang="en-US" sz="1300" b="0" i="0" dirty="0" smtClean="0">
                <a:solidFill>
                  <a:schemeClr val="bg1">
                    <a:lumMod val="65000"/>
                  </a:schemeClr>
                </a:solidFill>
                <a:latin typeface="Frutiger Next LT W1G"/>
                <a:cs typeface="Frutiger Next LT W1G"/>
              </a:rPr>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a:p>
            <a:endParaRPr lang="en-US" sz="1300" b="0" i="0" dirty="0" smtClean="0">
              <a:solidFill>
                <a:schemeClr val="bg1">
                  <a:lumMod val="65000"/>
                </a:schemeClr>
              </a:solidFill>
              <a:latin typeface="Frutiger Next LT W1G"/>
              <a:cs typeface="Frutiger Next LT W1G"/>
            </a:endParaRPr>
          </a:p>
          <a:p>
            <a:r>
              <a:rPr lang="en-US" sz="1300" b="0" i="0" dirty="0" smtClean="0">
                <a:solidFill>
                  <a:schemeClr val="bg1">
                    <a:lumMod val="65000"/>
                  </a:schemeClr>
                </a:solidFill>
                <a:latin typeface="Frutiger Next LT W1G"/>
                <a:cs typeface="Frutiger Next LT W1G"/>
              </a:rPr>
              <a:t>© 2014 Autodesk, Inc. All right</a:t>
            </a:r>
            <a:r>
              <a:rPr lang="en-US" sz="1300" b="0" i="0" baseline="0" dirty="0" smtClean="0">
                <a:solidFill>
                  <a:schemeClr val="bg1">
                    <a:lumMod val="65000"/>
                  </a:schemeClr>
                </a:solidFill>
                <a:latin typeface="Frutiger Next LT W1G"/>
                <a:cs typeface="Frutiger Next LT W1G"/>
              </a:rPr>
              <a:t>s reserved.</a:t>
            </a:r>
            <a:endParaRPr lang="en-US" sz="1300" b="0" i="0" dirty="0">
              <a:solidFill>
                <a:schemeClr val="bg1">
                  <a:lumMod val="65000"/>
                </a:schemeClr>
              </a:solidFill>
              <a:latin typeface="Frutiger Next LT W1G"/>
              <a:cs typeface="Frutiger Next LT W1G"/>
            </a:endParaRPr>
          </a:p>
        </p:txBody>
      </p:sp>
      <p:pic>
        <p:nvPicPr>
          <p:cNvPr id="6" name="Picture 5" descr="autodesk-logo-rgb-color-logo-black-text-large.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03942" y="3942871"/>
            <a:ext cx="8791832" cy="1473535"/>
          </a:xfrm>
          <a:prstGeom prst="rect">
            <a:avLst/>
          </a:prstGeom>
        </p:spPr>
      </p:pic>
    </p:spTree>
    <p:extLst>
      <p:ext uri="{BB962C8B-B14F-4D97-AF65-F5344CB8AC3E}">
        <p14:creationId xmlns:p14="http://schemas.microsoft.com/office/powerpoint/2010/main" val="3531202118"/>
      </p:ext>
    </p:extLst>
  </p:cSld>
  <p:clrMapOvr>
    <a:masterClrMapping/>
  </p:clrMapOvr>
  <p:transition/>
  <p:timing>
    <p:tnLst>
      <p:par>
        <p:cTn id="1" dur="indefinite" restart="never" nodeType="tmRoot"/>
      </p:par>
    </p:tnLst>
  </p:timing>
  <p:hf sldNum="0" hdr="0" dt="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sp>
        <p:nvSpPr>
          <p:cNvPr id="6" name="TextBox 5"/>
          <p:cNvSpPr txBox="1"/>
          <p:nvPr userDrawn="1"/>
        </p:nvSpPr>
        <p:spPr>
          <a:xfrm>
            <a:off x="5057775" y="839787"/>
            <a:ext cx="3299301" cy="338554"/>
          </a:xfrm>
          <a:prstGeom prst="rect">
            <a:avLst/>
          </a:prstGeom>
          <a:noFill/>
        </p:spPr>
        <p:txBody>
          <a:bodyPr wrap="none" rtlCol="0">
            <a:spAutoFit/>
          </a:bodyPr>
          <a:lstStyle/>
          <a:p>
            <a:r>
              <a:rPr lang="en-US" sz="1600" dirty="0" smtClean="0">
                <a:solidFill>
                  <a:schemeClr val="bg1"/>
                </a:solidFill>
              </a:rPr>
              <a:t>Introduction to Revit Programming</a:t>
            </a:r>
            <a:endParaRPr lang="en-US" sz="1600" i="1"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689" r:id="rId1"/>
    <p:sldLayoutId id="2147483691" r:id="rId2"/>
  </p:sldLayoutIdLst>
  <p:transition/>
  <p:timing>
    <p:tnLst>
      <p:par>
        <p:cTn id="1" dur="indefinite" restart="never" nodeType="tmRoot"/>
      </p:par>
    </p:tnLst>
  </p:timing>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chemeClr val="tx2"/>
        </a:buClr>
        <a:buSzPct val="80000"/>
        <a:buFont typeface="Wingdings" pitchFamily="2" charset="2"/>
        <a:buChar char="§"/>
        <a:defRPr sz="3100">
          <a:solidFill>
            <a:schemeClr val="tx1"/>
          </a:solidFill>
          <a:latin typeface="+mn-lt"/>
          <a:ea typeface="+mn-ea"/>
          <a:cs typeface="+mn-cs"/>
          <a:sym typeface="Arial" pitchFamily="34" charset="0"/>
        </a:defRPr>
      </a:lvl1pPr>
      <a:lvl2pPr marL="565764" indent="-282894" algn="l" rtl="0" eaLnBrk="1" fontAlgn="base" hangingPunct="1">
        <a:spcBef>
          <a:spcPts val="499"/>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40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300"/>
        </a:spcBef>
        <a:spcAft>
          <a:spcPct val="0"/>
        </a:spcAft>
        <a:buClr>
          <a:schemeClr val="tx2"/>
        </a:buClr>
        <a:buSzPct val="80000"/>
        <a:buFont typeface="Wingdings" pitchFamily="2" charset="2"/>
        <a:buChar char="§"/>
        <a:defRPr sz="2100">
          <a:solidFill>
            <a:schemeClr val="tx1"/>
          </a:solidFill>
          <a:latin typeface="+mn-lt"/>
          <a:ea typeface="+mn-ea"/>
          <a:cs typeface="+mn-cs"/>
          <a:sym typeface="Arial" pitchFamily="34" charset="0"/>
        </a:defRPr>
      </a:lvl4pPr>
      <a:lvl5pPr marL="1869592" indent="-205464" algn="l" rtl="0" eaLnBrk="1" fontAlgn="base" hangingPunct="1">
        <a:spcBef>
          <a:spcPts val="30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4" y="2668589"/>
            <a:ext cx="13011149" cy="3581399"/>
          </a:xfrm>
          <a:prstGeom prst="rect">
            <a:avLst/>
          </a:prstGeom>
          <a:solidFill>
            <a:schemeClr val="tx1">
              <a:alpha val="50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smtClean="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973389"/>
            <a:ext cx="11983084" cy="1981198"/>
          </a:xfrm>
        </p:spPr>
        <p:txBody>
          <a:bodyPr anchor="t"/>
          <a:lstStyle/>
          <a:p>
            <a:r>
              <a:rPr lang="en-US" sz="5400" dirty="0" smtClean="0">
                <a:solidFill>
                  <a:schemeClr val="bg1"/>
                </a:solidFill>
              </a:rPr>
              <a:t>Introduction to </a:t>
            </a:r>
            <a:r>
              <a:rPr lang="en-US" sz="5400" dirty="0" err="1" smtClean="0">
                <a:solidFill>
                  <a:schemeClr val="bg1"/>
                </a:solidFill>
              </a:rPr>
              <a:t>Revit</a:t>
            </a:r>
            <a:r>
              <a:rPr lang="en-US" sz="5400" dirty="0" smtClean="0">
                <a:solidFill>
                  <a:schemeClr val="bg1"/>
                </a:solidFill>
              </a:rPr>
              <a:t> Programming</a:t>
            </a:r>
            <a:br>
              <a:rPr lang="en-US" sz="5400" dirty="0" smtClean="0">
                <a:solidFill>
                  <a:schemeClr val="bg1"/>
                </a:solidFill>
              </a:rPr>
            </a:br>
            <a:r>
              <a:rPr lang="en-US" sz="3200" b="0" i="1" dirty="0" smtClean="0">
                <a:solidFill>
                  <a:schemeClr val="bg1"/>
                </a:solidFill>
              </a:rPr>
              <a:t>Hands-on Training Class </a:t>
            </a:r>
            <a:br>
              <a:rPr lang="en-US" sz="3200" b="0" i="1" dirty="0" smtClean="0">
                <a:solidFill>
                  <a:schemeClr val="bg1"/>
                </a:solidFill>
              </a:rPr>
            </a:br>
            <a:endParaRPr lang="en-US" b="0" dirty="0" smtClean="0">
              <a:solidFill>
                <a:schemeClr val="bg1"/>
              </a:solidFill>
            </a:endParaRPr>
          </a:p>
        </p:txBody>
      </p:sp>
      <p:sp>
        <p:nvSpPr>
          <p:cNvPr id="2052" name="Rectangle 4"/>
          <p:cNvSpPr>
            <a:spLocks noGrp="1" noChangeArrowheads="1"/>
          </p:cNvSpPr>
          <p:nvPr>
            <p:ph idx="1"/>
          </p:nvPr>
        </p:nvSpPr>
        <p:spPr>
          <a:xfrm>
            <a:off x="594361" y="4878387"/>
            <a:ext cx="9034109" cy="1371948"/>
          </a:xfrm>
        </p:spPr>
        <p:txBody>
          <a:bodyPr/>
          <a:lstStyle/>
          <a:p>
            <a:pPr marL="0" indent="0">
              <a:spcBef>
                <a:spcPct val="0"/>
              </a:spcBef>
              <a:buNone/>
            </a:pPr>
            <a:r>
              <a:rPr lang="en-US" i="1" dirty="0" smtClean="0">
                <a:solidFill>
                  <a:schemeClr val="bg1"/>
                </a:solidFill>
              </a:rPr>
              <a:t> </a:t>
            </a:r>
            <a:endParaRPr lang="en-US" sz="2400" i="1" dirty="0" smtClean="0">
              <a:solidFill>
                <a:schemeClr val="bg1"/>
              </a:solidFill>
            </a:endParaRPr>
          </a:p>
          <a:p>
            <a:pPr marL="0" indent="0">
              <a:spcBef>
                <a:spcPts val="201"/>
              </a:spcBef>
              <a:buNone/>
            </a:pPr>
            <a:r>
              <a:rPr lang="en-US" sz="2400" i="1" dirty="0" smtClean="0">
                <a:solidFill>
                  <a:schemeClr val="bg1"/>
                </a:solidFill>
              </a:rPr>
              <a:t>Developer Technical Services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GB" dirty="0" smtClean="0"/>
              <a:t>About these materials …</a:t>
            </a:r>
          </a:p>
        </p:txBody>
      </p:sp>
      <p:sp>
        <p:nvSpPr>
          <p:cNvPr id="4099" name="Rectangle 3"/>
          <p:cNvSpPr>
            <a:spLocks noGrp="1" noChangeArrowheads="1"/>
          </p:cNvSpPr>
          <p:nvPr>
            <p:ph idx="1"/>
          </p:nvPr>
        </p:nvSpPr>
        <p:spPr>
          <a:xfrm>
            <a:off x="593725" y="1830387"/>
            <a:ext cx="11762080" cy="6699652"/>
          </a:xfrm>
        </p:spPr>
        <p:txBody>
          <a:bodyPr/>
          <a:lstStyle/>
          <a:p>
            <a:pPr>
              <a:buFont typeface="Arial" pitchFamily="34" charset="0"/>
              <a:buChar char="•"/>
            </a:pPr>
            <a:r>
              <a:rPr lang="en-GB" sz="2400" dirty="0" smtClean="0"/>
              <a:t>Materials provided here are from our two day classroom trainings. You can also use this for self-learning. </a:t>
            </a:r>
          </a:p>
          <a:p>
            <a:pPr>
              <a:buFont typeface="Arial" pitchFamily="34" charset="0"/>
              <a:buChar char="•"/>
            </a:pPr>
            <a:endParaRPr lang="en-GB" sz="2400" dirty="0" smtClean="0"/>
          </a:p>
          <a:p>
            <a:pPr>
              <a:buFont typeface="Arial" pitchFamily="34" charset="0"/>
              <a:buChar char="•"/>
            </a:pPr>
            <a:r>
              <a:rPr lang="en-GB" sz="2400" dirty="0" smtClean="0"/>
              <a:t>This is to introduce you to the fundamentals of Revit API and to get you started. </a:t>
            </a:r>
          </a:p>
          <a:p>
            <a:pPr marL="0" indent="0"/>
            <a:r>
              <a:rPr lang="en-GB" sz="2400" dirty="0"/>
              <a:t> </a:t>
            </a:r>
            <a:r>
              <a:rPr lang="en-GB" sz="2400" dirty="0" smtClean="0"/>
              <a:t>   (Not meant to provide a complete coverage of Revit API nor .NET Framework.) </a:t>
            </a:r>
          </a:p>
          <a:p>
            <a:pPr>
              <a:buFont typeface="Arial" pitchFamily="34" charset="0"/>
              <a:buChar char="•"/>
            </a:pPr>
            <a:endParaRPr lang="en-GB" sz="2400" dirty="0" smtClean="0"/>
          </a:p>
          <a:p>
            <a:pPr>
              <a:buFont typeface="Arial" pitchFamily="34" charset="0"/>
              <a:buChar char="•"/>
            </a:pPr>
            <a:r>
              <a:rPr lang="en-GB" sz="2400" dirty="0" smtClean="0"/>
              <a:t>Materials are in C# and VB.NET. Lab exercises are provided in two languages. </a:t>
            </a:r>
            <a:r>
              <a:rPr lang="en-GB" sz="2400" dirty="0" err="1" smtClean="0"/>
              <a:t>Powerpoint</a:t>
            </a:r>
            <a:r>
              <a:rPr lang="en-GB" sz="2400" dirty="0" smtClean="0"/>
              <a:t> presentation is mixed. </a:t>
            </a:r>
          </a:p>
          <a:p>
            <a:pPr>
              <a:buFont typeface="Arial" pitchFamily="34" charset="0"/>
              <a:buChar char="•"/>
            </a:pPr>
            <a:endParaRPr lang="en-GB" sz="2400" dirty="0" smtClean="0"/>
          </a:p>
          <a:p>
            <a:pPr>
              <a:buFont typeface="Arial" pitchFamily="34" charset="0"/>
              <a:buChar char="•"/>
            </a:pPr>
            <a:r>
              <a:rPr lang="en-GB" sz="2400" dirty="0" smtClean="0"/>
              <a:t>Disclaimer: We are aware that materials are not free of errors. We intend to correct them as we encounter. We hope this will still be useful for you to get started with Revit API programming. </a:t>
            </a:r>
          </a:p>
          <a:p>
            <a:endParaRPr lang="en-GB" sz="2400" dirty="0" smtClean="0"/>
          </a:p>
          <a:p>
            <a:pPr algn="ctr"/>
            <a:r>
              <a:rPr lang="en-GB" sz="2400" dirty="0" smtClean="0"/>
              <a:t>Good luck!  </a:t>
            </a:r>
          </a:p>
          <a:p>
            <a:pPr algn="r"/>
            <a:r>
              <a:rPr lang="en-GB" sz="2000" dirty="0" smtClean="0"/>
              <a:t>AEC workgroup </a:t>
            </a:r>
          </a:p>
          <a:p>
            <a:pPr algn="r"/>
            <a:r>
              <a:rPr lang="en-GB" sz="2000" dirty="0" smtClean="0"/>
              <a:t>Developer Technical Services</a:t>
            </a:r>
          </a:p>
          <a:p>
            <a:pPr algn="r"/>
            <a:r>
              <a:rPr lang="en-GB" sz="2000" dirty="0" smtClean="0"/>
              <a:t>Autodesk Developer Network </a:t>
            </a:r>
          </a:p>
          <a:p>
            <a:endParaRPr lang="en-US" sz="2400" dirty="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smtClean="0"/>
              <a:t>Agenda</a:t>
            </a:r>
          </a:p>
        </p:txBody>
      </p:sp>
      <p:sp>
        <p:nvSpPr>
          <p:cNvPr id="5123" name="Rectangle 3"/>
          <p:cNvSpPr>
            <a:spLocks noGrp="1" noChangeArrowheads="1"/>
          </p:cNvSpPr>
          <p:nvPr>
            <p:ph idx="1"/>
          </p:nvPr>
        </p:nvSpPr>
        <p:spPr>
          <a:xfrm>
            <a:off x="593725" y="1677987"/>
            <a:ext cx="11762080" cy="7168156"/>
          </a:xfrm>
        </p:spPr>
        <p:txBody>
          <a:bodyPr/>
          <a:lstStyle/>
          <a:p>
            <a:r>
              <a:rPr lang="en-GB" sz="2800" dirty="0" smtClean="0"/>
              <a:t>Day 1: Overview and </a:t>
            </a:r>
            <a:r>
              <a:rPr lang="en-GB" sz="2800" dirty="0" err="1" smtClean="0"/>
              <a:t>Revit</a:t>
            </a:r>
            <a:r>
              <a:rPr lang="en-GB" sz="2800" dirty="0" smtClean="0"/>
              <a:t> database basics</a:t>
            </a:r>
          </a:p>
          <a:p>
            <a:pPr lvl="1"/>
            <a:r>
              <a:rPr lang="en-GB" sz="2400" dirty="0" smtClean="0"/>
              <a:t>External command, external application, more </a:t>
            </a:r>
            <a:r>
              <a:rPr lang="en-GB" sz="2400" dirty="0" err="1" smtClean="0"/>
              <a:t>RevitLookup</a:t>
            </a:r>
            <a:r>
              <a:rPr lang="en-GB" sz="2400" dirty="0" smtClean="0"/>
              <a:t> and </a:t>
            </a:r>
            <a:r>
              <a:rPr lang="en-GB" sz="2400" dirty="0" err="1" smtClean="0"/>
              <a:t>RvtSamples</a:t>
            </a:r>
            <a:r>
              <a:rPr lang="en-GB" sz="2400" dirty="0" smtClean="0"/>
              <a:t>, understanding the </a:t>
            </a:r>
            <a:r>
              <a:rPr lang="en-GB" sz="2400" dirty="0" err="1" smtClean="0"/>
              <a:t>Revit</a:t>
            </a:r>
            <a:r>
              <a:rPr lang="en-GB" sz="2400" dirty="0" smtClean="0"/>
              <a:t> Element class, filtered element collector, object creation and modification</a:t>
            </a:r>
            <a:br>
              <a:rPr lang="en-GB" sz="2400" dirty="0" smtClean="0"/>
            </a:br>
            <a:endParaRPr lang="en-GB" sz="2400" dirty="0" smtClean="0"/>
          </a:p>
          <a:p>
            <a:r>
              <a:rPr lang="en-GB" sz="2800" dirty="0" smtClean="0"/>
              <a:t>Day 2</a:t>
            </a:r>
          </a:p>
          <a:p>
            <a:pPr lvl="1"/>
            <a:r>
              <a:rPr lang="en-GB" sz="2400" dirty="0" err="1" smtClean="0"/>
              <a:t>Revit</a:t>
            </a:r>
            <a:r>
              <a:rPr lang="en-GB" sz="2400" dirty="0" smtClean="0"/>
              <a:t> UI basics: ribbon, dialog, selection, events</a:t>
            </a:r>
          </a:p>
          <a:p>
            <a:pPr lvl="1"/>
            <a:r>
              <a:rPr lang="en-GB" sz="2400" dirty="0" smtClean="0"/>
              <a:t>Family API</a:t>
            </a:r>
          </a:p>
          <a:p>
            <a:pPr lvl="1"/>
            <a:r>
              <a:rPr lang="en-GB" sz="2400" dirty="0" smtClean="0"/>
              <a:t>Advanced topics</a:t>
            </a:r>
          </a:p>
          <a:p>
            <a:pPr lvl="2"/>
            <a:r>
              <a:rPr lang="en-US" sz="2000" dirty="0" smtClean="0"/>
              <a:t>Extended storage</a:t>
            </a:r>
          </a:p>
          <a:p>
            <a:pPr lvl="2">
              <a:spcBef>
                <a:spcPts val="0"/>
              </a:spcBef>
            </a:pPr>
            <a:r>
              <a:rPr lang="en-US" sz="2000" dirty="0" smtClean="0"/>
              <a:t>Custom data in shared parameters: </a:t>
            </a:r>
            <a:r>
              <a:rPr lang="en-US" sz="2000" dirty="0" err="1" smtClean="0"/>
              <a:t>FireRating</a:t>
            </a:r>
            <a:endParaRPr lang="en-US" sz="2000" dirty="0" smtClean="0"/>
          </a:p>
          <a:p>
            <a:pPr lvl="2">
              <a:spcBef>
                <a:spcPts val="0"/>
              </a:spcBef>
            </a:pPr>
            <a:r>
              <a:rPr lang="en-US" sz="2000" dirty="0" err="1" smtClean="0"/>
              <a:t>DocumentChanged</a:t>
            </a:r>
            <a:r>
              <a:rPr lang="en-US" sz="2000" dirty="0" smtClean="0"/>
              <a:t> event: </a:t>
            </a:r>
            <a:r>
              <a:rPr lang="en-US" sz="2000" dirty="0" err="1" smtClean="0"/>
              <a:t>ChangesMonitor</a:t>
            </a:r>
            <a:endParaRPr lang="en-US" sz="2000" dirty="0" smtClean="0"/>
          </a:p>
          <a:p>
            <a:pPr lvl="2">
              <a:spcBef>
                <a:spcPts val="0"/>
              </a:spcBef>
            </a:pPr>
            <a:r>
              <a:rPr lang="en-US" sz="2000" dirty="0" smtClean="0"/>
              <a:t>Dynamic Model Update (DMU): </a:t>
            </a:r>
            <a:r>
              <a:rPr lang="en-US" sz="2000" dirty="0" err="1" smtClean="0"/>
              <a:t>DynamicModelUpdate</a:t>
            </a:r>
            <a:r>
              <a:rPr lang="en-US" sz="2000" dirty="0" smtClean="0"/>
              <a:t> and </a:t>
            </a:r>
            <a:r>
              <a:rPr lang="en-US" sz="2000" dirty="0" err="1" smtClean="0"/>
              <a:t>DistanceToSurfaces</a:t>
            </a:r>
            <a:endParaRPr lang="en-US" sz="2000" dirty="0" smtClean="0"/>
          </a:p>
          <a:p>
            <a:pPr lvl="2">
              <a:spcBef>
                <a:spcPts val="0"/>
              </a:spcBef>
            </a:pPr>
            <a:r>
              <a:rPr lang="en-US" sz="2000" dirty="0" smtClean="0"/>
              <a:t>Analysis </a:t>
            </a:r>
            <a:r>
              <a:rPr lang="en-US" sz="2000" dirty="0" err="1" smtClean="0"/>
              <a:t>Visualisation</a:t>
            </a:r>
            <a:r>
              <a:rPr lang="en-US" sz="2000" dirty="0" smtClean="0"/>
              <a:t> Framework (AVF): </a:t>
            </a:r>
            <a:r>
              <a:rPr lang="en-US" sz="2000" dirty="0" err="1" smtClean="0"/>
              <a:t>DistanceToSurfaces</a:t>
            </a:r>
            <a:r>
              <a:rPr lang="en-US" sz="2000" dirty="0" smtClean="0"/>
              <a:t> and </a:t>
            </a:r>
            <a:r>
              <a:rPr lang="en-US" sz="2000" dirty="0" err="1" smtClean="0"/>
              <a:t>SpatialFieldGradient</a:t>
            </a:r>
            <a:endParaRPr lang="en-US" sz="2000" dirty="0"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153987"/>
            <a:ext cx="11762080" cy="1417320"/>
          </a:xfrm>
        </p:spPr>
        <p:txBody>
          <a:bodyPr/>
          <a:lstStyle/>
          <a:p>
            <a:r>
              <a:rPr lang="en-US" dirty="0" err="1" smtClean="0"/>
              <a:t>Revit</a:t>
            </a:r>
            <a:r>
              <a:rPr lang="en-US" dirty="0" smtClean="0"/>
              <a:t> API Intro Labs  </a:t>
            </a:r>
            <a:endParaRPr lang="en-US" dirty="0"/>
          </a:p>
        </p:txBody>
      </p:sp>
      <p:sp>
        <p:nvSpPr>
          <p:cNvPr id="3" name="Content Placeholder 2"/>
          <p:cNvSpPr>
            <a:spLocks noGrp="1"/>
          </p:cNvSpPr>
          <p:nvPr>
            <p:ph idx="1"/>
          </p:nvPr>
        </p:nvSpPr>
        <p:spPr>
          <a:xfrm>
            <a:off x="593725" y="1601787"/>
            <a:ext cx="11762080" cy="7086600"/>
          </a:xfrm>
        </p:spPr>
        <p:txBody>
          <a:bodyPr/>
          <a:lstStyle/>
          <a:p>
            <a:r>
              <a:rPr lang="en-US" dirty="0" err="1" smtClean="0"/>
              <a:t>Revit</a:t>
            </a:r>
            <a:r>
              <a:rPr lang="en-US" dirty="0" smtClean="0"/>
              <a:t> API fundamentals </a:t>
            </a:r>
          </a:p>
          <a:p>
            <a:pPr lvl="1"/>
            <a:r>
              <a:rPr lang="en-US" dirty="0" err="1" smtClean="0"/>
              <a:t>Revit</a:t>
            </a:r>
            <a:r>
              <a:rPr lang="en-US" dirty="0" smtClean="0"/>
              <a:t> Add-ins: external command/application, attributes, add-in manifest and object model </a:t>
            </a:r>
          </a:p>
          <a:p>
            <a:pPr lvl="1"/>
            <a:r>
              <a:rPr lang="en-US" dirty="0" smtClean="0"/>
              <a:t>Representation of </a:t>
            </a:r>
            <a:r>
              <a:rPr lang="en-US" dirty="0" err="1" smtClean="0"/>
              <a:t>Revit</a:t>
            </a:r>
            <a:r>
              <a:rPr lang="en-US" dirty="0" smtClean="0"/>
              <a:t> elements  </a:t>
            </a:r>
          </a:p>
          <a:p>
            <a:pPr lvl="1"/>
            <a:r>
              <a:rPr lang="en-US" dirty="0" smtClean="0"/>
              <a:t>Element filtering and queries </a:t>
            </a:r>
          </a:p>
          <a:p>
            <a:pPr lvl="1"/>
            <a:r>
              <a:rPr lang="en-US" dirty="0" smtClean="0"/>
              <a:t>Element modification</a:t>
            </a:r>
          </a:p>
          <a:p>
            <a:pPr lvl="1"/>
            <a:r>
              <a:rPr lang="en-US" dirty="0" smtClean="0"/>
              <a:t>Model creation </a:t>
            </a:r>
          </a:p>
          <a:p>
            <a:pPr lvl="1"/>
            <a:r>
              <a:rPr lang="en-US" dirty="0" smtClean="0"/>
              <a:t>Application own data</a:t>
            </a:r>
          </a:p>
          <a:p>
            <a:r>
              <a:rPr lang="en-US" dirty="0" smtClean="0"/>
              <a:t>Exercises</a:t>
            </a:r>
          </a:p>
          <a:p>
            <a:pPr lvl="1"/>
            <a:r>
              <a:rPr lang="en-US" dirty="0" smtClean="0"/>
              <a:t>Lab1 – “Hello World”</a:t>
            </a:r>
          </a:p>
          <a:p>
            <a:pPr lvl="1"/>
            <a:r>
              <a:rPr lang="en-US" dirty="0" smtClean="0"/>
              <a:t>Lab2 – DB Element  </a:t>
            </a:r>
          </a:p>
          <a:p>
            <a:pPr lvl="1"/>
            <a:r>
              <a:rPr lang="en-US" dirty="0" smtClean="0"/>
              <a:t>Lab3 – Element Filtering </a:t>
            </a:r>
          </a:p>
          <a:p>
            <a:pPr lvl="1"/>
            <a:r>
              <a:rPr lang="en-US" dirty="0" smtClean="0"/>
              <a:t>Lab4 – Element Modification </a:t>
            </a:r>
          </a:p>
          <a:p>
            <a:pPr lvl="1"/>
            <a:r>
              <a:rPr lang="en-US" dirty="0" smtClean="0"/>
              <a:t>Lab5 – Model Creation </a:t>
            </a:r>
          </a:p>
          <a:p>
            <a:pPr lvl="1"/>
            <a:r>
              <a:rPr lang="en-US" dirty="0" smtClean="0"/>
              <a:t>Lab6 – Extensible Storage</a:t>
            </a:r>
          </a:p>
          <a:p>
            <a:pPr lvl="1"/>
            <a:r>
              <a:rPr lang="en-US" dirty="0" smtClean="0"/>
              <a:t>Lab7 – Shared Parameter</a:t>
            </a:r>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1921212"/>
      </p:ext>
    </p:extLst>
  </p:cSld>
  <p:clrMapOvr>
    <a:masterClrMapping/>
  </p:clrMapOvr>
  <p:transition/>
</p:sld>
</file>

<file path=ppt/theme/theme1.xml><?xml version="1.0" encoding="utf-8"?>
<a:theme xmlns:a="http://schemas.openxmlformats.org/drawingml/2006/main" name="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https://share.autodesk.com/Marketing/catalog/PublishingImages/09_25_08_AEC_Title_01.jpg</Url>
      <Description xsi:nil="true"/>
    </Image>
    <Date_x0020_Published xmlns="c8bab806-ca78-4cad-94f6-48e563f76e95">2009-05-14T07:00:00+00:00</Date_x0020_Published>
    <Media_x0020_Description xmlns="c8bab806-ca78-4cad-94f6-48e563f76e95">AEC Industry Title Slide -- General Overview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Props1.xml><?xml version="1.0" encoding="utf-8"?>
<ds:datastoreItem xmlns:ds="http://schemas.openxmlformats.org/officeDocument/2006/customXml" ds:itemID="{A9644739-F05B-4EE2-A361-57034C61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B23F64D-CA4A-4BF5-9636-FF31814D07BC}">
  <ds:schemaRefs>
    <ds:schemaRef ds:uri="http://schemas.microsoft.com/sharepoint/v3/contenttype/forms"/>
  </ds:schemaRefs>
</ds:datastoreItem>
</file>

<file path=customXml/itemProps3.xml><?xml version="1.0" encoding="utf-8"?>
<ds:datastoreItem xmlns:ds="http://schemas.openxmlformats.org/officeDocument/2006/customXml" ds:itemID="{6307AE55-A139-4AD7-ACEE-00E455099D23}">
  <ds:schemaRefs>
    <ds:schemaRef ds:uri="http://purl.org/dc/dcmitype/"/>
    <ds:schemaRef ds:uri="http://schemas.microsoft.com/office/2006/metadata/properties"/>
    <ds:schemaRef ds:uri="http://schemas.microsoft.com/office/2006/documentManagement/types"/>
    <ds:schemaRef ds:uri="http://www.w3.org/XML/1998/namespace"/>
    <ds:schemaRef ds:uri="f53a3603-67ad-45e2-accf-d44f8756b321"/>
    <ds:schemaRef ds:uri="http://schemas.openxmlformats.org/package/2006/metadata/core-properties"/>
    <ds:schemaRef ds:uri="c8bab806-ca78-4cad-94f6-48e563f76e95"/>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0</TotalTime>
  <Words>355</Words>
  <Application>Microsoft Macintosh PowerPoint</Application>
  <PresentationFormat>Custom</PresentationFormat>
  <Paragraphs>56</Paragraphs>
  <Slides>5</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Arial</vt:lpstr>
      <vt:lpstr>Calibri</vt:lpstr>
      <vt:lpstr>Frutiger Next LT W1G</vt:lpstr>
      <vt:lpstr>Gill Sans</vt:lpstr>
      <vt:lpstr>Lucida Grande</vt:lpstr>
      <vt:lpstr>Wingdings</vt:lpstr>
      <vt:lpstr>ヒラギノ角ゴ Pro W3</vt:lpstr>
      <vt:lpstr>ヒラギノ角ゴ Pro W6</vt:lpstr>
      <vt:lpstr>ADSK_White</vt:lpstr>
      <vt:lpstr>Introduction to Revit Programming Hands-on Training Class  </vt:lpstr>
      <vt:lpstr>About these materials …</vt:lpstr>
      <vt:lpstr>Agenda</vt:lpstr>
      <vt:lpstr>Revit API Intro Labs  </vt:lpstr>
      <vt:lpstr>PowerPoint Presentation</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creator/>
  <cp:lastModifiedBy/>
  <cp:revision>1</cp:revision>
  <dcterms:created xsi:type="dcterms:W3CDTF">2011-06-01T07:16:10Z</dcterms:created>
  <dcterms:modified xsi:type="dcterms:W3CDTF">2016-10-19T14:54:36Z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300</vt:r8>
  </property>
  <property fmtid="{D5CDD505-2E9C-101B-9397-08002B2CF9AE}" pid="5" name="URL">
    <vt:lpwstr/>
  </property>
  <property fmtid="{D5CDD505-2E9C-101B-9397-08002B2CF9AE}" pid="6" name="Business &amp; Corporate Type">
    <vt:lpwstr>2</vt:lpwstr>
  </property>
</Properties>
</file>