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10"/>
  </p:notesMasterIdLst>
  <p:handoutMasterIdLst>
    <p:handoutMasterId r:id="rId11"/>
  </p:handoutMasterIdLst>
  <p:sldIdLst>
    <p:sldId id="314" r:id="rId5"/>
    <p:sldId id="395" r:id="rId6"/>
    <p:sldId id="396" r:id="rId7"/>
    <p:sldId id="392" r:id="rId8"/>
    <p:sldId id="397" r:id="rId9"/>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5" autoAdjust="0"/>
    <p:restoredTop sz="89456" autoAdjust="0"/>
  </p:normalViewPr>
  <p:slideViewPr>
    <p:cSldViewPr>
      <p:cViewPr>
        <p:scale>
          <a:sx n="100" d="100"/>
          <a:sy n="100" d="100"/>
        </p:scale>
        <p:origin x="1264" y="-44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2/29/20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73444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2/29/20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069305445"/>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33BAFE96-AB2C-4447-A010-BAB4C6D65023}" type="slidenum">
              <a:rPr lang="en-US" smtClean="0"/>
              <a:pPr/>
              <a:t>2</a:t>
            </a:fld>
            <a:endParaRPr lang="en-US"/>
          </a:p>
        </p:txBody>
      </p:sp>
      <p:sp>
        <p:nvSpPr>
          <p:cNvPr id="149507" name="Rectangle 2"/>
          <p:cNvSpPr>
            <a:spLocks noGrp="1" noRot="1" noChangeAspect="1" noChangeArrowheads="1" noTextEdit="1"/>
          </p:cNvSpPr>
          <p:nvPr>
            <p:ph type="sldImg"/>
          </p:nvPr>
        </p:nvSpPr>
        <p:spPr>
          <a:xfrm>
            <a:off x="1509713" y="746125"/>
            <a:ext cx="3879850" cy="2909888"/>
          </a:xfrm>
          <a:ln/>
        </p:spPr>
      </p:sp>
      <p:sp>
        <p:nvSpPr>
          <p:cNvPr id="149508" name="Rectangle 3"/>
          <p:cNvSpPr>
            <a:spLocks noGrp="1" noChangeArrowheads="1"/>
          </p:cNvSpPr>
          <p:nvPr>
            <p:ph type="body" idx="1"/>
          </p:nvPr>
        </p:nvSpPr>
        <p:spPr>
          <a:noFill/>
          <a:ln/>
        </p:spPr>
        <p:txBody>
          <a:bodyPr/>
          <a:lstStyle/>
          <a:p>
            <a:pPr eaLnBrk="1" hangingPunct="1"/>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BB2972CD-747C-4C09-8739-9F182F30ACEE}" type="slidenum">
              <a:rPr lang="en-US" smtClean="0"/>
              <a:pPr/>
              <a:t>3</a:t>
            </a:fld>
            <a:endParaRPr lang="en-US"/>
          </a:p>
        </p:txBody>
      </p:sp>
      <p:sp>
        <p:nvSpPr>
          <p:cNvPr id="150531" name="Rectangle 2"/>
          <p:cNvSpPr>
            <a:spLocks noGrp="1" noRot="1" noChangeAspect="1" noChangeArrowheads="1" noTextEdit="1"/>
          </p:cNvSpPr>
          <p:nvPr>
            <p:ph type="sldImg"/>
          </p:nvPr>
        </p:nvSpPr>
        <p:spPr>
          <a:xfrm>
            <a:off x="1511300" y="746125"/>
            <a:ext cx="3876675" cy="2908300"/>
          </a:xfrm>
          <a:ln/>
        </p:spPr>
      </p:sp>
      <p:sp>
        <p:nvSpPr>
          <p:cNvPr id="150532" name="Rectangle 3"/>
          <p:cNvSpPr>
            <a:spLocks noGrp="1" noChangeArrowheads="1"/>
          </p:cNvSpPr>
          <p:nvPr>
            <p:ph type="body" idx="1"/>
          </p:nvPr>
        </p:nvSpPr>
        <p:spPr>
          <a:noFill/>
          <a:ln/>
        </p:spPr>
        <p:txBody>
          <a:bodyPr/>
          <a:lstStyle/>
          <a:p>
            <a:pPr eaLnBrk="1" hangingPunct="1"/>
            <a:r>
              <a:rPr lang="en-US" dirty="0"/>
              <a:t>We are running in low resolution today, so that we can switch back and forth between the presentation and live demos.</a:t>
            </a:r>
          </a:p>
          <a:p>
            <a:pPr eaLnBrk="1" hangingPunct="1"/>
            <a:r>
              <a:rPr lang="en-US" dirty="0"/>
              <a:t>So, what are the initial steps in creating a Revit application?</a:t>
            </a:r>
          </a:p>
          <a:p>
            <a:pPr eaLnBrk="1" hangingPunct="1"/>
            <a:r>
              <a:rPr lang="en-US" dirty="0"/>
              <a:t>The first thing is to understand is what is installed, the API architecture, the information provided and where to obtain more information.</a:t>
            </a:r>
          </a:p>
          <a:p>
            <a:pPr eaLnBrk="1" hangingPunct="1"/>
            <a:r>
              <a:rPr lang="en-US" dirty="0"/>
              <a:t>Then we explore how to set up the development environment and create a first "Hello world" type application.</a:t>
            </a:r>
          </a:p>
          <a:p>
            <a:pPr eaLnBrk="1" hangingPunct="1"/>
            <a:r>
              <a:rPr lang="en-US" dirty="0"/>
              <a:t>After that, we will look into the Revit database structure and its data and elements.</a:t>
            </a:r>
          </a:p>
          <a:p>
            <a:pPr eaLnBrk="1" hangingPunct="1"/>
            <a:r>
              <a:rPr lang="en-US" dirty="0"/>
              <a:t>The samples provide a valuable knowledgebase on how to solve Revit programming tasks.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179040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105452" y="8251100"/>
            <a:ext cx="12798977" cy="1000589"/>
          </a:xfrm>
          <a:prstGeom prst="rect">
            <a:avLst/>
          </a:prstGeom>
        </p:spPr>
        <p:txBody>
          <a:bodyPr vert="horz" lIns="0" tIns="0" rIns="0" bIns="0" anchor="b" anchorCtr="0"/>
          <a:lstStyle>
            <a:lvl1pPr marL="0" indent="0">
              <a:buNone/>
              <a:defRPr sz="1000">
                <a:solidFill>
                  <a:srgbClr val="595959"/>
                </a:solidFill>
              </a:defRPr>
            </a:lvl1p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428" y="3963987"/>
            <a:ext cx="9228628" cy="1578324"/>
          </a:xfrm>
          <a:prstGeom prst="rect">
            <a:avLst/>
          </a:prstGeom>
        </p:spPr>
      </p:pic>
    </p:spTree>
    <p:extLst>
      <p:ext uri="{BB962C8B-B14F-4D97-AF65-F5344CB8AC3E}">
        <p14:creationId xmlns:p14="http://schemas.microsoft.com/office/powerpoint/2010/main" val="1586229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footer_2014.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057784"/>
            <a:ext cx="13011150" cy="773603"/>
          </a:xfrm>
          <a:prstGeom prst="rect">
            <a:avLst/>
          </a:prstGeom>
        </p:spPr>
      </p:pic>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2020 Autodesk </a:t>
            </a:r>
          </a:p>
        </p:txBody>
      </p:sp>
      <p:sp>
        <p:nvSpPr>
          <p:cNvPr id="6" name="TextBox 5"/>
          <p:cNvSpPr txBox="1"/>
          <p:nvPr userDrawn="1"/>
        </p:nvSpPr>
        <p:spPr>
          <a:xfrm>
            <a:off x="5057775" y="9221787"/>
            <a:ext cx="3299301" cy="338554"/>
          </a:xfrm>
          <a:prstGeom prst="rect">
            <a:avLst/>
          </a:prstGeom>
          <a:noFill/>
        </p:spPr>
        <p:txBody>
          <a:bodyPr wrap="none" rtlCol="0">
            <a:spAutoFit/>
          </a:bodyPr>
          <a:lstStyle/>
          <a:p>
            <a:r>
              <a:rPr lang="en-US" sz="1600" dirty="0">
                <a:solidFill>
                  <a:schemeClr val="bg1"/>
                </a:solidFill>
              </a:rPr>
              <a:t>Introduction to </a:t>
            </a:r>
            <a:r>
              <a:rPr lang="en-US" sz="1600" err="1">
                <a:solidFill>
                  <a:schemeClr val="bg1"/>
                </a:solidFill>
              </a:rPr>
              <a:t>Revit</a:t>
            </a:r>
            <a:r>
              <a:rPr lang="en-US" sz="1600">
                <a:solidFill>
                  <a:schemeClr val="bg1"/>
                </a:solidFill>
              </a:rPr>
              <a:t> Programming</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75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981198"/>
          </a:xfrm>
        </p:spPr>
        <p:txBody>
          <a:bodyPr anchor="t"/>
          <a:lstStyle/>
          <a:p>
            <a:r>
              <a:rPr lang="en-US" sz="5400" dirty="0">
                <a:solidFill>
                  <a:schemeClr val="bg1"/>
                </a:solidFill>
              </a:rPr>
              <a:t>Introduction to </a:t>
            </a:r>
            <a:r>
              <a:rPr lang="en-US" sz="5400" dirty="0" err="1">
                <a:solidFill>
                  <a:schemeClr val="bg1"/>
                </a:solidFill>
              </a:rPr>
              <a:t>Revit</a:t>
            </a:r>
            <a:r>
              <a:rPr lang="en-US" sz="5400" dirty="0">
                <a:solidFill>
                  <a:schemeClr val="bg1"/>
                </a:solidFill>
              </a:rPr>
              <a:t> Programming</a:t>
            </a:r>
            <a:br>
              <a:rPr lang="en-US" sz="5400" dirty="0">
                <a:solidFill>
                  <a:schemeClr val="bg1"/>
                </a:solidFill>
              </a:rPr>
            </a:br>
            <a:r>
              <a:rPr lang="en-US" sz="3200" b="0" i="1" dirty="0">
                <a:solidFill>
                  <a:schemeClr val="bg1"/>
                </a:solidFill>
              </a:rPr>
              <a:t>Hands-on Training Class </a:t>
            </a:r>
            <a:br>
              <a:rPr lang="en-US" sz="3200" b="0" i="1" dirty="0">
                <a:solidFill>
                  <a:schemeClr val="bg1"/>
                </a:solidFill>
              </a:rPr>
            </a:br>
            <a:endParaRPr lang="en-US" b="0" dirty="0">
              <a:solidFill>
                <a:schemeClr val="bg1"/>
              </a:solidFill>
            </a:endParaRPr>
          </a:p>
        </p:txBody>
      </p:sp>
      <p:sp>
        <p:nvSpPr>
          <p:cNvPr id="2052" name="Rectangle 4"/>
          <p:cNvSpPr>
            <a:spLocks noGrp="1" noChangeArrowheads="1"/>
          </p:cNvSpPr>
          <p:nvPr>
            <p:ph idx="1"/>
          </p:nvPr>
        </p:nvSpPr>
        <p:spPr>
          <a:xfrm>
            <a:off x="594361" y="4878387"/>
            <a:ext cx="9034109" cy="1371948"/>
          </a:xfrm>
        </p:spPr>
        <p:txBody>
          <a:bodyPr/>
          <a:lstStyle/>
          <a:p>
            <a:pPr marL="0" indent="0">
              <a:spcBef>
                <a:spcPct val="0"/>
              </a:spcBef>
              <a:buNone/>
            </a:pPr>
            <a:r>
              <a:rPr lang="en-US" sz="4400" i="1" dirty="0">
                <a:solidFill>
                  <a:schemeClr val="bg1"/>
                </a:solidFill>
              </a:rPr>
              <a:t>Jeremy </a:t>
            </a:r>
            <a:r>
              <a:rPr lang="en-US" sz="4400" i="1" dirty="0" err="1">
                <a:solidFill>
                  <a:schemeClr val="bg1"/>
                </a:solidFill>
              </a:rPr>
              <a:t>Tammik</a:t>
            </a:r>
            <a:endParaRPr lang="en-US" sz="3600" i="1" dirty="0">
              <a:solidFill>
                <a:schemeClr val="bg1"/>
              </a:solidFill>
            </a:endParaRPr>
          </a:p>
          <a:p>
            <a:pPr marL="0" indent="0">
              <a:spcBef>
                <a:spcPts val="201"/>
              </a:spcBef>
              <a:buNone/>
            </a:pPr>
            <a:r>
              <a:rPr lang="en-US" sz="2400" i="1" dirty="0">
                <a:solidFill>
                  <a:schemeClr val="bg1"/>
                </a:solidFill>
              </a:rPr>
              <a:t>Developer Technical Services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a:t>About this material</a:t>
            </a:r>
          </a:p>
        </p:txBody>
      </p:sp>
      <p:sp>
        <p:nvSpPr>
          <p:cNvPr id="4099" name="Rectangle 3"/>
          <p:cNvSpPr>
            <a:spLocks noGrp="1" noChangeArrowheads="1"/>
          </p:cNvSpPr>
          <p:nvPr>
            <p:ph idx="1"/>
          </p:nvPr>
        </p:nvSpPr>
        <p:spPr>
          <a:xfrm>
            <a:off x="593725" y="1830387"/>
            <a:ext cx="12007850" cy="7086600"/>
          </a:xfrm>
        </p:spPr>
        <p:txBody>
          <a:bodyPr/>
          <a:lstStyle/>
          <a:p>
            <a:pPr>
              <a:buFont typeface="Arial" pitchFamily="34" charset="0"/>
              <a:buChar char="•"/>
            </a:pPr>
            <a:r>
              <a:rPr lang="en-GB" sz="2400" dirty="0"/>
              <a:t>The material provided here is from our two day classroom training. You can also use it for self-learning. </a:t>
            </a:r>
          </a:p>
          <a:p>
            <a:pPr>
              <a:buFont typeface="Arial" pitchFamily="34" charset="0"/>
              <a:buChar char="•"/>
            </a:pPr>
            <a:endParaRPr lang="en-GB" sz="2400" dirty="0"/>
          </a:p>
          <a:p>
            <a:pPr>
              <a:buFont typeface="Arial" pitchFamily="34" charset="0"/>
              <a:buChar char="•"/>
            </a:pPr>
            <a:r>
              <a:rPr lang="en-GB" sz="2400" dirty="0"/>
              <a:t>It provides an introduction to the fundamentals of the Revit API and helps you get started. It is not meant to provide a complete coverage of the Revit API nor the .NET framework.</a:t>
            </a:r>
          </a:p>
          <a:p>
            <a:pPr>
              <a:buFont typeface="Arial" pitchFamily="34" charset="0"/>
              <a:buChar char="•"/>
            </a:pPr>
            <a:endParaRPr lang="en-GB" sz="2400" dirty="0"/>
          </a:p>
          <a:p>
            <a:pPr>
              <a:buFont typeface="Arial" pitchFamily="34" charset="0"/>
              <a:buChar char="•"/>
            </a:pPr>
            <a:r>
              <a:rPr lang="en-GB" sz="2400" dirty="0"/>
              <a:t>The material is provided in both C# and VB.NET. Lab exercises are provided for both languages. The PowerPoint presentation is mixed. </a:t>
            </a:r>
          </a:p>
          <a:p>
            <a:pPr>
              <a:buFont typeface="Arial" pitchFamily="34" charset="0"/>
              <a:buChar char="•"/>
            </a:pPr>
            <a:endParaRPr lang="en-GB" sz="2400" dirty="0"/>
          </a:p>
          <a:p>
            <a:pPr>
              <a:buFont typeface="Arial" pitchFamily="34" charset="0"/>
              <a:buChar char="•"/>
            </a:pPr>
            <a:r>
              <a:rPr lang="en-GB" sz="2400" dirty="0"/>
              <a:t>Disclaimer: We are aware that this material is not error free and are happy to correct it as we go along. We hope this will still be useful for you to get started with Revit API programming. </a:t>
            </a:r>
          </a:p>
          <a:p>
            <a:endParaRPr lang="en-GB" sz="2400" dirty="0"/>
          </a:p>
          <a:p>
            <a:pPr algn="ctr"/>
            <a:r>
              <a:rPr lang="en-GB" sz="2400" dirty="0"/>
              <a:t>Good luck!  </a:t>
            </a:r>
          </a:p>
          <a:p>
            <a:pPr algn="r"/>
            <a:r>
              <a:rPr lang="en-GB" sz="2000" dirty="0"/>
              <a:t>AEC workgroup </a:t>
            </a:r>
          </a:p>
          <a:p>
            <a:pPr algn="r"/>
            <a:r>
              <a:rPr lang="en-GB" sz="2000" dirty="0"/>
              <a:t>Developer Technical Services</a:t>
            </a:r>
          </a:p>
          <a:p>
            <a:pPr algn="r"/>
            <a:r>
              <a:rPr lang="en-GB" sz="2000" dirty="0"/>
              <a:t>Autodesk Developer Network</a:t>
            </a:r>
          </a:p>
          <a:p>
            <a:pPr algn="r"/>
            <a:r>
              <a:rPr lang="en-GB" sz="2000" dirty="0"/>
              <a:t>March 2013 </a:t>
            </a:r>
          </a:p>
          <a:p>
            <a:endParaRPr 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Agenda</a:t>
            </a:r>
          </a:p>
        </p:txBody>
      </p:sp>
      <p:sp>
        <p:nvSpPr>
          <p:cNvPr id="5123" name="Rectangle 3"/>
          <p:cNvSpPr>
            <a:spLocks noGrp="1" noChangeArrowheads="1"/>
          </p:cNvSpPr>
          <p:nvPr>
            <p:ph idx="1"/>
          </p:nvPr>
        </p:nvSpPr>
        <p:spPr>
          <a:xfrm>
            <a:off x="593725" y="1677987"/>
            <a:ext cx="11762080" cy="7168156"/>
          </a:xfrm>
        </p:spPr>
        <p:txBody>
          <a:bodyPr/>
          <a:lstStyle/>
          <a:p>
            <a:r>
              <a:rPr lang="en-GB" sz="2800" dirty="0"/>
              <a:t>Day 1: Overview and </a:t>
            </a:r>
            <a:r>
              <a:rPr lang="en-GB" sz="2800" dirty="0" err="1"/>
              <a:t>Revit</a:t>
            </a:r>
            <a:r>
              <a:rPr lang="en-GB" sz="2800" dirty="0"/>
              <a:t> database basics</a:t>
            </a:r>
          </a:p>
          <a:p>
            <a:pPr lvl="1"/>
            <a:r>
              <a:rPr lang="en-GB" sz="2400" dirty="0"/>
              <a:t>External command, external application, </a:t>
            </a:r>
            <a:r>
              <a:rPr lang="en-GB" sz="2400" dirty="0" err="1"/>
              <a:t>RevitLookup</a:t>
            </a:r>
            <a:r>
              <a:rPr lang="en-GB" sz="2400" dirty="0"/>
              <a:t> and </a:t>
            </a:r>
            <a:r>
              <a:rPr lang="en-GB" sz="2400" dirty="0" err="1"/>
              <a:t>RvtSamples</a:t>
            </a:r>
            <a:r>
              <a:rPr lang="en-GB" sz="2400" dirty="0"/>
              <a:t>, understanding the Revit Element class, filtered element collector, object creation and modification</a:t>
            </a:r>
            <a:br>
              <a:rPr lang="en-GB" sz="2400" dirty="0"/>
            </a:br>
            <a:endParaRPr lang="en-GB" sz="2400" dirty="0"/>
          </a:p>
          <a:p>
            <a:r>
              <a:rPr lang="en-GB" sz="2800" dirty="0"/>
              <a:t>Day 2</a:t>
            </a:r>
          </a:p>
          <a:p>
            <a:pPr lvl="1"/>
            <a:r>
              <a:rPr lang="en-GB" sz="2400" dirty="0" err="1"/>
              <a:t>Revit</a:t>
            </a:r>
            <a:r>
              <a:rPr lang="en-GB" sz="2400" dirty="0"/>
              <a:t> UI basics: ribbon, dialog, selection, events</a:t>
            </a:r>
          </a:p>
          <a:p>
            <a:pPr lvl="1"/>
            <a:r>
              <a:rPr lang="en-GB" sz="2400" dirty="0"/>
              <a:t>Family API</a:t>
            </a:r>
          </a:p>
          <a:p>
            <a:pPr lvl="1"/>
            <a:r>
              <a:rPr lang="en-GB" sz="2400" dirty="0"/>
              <a:t>Advanced topics</a:t>
            </a:r>
          </a:p>
          <a:p>
            <a:pPr lvl="2"/>
            <a:r>
              <a:rPr lang="en-US" sz="2000" dirty="0"/>
              <a:t>Extensible storage</a:t>
            </a:r>
          </a:p>
          <a:p>
            <a:pPr lvl="2">
              <a:spcBef>
                <a:spcPts val="0"/>
              </a:spcBef>
            </a:pPr>
            <a:r>
              <a:rPr lang="en-US" sz="2000" dirty="0"/>
              <a:t>Custom data in shared parameters: </a:t>
            </a:r>
            <a:r>
              <a:rPr lang="en-US" sz="2000" dirty="0" err="1"/>
              <a:t>FireRating</a:t>
            </a:r>
            <a:endParaRPr lang="en-US" sz="2000" dirty="0"/>
          </a:p>
          <a:p>
            <a:pPr lvl="2">
              <a:spcBef>
                <a:spcPts val="0"/>
              </a:spcBef>
            </a:pPr>
            <a:r>
              <a:rPr lang="en-US" sz="2000" dirty="0" err="1"/>
              <a:t>DocumentChanged</a:t>
            </a:r>
            <a:r>
              <a:rPr lang="en-US" sz="2000" dirty="0"/>
              <a:t> event: </a:t>
            </a:r>
            <a:r>
              <a:rPr lang="en-US" sz="2000" dirty="0" err="1"/>
              <a:t>ChangesMonitor</a:t>
            </a:r>
            <a:endParaRPr lang="en-US" sz="2000" dirty="0"/>
          </a:p>
          <a:p>
            <a:pPr lvl="2">
              <a:spcBef>
                <a:spcPts val="0"/>
              </a:spcBef>
            </a:pPr>
            <a:r>
              <a:rPr lang="en-US" sz="2000" dirty="0"/>
              <a:t>Dynamic Model Update (DMU): </a:t>
            </a:r>
            <a:r>
              <a:rPr lang="en-US" sz="2000" dirty="0" err="1"/>
              <a:t>DynamicModelUpdate</a:t>
            </a:r>
            <a:r>
              <a:rPr lang="en-US" sz="2000" dirty="0"/>
              <a:t> and </a:t>
            </a:r>
            <a:r>
              <a:rPr lang="en-US" sz="2000" dirty="0" err="1"/>
              <a:t>DistanceToSurfaces</a:t>
            </a:r>
            <a:endParaRPr lang="en-US" sz="2000" dirty="0"/>
          </a:p>
          <a:p>
            <a:pPr lvl="2">
              <a:spcBef>
                <a:spcPts val="0"/>
              </a:spcBef>
            </a:pPr>
            <a:r>
              <a:rPr lang="en-US" sz="2000" dirty="0"/>
              <a:t>Analysis </a:t>
            </a:r>
            <a:r>
              <a:rPr lang="en-US" sz="2000" dirty="0" err="1"/>
              <a:t>Visualisation</a:t>
            </a:r>
            <a:r>
              <a:rPr lang="en-US" sz="2000" dirty="0"/>
              <a:t> Framework (AVF): </a:t>
            </a:r>
            <a:r>
              <a:rPr lang="en-US" sz="2000" dirty="0" err="1"/>
              <a:t>DistanceToSurfaces</a:t>
            </a:r>
            <a:r>
              <a:rPr lang="en-US" sz="2000" dirty="0"/>
              <a:t> and </a:t>
            </a:r>
            <a:r>
              <a:rPr lang="en-US" sz="2000" dirty="0" err="1"/>
              <a:t>SpatialFieldGradient</a:t>
            </a:r>
            <a:endParaRPr lang="en-US" sz="20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err="1"/>
              <a:t>Revit</a:t>
            </a:r>
            <a:r>
              <a:rPr lang="en-US" dirty="0"/>
              <a:t> API Intro Labs  </a:t>
            </a:r>
          </a:p>
        </p:txBody>
      </p:sp>
      <p:sp>
        <p:nvSpPr>
          <p:cNvPr id="3" name="Content Placeholder 2"/>
          <p:cNvSpPr>
            <a:spLocks noGrp="1"/>
          </p:cNvSpPr>
          <p:nvPr>
            <p:ph idx="1"/>
          </p:nvPr>
        </p:nvSpPr>
        <p:spPr>
          <a:xfrm>
            <a:off x="593725" y="1601787"/>
            <a:ext cx="11762080" cy="7086600"/>
          </a:xfrm>
        </p:spPr>
        <p:txBody>
          <a:bodyPr/>
          <a:lstStyle/>
          <a:p>
            <a:r>
              <a:rPr lang="en-US" dirty="0" err="1"/>
              <a:t>Revit</a:t>
            </a:r>
            <a:r>
              <a:rPr lang="en-US" dirty="0"/>
              <a:t> API fundamentals </a:t>
            </a:r>
          </a:p>
          <a:p>
            <a:pPr lvl="1"/>
            <a:r>
              <a:rPr lang="en-US" dirty="0"/>
              <a:t>Revit add-ins: external command and application, attributes, add-in manifest and object model </a:t>
            </a:r>
          </a:p>
          <a:p>
            <a:pPr lvl="1"/>
            <a:r>
              <a:rPr lang="en-US" dirty="0"/>
              <a:t>Representation of </a:t>
            </a:r>
            <a:r>
              <a:rPr lang="en-US" dirty="0" err="1"/>
              <a:t>Revit</a:t>
            </a:r>
            <a:r>
              <a:rPr lang="en-US" dirty="0"/>
              <a:t> elements  </a:t>
            </a:r>
          </a:p>
          <a:p>
            <a:pPr lvl="1"/>
            <a:r>
              <a:rPr lang="en-US" dirty="0"/>
              <a:t>Element filtering and queries </a:t>
            </a:r>
          </a:p>
          <a:p>
            <a:pPr lvl="1"/>
            <a:r>
              <a:rPr lang="en-US" dirty="0"/>
              <a:t>Element modification</a:t>
            </a:r>
          </a:p>
          <a:p>
            <a:pPr lvl="1"/>
            <a:r>
              <a:rPr lang="en-US" dirty="0"/>
              <a:t>Model creation </a:t>
            </a:r>
          </a:p>
          <a:p>
            <a:pPr lvl="1"/>
            <a:r>
              <a:rPr lang="en-US" dirty="0"/>
              <a:t>Application own data</a:t>
            </a:r>
          </a:p>
          <a:p>
            <a:r>
              <a:rPr lang="en-US" dirty="0"/>
              <a:t>Exercises</a:t>
            </a:r>
          </a:p>
          <a:p>
            <a:pPr lvl="1"/>
            <a:r>
              <a:rPr lang="en-US" dirty="0"/>
              <a:t>Lab1 – “Hello World”</a:t>
            </a:r>
          </a:p>
          <a:p>
            <a:pPr lvl="1"/>
            <a:r>
              <a:rPr lang="en-US" dirty="0"/>
              <a:t>Lab2 – DB Element  </a:t>
            </a:r>
          </a:p>
          <a:p>
            <a:pPr lvl="1"/>
            <a:r>
              <a:rPr lang="en-US" dirty="0"/>
              <a:t>Lab3 – Element Filtering </a:t>
            </a:r>
          </a:p>
          <a:p>
            <a:pPr lvl="1"/>
            <a:r>
              <a:rPr lang="en-US" dirty="0"/>
              <a:t>Lab4 – Element Modification </a:t>
            </a:r>
          </a:p>
          <a:p>
            <a:pPr lvl="1"/>
            <a:r>
              <a:rPr lang="en-US" dirty="0"/>
              <a:t>Lab5 – Model Creation </a:t>
            </a:r>
          </a:p>
          <a:p>
            <a:pPr lvl="1"/>
            <a:r>
              <a:rPr lang="en-US" dirty="0"/>
              <a:t>Lab6 – Extensible Storage</a:t>
            </a:r>
          </a:p>
          <a:p>
            <a:pPr lvl="1"/>
            <a:r>
              <a:rPr lang="en-US" dirty="0"/>
              <a:t>Lab7 – Shared Parameter</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105452" y="8251100"/>
            <a:ext cx="12798977" cy="589687"/>
          </a:xfrm>
        </p:spPr>
        <p:txBody>
          <a:bodyPr/>
          <a:lstStyle/>
          <a:p>
            <a:r>
              <a:rPr lang="en-US" dirty="0"/>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p:txBody>
      </p:sp>
    </p:spTree>
    <p:extLst>
      <p:ext uri="{BB962C8B-B14F-4D97-AF65-F5344CB8AC3E}">
        <p14:creationId xmlns:p14="http://schemas.microsoft.com/office/powerpoint/2010/main" val="2751651292"/>
      </p:ext>
    </p:extLst>
  </p:cSld>
  <p:clrMapOvr>
    <a:masterClrMapping/>
  </p:clrMapOvr>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6307AE55-A139-4AD7-ACEE-00E455099D23}">
  <ds:schemaRefs>
    <ds:schemaRef ds:uri="http://purl.org/dc/dcmitype/"/>
    <ds:schemaRef ds:uri="http://schemas.microsoft.com/office/2006/metadata/properties"/>
    <ds:schemaRef ds:uri="http://schemas.microsoft.com/office/2006/documentManagement/types"/>
    <ds:schemaRef ds:uri="http://www.w3.org/XML/1998/namespace"/>
    <ds:schemaRef ds:uri="f53a3603-67ad-45e2-accf-d44f8756b321"/>
    <ds:schemaRef ds:uri="http://schemas.openxmlformats.org/package/2006/metadata/core-properties"/>
    <ds:schemaRef ds:uri="c8bab806-ca78-4cad-94f6-48e563f76e95"/>
    <ds:schemaRef ds:uri="http://purl.org/dc/terms/"/>
    <ds:schemaRef ds:uri="http://purl.org/dc/elements/1.1/"/>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504</Words>
  <Application>Microsoft Macintosh PowerPoint</Application>
  <PresentationFormat>Custom</PresentationFormat>
  <Paragraphs>58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Gill Sans</vt:lpstr>
      <vt:lpstr>Lucida Grande</vt:lpstr>
      <vt:lpstr>Wingdings</vt:lpstr>
      <vt:lpstr>ADSK_White</vt:lpstr>
      <vt:lpstr>Introduction to Revit Programming Hands-on Training Class  </vt:lpstr>
      <vt:lpstr>About this material</vt:lpstr>
      <vt:lpstr>Agenda</vt:lpstr>
      <vt:lpstr>Revit API Intro Labs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2011-06-01T07:16:10Z</dcterms:created>
  <dcterms:modified xsi:type="dcterms:W3CDTF">2020-02-29T19:42:27Z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