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7"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p:cViewPr varScale="1">
        <p:scale>
          <a:sx n="77" d="100"/>
          <a:sy n="77" d="100"/>
        </p:scale>
        <p:origin x="1248" y="19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2/29/20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2/29/20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a:t>
            </a:r>
            <a:r>
              <a:rPr lang="en-US" baseline="0" dirty="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52</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Before discussing the new </a:t>
            </a:r>
            <a:r>
              <a:rPr lang="en-GB" dirty="0" err="1"/>
              <a:t>Revit</a:t>
            </a:r>
            <a:r>
              <a:rPr lang="en-GB" dirty="0"/>
              <a:t> family API, it is important to understand the basics of </a:t>
            </a:r>
            <a:r>
              <a:rPr lang="en-GB" dirty="0" err="1"/>
              <a:t>Revit</a:t>
            </a:r>
            <a:r>
              <a:rPr lang="en-GB" dirty="0"/>
              <a:t> families and their definition.</a:t>
            </a:r>
          </a:p>
          <a:p>
            <a:r>
              <a:rPr lang="en-GB" dirty="0"/>
              <a:t>Families in </a:t>
            </a:r>
            <a:r>
              <a:rPr lang="en-GB" dirty="0" err="1"/>
              <a:t>Revit</a:t>
            </a:r>
            <a:r>
              <a:rPr lang="en-GB" dirty="0"/>
              <a:t> are</a:t>
            </a:r>
            <a:r>
              <a:rPr lang="en-GB" baseline="0" dirty="0"/>
              <a:t> graphical representations of building objects and symbols.  It could be 2D or 3D geometric objects. It could be a data objects. </a:t>
            </a:r>
          </a:p>
          <a:p>
            <a:r>
              <a:rPr lang="en-GB" baseline="0" dirty="0"/>
              <a:t>There are three kinds of families:</a:t>
            </a:r>
          </a:p>
          <a:p>
            <a:r>
              <a:rPr lang="en-GB" baseline="0" dirty="0"/>
              <a:t>(1) System family – which is stored in the project template. Objects like, walls, roofs, floors, ceilings are in this category. </a:t>
            </a:r>
          </a:p>
          <a:p>
            <a:r>
              <a:rPr lang="en-GB" baseline="0" dirty="0"/>
              <a:t>(2) Standard family – uses .</a:t>
            </a:r>
            <a:r>
              <a:rPr lang="en-GB" baseline="0" dirty="0" err="1"/>
              <a:t>rfa</a:t>
            </a:r>
            <a:r>
              <a:rPr lang="en-GB" baseline="0" dirty="0"/>
              <a:t> file. Windows, doors, furniture, beams are in this category. </a:t>
            </a:r>
          </a:p>
          <a:p>
            <a:r>
              <a:rPr lang="en-GB" baseline="0" dirty="0"/>
              <a:t>(3) In-place families – this third category is the one stored in project and creates one of a kind of objects.  </a:t>
            </a:r>
          </a:p>
          <a:p>
            <a:r>
              <a:rPr lang="en-GB" baseline="0" dirty="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Regardless of whether you are using the UI or API, the</a:t>
            </a:r>
            <a:r>
              <a:rPr lang="en-US" baseline="0" dirty="0"/>
              <a:t> first thing you will need to decide is which template or family file you want to begin with.  </a:t>
            </a:r>
          </a:p>
          <a:p>
            <a:r>
              <a:rPr lang="en-US" baseline="0" dirty="0"/>
              <a:t>- You can create a family starting from a family template. </a:t>
            </a:r>
          </a:p>
          <a:p>
            <a:r>
              <a:rPr lang="en-US" baseline="0" dirty="0"/>
              <a:t>- You can also take an existing family and start from there. </a:t>
            </a:r>
          </a:p>
          <a:p>
            <a:r>
              <a:rPr lang="en-US" dirty="0"/>
              <a:t>There are plenty of templates to choose from. You will need to decide which template to start with. Typically,</a:t>
            </a:r>
            <a:r>
              <a:rPr lang="en-US" baseline="0" dirty="0"/>
              <a:t> you will need to think about: </a:t>
            </a:r>
          </a:p>
          <a:p>
            <a:r>
              <a:rPr lang="en-US" dirty="0"/>
              <a:t>- Is your family 2D or 3D?</a:t>
            </a:r>
            <a:r>
              <a:rPr lang="en-US" baseline="0" dirty="0"/>
              <a:t>  Model or detail?  </a:t>
            </a:r>
          </a:p>
          <a:p>
            <a:r>
              <a:rPr lang="en-US" baseline="0" dirty="0"/>
              <a:t>- Is it hosted or hosted, to a wall, ceiling, face based? </a:t>
            </a:r>
          </a:p>
          <a:p>
            <a:r>
              <a:rPr lang="en-US" baseline="0" dirty="0"/>
              <a:t>- What about the category?  </a:t>
            </a:r>
          </a:p>
          <a:p>
            <a:r>
              <a:rPr lang="en-US" baseline="0" dirty="0"/>
              <a:t>- How do you want to place it?  Anywhere on a project?  By two points? </a:t>
            </a:r>
          </a:p>
          <a:p>
            <a:r>
              <a:rPr lang="en-US" baseline="0" dirty="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Just like products, Family also has three flavours.  Most of the functionalities</a:t>
            </a:r>
            <a:r>
              <a:rPr lang="en-GB" baseline="0" dirty="0"/>
              <a:t> are same as Revit Architecture. </a:t>
            </a:r>
            <a:endParaRPr lang="en-GB" dirty="0"/>
          </a:p>
          <a:p>
            <a:r>
              <a:rPr lang="en-GB" dirty="0"/>
              <a:t>Revit Architecture </a:t>
            </a:r>
          </a:p>
          <a:p>
            <a:pPr marL="720000" lvl="1" indent="-392113">
              <a:spcBef>
                <a:spcPts val="600"/>
              </a:spcBef>
            </a:pPr>
            <a:r>
              <a:rPr lang="en-US" dirty="0"/>
              <a:t>- Family in</a:t>
            </a:r>
            <a:r>
              <a:rPr lang="en-US" baseline="0" dirty="0"/>
              <a:t> Revit Architecture supports b</a:t>
            </a:r>
            <a:r>
              <a:rPr lang="en-US" dirty="0"/>
              <a:t>asic building components with simplistic interactions in the model. </a:t>
            </a:r>
          </a:p>
          <a:p>
            <a:pPr marL="720000" lvl="1" indent="-392113">
              <a:spcBef>
                <a:spcPts val="300"/>
              </a:spcBef>
            </a:pPr>
            <a:r>
              <a:rPr lang="en-US" sz="1100" dirty="0">
                <a:solidFill>
                  <a:schemeClr val="bg1">
                    <a:lumMod val="65000"/>
                  </a:schemeClr>
                </a:solidFill>
              </a:rPr>
              <a:t>- Free placement objects - casework, furniture, etc. </a:t>
            </a:r>
          </a:p>
          <a:p>
            <a:pPr marL="720000" lvl="1" indent="-392113">
              <a:spcBef>
                <a:spcPts val="300"/>
              </a:spcBef>
            </a:pPr>
            <a:r>
              <a:rPr lang="en-US" sz="1100" dirty="0">
                <a:solidFill>
                  <a:schemeClr val="bg1">
                    <a:lumMod val="65000"/>
                  </a:schemeClr>
                </a:solidFill>
              </a:rPr>
              <a:t>- “2 point” placement objects – beams, detail components, etc.</a:t>
            </a:r>
          </a:p>
          <a:p>
            <a:pPr marL="720000" lvl="1" indent="-392113">
              <a:spcBef>
                <a:spcPts val="300"/>
              </a:spcBef>
            </a:pPr>
            <a:r>
              <a:rPr lang="en-US" sz="1100" dirty="0">
                <a:solidFill>
                  <a:schemeClr val="bg1">
                    <a:lumMod val="65000"/>
                  </a:schemeClr>
                </a:solidFill>
              </a:rPr>
              <a:t>- Hosted objects – windows, doors, columns (“level to level”), ceiling or “wall based” lighting fixtures.)</a:t>
            </a:r>
            <a:r>
              <a:rPr lang="en-US" sz="1100" baseline="0" dirty="0">
                <a:solidFill>
                  <a:schemeClr val="bg1">
                    <a:lumMod val="65000"/>
                  </a:schemeClr>
                </a:solidFill>
              </a:rPr>
              <a:t> </a:t>
            </a:r>
            <a:endParaRPr lang="en-US" sz="1100" dirty="0">
              <a:solidFill>
                <a:schemeClr val="bg1">
                  <a:lumMod val="65000"/>
                </a:schemeClr>
              </a:solidFill>
            </a:endParaRPr>
          </a:p>
          <a:p>
            <a:r>
              <a:rPr lang="en-GB" dirty="0"/>
              <a:t>Revit Structure </a:t>
            </a:r>
          </a:p>
          <a:p>
            <a:pPr marL="720000" lvl="1" indent="-457200">
              <a:spcBef>
                <a:spcPts val="600"/>
              </a:spcBef>
            </a:pPr>
            <a:r>
              <a:rPr lang="en-US" dirty="0"/>
              <a:t>- Has</a:t>
            </a:r>
            <a:r>
              <a:rPr lang="en-US" baseline="0" dirty="0"/>
              <a:t> A</a:t>
            </a:r>
            <a:r>
              <a:rPr lang="en-US" dirty="0"/>
              <a:t>dditional components with complex interactions with other objects. </a:t>
            </a:r>
            <a:r>
              <a:rPr lang="en-US" baseline="0" dirty="0"/>
              <a:t> In particular ones that support analytical models: </a:t>
            </a:r>
            <a:endParaRPr lang="en-US" dirty="0"/>
          </a:p>
          <a:p>
            <a:pPr marL="720000" lvl="1" indent="-457200">
              <a:spcBef>
                <a:spcPts val="300"/>
              </a:spcBef>
            </a:pPr>
            <a:r>
              <a:rPr lang="en-US" dirty="0"/>
              <a:t>- Framing - beams (“beams to beam”, “beam to column”), columns</a:t>
            </a:r>
          </a:p>
          <a:p>
            <a:pPr marL="720000" lvl="1" indent="-457200">
              <a:spcBef>
                <a:spcPts val="300"/>
              </a:spcBef>
            </a:pPr>
            <a:r>
              <a:rPr lang="en-US" dirty="0"/>
              <a:t>- Trusses - layout for girder trusses; Boundary Conditions</a:t>
            </a:r>
          </a:p>
          <a:p>
            <a:pPr marL="720000" lvl="1" indent="-457200">
              <a:spcBef>
                <a:spcPts val="300"/>
              </a:spcBef>
            </a:pPr>
            <a:r>
              <a:rPr lang="en-US" dirty="0"/>
              <a:t>- Span Direction Symbols; Reinforcement Symbols - area reinforcement expands to find edges, path reinforcement</a:t>
            </a:r>
          </a:p>
          <a:p>
            <a:r>
              <a:rPr lang="en-GB" dirty="0"/>
              <a:t>In Revit MEP </a:t>
            </a:r>
          </a:p>
          <a:p>
            <a:pPr marL="720000" lvl="1" indent="-457200">
              <a:spcBef>
                <a:spcPts val="600"/>
              </a:spcBef>
              <a:buFontTx/>
              <a:buNone/>
            </a:pPr>
            <a:r>
              <a:rPr lang="en-US" dirty="0"/>
              <a:t>- Connectors allowing objects to resize based on what they are connected to. </a:t>
            </a:r>
          </a:p>
          <a:p>
            <a:pPr marL="720000" lvl="1" indent="-457200">
              <a:spcBef>
                <a:spcPts val="600"/>
              </a:spcBef>
              <a:buFontTx/>
              <a:buChar char="-"/>
            </a:pPr>
            <a:endParaRPr lang="en-US" dirty="0"/>
          </a:p>
          <a:p>
            <a:endParaRPr lang="en-US" dirty="0"/>
          </a:p>
        </p:txBody>
      </p:sp>
      <p:sp>
        <p:nvSpPr>
          <p:cNvPr id="4" name="Footer Placeholder 3"/>
          <p:cNvSpPr>
            <a:spLocks noGrp="1"/>
          </p:cNvSpPr>
          <p:nvPr>
            <p:ph type="ftr" sz="quarter" idx="10"/>
          </p:nvPr>
        </p:nvSpPr>
        <p:spPr/>
        <p:txBody>
          <a:bodyPr/>
          <a:lstStyle/>
          <a:p>
            <a:r>
              <a:rPr lang="en-US" dirty="0"/>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Depending on the editor,</a:t>
            </a:r>
            <a:r>
              <a:rPr lang="en-US" baseline="0" dirty="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a:t>Family is a powerful feature in Revit,</a:t>
            </a:r>
            <a:r>
              <a:rPr lang="en-US" baseline="0" dirty="0"/>
              <a:t> c</a:t>
            </a:r>
            <a:r>
              <a:rPr lang="en-US" dirty="0"/>
              <a:t>reating a Family</a:t>
            </a:r>
            <a:r>
              <a:rPr lang="en-US" baseline="0" dirty="0"/>
              <a:t> could be fun, but it could be complex. When it becomes complex, it requires a good planning.  Here are some suggestions when building families by the Autodesk Revit content manager Steve Campbell.</a:t>
            </a:r>
          </a:p>
          <a:p>
            <a:pPr>
              <a:buFontTx/>
              <a:buNone/>
            </a:pPr>
            <a:r>
              <a:rPr lang="en-US" baseline="0" dirty="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a:t>You can create a quite complex object using family.  For</a:t>
            </a:r>
            <a:r>
              <a:rPr lang="en-GB" baseline="0" dirty="0"/>
              <a:t> example, </a:t>
            </a:r>
            <a:endParaRPr lang="en-GB" dirty="0"/>
          </a:p>
          <a:p>
            <a:pPr marL="0" lvl="0" indent="0">
              <a:spcBef>
                <a:spcPts val="0"/>
              </a:spcBef>
            </a:pPr>
            <a:r>
              <a:rPr lang="en-GB" dirty="0"/>
              <a:t>- Formulas</a:t>
            </a:r>
            <a:r>
              <a:rPr lang="en-GB" baseline="0" dirty="0"/>
              <a:t> </a:t>
            </a:r>
            <a:r>
              <a:rPr lang="en-GB" dirty="0"/>
              <a:t>can be used to control behaviour, visibility, arrays. For example, define</a:t>
            </a:r>
            <a:r>
              <a:rPr lang="en-GB" baseline="0" dirty="0"/>
              <a:t> arrays of bolts depending on the size of a plate.</a:t>
            </a:r>
          </a:p>
          <a:p>
            <a:pPr marL="0" lvl="0" indent="0">
              <a:spcBef>
                <a:spcPts val="0"/>
              </a:spcBef>
              <a:buFontTx/>
              <a:buNone/>
            </a:pPr>
            <a:r>
              <a:rPr lang="en-US" sz="2000" dirty="0">
                <a:solidFill>
                  <a:schemeClr val="bg1"/>
                </a:solidFill>
              </a:rPr>
              <a:t>- Arraying nested components allows the user to create families with repeatable elements across an array that can resize based on user input or rules. For example, a b</a:t>
            </a:r>
            <a:r>
              <a:rPr lang="en-US" sz="1800" dirty="0">
                <a:solidFill>
                  <a:schemeClr val="bg1"/>
                </a:solidFill>
              </a:rPr>
              <a:t>ookshelf with arrayed shelves. Mullion patterns based on rules. Open web joists that adjust based on length and height.</a:t>
            </a:r>
          </a:p>
          <a:p>
            <a:pPr marL="0" lvl="0" indent="0">
              <a:spcBef>
                <a:spcPts val="0"/>
              </a:spcBef>
              <a:buFontTx/>
              <a:buNone/>
            </a:pPr>
            <a:r>
              <a:rPr lang="en-GB" dirty="0"/>
              <a:t>- Advanced nesting - </a:t>
            </a:r>
            <a:r>
              <a:rPr lang="en-US" sz="2000" dirty="0">
                <a:solidFill>
                  <a:schemeClr val="bg1"/>
                </a:solidFill>
              </a:rPr>
              <a:t>Using nested families with the Family Type parameter can provide flexible components with swappable sub-components such as n</a:t>
            </a:r>
            <a:r>
              <a:rPr lang="en-US" sz="1800" dirty="0">
                <a:solidFill>
                  <a:schemeClr val="bg1"/>
                </a:solidFill>
              </a:rPr>
              <a:t>ested door panels, frames, hardware, p</a:t>
            </a:r>
            <a:r>
              <a:rPr lang="en-US" kern="0" dirty="0">
                <a:solidFill>
                  <a:schemeClr val="bg1"/>
                </a:solidFill>
                <a:latin typeface="+mn-lt"/>
              </a:rPr>
              <a:t>layground equipment, shown on the right,</a:t>
            </a:r>
            <a:r>
              <a:rPr lang="en-US" kern="0" baseline="0" dirty="0">
                <a:solidFill>
                  <a:schemeClr val="bg1"/>
                </a:solidFill>
                <a:latin typeface="+mn-lt"/>
              </a:rPr>
              <a:t> s</a:t>
            </a:r>
            <a:r>
              <a:rPr lang="en-US" kern="0" dirty="0">
                <a:solidFill>
                  <a:schemeClr val="bg1"/>
                </a:solidFill>
                <a:latin typeface="+mn-lt"/>
              </a:rPr>
              <a:t>wappable panels and components.</a:t>
            </a:r>
            <a:endParaRPr lang="en-GB" dirty="0"/>
          </a:p>
          <a:p>
            <a:pPr marL="0" indent="0" eaLnBrk="1" hangingPunct="1">
              <a:buFontTx/>
              <a:buNone/>
            </a:pPr>
            <a:r>
              <a:rPr lang="en-GB" dirty="0"/>
              <a:t>- Reference lines </a:t>
            </a:r>
            <a:r>
              <a:rPr lang="en-US" sz="2000" dirty="0">
                <a:solidFill>
                  <a:schemeClr val="bg1"/>
                </a:solidFill>
              </a:rPr>
              <a:t>allow geometry to move about in an angular fashion. They contain two endpoints and two “built in” work planes that can be parametrically controlled.  </a:t>
            </a:r>
            <a:r>
              <a:rPr lang="en-US" sz="1800" dirty="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a:t>Revit Families Guide</a:t>
            </a:r>
          </a:p>
          <a:p>
            <a:pPr marL="879543" lvl="2" indent="-284163"/>
            <a:r>
              <a:rPr lang="en-US" dirty="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Aubin</a:t>
            </a:r>
          </a:p>
          <a:p>
            <a:endParaRPr lang="en-GB" sz="17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8"/>
          <p:cNvSpPr>
            <a:spLocks noGrp="1"/>
          </p:cNvSpPr>
          <p:nvPr>
            <p:ph sz="quarter" idx="10"/>
          </p:nvPr>
        </p:nvSpPr>
        <p:spPr>
          <a:xfrm>
            <a:off x="603504" y="2148841"/>
            <a:ext cx="5788152" cy="6702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p:cNvSpPr>
            <a:spLocks noGrp="1"/>
          </p:cNvSpPr>
          <p:nvPr>
            <p:ph sz="quarter" idx="11"/>
          </p:nvPr>
        </p:nvSpPr>
        <p:spPr>
          <a:xfrm>
            <a:off x="6581775" y="2148840"/>
            <a:ext cx="5791200" cy="670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7626" y="9069387"/>
            <a:ext cx="13058775"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2020 Autodesk </a:t>
            </a:r>
          </a:p>
        </p:txBody>
      </p:sp>
      <p:sp>
        <p:nvSpPr>
          <p:cNvPr id="6" name="TextBox 5"/>
          <p:cNvSpPr txBox="1"/>
          <p:nvPr/>
        </p:nvSpPr>
        <p:spPr>
          <a:xfrm>
            <a:off x="5438775" y="9221787"/>
            <a:ext cx="2098523" cy="338554"/>
          </a:xfrm>
          <a:prstGeom prst="rect">
            <a:avLst/>
          </a:prstGeom>
          <a:noFill/>
        </p:spPr>
        <p:txBody>
          <a:bodyPr wrap="none" rtlCol="0">
            <a:spAutoFit/>
          </a:bodyPr>
          <a:lstStyle/>
          <a:p>
            <a:r>
              <a:rPr lang="en-US" sz="1600">
                <a:solidFill>
                  <a:schemeClr val="bg1"/>
                </a:solidFill>
              </a:rPr>
              <a:t>The Revit Family </a:t>
            </a:r>
            <a:r>
              <a:rPr lang="en-US" sz="1600" dirty="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Lst>
  <p:transition/>
  <p:hf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hebuildingcoder.typepad.com/blog/2013/07/family-api-nested-type-instance-and-symbol-retrieval.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2.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video" Target="file:///C:\My%20Documents\Training\ADN\ref_lines.wmv" TargetMode="External"/><Relationship Id="rId1" Type="http://schemas.microsoft.com/office/2007/relationships/media"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notesSlide" Target="../notesSlides/notesSlide8.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49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3201987"/>
            <a:ext cx="11983084" cy="1219673"/>
          </a:xfrm>
        </p:spPr>
        <p:txBody>
          <a:bodyPr anchor="t"/>
          <a:lstStyle/>
          <a:p>
            <a:r>
              <a:rPr lang="en-US" sz="4800" b="0" dirty="0" err="1">
                <a:solidFill>
                  <a:schemeClr val="bg1"/>
                </a:solidFill>
              </a:rPr>
              <a:t>Revit</a:t>
            </a:r>
            <a:r>
              <a:rPr lang="en-US" sz="4800" b="0" dirty="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4400" i="1" dirty="0">
                <a:solidFill>
                  <a:schemeClr val="bg1"/>
                </a:solidFill>
              </a:rPr>
              <a:t>Jeremy </a:t>
            </a:r>
            <a:r>
              <a:rPr lang="en-US" sz="4400" i="1" dirty="0" err="1">
                <a:solidFill>
                  <a:schemeClr val="bg1"/>
                </a:solidFill>
              </a:rPr>
              <a:t>Tammik</a:t>
            </a:r>
            <a:endParaRPr lang="en-US" sz="4000" i="1" dirty="0">
              <a:solidFill>
                <a:schemeClr val="bg1"/>
              </a:solidFill>
            </a:endParaRPr>
          </a:p>
          <a:p>
            <a:pPr marL="0" indent="0">
              <a:spcBef>
                <a:spcPct val="0"/>
              </a:spcBef>
              <a:buNone/>
            </a:pPr>
            <a:r>
              <a:rPr lang="en-US" sz="2400" i="1" dirty="0">
                <a:solidFill>
                  <a:schemeClr val="bg1"/>
                </a:solidFill>
              </a:rPr>
              <a:t>Developer Technical Service</a:t>
            </a:r>
            <a:r>
              <a:rPr lang="en-US" sz="2400" dirty="0">
                <a:solidFill>
                  <a:schemeClr val="bg1"/>
                </a:solidFill>
              </a:rPr>
              <a:t>s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a:t>Revit Families Guide</a:t>
            </a:r>
          </a:p>
          <a:p>
            <a:pPr marL="879543" lvl="2" indent="-284163"/>
            <a:r>
              <a:rPr lang="en-US" dirty="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t>
            </a:r>
            <a:r>
              <a:rPr lang="en-US" dirty="0" err="1"/>
              <a:t>Aubin</a:t>
            </a:r>
            <a:endParaRPr lang="en-US" dirty="0"/>
          </a:p>
          <a:p>
            <a:pPr marL="879543" lvl="2" indent="-284163"/>
            <a:r>
              <a:rPr lang="en-ZW" u="sng" dirty="0">
                <a:hlinkClick r:id="rId4"/>
              </a:rPr>
              <a:t>Learning Autodesk Revit MEP 2012</a:t>
            </a:r>
            <a:r>
              <a:rPr lang="en-ZW" u="sng" dirty="0"/>
              <a:t> </a:t>
            </a:r>
            <a:r>
              <a:rPr lang="en-ZW" dirty="0"/>
              <a:t>video training by Simon Whitbread, Don </a:t>
            </a:r>
            <a:r>
              <a:rPr lang="en-ZW" dirty="0" err="1"/>
              <a:t>Bokmiller</a:t>
            </a:r>
            <a:r>
              <a:rPr lang="en-ZW" dirty="0"/>
              <a:t> and Joel </a:t>
            </a:r>
            <a:r>
              <a:rPr lang="en-ZW" dirty="0" err="1"/>
              <a:t>Londenberg</a:t>
            </a:r>
            <a:br>
              <a:rPr lang="en-ZW" dirty="0"/>
            </a:br>
            <a:r>
              <a:rPr lang="en-ZW" sz="1600" dirty="0">
                <a:hlinkClick r:id="rId4"/>
              </a:rPr>
              <a:t>http://cad-notes.com/2011/12/learning-autodesk-revit-mep-2012-training-video-is-available</a:t>
            </a:r>
            <a:endParaRPr lang="en-ZW" sz="1600" dirty="0"/>
          </a:p>
          <a:p>
            <a:pPr marL="539750" lvl="1" indent="-284163">
              <a:buNone/>
            </a:pPr>
            <a:endParaRPr lang="en-US" dirty="0"/>
          </a:p>
          <a:p>
            <a:pPr marL="879543" lvl="2" indent="-284163"/>
            <a:endParaRPr lang="en-US" dirty="0"/>
          </a:p>
          <a:p>
            <a:pPr marL="539750" lvl="1" indent="-284163"/>
            <a:endParaRPr lang="en-GB" dirty="0"/>
          </a:p>
          <a:p>
            <a:pPr marL="539750" lvl="4" indent="-284163"/>
            <a:endParaRPr lang="en-GB" sz="2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a:t>Revit</a:t>
            </a:r>
            <a:r>
              <a:rPr lang="en-US" dirty="0"/>
              <a:t> API within the family editor context </a:t>
            </a:r>
          </a:p>
          <a:p>
            <a:r>
              <a:rPr lang="en-US" dirty="0"/>
              <a:t>Automate library generation, generate a family library on the fly, possibly linking with other library specification </a:t>
            </a:r>
          </a:p>
          <a:p>
            <a:r>
              <a:rPr lang="en-US" dirty="0"/>
              <a:t>Extract information and modify</a:t>
            </a:r>
          </a:p>
          <a:p>
            <a:r>
              <a:rPr lang="en-US" dirty="0"/>
              <a:t>Analogous to UI</a:t>
            </a:r>
          </a:p>
          <a:p>
            <a:r>
              <a:rPr lang="en-US" dirty="0"/>
              <a:t>There are a few differences and limitations you may want to be aware</a:t>
            </a:r>
          </a:p>
          <a:p>
            <a:pPr>
              <a:buNone/>
            </a:pPr>
            <a:endParaRPr lang="en-US" dirty="0"/>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a:t>FamilyManager</a:t>
            </a:r>
            <a:r>
              <a:rPr lang="en-US" dirty="0"/>
              <a:t> class: </a:t>
            </a:r>
          </a:p>
          <a:p>
            <a:pPr lvl="1"/>
            <a:r>
              <a:rPr lang="en-US" dirty="0"/>
              <a:t>add/remove/rename types, add/remove parameters, set values and formulas</a:t>
            </a:r>
          </a:p>
          <a:p>
            <a:r>
              <a:rPr lang="en-US" dirty="0"/>
              <a:t>Document methods specific to family context: </a:t>
            </a:r>
          </a:p>
          <a:p>
            <a:pPr lvl="1"/>
            <a:r>
              <a:rPr lang="en-GB" sz="2400"/>
              <a:t>IsFamilyDocument – identifies whether the current document is a family document</a:t>
            </a:r>
          </a:p>
          <a:p>
            <a:pPr lvl="1"/>
            <a:r>
              <a:rPr lang="en-GB" sz="2400"/>
              <a:t>OwnerFamily – returns the owning family of this family document</a:t>
            </a:r>
          </a:p>
          <a:p>
            <a:pPr lvl="1"/>
            <a:r>
              <a:rPr lang="en-GB" sz="2400"/>
              <a:t>FamilyManager </a:t>
            </a:r>
            <a:r>
              <a:rPr lang="en-GB" sz="2400" dirty="0"/>
              <a:t>– returns a </a:t>
            </a:r>
            <a:r>
              <a:rPr lang="en-GB" sz="2400" dirty="0" err="1"/>
              <a:t>FamilyManager</a:t>
            </a:r>
            <a:r>
              <a:rPr lang="en-GB" sz="2400" dirty="0"/>
              <a:t> object to provide access to family types and parameters</a:t>
            </a:r>
          </a:p>
          <a:p>
            <a:pPr lvl="1"/>
            <a:r>
              <a:rPr lang="en-GB" sz="2400" dirty="0" err="1"/>
              <a:t>FamilyCreate</a:t>
            </a:r>
            <a:r>
              <a:rPr lang="en-GB" sz="2400" dirty="0"/>
              <a:t> –  returns a </a:t>
            </a:r>
            <a:r>
              <a:rPr lang="en-GB" sz="2400" dirty="0" err="1"/>
              <a:t>FamilyItemCreate</a:t>
            </a:r>
            <a:r>
              <a:rPr lang="en-GB" sz="2400" dirty="0"/>
              <a:t> object to create new instances of elements within a </a:t>
            </a:r>
            <a:r>
              <a:rPr lang="en-GB" sz="2400"/>
              <a:t>family document, </a:t>
            </a:r>
            <a:r>
              <a:rPr lang="en-GB" sz="2400" dirty="0"/>
              <a:t>analogous to the Create object in a project</a:t>
            </a:r>
          </a:p>
          <a:p>
            <a:pPr lvl="1"/>
            <a:r>
              <a:rPr lang="en-GB" sz="2400" dirty="0" err="1"/>
              <a:t>EditFamily</a:t>
            </a:r>
            <a:r>
              <a:rPr lang="en-GB" sz="2400" dirty="0"/>
              <a:t> – edit a family loaded in a project document</a:t>
            </a:r>
          </a:p>
          <a:p>
            <a:endParaRPr lang="en-GB" sz="2400" dirty="0"/>
          </a:p>
          <a:p>
            <a:pPr>
              <a:buNone/>
            </a:pPr>
            <a:endParaRPr lang="en-US" dirty="0"/>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Exercises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Labs Exercises</a:t>
            </a:r>
            <a:r>
              <a:rPr lang="en-US" b="0" i="1" dirty="0">
                <a:solidFill>
                  <a:schemeClr val="accent4"/>
                </a:solidFill>
              </a:rPr>
              <a:t> </a:t>
            </a:r>
            <a:br>
              <a:rPr lang="en-US" b="0" i="1" dirty="0">
                <a:solidFill>
                  <a:schemeClr val="accent4"/>
                </a:solidFill>
              </a:rPr>
            </a:br>
            <a:r>
              <a:rPr lang="en-US" sz="2800" b="0" i="1" dirty="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a:t>Incremental exercises to create a column family: </a:t>
            </a:r>
          </a:p>
          <a:p>
            <a:endParaRPr lang="en-US" dirty="0"/>
          </a:p>
          <a:p>
            <a:r>
              <a:rPr lang="en-US" dirty="0"/>
              <a:t>Lab1 – create a column family with rectangular profile </a:t>
            </a:r>
          </a:p>
          <a:p>
            <a:r>
              <a:rPr lang="en-US" dirty="0"/>
              <a:t>Lab2 – create a column family with L-shaped profile </a:t>
            </a:r>
          </a:p>
          <a:p>
            <a:r>
              <a:rPr lang="en-US" dirty="0"/>
              <a:t>Lab3 – add formula and assign materials</a:t>
            </a:r>
          </a:p>
          <a:p>
            <a:r>
              <a:rPr lang="en-US" dirty="0"/>
              <a:t>Lab4 – add visibility control </a:t>
            </a:r>
          </a:p>
          <a:p>
            <a:endParaRPr lang="en-US" dirty="0"/>
          </a:p>
          <a:p>
            <a:pPr>
              <a:buNone/>
            </a:pPr>
            <a:r>
              <a:rPr lang="en-US" dirty="0"/>
              <a:t>Include step-by-step instruction</a:t>
            </a:r>
          </a:p>
          <a:p>
            <a:pPr>
              <a:buNone/>
            </a:pPr>
            <a:r>
              <a:rPr lang="en-US" dirty="0"/>
              <a:t>In VB.NET and C#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a:t>Lab1 – Create a Rectangular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check the family context </a:t>
            </a:r>
          </a:p>
          <a:p>
            <a:pPr lvl="1"/>
            <a:r>
              <a:rPr lang="en-US" dirty="0"/>
              <a:t>create a simple solid using extrusion </a:t>
            </a:r>
          </a:p>
          <a:p>
            <a:pPr lvl="1"/>
            <a:r>
              <a:rPr lang="en-US" dirty="0"/>
              <a:t>set alignments</a:t>
            </a:r>
          </a:p>
          <a:p>
            <a:pPr lvl="1"/>
            <a:r>
              <a:rPr lang="en-US" dirty="0"/>
              <a:t>add types </a:t>
            </a:r>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rvtDoc.IsFamilyDocument</a:t>
            </a:r>
            <a:r>
              <a:rPr lang="en-US" sz="2400" dirty="0">
                <a:solidFill>
                  <a:schemeClr val="accent6"/>
                </a:solidFill>
              </a:rPr>
              <a:t>()</a:t>
            </a:r>
          </a:p>
          <a:p>
            <a:pPr lvl="1"/>
            <a:r>
              <a:rPr lang="en-US" sz="2400" dirty="0" err="1">
                <a:solidFill>
                  <a:schemeClr val="accent6"/>
                </a:solidFill>
              </a:rPr>
              <a:t>rvtDoc.OwnerFamily.FamilyCategory.Name</a:t>
            </a:r>
            <a:endParaRPr lang="en-US" sz="2400" dirty="0">
              <a:solidFill>
                <a:schemeClr val="accent6"/>
              </a:solidFill>
            </a:endParaRPr>
          </a:p>
          <a:p>
            <a:pPr lvl="1"/>
            <a:r>
              <a:rPr lang="en-US" sz="2400" dirty="0" err="1">
                <a:solidFill>
                  <a:schemeClr val="accent6"/>
                </a:solidFill>
              </a:rPr>
              <a:t>rvtDoc.FamilyCreate.NewExtrusion</a:t>
            </a:r>
            <a:r>
              <a:rPr lang="en-US" sz="2400" dirty="0">
                <a:solidFill>
                  <a:schemeClr val="accent6"/>
                </a:solidFill>
              </a:rPr>
              <a:t>()</a:t>
            </a:r>
          </a:p>
          <a:p>
            <a:pPr lvl="1"/>
            <a:r>
              <a:rPr lang="en-US" sz="2400" dirty="0" err="1">
                <a:solidFill>
                  <a:schemeClr val="accent6"/>
                </a:solidFill>
              </a:rPr>
              <a:t>rvtDoc.FamilyCreate.NewAlignment</a:t>
            </a:r>
            <a:r>
              <a:rPr lang="en-US" sz="2400" dirty="0">
                <a:solidFill>
                  <a:schemeClr val="accent6"/>
                </a:solidFill>
              </a:rPr>
              <a:t>() </a:t>
            </a:r>
          </a:p>
          <a:p>
            <a:pPr lvl="1"/>
            <a:r>
              <a:rPr lang="en-US" sz="2400" dirty="0" err="1">
                <a:solidFill>
                  <a:schemeClr val="accent6"/>
                </a:solidFill>
              </a:rPr>
              <a:t>familyMgr</a:t>
            </a:r>
            <a:r>
              <a:rPr lang="en-US" sz="2400" dirty="0">
                <a:solidFill>
                  <a:schemeClr val="accent6"/>
                </a:solidFill>
              </a:rPr>
              <a:t> = </a:t>
            </a:r>
            <a:r>
              <a:rPr lang="en-US" sz="2400" dirty="0" err="1">
                <a:solidFill>
                  <a:schemeClr val="accent6"/>
                </a:solidFill>
              </a:rPr>
              <a:t>rvtDoc.FamilyManager</a:t>
            </a:r>
            <a:r>
              <a:rPr lang="en-US" sz="2400" dirty="0">
                <a:solidFill>
                  <a:schemeClr val="accent6"/>
                </a:solidFill>
              </a:rPr>
              <a:t> </a:t>
            </a:r>
          </a:p>
          <a:p>
            <a:pPr lvl="1"/>
            <a:r>
              <a:rPr lang="en-US" sz="2400" dirty="0" err="1">
                <a:solidFill>
                  <a:schemeClr val="accent6"/>
                </a:solidFill>
              </a:rPr>
              <a:t>familyMgr.NewType</a:t>
            </a:r>
            <a:r>
              <a:rPr lang="en-US" sz="2400" dirty="0">
                <a:solidFill>
                  <a:schemeClr val="accent6"/>
                </a:solidFill>
              </a:rPr>
              <a:t>() </a:t>
            </a:r>
          </a:p>
          <a:p>
            <a:pPr lvl="1"/>
            <a:r>
              <a:rPr lang="en-US" sz="2400" dirty="0" err="1">
                <a:solidFill>
                  <a:schemeClr val="accent6"/>
                </a:solidFill>
              </a:rPr>
              <a:t>familyMgr.Parameter</a:t>
            </a:r>
            <a:r>
              <a:rPr lang="en-US" sz="2400" dirty="0">
                <a:solidFill>
                  <a:schemeClr val="accent6"/>
                </a:solidFill>
              </a:rPr>
              <a:t>(); </a:t>
            </a:r>
            <a:r>
              <a:rPr lang="en-US" sz="2400" dirty="0" err="1">
                <a:solidFill>
                  <a:schemeClr val="accent6"/>
                </a:solidFill>
              </a:rPr>
              <a:t>familyMgr.Set</a:t>
            </a:r>
            <a:r>
              <a:rPr lang="en-US" sz="2400" dirty="0">
                <a:solidFill>
                  <a:schemeClr val="accent6"/>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a:t>Lab2 – Create a L-Shape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reference planes </a:t>
            </a:r>
          </a:p>
          <a:p>
            <a:pPr lvl="1"/>
            <a:r>
              <a:rPr lang="en-US" dirty="0"/>
              <a:t>add parameters </a:t>
            </a:r>
          </a:p>
          <a:p>
            <a:pPr lvl="1"/>
            <a:r>
              <a:rPr lang="en-US"/>
              <a:t>add dimensions </a:t>
            </a: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rvtDoc.FamilyCreate.NewReferencePlane</a:t>
            </a:r>
            <a:r>
              <a:rPr lang="en-US" sz="2400" dirty="0">
                <a:solidFill>
                  <a:schemeClr val="accent6"/>
                </a:solidFill>
              </a:rPr>
              <a:t>()</a:t>
            </a:r>
          </a:p>
          <a:p>
            <a:pPr lvl="1"/>
            <a:r>
              <a:rPr lang="en-US" sz="2400" dirty="0" err="1">
                <a:solidFill>
                  <a:schemeClr val="accent6"/>
                </a:solidFill>
              </a:rPr>
              <a:t>familyMgr.AddParameter</a:t>
            </a:r>
            <a:r>
              <a:rPr lang="en-US" sz="2400" dirty="0">
                <a:solidFill>
                  <a:schemeClr val="accent6"/>
                </a:solidFill>
              </a:rPr>
              <a:t>() </a:t>
            </a:r>
          </a:p>
          <a:p>
            <a:pPr lvl="1"/>
            <a:r>
              <a:rPr lang="en-US" sz="2400" dirty="0" err="1">
                <a:solidFill>
                  <a:schemeClr val="accent6"/>
                </a:solidFill>
              </a:rPr>
              <a:t>rvtDoc.FamilyCreate.NewDimension</a:t>
            </a:r>
            <a:r>
              <a:rPr lang="en-US" sz="2400" dirty="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Lab3 – Add Formulas and Materials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formulas </a:t>
            </a:r>
          </a:p>
          <a:p>
            <a:pPr lvl="1"/>
            <a:r>
              <a:rPr lang="en-US" dirty="0"/>
              <a:t>add materials </a:t>
            </a:r>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familyMgr.SetFormula</a:t>
            </a:r>
            <a:r>
              <a:rPr lang="en-US" sz="2400" dirty="0">
                <a:solidFill>
                  <a:schemeClr val="accent6"/>
                </a:solidFill>
              </a:rPr>
              <a:t>() </a:t>
            </a:r>
          </a:p>
          <a:p>
            <a:pPr lvl="1"/>
            <a:r>
              <a:rPr lang="en-US" sz="2400" dirty="0" err="1">
                <a:solidFill>
                  <a:schemeClr val="accent6"/>
                </a:solidFill>
              </a:rPr>
              <a:t>pSolid.Parameter</a:t>
            </a:r>
            <a:r>
              <a:rPr lang="en-US" sz="2400" dirty="0">
                <a:solidFill>
                  <a:schemeClr val="accent6"/>
                </a:solidFill>
              </a:rPr>
              <a:t>(“Material”) </a:t>
            </a:r>
          </a:p>
          <a:p>
            <a:pPr lvl="1"/>
            <a:r>
              <a:rPr lang="en-US" sz="2400" dirty="0" err="1">
                <a:solidFill>
                  <a:schemeClr val="accent6"/>
                </a:solidFill>
              </a:rPr>
              <a:t>familyMgr.AddParameter</a:t>
            </a:r>
            <a:r>
              <a:rPr lang="en-US" sz="2400" dirty="0">
                <a:solidFill>
                  <a:schemeClr val="accent6"/>
                </a:solidFill>
              </a:rPr>
              <a:t>(“</a:t>
            </a:r>
            <a:r>
              <a:rPr lang="en-US" sz="2400" dirty="0" err="1">
                <a:solidFill>
                  <a:schemeClr val="accent6"/>
                </a:solidFill>
              </a:rPr>
              <a:t>MyColumnFinish</a:t>
            </a:r>
            <a:r>
              <a:rPr lang="en-US" sz="2400" dirty="0">
                <a:solidFill>
                  <a:schemeClr val="accent6"/>
                </a:solidFill>
              </a:rPr>
              <a:t>”, </a:t>
            </a:r>
            <a:r>
              <a:rPr lang="en-US" sz="2400" dirty="0" err="1">
                <a:solidFill>
                  <a:schemeClr val="accent6"/>
                </a:solidFill>
              </a:rPr>
              <a:t>BuiltInParameterGroup.PG_MATERIALS</a:t>
            </a:r>
            <a:r>
              <a:rPr lang="en-US" sz="2400" dirty="0">
                <a:solidFill>
                  <a:schemeClr val="accent6"/>
                </a:solidFill>
              </a:rPr>
              <a:t>, </a:t>
            </a:r>
            <a:r>
              <a:rPr lang="en-US" sz="2400" dirty="0" err="1">
                <a:solidFill>
                  <a:schemeClr val="accent6"/>
                </a:solidFill>
              </a:rPr>
              <a:t>ParameterType.Material</a:t>
            </a:r>
            <a:r>
              <a:rPr lang="en-US" sz="2400" dirty="0">
                <a:solidFill>
                  <a:schemeClr val="accent6"/>
                </a:solidFill>
              </a:rPr>
              <a:t>, True)</a:t>
            </a:r>
          </a:p>
          <a:p>
            <a:pPr lvl="1"/>
            <a:r>
              <a:rPr lang="en-US" sz="2400" dirty="0" err="1">
                <a:solidFill>
                  <a:schemeClr val="accent6"/>
                </a:solidFill>
              </a:rPr>
              <a:t>familyMgr.AssociateElementParameterToFamilyParameter</a:t>
            </a:r>
            <a:r>
              <a:rPr lang="en-US" sz="2400" dirty="0">
                <a:solidFill>
                  <a:schemeClr val="accent6"/>
                </a:solidFill>
              </a:rPr>
              <a:t>()</a:t>
            </a:r>
          </a:p>
          <a:p>
            <a:pPr lvl="1">
              <a:buNone/>
            </a:pPr>
            <a:endParaRPr lang="en-US" sz="2400" dirty="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 – Add Visibility Control </a:t>
            </a:r>
          </a:p>
        </p:txBody>
      </p:sp>
      <p:sp>
        <p:nvSpPr>
          <p:cNvPr id="3" name="Content Placeholder 2"/>
          <p:cNvSpPr>
            <a:spLocks noGrp="1"/>
          </p:cNvSpPr>
          <p:nvPr>
            <p:ph idx="1"/>
          </p:nvPr>
        </p:nvSpPr>
        <p:spPr/>
        <p:txBody>
          <a:bodyPr/>
          <a:lstStyle/>
          <a:p>
            <a:pPr>
              <a:buNone/>
            </a:pPr>
            <a:r>
              <a:rPr lang="en-US" b="1" dirty="0"/>
              <a:t>Objective: </a:t>
            </a:r>
            <a:endParaRPr lang="en-US" dirty="0"/>
          </a:p>
          <a:p>
            <a:pPr lvl="1"/>
            <a:r>
              <a:rPr lang="en-US" dirty="0"/>
              <a:t>add line representation</a:t>
            </a:r>
          </a:p>
          <a:p>
            <a:pPr lvl="1"/>
            <a:r>
              <a:rPr lang="en-US" dirty="0"/>
              <a:t>add visibility control  </a:t>
            </a:r>
          </a:p>
          <a:p>
            <a:pPr lvl="1">
              <a:buNone/>
            </a:pPr>
            <a:endParaRPr lang="en-US" dirty="0"/>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rvtDoc.FamilyCreate.NewSymbolicCurve</a:t>
            </a:r>
            <a:r>
              <a:rPr lang="en-US" sz="2400" dirty="0">
                <a:solidFill>
                  <a:schemeClr val="accent6"/>
                </a:solidFill>
              </a:rPr>
              <a:t>()</a:t>
            </a:r>
          </a:p>
          <a:p>
            <a:pPr lvl="1"/>
            <a:r>
              <a:rPr lang="en-US" sz="2400" dirty="0" err="1">
                <a:solidFill>
                  <a:schemeClr val="accent6"/>
                </a:solidFill>
              </a:rPr>
              <a:t>rvtDoc.FamilyCreate.NewModelCurve</a:t>
            </a:r>
            <a:r>
              <a:rPr lang="en-US" sz="2400" dirty="0">
                <a:solidFill>
                  <a:schemeClr val="accent6"/>
                </a:solidFill>
              </a:rPr>
              <a:t>()</a:t>
            </a:r>
          </a:p>
          <a:p>
            <a:pPr lvl="1"/>
            <a:r>
              <a:rPr lang="en-US" sz="2400" dirty="0" err="1">
                <a:solidFill>
                  <a:schemeClr val="accent6"/>
                </a:solidFill>
              </a:rPr>
              <a:t>FamilyElementVisibility</a:t>
            </a:r>
            <a:r>
              <a:rPr lang="en-US" sz="2400" dirty="0">
                <a:solidFill>
                  <a:schemeClr val="accent6"/>
                </a:solidFill>
              </a:rPr>
              <a:t>(</a:t>
            </a:r>
            <a:r>
              <a:rPr lang="en-US" sz="2400" dirty="0" err="1">
                <a:solidFill>
                  <a:schemeClr val="accent6"/>
                </a:solidFill>
              </a:rPr>
              <a:t>FamilyElementVisibilityType.ViewSpecific</a:t>
            </a:r>
            <a:r>
              <a:rPr lang="en-US" sz="2400" dirty="0">
                <a:solidFill>
                  <a:schemeClr val="accent6"/>
                </a:solidFill>
              </a:rPr>
              <a:t>/Model) </a:t>
            </a:r>
          </a:p>
          <a:p>
            <a:pPr lvl="1"/>
            <a:r>
              <a:rPr lang="en-US" sz="2400" dirty="0" err="1">
                <a:solidFill>
                  <a:schemeClr val="accent6"/>
                </a:solidFill>
              </a:rPr>
              <a:t>FamilyElementVisibility.IsShownInFine</a:t>
            </a:r>
            <a:r>
              <a:rPr lang="en-US" sz="2400" dirty="0">
                <a:solidFill>
                  <a:schemeClr val="accent6"/>
                </a:solidFill>
              </a:rPr>
              <a:t>, etc. </a:t>
            </a:r>
          </a:p>
          <a:p>
            <a:pPr lvl="1"/>
            <a:r>
              <a:rPr lang="en-US" sz="2400" dirty="0" err="1">
                <a:solidFill>
                  <a:schemeClr val="accent6"/>
                </a:solidFill>
              </a:rPr>
              <a:t>pLine.SetVisibility</a:t>
            </a:r>
            <a:r>
              <a:rPr lang="en-US" sz="2400" dirty="0">
                <a:solidFill>
                  <a:schemeClr val="accent6"/>
                </a:solidFill>
              </a:rPr>
              <a:t>(</a:t>
            </a:r>
            <a:r>
              <a:rPr lang="en-US" sz="2400" dirty="0" err="1">
                <a:solidFill>
                  <a:schemeClr val="accent6"/>
                </a:solidFill>
              </a:rPr>
              <a:t>pFamilyElementVisibility</a:t>
            </a:r>
            <a:r>
              <a:rPr lang="en-US" sz="2400" dirty="0">
                <a:solidFill>
                  <a:schemeClr val="accent6"/>
                </a:solidFill>
              </a:rPr>
              <a:t>)</a:t>
            </a:r>
          </a:p>
          <a:p>
            <a:pPr lvl="1"/>
            <a:endParaRPr lang="en-US" sz="2400" dirty="0">
              <a:solidFill>
                <a:schemeClr val="accent6"/>
              </a:solidFill>
            </a:endParaRPr>
          </a:p>
          <a:p>
            <a:pPr lvl="1">
              <a:buNone/>
            </a:pPr>
            <a:endParaRPr lang="en-US" sz="2400" dirty="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a:t>Background</a:t>
            </a:r>
          </a:p>
          <a:p>
            <a:pPr lvl="1"/>
            <a:r>
              <a:rPr lang="en-US" dirty="0"/>
              <a:t>Family content creation itself is highly customizable feature even without API</a:t>
            </a:r>
          </a:p>
          <a:p>
            <a:pPr lvl="1"/>
            <a:r>
              <a:rPr lang="en-US" dirty="0"/>
              <a:t>Understanding how it works in UI is a key to successful creation in API</a:t>
            </a:r>
          </a:p>
          <a:p>
            <a:pPr lvl="1"/>
            <a:r>
              <a:rPr lang="en-US" dirty="0"/>
              <a:t>There used to be two Revit API expertise communities</a:t>
            </a:r>
          </a:p>
          <a:p>
            <a:pPr lvl="2"/>
            <a:r>
              <a:rPr lang="en-US" dirty="0"/>
              <a:t>those who know UI and content creation well</a:t>
            </a:r>
          </a:p>
          <a:p>
            <a:pPr lvl="2"/>
            <a:r>
              <a:rPr lang="en-US" dirty="0"/>
              <a:t>those who are fluent in programming, but are not familiar with UI </a:t>
            </a:r>
            <a:br>
              <a:rPr lang="en-US" dirty="0"/>
            </a:br>
            <a:endParaRPr lang="en-US" dirty="0"/>
          </a:p>
          <a:p>
            <a:r>
              <a:rPr lang="en-US" dirty="0"/>
              <a:t>Goals of this talk</a:t>
            </a:r>
          </a:p>
          <a:p>
            <a:pPr lvl="1"/>
            <a:r>
              <a:rPr lang="en-US" dirty="0"/>
              <a:t>Learn the Family API along the best practice in UI </a:t>
            </a:r>
          </a:p>
          <a:p>
            <a:pPr lvl="1"/>
            <a:r>
              <a:rPr lang="en-US" dirty="0"/>
              <a:t>Establish steps to follow to write a program using Family API, which  are stable, flexible and adaptable when you move beyond the basics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r>
              <a:rPr lang="en-US" dirty="0"/>
              <a:t>Reference planes</a:t>
            </a:r>
          </a:p>
          <a:p>
            <a:r>
              <a:rPr lang="en-US" dirty="0"/>
              <a:t>Parameters</a:t>
            </a:r>
          </a:p>
          <a:p>
            <a:r>
              <a:rPr lang="en-US" dirty="0"/>
              <a:t>Dimensions</a:t>
            </a:r>
          </a:p>
          <a:p>
            <a:r>
              <a:rPr lang="en-US" dirty="0"/>
              <a:t>Types</a:t>
            </a:r>
          </a:p>
          <a:p>
            <a:r>
              <a:rPr lang="en-US" dirty="0"/>
              <a:t>Geometry</a:t>
            </a:r>
          </a:p>
          <a:p>
            <a:r>
              <a:rPr lang="en-US" dirty="0"/>
              <a:t>Alignments</a:t>
            </a:r>
          </a:p>
          <a:p>
            <a:endParaRPr lang="en-US" dirty="0"/>
          </a:p>
        </p:txBody>
      </p:sp>
      <p:sp>
        <p:nvSpPr>
          <p:cNvPr id="2" name="Title 1"/>
          <p:cNvSpPr>
            <a:spLocks noGrp="1"/>
          </p:cNvSpPr>
          <p:nvPr>
            <p:ph type="title"/>
          </p:nvPr>
        </p:nvSpPr>
        <p:spPr/>
        <p:txBody>
          <a:bodyPr/>
          <a:lstStyle/>
          <a:p>
            <a:r>
              <a:rPr lang="en-US" dirty="0"/>
              <a:t>Family API along Best Practice</a:t>
            </a:r>
            <a:r>
              <a:rPr lang="en-US" b="0" i="1" dirty="0">
                <a:solidFill>
                  <a:schemeClr val="accent4"/>
                </a:solidFill>
              </a:rPr>
              <a:t> </a:t>
            </a:r>
            <a:br>
              <a:rPr lang="en-US" b="0" i="1" dirty="0">
                <a:solidFill>
                  <a:schemeClr val="accent4"/>
                </a:solidFill>
              </a:rPr>
            </a:br>
            <a:r>
              <a:rPr lang="en-US" sz="2800" b="0" i="1" dirty="0">
                <a:solidFill>
                  <a:schemeClr val="accent4"/>
                </a:solidFill>
              </a:rPr>
              <a:t>Example: Simple L-shape column</a:t>
            </a:r>
            <a:endParaRPr lang="en-US" sz="2800"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p>
        </p:txBody>
      </p:sp>
      <p:sp>
        <p:nvSpPr>
          <p:cNvPr id="3" name="Content Placeholder 2"/>
          <p:cNvSpPr>
            <a:spLocks noGrp="1"/>
          </p:cNvSpPr>
          <p:nvPr>
            <p:ph idx="1"/>
          </p:nvPr>
        </p:nvSpPr>
        <p:spPr/>
        <p:txBody>
          <a:bodyPr/>
          <a:lstStyle/>
          <a:p>
            <a:r>
              <a:rPr lang="en-US" dirty="0"/>
              <a:t>Right template (e.g., “Metric Column.rft”) </a:t>
            </a:r>
          </a:p>
          <a:p>
            <a:r>
              <a:rPr lang="en-US" dirty="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r>
              <a:rPr lang="en-US" sz="2800" b="0" i="1" dirty="0">
                <a:solidFill>
                  <a:schemeClr val="accent4"/>
                </a:solidFill>
              </a:rPr>
              <a:t> </a:t>
            </a:r>
            <a:br>
              <a:rPr lang="en-US" sz="2800" b="0" i="1" dirty="0">
                <a:solidFill>
                  <a:schemeClr val="accent4"/>
                </a:solidFill>
              </a:rPr>
            </a:br>
            <a:r>
              <a:rPr lang="en-US" sz="2800" b="0" i="1" dirty="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ValidateDocument</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our command works in the context of family editor only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b="1" dirty="0" err="1">
                <a:latin typeface="Courier New"/>
                <a:ea typeface="MS Mincho"/>
                <a:cs typeface="Times New Roman"/>
              </a:rPr>
              <a:t>IsFamilyDocument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works only in the family editor."</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if we have a right template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Family = </a:t>
            </a:r>
            <a:r>
              <a:rPr lang="en-US" sz="1800" dirty="0" err="1">
                <a:latin typeface="Courier New"/>
                <a:ea typeface="MS Mincho"/>
                <a:cs typeface="Times New Roman"/>
              </a:rPr>
              <a:t>rvtDoc.</a:t>
            </a:r>
            <a:r>
              <a:rPr lang="en-US" sz="1800" b="1" dirty="0" err="1">
                <a:latin typeface="Courier New"/>
                <a:ea typeface="MS Mincho"/>
                <a:cs typeface="Times New Roman"/>
              </a:rPr>
              <a:t>OwnerFamily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document does not have Owner Family."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the family category of this document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catColumn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Category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rvtDoc.Settings.Categories.Item</a:t>
            </a:r>
            <a:r>
              <a:rPr lang="en-US" sz="1800" dirty="0">
                <a:latin typeface="Courier New"/>
                <a:ea typeface="MS Mincho"/>
                <a:cs typeface="Times New Roman"/>
              </a:rPr>
              <a:t>(</a:t>
            </a:r>
            <a:r>
              <a:rPr lang="en-US" sz="1800" dirty="0" err="1">
                <a:latin typeface="Courier New"/>
                <a:ea typeface="MS Mincho"/>
                <a:cs typeface="Times New Roman"/>
              </a:rPr>
              <a:t>BuiltInCategory.OST_Columns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b="1" dirty="0" err="1">
                <a:latin typeface="Courier New"/>
                <a:ea typeface="MS Mincho"/>
                <a:cs typeface="Times New Roman"/>
              </a:rPr>
              <a:t>FamilyCategory</a:t>
            </a:r>
            <a:r>
              <a:rPr lang="en-US" sz="1800" dirty="0" err="1">
                <a:latin typeface="Courier New"/>
                <a:ea typeface="MS Mincho"/>
                <a:cs typeface="Times New Roman"/>
              </a:rPr>
              <a:t>.Id.Equals</a:t>
            </a:r>
            <a:r>
              <a:rPr lang="en-US" sz="1800" dirty="0">
                <a:latin typeface="Courier New"/>
                <a:ea typeface="MS Mincho"/>
                <a:cs typeface="Times New Roman"/>
              </a:rPr>
              <a:t>(</a:t>
            </a:r>
            <a:r>
              <a:rPr lang="en-US" sz="1800" dirty="0" err="1">
                <a:latin typeface="Courier New"/>
                <a:ea typeface="MS Mincho"/>
                <a:cs typeface="Times New Roman"/>
              </a:rPr>
              <a:t>catColumn.Id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"Please open Metric Column.rft"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a:latin typeface="Cambria Math" pitchFamily="18" charset="0"/>
                    <a:ea typeface="Cambria Math" pitchFamily="18" charset="0"/>
                  </a:rPr>
                  <a:t>z (0,0,1)</a:t>
                </a: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AddReferencePlane_VerticalOffset2()</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pt3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-1.0, 1.0) </a:t>
            </a:r>
            <a:r>
              <a:rPr lang="en-US" sz="1800" dirty="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m_rvtDoc.</a:t>
            </a:r>
            <a:r>
              <a:rPr lang="en-US" sz="1800" b="1" dirty="0">
                <a:latin typeface="Courier New"/>
                <a:ea typeface="MS Mincho"/>
                <a:cs typeface="Times New Roman"/>
              </a:rPr>
              <a:t>FamilyCreate.NewReferencePlane2</a:t>
            </a:r>
            <a:r>
              <a:rPr lang="en-US" sz="1800" dirty="0">
                <a:latin typeface="Courier New"/>
                <a:ea typeface="MS Mincho"/>
                <a:cs typeface="Times New Roman"/>
              </a:rPr>
              <a:t>(pt1, pt2, pt3,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a:latin typeface="Cambria Math" pitchFamily="18" charset="0"/>
                <a:ea typeface="Cambria Math" pitchFamily="18" charset="0"/>
              </a:rPr>
              <a:t>pt3</a:t>
            </a: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Add Parameters </a:t>
            </a:r>
          </a:p>
        </p:txBody>
      </p:sp>
      <p:sp>
        <p:nvSpPr>
          <p:cNvPr id="3" name="Content Placeholder 2"/>
          <p:cNvSpPr>
            <a:spLocks noGrp="1"/>
          </p:cNvSpPr>
          <p:nvPr>
            <p:ph idx="1"/>
          </p:nvPr>
        </p:nvSpPr>
        <p:spPr/>
        <p:txBody>
          <a:bodyPr/>
          <a:lstStyle/>
          <a:p>
            <a:r>
              <a:rPr lang="en-US" dirty="0"/>
              <a:t>Parameters</a:t>
            </a:r>
          </a:p>
          <a:p>
            <a:r>
              <a:rPr lang="en-US" dirty="0"/>
              <a:t>Dimensions </a:t>
            </a:r>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FamilyManager</a:t>
            </a:r>
            <a:r>
              <a:rPr lang="en-US" sz="1800" dirty="0">
                <a:latin typeface="Courier New"/>
                <a:ea typeface="MS Mincho"/>
                <a:cs typeface="Times New Roman"/>
              </a:rPr>
              <a:t> = </a:t>
            </a:r>
            <a:r>
              <a:rPr lang="en-US" sz="1800" dirty="0" err="1">
                <a:latin typeface="Courier New"/>
                <a:ea typeface="MS Mincho"/>
                <a:cs typeface="Times New Roman"/>
              </a:rPr>
              <a:t>m_rvtDoc.</a:t>
            </a:r>
            <a:r>
              <a:rPr lang="en-US" sz="1800" b="1" dirty="0" err="1">
                <a:latin typeface="Courier New"/>
                <a:ea typeface="MS Mincho"/>
                <a:cs typeface="Times New Roman"/>
              </a:rPr>
              <a:t>FamilyManager</a:t>
            </a:r>
            <a:br>
              <a:rPr lang="en-US" sz="1800" dirty="0">
                <a:solidFill>
                  <a:srgbClr val="0000FF"/>
                </a:solidFill>
                <a:latin typeface="Courier New"/>
                <a:ea typeface="MS Mincho"/>
                <a:cs typeface="Times New Roman"/>
              </a:rPr>
            </a:br>
            <a:endParaRPr lang="en-US" sz="1800"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r>
              <a:rPr lang="en-US" sz="1800" dirty="0" err="1">
                <a:latin typeface="Courier New"/>
                <a:ea typeface="MS Mincho"/>
                <a:cs typeface="Times New Roman"/>
              </a:rPr>
              <a:t>m_familyMgr.</a:t>
            </a:r>
            <a:r>
              <a:rPr lang="en-US" sz="1800" b="1" dirty="0" err="1">
                <a:latin typeface="Courier New"/>
                <a:ea typeface="MS Mincho"/>
                <a:cs typeface="Times New Roman"/>
              </a:rPr>
              <a:t>AddParameter</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 </a:t>
            </a:r>
            <a:r>
              <a:rPr lang="en-US" sz="1800" dirty="0" err="1">
                <a:latin typeface="Courier New"/>
                <a:ea typeface="MS Mincho"/>
                <a:cs typeface="Times New Roman"/>
              </a:rPr>
              <a:t>BuiltInParameterGroup.PG_GEOMETRY</a:t>
            </a:r>
            <a:r>
              <a:rPr lang="en-US" sz="1800" dirty="0">
                <a:latin typeface="Courier New"/>
                <a:ea typeface="MS Mincho"/>
                <a:cs typeface="Times New Roman"/>
              </a:rPr>
              <a:t>, </a:t>
            </a:r>
            <a:r>
              <a:rPr lang="en-US" sz="1800" dirty="0" err="1">
                <a:latin typeface="Courier New"/>
                <a:ea typeface="MS Mincho"/>
                <a:cs typeface="Times New Roman"/>
              </a:rPr>
              <a:t>ParameterType.Length</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give initial values. </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(150.0) </a:t>
            </a:r>
            <a:r>
              <a:rPr lang="en-US" sz="1800" dirty="0">
                <a:solidFill>
                  <a:srgbClr val="008000"/>
                </a:solidFill>
                <a:latin typeface="Courier New"/>
                <a:ea typeface="MS Mincho"/>
                <a:cs typeface="Times New Roman"/>
              </a:rPr>
              <a:t>'' in metric</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a:solidFill>
                  <a:srgbClr val="008000"/>
                </a:solidFill>
                <a:latin typeface="Courier New"/>
                <a:ea typeface="MS Mincho"/>
                <a:cs typeface="Times New Roman"/>
              </a:rPr>
              <a:t>'Dim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 As Double = 0.5  '' in feet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formula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SetFormula</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"Width / 4.0“</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AddParameter_Material</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m_familyMgr.AddParameter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BuiltInParameterGroup.PG_MATERIALS</a:t>
            </a:r>
            <a:r>
              <a:rPr lang="en-US" sz="1800" dirty="0">
                <a:latin typeface="Courier New"/>
                <a:ea typeface="MS Mincho"/>
                <a:cs typeface="Times New Roman"/>
              </a:rPr>
              <a:t>, </a:t>
            </a:r>
            <a:r>
              <a:rPr lang="en-US" sz="1800" dirty="0" err="1">
                <a:latin typeface="Courier New"/>
                <a:ea typeface="MS Mincho"/>
                <a:cs typeface="Times New Roman"/>
              </a:rPr>
              <a:t>ParameterType.Material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will come back to setting to a solid later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pPr>
              <a:spcBef>
                <a:spcPts val="1800"/>
              </a:spcBef>
            </a:pPr>
            <a:r>
              <a:rPr lang="en-US" dirty="0"/>
              <a:t>Family usage via API </a:t>
            </a:r>
          </a:p>
          <a:p>
            <a:pPr lvl="1"/>
            <a:r>
              <a:rPr lang="en-US" dirty="0"/>
              <a:t>Load family, place and modify instances, retrieve data</a:t>
            </a:r>
            <a:br>
              <a:rPr lang="en-US" dirty="0"/>
            </a:br>
            <a:r>
              <a:rPr lang="en-US" sz="1800" dirty="0">
                <a:hlinkClick r:id="rId2"/>
              </a:rPr>
              <a:t>http://thebuildingcoder.typepad.com/blog/2013/07/family-api-nested-type-instance-and-symbol-retrieval.html</a:t>
            </a:r>
            <a:endParaRPr lang="en-US" dirty="0"/>
          </a:p>
          <a:p>
            <a:pPr lvl="1"/>
            <a:r>
              <a:rPr lang="en-US" dirty="0"/>
              <a:t>Not covered here</a:t>
            </a:r>
          </a:p>
          <a:p>
            <a:pPr>
              <a:spcBef>
                <a:spcPts val="1800"/>
              </a:spcBef>
            </a:pPr>
            <a:r>
              <a:rPr lang="en-US" dirty="0"/>
              <a:t>Family creation via API </a:t>
            </a:r>
          </a:p>
          <a:p>
            <a:pPr lvl="1"/>
            <a:r>
              <a:rPr lang="en-US" dirty="0"/>
              <a:t>Learning best practice </a:t>
            </a:r>
          </a:p>
          <a:p>
            <a:pPr lvl="1"/>
            <a:r>
              <a:rPr lang="en-US" dirty="0"/>
              <a:t>Example: L-shape column</a:t>
            </a:r>
          </a:p>
          <a:p>
            <a:pPr lvl="1"/>
            <a:r>
              <a:rPr lang="en-US" dirty="0"/>
              <a:t>Learning resources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Add Dimensions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AddDimention_Tw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plan view that we want to place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two reference planes which we want to add a dimension between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make an array of references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ReferenceArray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(ref1.Reference)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(ref2.Reference)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dimension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p0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ref1.FreeEnd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ref2.FreeEnd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(p0, p1)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Dimension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NewDimension</a:t>
            </a:r>
            <a:r>
              <a:rPr lang="en-US" sz="1800" dirty="0">
                <a:latin typeface="Courier New"/>
                <a:ea typeface="MS Mincho"/>
                <a:cs typeface="Times New Roman"/>
              </a:rPr>
              <a:t>(</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label to the dimension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b="1" dirty="0" err="1">
                <a:latin typeface="Courier New"/>
                <a:ea typeface="MS Mincho"/>
                <a:cs typeface="Times New Roman"/>
              </a:rPr>
              <a:t>Label</a:t>
            </a:r>
            <a:r>
              <a:rPr lang="en-US" sz="1800" b="1" dirty="0">
                <a:latin typeface="Courier New"/>
                <a:ea typeface="MS Mincho"/>
                <a:cs typeface="Times New Roman"/>
              </a:rPr>
              <a:t> </a:t>
            </a: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Add Multiple Host Thickness Types </a:t>
            </a:r>
          </a:p>
        </p:txBody>
      </p:sp>
      <p:sp>
        <p:nvSpPr>
          <p:cNvPr id="3" name="Content Placeholder 2"/>
          <p:cNvSpPr>
            <a:spLocks noGrp="1"/>
          </p:cNvSpPr>
          <p:nvPr>
            <p:ph idx="1"/>
          </p:nvPr>
        </p:nvSpPr>
        <p:spPr/>
        <p:txBody>
          <a:bodyPr/>
          <a:lstStyle/>
          <a:p>
            <a:r>
              <a:rPr lang="en-US" dirty="0"/>
              <a:t>For testing purposes</a:t>
            </a:r>
          </a:p>
          <a:p>
            <a:r>
              <a:rPr lang="en-US" dirty="0"/>
              <a:t>No host in our example</a:t>
            </a:r>
            <a:r>
              <a:rPr lang="en-US"/>
              <a:t>.  </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 </a:t>
            </a:r>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a:t>
            </a:r>
            <a:r>
              <a:rPr lang="en-US" b="0" i="1" dirty="0">
                <a:solidFill>
                  <a:schemeClr val="accent4"/>
                </a:solidFill>
              </a:rPr>
              <a:t> </a:t>
            </a:r>
            <a:br>
              <a:rPr lang="en-US" b="0" i="1" dirty="0">
                <a:solidFill>
                  <a:schemeClr val="accent4"/>
                </a:solidFill>
              </a:rPr>
            </a:br>
            <a:r>
              <a:rPr lang="en-US" sz="2800" b="0" i="1" dirty="0">
                <a:solidFill>
                  <a:schemeClr val="accent4"/>
                </a:solidFill>
              </a:rPr>
              <a:t>Example: Width x Depth </a:t>
            </a:r>
            <a:r>
              <a:rPr lang="en-US" sz="2800" dirty="0"/>
              <a:t> </a:t>
            </a:r>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new types with the given 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FamilyType</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NewType</a:t>
            </a:r>
            <a:r>
              <a:rPr lang="en-US" sz="1800" dirty="0">
                <a:latin typeface="Courier New"/>
                <a:ea typeface="MS Mincho"/>
                <a:cs typeface="Times New Roman"/>
              </a:rPr>
              <a:t>(name)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look for 'Width' and 'Depth' parameters and set them with the given values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"Width"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"Depth"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AddTypes</a:t>
            </a:r>
            <a:r>
              <a:rPr lang="en-US" sz="1800" dirty="0">
                <a:latin typeface="Courier New"/>
                <a:ea typeface="MS Mincho"/>
                <a:cs typeface="Times New Roman"/>
              </a:rPr>
              <a:t>()</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a:t>
            </a:r>
            <a:r>
              <a:rPr lang="en-US" sz="1800" dirty="0" err="1">
                <a:solidFill>
                  <a:srgbClr val="008000"/>
                </a:solidFill>
                <a:latin typeface="Courier New"/>
                <a:ea typeface="MS Mincho"/>
                <a:cs typeface="Times New Roman"/>
              </a:rPr>
              <a:t>AddType</a:t>
            </a:r>
            <a:r>
              <a:rPr lang="en-US" sz="1800" dirty="0">
                <a:solidFill>
                  <a:srgbClr val="008000"/>
                </a:solidFill>
                <a:latin typeface="Courier New"/>
                <a:ea typeface="MS Mincho"/>
                <a:cs typeface="Times New Roman"/>
              </a:rPr>
              <a:t>(</a:t>
            </a:r>
            <a:r>
              <a:rPr lang="en-US" sz="1800" dirty="0" err="1">
                <a:solidFill>
                  <a:srgbClr val="008000"/>
                </a:solidFill>
                <a:latin typeface="Courier New"/>
                <a:ea typeface="MS Mincho"/>
                <a:cs typeface="Times New Roman"/>
              </a:rPr>
              <a:t>name,Width,Depth</a:t>
            </a:r>
            <a:r>
              <a:rPr lang="en-US" sz="1800" dirty="0">
                <a:solidFill>
                  <a:srgbClr val="008000"/>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"600x900"</a:t>
            </a:r>
            <a:r>
              <a:rPr lang="en-US" sz="1800" dirty="0">
                <a:latin typeface="Courier New"/>
                <a:ea typeface="MS Mincho"/>
                <a:cs typeface="Times New Roman"/>
              </a:rPr>
              <a:t>, 600.0, 900.0)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"1000x300"</a:t>
            </a:r>
            <a:r>
              <a:rPr lang="en-US" sz="1800" dirty="0">
                <a:latin typeface="Courier New"/>
                <a:ea typeface="MS Mincho"/>
                <a:cs typeface="Times New Roman"/>
              </a:rPr>
              <a:t>, 1000.0, 300.0)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"600x600"</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6200774" y="5259387"/>
            <a:ext cx="6629401" cy="3660713"/>
          </a:xfrm>
        </p:spPr>
      </p:pic>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Flex Types and Host (Testing Procedure) </a:t>
            </a:r>
          </a:p>
        </p:txBody>
      </p:sp>
      <p:sp>
        <p:nvSpPr>
          <p:cNvPr id="3" name="Content Placeholder 2"/>
          <p:cNvSpPr>
            <a:spLocks noGrp="1"/>
          </p:cNvSpPr>
          <p:nvPr>
            <p:ph idx="1"/>
          </p:nvPr>
        </p:nvSpPr>
        <p:spPr/>
        <p:txBody>
          <a:bodyPr/>
          <a:lstStyle/>
          <a:p>
            <a:r>
              <a:rPr lang="en-US" dirty="0"/>
              <a:t>Testing Procedure </a:t>
            </a:r>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Add Single Level of Geometry</a:t>
            </a:r>
          </a:p>
        </p:txBody>
      </p:sp>
      <p:pic>
        <p:nvPicPr>
          <p:cNvPr id="6" name="Picture 5" descr="7 add solid 600x600.PNG"/>
          <p:cNvPicPr>
            <a:picLocks noChangeAspect="1"/>
          </p:cNvPicPr>
          <p:nvPr/>
        </p:nvPicPr>
        <p:blipFill>
          <a:blip r:embed="rId2" cstate="print"/>
          <a:stretch>
            <a:fillRect/>
          </a:stretch>
        </p:blipFill>
        <p:spPr>
          <a:xfrm>
            <a:off x="1781175" y="2964727"/>
            <a:ext cx="9467850" cy="6000750"/>
          </a:xfrm>
          <a:prstGeom prst="rect">
            <a:avLst/>
          </a:prstGeom>
          <a:ln>
            <a:noFill/>
          </a:ln>
        </p:spPr>
      </p:pic>
      <p:sp>
        <p:nvSpPr>
          <p:cNvPr id="3" name="Content Placeholder 2"/>
          <p:cNvSpPr>
            <a:spLocks noGrp="1"/>
          </p:cNvSpPr>
          <p:nvPr>
            <p:ph idx="1"/>
          </p:nvPr>
        </p:nvSpPr>
        <p:spPr>
          <a:xfrm>
            <a:off x="593725" y="2146491"/>
            <a:ext cx="6140450" cy="1741296"/>
          </a:xfrm>
        </p:spPr>
        <p:txBody>
          <a:bodyPr/>
          <a:lstStyle/>
          <a:p>
            <a:r>
              <a:rPr lang="en-US" dirty="0"/>
              <a:t>Add a solid</a:t>
            </a:r>
          </a:p>
          <a:p>
            <a:r>
              <a:rPr lang="en-US" dirty="0"/>
              <a:t>Add alignments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define a simple L-shape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CreateProfileLShape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create a sketch plane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"Reference Plane"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SketchPlane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SketchPlane.Create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latin typeface="Courier New"/>
                <a:ea typeface="MS Mincho"/>
                <a:cs typeface="Times New Roman"/>
              </a:rPr>
              <a:t>pRefPlane.Plane</a:t>
            </a: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(3) height of the extrusion. distance between Lower and Upper Ref Level.</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(4000)</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(4) create an extrusion here. at this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 oppose to void.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FamilyCreate.NewExtrusion</a:t>
            </a:r>
            <a:r>
              <a:rPr lang="en-US" sz="1800" dirty="0">
                <a:latin typeface="Courier New"/>
                <a:ea typeface="MS Mincho"/>
                <a:cs typeface="Times New Roman"/>
              </a:rPr>
              <a:t>(</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pSolid</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CreateProfileLShape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td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vertices (the last one is to make the loop simple)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Const</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6 </a:t>
            </a:r>
            <a:r>
              <a:rPr lang="en-US" sz="1800" dirty="0">
                <a:solidFill>
                  <a:srgbClr val="008000"/>
                </a:solidFill>
                <a:latin typeface="Courier New"/>
                <a:ea typeface="MS Mincho"/>
                <a:cs typeface="Times New Roman"/>
              </a:rPr>
              <a:t>'' the number of vertices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 td,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 td,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loop. define individual edges and put them in a </a:t>
            </a:r>
            <a:r>
              <a:rPr lang="en-US" sz="1800" dirty="0" err="1">
                <a:solidFill>
                  <a:srgbClr val="008000"/>
                </a:solidFill>
                <a:latin typeface="Courier New"/>
                <a:ea typeface="MS Mincho"/>
                <a:cs typeface="Times New Roman"/>
              </a:rPr>
              <a:t>curveArray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pLoop</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CurveArray</a:t>
            </a:r>
            <a:r>
              <a:rPr lang="en-US" sz="1800" dirty="0">
                <a:latin typeface="Courier New"/>
                <a:ea typeface="MS Mincho"/>
                <a:cs typeface="Times New Roman"/>
              </a:rPr>
              <a:t> = </a:t>
            </a:r>
            <a:r>
              <a:rPr lang="en-US" sz="1800" b="1" dirty="0" err="1">
                <a:latin typeface="Courier New"/>
                <a:ea typeface="MS Mincho"/>
                <a:cs typeface="Times New Roman"/>
              </a:rPr>
              <a:t>m_rvtApp</a:t>
            </a:r>
            <a:r>
              <a:rPr lang="en-US" sz="1800" dirty="0" err="1">
                <a:latin typeface="Courier New"/>
                <a:ea typeface="MS Mincho"/>
                <a:cs typeface="Times New Roman"/>
              </a:rPr>
              <a:t>.</a:t>
            </a:r>
            <a:r>
              <a:rPr lang="en-US" sz="1800" b="1" dirty="0" err="1">
                <a:latin typeface="Courier New"/>
                <a:ea typeface="MS Mincho"/>
                <a:cs typeface="Times New Roman"/>
              </a:rPr>
              <a:t>Create</a:t>
            </a:r>
            <a:r>
              <a:rPr lang="en-US" sz="1800" dirty="0" err="1">
                <a:latin typeface="Courier New"/>
                <a:ea typeface="MS Mincho"/>
                <a:cs typeface="Times New Roman"/>
              </a:rPr>
              <a:t>.</a:t>
            </a:r>
            <a:r>
              <a:rPr lang="en-US" sz="1800" b="1" dirty="0" err="1">
                <a:latin typeface="Courier New"/>
                <a:ea typeface="MS Mincho"/>
                <a:cs typeface="Times New Roman"/>
              </a:rPr>
              <a:t>NewCurveArray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lines(</a:t>
            </a:r>
            <a:r>
              <a:rPr lang="en-US" sz="1800" dirty="0" err="1">
                <a:latin typeface="Courier New"/>
                <a:ea typeface="MS Mincho"/>
                <a:cs typeface="Times New Roman"/>
              </a:rPr>
              <a:t>nVerts</a:t>
            </a:r>
            <a:r>
              <a:rPr lang="en-US" sz="1800" dirty="0">
                <a:latin typeface="Courier New"/>
                <a:ea typeface="MS Mincho"/>
                <a:cs typeface="Times New Roman"/>
              </a:rPr>
              <a:t> - 1)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lines(</a:t>
            </a:r>
            <a:r>
              <a:rPr lang="en-US" sz="1800" dirty="0" err="1">
                <a:latin typeface="Courier New"/>
                <a:ea typeface="MS Mincho"/>
                <a:cs typeface="Times New Roman"/>
              </a:rPr>
              <a:t>i</a:t>
            </a:r>
            <a:r>
              <a:rPr lang="en-US" sz="1800" dirty="0">
                <a:latin typeface="Courier New"/>
                <a:ea typeface="MS Mincho"/>
                <a:cs typeface="Times New Roman"/>
              </a:rPr>
              <a:t>)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pLoop.Append</a:t>
            </a:r>
            <a:r>
              <a:rPr lang="en-US" sz="1800" dirty="0">
                <a:latin typeface="Courier New"/>
                <a:ea typeface="MS Mincho"/>
                <a:cs typeface="Times New Roman"/>
              </a:rPr>
              <a:t>(lines(</a:t>
            </a:r>
            <a:r>
              <a:rPr lang="en-US" sz="1800" dirty="0" err="1">
                <a:latin typeface="Courier New"/>
                <a:ea typeface="MS Mincho"/>
                <a:cs typeface="Times New Roman"/>
              </a:rPr>
              <a:t>i</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then, put the loop in the </a:t>
            </a:r>
            <a:r>
              <a:rPr lang="en-US" sz="1800" dirty="0" err="1">
                <a:solidFill>
                  <a:srgbClr val="008000"/>
                </a:solidFill>
                <a:latin typeface="Courier New"/>
                <a:ea typeface="MS Mincho"/>
                <a:cs typeface="Times New Roman"/>
              </a:rPr>
              <a:t>curveArrArray</a:t>
            </a:r>
            <a:r>
              <a:rPr lang="en-US" sz="1800" dirty="0">
                <a:solidFill>
                  <a:srgbClr val="008000"/>
                </a:solidFill>
                <a:latin typeface="Courier New"/>
                <a:ea typeface="MS Mincho"/>
                <a:cs typeface="Times New Roman"/>
              </a:rPr>
              <a:t> as a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m_rvtApp.Create.</a:t>
            </a:r>
            <a:r>
              <a:rPr lang="en-US" sz="1800" b="1" dirty="0" err="1">
                <a:latin typeface="Courier New"/>
                <a:ea typeface="MS Mincho"/>
                <a:cs typeface="Times New Roman"/>
              </a:rPr>
              <a:t>NewCurveArrArray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pProfile.Append</a:t>
            </a:r>
            <a:r>
              <a:rPr lang="en-US" sz="1800" dirty="0">
                <a:latin typeface="Courier New"/>
                <a:ea typeface="MS Mincho"/>
                <a:cs typeface="Times New Roman"/>
              </a:rPr>
              <a:t>(</a:t>
            </a:r>
            <a:r>
              <a:rPr lang="en-US" sz="1800" dirty="0" err="1">
                <a:latin typeface="Courier New"/>
                <a:ea typeface="MS Mincho"/>
                <a:cs typeface="Times New Roman"/>
              </a:rPr>
              <a:t>pLoop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err="1">
                <a:latin typeface="Courier New"/>
                <a:ea typeface="MS Mincho"/>
                <a:cs typeface="Times New Roman"/>
              </a:rPr>
              <a:t>pProfile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profile</a:t>
            </a:r>
            <a:endParaRPr lang="en-US" sz="2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a:t>0</a:t>
              </a:r>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a:t>4</a:t>
              </a:r>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a:t>2</a:t>
              </a:r>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a:t>1</a:t>
              </a:r>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a:t>5</a:t>
              </a:r>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a:latin typeface="Times New Roman" pitchFamily="18" charset="0"/>
                  <a:cs typeface="Times New Roman" pitchFamily="18" charset="0"/>
                </a:rPr>
                <a:t>O</a:t>
              </a: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a:t>3</a:t>
              </a:r>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a:t>w</a:t>
              </a:r>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a:t>d</a:t>
              </a:r>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a:t>td</a:t>
              </a:r>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plan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reference planes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solid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 </a:t>
            </a:r>
            <a:r>
              <a:rPr lang="en-US" sz="1800" dirty="0" err="1">
                <a:latin typeface="Courier New"/>
                <a:ea typeface="MS Mincho"/>
                <a:cs typeface="Times New Roman"/>
              </a:rPr>
              <a:t>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locked alignment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NewAlignment</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refPlane.Reference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lock a face on the ref plane “</a:t>
            </a:r>
            <a:r>
              <a:rPr lang="en-US" sz="2800" b="0" i="1" dirty="0" err="1">
                <a:solidFill>
                  <a:schemeClr val="accent4"/>
                </a:solidFill>
              </a:rPr>
              <a:t>OffsetV</a:t>
            </a:r>
            <a:r>
              <a:rPr lang="en-US" sz="2800" b="0" i="1" dirty="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which direction are we looking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(View),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upper ref level. </a:t>
            </a:r>
            <a:r>
              <a:rPr lang="en-US" sz="1800" dirty="0" err="1">
                <a:solidFill>
                  <a:srgbClr val="008000"/>
                </a:solidFill>
                <a:latin typeface="Courier New"/>
                <a:ea typeface="MS Mincho"/>
                <a:cs typeface="Times New Roman"/>
              </a:rPr>
              <a:t>FindElement</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err="1">
                <a:latin typeface="Courier New"/>
                <a:ea typeface="MS Mincho"/>
                <a:cs typeface="Times New Roman"/>
              </a:rPr>
              <a:t>nameLevel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box. </a:t>
            </a:r>
            <a:r>
              <a:rPr lang="en-US" sz="1800" dirty="0" err="1">
                <a:solidFill>
                  <a:srgbClr val="008000"/>
                </a:solidFill>
                <a:latin typeface="Courier New"/>
                <a:ea typeface="MS Mincho"/>
                <a:cs typeface="Times New Roman"/>
              </a:rPr>
              <a:t>FindFace</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alignments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m_rvtDoc.FamilyCreate.NewAlignment</a:t>
            </a:r>
            <a:r>
              <a:rPr lang="en-US" sz="1800" dirty="0">
                <a:latin typeface="Courier New"/>
                <a:ea typeface="MS Mincho"/>
                <a:cs typeface="Times New Roman"/>
              </a:rPr>
              <a:t>(</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err="1">
                <a:latin typeface="Courier New"/>
                <a:ea typeface="MS Mincho"/>
                <a:cs typeface="Times New Roman"/>
              </a:rPr>
              <a:t>pLevel.PlaneReference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Revit Families – What is it? </a:t>
            </a:r>
          </a:p>
        </p:txBody>
      </p:sp>
      <p:sp>
        <p:nvSpPr>
          <p:cNvPr id="3" name="Content Placeholder 2"/>
          <p:cNvSpPr>
            <a:spLocks noGrp="1"/>
          </p:cNvSpPr>
          <p:nvPr>
            <p:ph idx="1"/>
          </p:nvPr>
        </p:nvSpPr>
        <p:spPr>
          <a:xfrm>
            <a:off x="443640" y="1531179"/>
            <a:ext cx="12163327" cy="4771216"/>
          </a:xfrm>
        </p:spPr>
        <p:txBody>
          <a:bodyPr/>
          <a:lstStyle/>
          <a:p>
            <a:r>
              <a:rPr lang="en-US" dirty="0"/>
              <a:t>Graphic representations of building objects and symbols</a:t>
            </a:r>
          </a:p>
          <a:p>
            <a:pPr lvl="1"/>
            <a:r>
              <a:rPr lang="en-US" dirty="0"/>
              <a:t>Geometry in 3D or 2D</a:t>
            </a:r>
          </a:p>
          <a:p>
            <a:pPr lvl="1"/>
            <a:r>
              <a:rPr lang="en-US" dirty="0"/>
              <a:t>Data that supports definition/creation of objects </a:t>
            </a:r>
          </a:p>
          <a:p>
            <a:r>
              <a:rPr lang="en-US" dirty="0"/>
              <a:t>Generically - 3 Types</a:t>
            </a:r>
          </a:p>
          <a:p>
            <a:pPr lvl="1"/>
            <a:r>
              <a:rPr lang="en-US" b="1" dirty="0"/>
              <a:t>System Families </a:t>
            </a:r>
            <a:r>
              <a:rPr lang="en-US" dirty="0"/>
              <a:t>– stored in the project template</a:t>
            </a:r>
          </a:p>
          <a:p>
            <a:pPr lvl="2"/>
            <a:r>
              <a:rPr lang="en-US" dirty="0"/>
              <a:t>Walls, Roofs, Floors, Ceilings…</a:t>
            </a:r>
          </a:p>
          <a:p>
            <a:pPr lvl="1"/>
            <a:r>
              <a:rPr lang="en-US" b="1"/>
              <a:t>In-Place </a:t>
            </a:r>
            <a:r>
              <a:rPr lang="en-US" b="1" dirty="0"/>
              <a:t>Families </a:t>
            </a:r>
            <a:r>
              <a:rPr lang="en-US" dirty="0"/>
              <a:t>– “one of kind </a:t>
            </a:r>
            <a:r>
              <a:rPr lang="en-US"/>
              <a:t>objects”</a:t>
            </a:r>
          </a:p>
          <a:p>
            <a:pPr lvl="1"/>
            <a:r>
              <a:rPr lang="en-US" b="1"/>
              <a:t>Standard Families </a:t>
            </a:r>
            <a:r>
              <a:rPr lang="en-US"/>
              <a:t>– freestanding “.rfa” files</a:t>
            </a:r>
          </a:p>
          <a:p>
            <a:pPr lvl="2"/>
            <a:r>
              <a:rPr lang="en-US"/>
              <a:t>Windows, Doors, Furniture, Beams, Light Fixtures… </a:t>
            </a:r>
          </a:p>
          <a:p>
            <a:pPr lvl="2"/>
            <a:r>
              <a:rPr lang="en-US"/>
              <a:t>API in 2010</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"Upper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"Right"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"Back"</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OffsetH</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Repeat Steps 6 and 7 Till Satisfied</a:t>
            </a:r>
          </a:p>
        </p:txBody>
      </p:sp>
      <p:sp>
        <p:nvSpPr>
          <p:cNvPr id="3" name="Content Placeholder 2"/>
          <p:cNvSpPr>
            <a:spLocks noGrp="1"/>
          </p:cNvSpPr>
          <p:nvPr>
            <p:ph idx="1"/>
          </p:nvPr>
        </p:nvSpPr>
        <p:spPr/>
        <p:txBody>
          <a:bodyPr/>
          <a:lstStyle/>
          <a:p>
            <a:r>
              <a:rPr lang="en-US" dirty="0"/>
              <a:t>6. Flex Types and Host (Testing Procedure) </a:t>
            </a:r>
          </a:p>
          <a:p>
            <a:r>
              <a:rPr lang="en-US" dirty="0"/>
              <a:t>7. Add geometry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Test in Project Environment</a:t>
            </a:r>
          </a:p>
        </p:txBody>
      </p:sp>
      <p:sp>
        <p:nvSpPr>
          <p:cNvPr id="3" name="Content Placeholder 2"/>
          <p:cNvSpPr>
            <a:spLocks noGrp="1"/>
          </p:cNvSpPr>
          <p:nvPr>
            <p:ph idx="1"/>
          </p:nvPr>
        </p:nvSpPr>
        <p:spPr/>
        <p:txBody>
          <a:bodyPr/>
          <a:lstStyle/>
          <a:p>
            <a:r>
              <a:rPr lang="en-US" dirty="0"/>
              <a:t>Create Testing Project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SetVisibility</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visibility of the model not to shown in coarse.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FamilyElementVisibility</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FamilyElementVisibility</a:t>
            </a:r>
            <a:r>
              <a:rPr lang="en-US" sz="1800" dirty="0">
                <a:latin typeface="Courier New"/>
                <a:ea typeface="MS Mincho"/>
                <a:cs typeface="Times New Roman"/>
              </a:rPr>
              <a:t>(</a:t>
            </a:r>
            <a:r>
              <a:rPr lang="en-US" sz="1800" dirty="0" err="1">
                <a:latin typeface="Courier New"/>
                <a:ea typeface="MS Mincho"/>
                <a:cs typeface="Times New Roman"/>
              </a:rPr>
              <a:t>FamilyElementVisibilityType.Model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pVis.IsShownInCoarse</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pSolid.SetVisibility</a:t>
            </a:r>
            <a:r>
              <a:rPr lang="en-US" sz="1800" dirty="0">
                <a:latin typeface="Courier New"/>
                <a:ea typeface="MS Mincho"/>
                <a:cs typeface="Times New Roman"/>
              </a:rPr>
              <a:t>(</a:t>
            </a:r>
            <a:r>
              <a:rPr lang="en-US" sz="1800" dirty="0" err="1">
                <a:latin typeface="Courier New"/>
                <a:ea typeface="MS Mincho"/>
                <a:cs typeface="Times New Roman"/>
              </a:rPr>
              <a:t>pVis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addMaterials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get the material id that we are </a:t>
            </a:r>
            <a:r>
              <a:rPr lang="en-US" sz="1800" dirty="0" err="1">
                <a:solidFill>
                  <a:srgbClr val="008000"/>
                </a:solidFill>
                <a:latin typeface="Courier New"/>
                <a:ea typeface="MS Mincho"/>
                <a:cs typeface="Times New Roman"/>
              </a:rPr>
              <a:t>intersted</a:t>
            </a:r>
            <a:r>
              <a:rPr lang="en-US" sz="1800" dirty="0">
                <a:solidFill>
                  <a:srgbClr val="008000"/>
                </a:solidFill>
                <a:latin typeface="Courier New"/>
                <a:ea typeface="MS Mincho"/>
                <a:cs typeface="Times New Roman"/>
              </a:rPr>
              <a:t> in (e.g., "Glass")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Material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(Material), </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pMat.Id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add a parameter for material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associate material parameter to the family parameter we just added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a:t>
            </a:r>
            <a:r>
              <a:rPr lang="en-US" sz="1800" dirty="0" err="1">
                <a:latin typeface="Courier New"/>
                <a:ea typeface="MS Mincho"/>
                <a:cs typeface="Times New Roman"/>
              </a:rPr>
              <a:t>pSolid.Parameter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AssociateElementParameterToFamilyParameter</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let's add another type with Glass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m_familyMgr.Set</a:t>
            </a:r>
            <a:r>
              <a:rPr lang="en-US" sz="1800" dirty="0">
                <a:latin typeface="Courier New"/>
                <a:ea typeface="MS Mincho"/>
                <a:cs typeface="Times New Roman"/>
              </a:rPr>
              <a:t>(</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a:t>In &lt;SDK folder&gt;\Samples\</a:t>
            </a:r>
            <a:r>
              <a:rPr lang="en-US" dirty="0" err="1"/>
              <a:t>FamilyCreation</a:t>
            </a:r>
            <a:r>
              <a:rPr lang="en-US" dirty="0"/>
              <a:t> </a:t>
            </a:r>
          </a:p>
          <a:p>
            <a:pPr marL="87646" indent="-325098"/>
            <a:r>
              <a:rPr lang="en-GB" sz="2800" dirty="0" err="1"/>
              <a:t>AutoJoin</a:t>
            </a:r>
            <a:endParaRPr lang="en-GB" sz="2800" dirty="0"/>
          </a:p>
          <a:p>
            <a:pPr marL="487647" lvl="1" indent="-325098"/>
            <a:r>
              <a:rPr lang="en-US" sz="1800" dirty="0"/>
              <a:t>Automatically join geometry of multiple generic forms for use in family modeling and massing</a:t>
            </a:r>
          </a:p>
          <a:p>
            <a:pPr marL="487647" lvl="1" indent="-325098"/>
            <a:r>
              <a:rPr lang="en-US" sz="1800" dirty="0"/>
              <a:t>Uses the method Document::</a:t>
            </a:r>
            <a:r>
              <a:rPr lang="en-US" sz="1800" dirty="0" err="1"/>
              <a:t>CombineElements</a:t>
            </a:r>
            <a:r>
              <a:rPr lang="en-US" sz="1800" dirty="0"/>
              <a:t> to join geometry between overlapping generic forms</a:t>
            </a:r>
          </a:p>
          <a:p>
            <a:pPr marL="487647" lvl="1" indent="-325098"/>
            <a:r>
              <a:rPr lang="en-US" sz="1800" dirty="0"/>
              <a:t>Provide a utility method check geometry object overlap, based on Face::Intersect(Curve) method</a:t>
            </a:r>
          </a:p>
          <a:p>
            <a:pPr marL="87646" indent="-325098"/>
            <a:r>
              <a:rPr lang="en-GB" sz="2800" dirty="0" err="1"/>
              <a:t>AutoParameter</a:t>
            </a:r>
            <a:endParaRPr lang="en-GB" sz="2800" dirty="0"/>
          </a:p>
          <a:p>
            <a:pPr marL="487647" lvl="1" indent="-325098"/>
            <a:r>
              <a:rPr lang="en-US" sz="1800" dirty="0"/>
              <a:t>Batch mode automatic addition of shared or non-shared parameters to one or more family documents</a:t>
            </a:r>
          </a:p>
          <a:p>
            <a:pPr marL="487647" lvl="1" indent="-325098"/>
            <a:r>
              <a:rPr lang="en-US" sz="1800" dirty="0"/>
              <a:t>Process active family document or all families in a folder </a:t>
            </a:r>
          </a:p>
          <a:p>
            <a:pPr marL="487647" lvl="1" indent="-325098"/>
            <a:r>
              <a:rPr lang="en-US" sz="1800" dirty="0"/>
              <a:t>Uses </a:t>
            </a:r>
            <a:r>
              <a:rPr lang="en-US" sz="1800" dirty="0" err="1"/>
              <a:t>FamilyManager</a:t>
            </a:r>
            <a:r>
              <a:rPr lang="en-US" sz="1800" dirty="0"/>
              <a:t> class </a:t>
            </a:r>
            <a:r>
              <a:rPr lang="en-US" sz="1800" dirty="0" err="1"/>
              <a:t>AddParameter</a:t>
            </a:r>
            <a:r>
              <a:rPr lang="en-US" sz="1800" dirty="0"/>
              <a:t> methods</a:t>
            </a:r>
          </a:p>
          <a:p>
            <a:pPr marL="487647" lvl="1" indent="-325098"/>
            <a:r>
              <a:rPr lang="en-US" sz="1800" dirty="0"/>
              <a:t>Reads input data from parameter text files in </a:t>
            </a:r>
            <a:r>
              <a:rPr lang="en-US" sz="1800" dirty="0" err="1"/>
              <a:t>Revit</a:t>
            </a:r>
            <a:r>
              <a:rPr lang="en-US" sz="1800" dirty="0"/>
              <a:t> shared parameter format</a:t>
            </a:r>
          </a:p>
          <a:p>
            <a:pPr marL="87646" indent="-325098"/>
            <a:r>
              <a:rPr lang="en-GB" sz="2800" dirty="0" err="1"/>
              <a:t>DWGFamilyCreation</a:t>
            </a:r>
            <a:endParaRPr lang="en-GB" sz="2800" dirty="0"/>
          </a:p>
          <a:p>
            <a:pPr marL="487647" lvl="1" indent="-325098"/>
            <a:r>
              <a:rPr lang="en-US" sz="1800" dirty="0"/>
              <a:t>Import DWG file into family document add type parameters to the imported instance</a:t>
            </a:r>
          </a:p>
          <a:p>
            <a:pPr marL="487647" lvl="1" indent="-325098"/>
            <a:r>
              <a:rPr lang="en-US" sz="1800" dirty="0" err="1"/>
              <a:t>DWGFileName</a:t>
            </a:r>
            <a:r>
              <a:rPr lang="en-US" sz="1800" dirty="0"/>
              <a:t> with the DWG file name and </a:t>
            </a:r>
            <a:r>
              <a:rPr lang="en-US" sz="1800" dirty="0" err="1"/>
              <a:t>ImportTime</a:t>
            </a:r>
            <a:r>
              <a:rPr lang="en-US" sz="1800" dirty="0"/>
              <a:t> when it was imported</a:t>
            </a:r>
          </a:p>
          <a:p>
            <a:pPr marL="87646" indent="-325098"/>
            <a:r>
              <a:rPr lang="en-GB" sz="2800" dirty="0" err="1"/>
              <a:t>GenericModelCreation</a:t>
            </a:r>
            <a:endParaRPr lang="en-GB" sz="2800" dirty="0"/>
          </a:p>
          <a:p>
            <a:pPr marL="487647" lvl="1" indent="-325098"/>
            <a:r>
              <a:rPr lang="en-US" sz="1800" dirty="0"/>
              <a:t>Create a generic model using extrusion, blend, revolution, sweep and swept blend elements</a:t>
            </a:r>
          </a:p>
          <a:p>
            <a:pPr marL="487647" lvl="1" indent="-325098"/>
            <a:r>
              <a:rPr lang="en-US" sz="1800" dirty="0"/>
              <a:t>Checks that open document is a family one or creates a new family document</a:t>
            </a:r>
          </a:p>
          <a:p>
            <a:pPr marL="487647" lvl="1" indent="-325098"/>
            <a:r>
              <a:rPr lang="en-US" sz="1800" dirty="0"/>
              <a:t>Exercises </a:t>
            </a:r>
            <a:r>
              <a:rPr lang="en-US" sz="1800" dirty="0" err="1"/>
              <a:t>CreateSketchPlane</a:t>
            </a:r>
            <a:r>
              <a:rPr lang="en-US" sz="1800" dirty="0"/>
              <a:t>, </a:t>
            </a:r>
            <a:r>
              <a:rPr lang="en-US" sz="1800" dirty="0" err="1"/>
              <a:t>NewLineBound</a:t>
            </a:r>
            <a:r>
              <a:rPr lang="en-US" sz="1800" dirty="0"/>
              <a:t>, and </a:t>
            </a:r>
            <a:r>
              <a:rPr lang="en-US" sz="1800" dirty="0" err="1"/>
              <a:t>FamilyItemFactory</a:t>
            </a:r>
            <a:r>
              <a:rPr lang="en-US" sz="1800" dirty="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TypeRegeneration</a:t>
            </a:r>
            <a:endParaRPr lang="en-GB" sz="2800" dirty="0"/>
          </a:p>
          <a:p>
            <a:pPr marL="487647" lvl="1" indent="-325098"/>
            <a:r>
              <a:rPr lang="en-US" sz="1800" dirty="0"/>
              <a:t>Use </a:t>
            </a:r>
            <a:r>
              <a:rPr lang="en-US" sz="1800" dirty="0" err="1"/>
              <a:t>FamilyManager</a:t>
            </a:r>
            <a:r>
              <a:rPr lang="en-US" sz="1800" dirty="0"/>
              <a:t> Types property to determine all types defined, and </a:t>
            </a:r>
            <a:r>
              <a:rPr lang="en-US" sz="1800" dirty="0" err="1"/>
              <a:t>CurrentType</a:t>
            </a:r>
            <a:r>
              <a:rPr lang="en-US" sz="1800" dirty="0"/>
              <a:t> to iterate through them</a:t>
            </a:r>
          </a:p>
          <a:p>
            <a:pPr marL="487647" lvl="1" indent="-325098"/>
            <a:r>
              <a:rPr lang="en-US" sz="1800" dirty="0"/>
              <a:t>Report whether all types regenerated successfully, log errors to file</a:t>
            </a:r>
          </a:p>
          <a:p>
            <a:pPr marL="87646" indent="-325098"/>
            <a:r>
              <a:rPr lang="en-GB" sz="2800" dirty="0" err="1"/>
              <a:t>ValidateParameters</a:t>
            </a:r>
            <a:endParaRPr lang="en-GB" sz="2800" dirty="0"/>
          </a:p>
          <a:p>
            <a:pPr marL="487647" lvl="1" indent="-325098"/>
            <a:r>
              <a:rPr lang="en-US" sz="1800" dirty="0"/>
              <a:t>Check whether every type has valid values for certain parameters and log result to file</a:t>
            </a:r>
          </a:p>
          <a:p>
            <a:pPr marL="487647" lvl="1" indent="-325098"/>
            <a:r>
              <a:rPr lang="en-US" sz="1800" dirty="0"/>
              <a:t>External application subscribing to </a:t>
            </a:r>
            <a:r>
              <a:rPr lang="en-US" sz="1800" dirty="0" err="1"/>
              <a:t>DocumentSaving</a:t>
            </a:r>
            <a:r>
              <a:rPr lang="en-US" sz="1800" dirty="0"/>
              <a:t> and </a:t>
            </a:r>
            <a:r>
              <a:rPr lang="en-US" sz="1800" dirty="0" err="1"/>
              <a:t>DocumentSavingAs</a:t>
            </a:r>
            <a:r>
              <a:rPr lang="en-US" sz="1800" dirty="0"/>
              <a:t> events runs check automatically</a:t>
            </a:r>
          </a:p>
          <a:p>
            <a:pPr marL="487647" lvl="1" indent="-325098"/>
            <a:r>
              <a:rPr lang="en-US" sz="1800" dirty="0"/>
              <a:t>External command to launch manually</a:t>
            </a:r>
          </a:p>
          <a:p>
            <a:pPr marL="87646" indent="-325098"/>
            <a:r>
              <a:rPr lang="en-GB" sz="2800" dirty="0" err="1"/>
              <a:t>WindowWizard</a:t>
            </a:r>
            <a:endParaRPr lang="en-GB" sz="2800" dirty="0"/>
          </a:p>
          <a:p>
            <a:pPr marL="487647" lvl="1" indent="-325098"/>
            <a:r>
              <a:rPr lang="en-GB" sz="1800" dirty="0"/>
              <a:t>Create a window family via wizard user interface</a:t>
            </a:r>
          </a:p>
          <a:p>
            <a:pPr marL="487647" lvl="1" indent="-325098"/>
            <a:r>
              <a:rPr lang="en-GB" sz="1800" dirty="0"/>
              <a:t>Start in window family template, e.g. Metric Window.rtf</a:t>
            </a:r>
          </a:p>
          <a:p>
            <a:pPr marL="487647" lvl="1" indent="-325098"/>
            <a:r>
              <a:rPr lang="en-GB" sz="1800" dirty="0"/>
              <a:t>User defines input dimensions for window parameters and materials</a:t>
            </a:r>
          </a:p>
          <a:p>
            <a:pPr marL="487647" lvl="1" indent="-325098"/>
            <a:r>
              <a:rPr lang="en-GB" sz="1800" dirty="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CreateAirHandler</a:t>
            </a:r>
            <a:r>
              <a:rPr lang="en-GB" sz="2800" dirty="0"/>
              <a:t> – RME</a:t>
            </a:r>
          </a:p>
          <a:p>
            <a:pPr marL="487647" lvl="1" indent="-325098"/>
            <a:r>
              <a:rPr lang="en-US" sz="1800" dirty="0"/>
              <a:t>Create an air handler with pipe and duct connectors</a:t>
            </a:r>
          </a:p>
          <a:p>
            <a:pPr marL="487647" lvl="1" indent="-325098"/>
            <a:r>
              <a:rPr lang="en-US" sz="1800" dirty="0"/>
              <a:t>Check the template family category to verify valid starting point</a:t>
            </a:r>
          </a:p>
          <a:p>
            <a:pPr marL="487647" lvl="1" indent="-325098"/>
            <a:r>
              <a:rPr lang="en-US" sz="1800" dirty="0"/>
              <a:t>Use </a:t>
            </a:r>
            <a:r>
              <a:rPr lang="en-US" sz="1800" dirty="0" err="1"/>
              <a:t>FamilyItemFactory</a:t>
            </a:r>
            <a:r>
              <a:rPr lang="en-US" sz="1800" dirty="0"/>
              <a:t> class </a:t>
            </a:r>
            <a:r>
              <a:rPr lang="en-US" sz="1800" dirty="0" err="1"/>
              <a:t>NewExtrusion</a:t>
            </a:r>
            <a:r>
              <a:rPr lang="en-US" sz="1800" dirty="0"/>
              <a:t>, </a:t>
            </a:r>
            <a:r>
              <a:rPr lang="en-US" sz="1800" dirty="0" err="1"/>
              <a:t>NewPipeConnector</a:t>
            </a:r>
            <a:r>
              <a:rPr lang="en-US" sz="1800" dirty="0"/>
              <a:t>, </a:t>
            </a:r>
            <a:r>
              <a:rPr lang="en-US" sz="1800" dirty="0" err="1"/>
              <a:t>NewDuctConnector</a:t>
            </a:r>
            <a:r>
              <a:rPr lang="en-US" sz="1800" dirty="0"/>
              <a:t> methods</a:t>
            </a:r>
          </a:p>
          <a:p>
            <a:pPr marL="487647" lvl="1" indent="-325098"/>
            <a:r>
              <a:rPr lang="en-US" sz="1800" dirty="0"/>
              <a:t>Set proper connector parameters and use Document::</a:t>
            </a:r>
            <a:r>
              <a:rPr lang="en-US" sz="1800" dirty="0" err="1"/>
              <a:t>CombineElements</a:t>
            </a:r>
            <a:r>
              <a:rPr lang="en-US" sz="1800" dirty="0"/>
              <a:t> to join the extrusions</a:t>
            </a:r>
            <a:endParaRPr lang="en-GB" sz="2400" dirty="0"/>
          </a:p>
          <a:p>
            <a:pPr marL="87646" indent="-325098"/>
            <a:r>
              <a:rPr lang="en-GB" sz="2800" dirty="0" err="1"/>
              <a:t>CreateTruss</a:t>
            </a:r>
            <a:r>
              <a:rPr lang="en-GB" sz="2800" dirty="0"/>
              <a:t> – RST</a:t>
            </a:r>
          </a:p>
          <a:p>
            <a:pPr marL="487647" lvl="1" indent="-325098"/>
            <a:r>
              <a:rPr lang="en-US" sz="1800" dirty="0"/>
              <a:t>Create a mono truss in a truss family document</a:t>
            </a:r>
          </a:p>
          <a:p>
            <a:pPr marL="487647" lvl="1" indent="-325098"/>
            <a:r>
              <a:rPr lang="en-US" sz="1800" dirty="0"/>
              <a:t>Create truss curves using </a:t>
            </a:r>
            <a:r>
              <a:rPr lang="en-US" sz="1800" dirty="0" err="1"/>
              <a:t>NewModelCurve</a:t>
            </a:r>
            <a:r>
              <a:rPr lang="en-US" sz="1800" dirty="0"/>
              <a:t>, set truss type through </a:t>
            </a:r>
            <a:r>
              <a:rPr lang="en-US" sz="1800" dirty="0" err="1"/>
              <a:t>ModelCurve</a:t>
            </a:r>
            <a:r>
              <a:rPr lang="en-US" sz="1800" dirty="0"/>
              <a:t> </a:t>
            </a:r>
            <a:r>
              <a:rPr lang="en-US" sz="1800" dirty="0" err="1"/>
              <a:t>TrussCurveType</a:t>
            </a:r>
            <a:r>
              <a:rPr lang="en-US" sz="1800" dirty="0"/>
              <a:t> property</a:t>
            </a:r>
          </a:p>
          <a:p>
            <a:pPr marL="487647" lvl="1" indent="-325098"/>
            <a:r>
              <a:rPr lang="en-US" sz="1800" dirty="0"/>
              <a:t>Add constraints to the truss curves with </a:t>
            </a:r>
            <a:r>
              <a:rPr lang="en-US" sz="1800" dirty="0" err="1"/>
              <a:t>NewAlignment</a:t>
            </a:r>
            <a:endParaRPr lang="en-US" sz="1800" dirty="0"/>
          </a:p>
          <a:p>
            <a:pPr marL="487647" lvl="1" indent="-325098">
              <a:buNone/>
            </a:pPr>
            <a:endParaRPr lang="en-GB" sz="2400" dirty="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more …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a:hlinkClick r:id="rId2"/>
              </a:rPr>
              <a:t>Revit Developer Guide </a:t>
            </a:r>
            <a:endParaRPr lang="en-GB" sz="2800" dirty="0"/>
          </a:p>
          <a:p>
            <a:pPr marL="710309" lvl="2" indent="-325098"/>
            <a:r>
              <a:rPr lang="en-GB" sz="2100" dirty="0">
                <a:hlinkClick r:id="rId3"/>
              </a:rPr>
              <a:t>Family Creation</a:t>
            </a:r>
            <a:endParaRPr lang="en-GB" sz="2100" dirty="0"/>
          </a:p>
          <a:p>
            <a:pPr marL="87646" indent="-325098"/>
            <a:r>
              <a:rPr lang="en-GB" sz="2800" dirty="0"/>
              <a:t>RevitAPI.chm </a:t>
            </a:r>
          </a:p>
          <a:p>
            <a:pPr marL="710309" lvl="2" indent="-325098"/>
            <a:r>
              <a:rPr lang="en-GB" sz="2100" dirty="0"/>
              <a:t>Reference guide. Include code snippet </a:t>
            </a:r>
          </a:p>
          <a:p>
            <a:pPr marL="87646" indent="-325098"/>
            <a:r>
              <a:rPr lang="en-GB" sz="2800" dirty="0"/>
              <a:t>Recordings</a:t>
            </a:r>
          </a:p>
          <a:p>
            <a:pPr marL="710309" lvl="2" indent="-325098"/>
            <a:r>
              <a:rPr lang="en-GB" sz="2100" dirty="0" err="1">
                <a:hlinkClick r:id="rId4"/>
              </a:rPr>
              <a:t>Revit</a:t>
            </a:r>
            <a:r>
              <a:rPr lang="en-GB" sz="2100" dirty="0">
                <a:hlinkClick r:id="rId4"/>
              </a:rPr>
              <a:t> Family API Webcast (July 2009) </a:t>
            </a:r>
            <a:endParaRPr lang="en-GB" sz="2100" dirty="0"/>
          </a:p>
          <a:p>
            <a:pPr marL="710309" lvl="2" indent="-325098"/>
            <a:r>
              <a:rPr lang="en-GB" sz="2100" dirty="0"/>
              <a:t>AU 2009 virtual class AU2009 CP9118-1 : </a:t>
            </a:r>
            <a:br>
              <a:rPr lang="en-GB" sz="2100" dirty="0"/>
            </a:br>
            <a:r>
              <a:rPr lang="en-GB" sz="2100" dirty="0"/>
              <a:t>“</a:t>
            </a:r>
            <a:r>
              <a:rPr lang="en-US" sz="2100" dirty="0">
                <a:hlinkClick r:id="rId5"/>
              </a:rPr>
              <a:t>The New Autodesk® </a:t>
            </a:r>
            <a:r>
              <a:rPr lang="en-US" sz="2100" dirty="0" err="1">
                <a:hlinkClick r:id="rId5"/>
              </a:rPr>
              <a:t>Revit</a:t>
            </a:r>
            <a:r>
              <a:rPr lang="en-US" sz="2100" dirty="0">
                <a:hlinkClick r:id="rId5"/>
              </a:rPr>
              <a:t>® Family API: Everything is Relative</a:t>
            </a:r>
            <a:r>
              <a:rPr lang="en-GB" sz="2100" dirty="0"/>
              <a:t>” by Jeremy Tammik </a:t>
            </a:r>
          </a:p>
          <a:p>
            <a:pPr marL="710309" lvl="2" indent="-325098"/>
            <a:r>
              <a:rPr lang="en-GB" sz="2100" dirty="0"/>
              <a:t>In </a:t>
            </a:r>
            <a:r>
              <a:rPr lang="en-GB" sz="2100" dirty="0" err="1"/>
              <a:t>Revit</a:t>
            </a:r>
            <a:r>
              <a:rPr lang="en-GB" sz="2100" dirty="0"/>
              <a:t> 2010, but mostly still valid for Family API</a:t>
            </a:r>
          </a:p>
          <a:p>
            <a:pPr marL="710309" lvl="2" indent="-325098"/>
            <a:r>
              <a:rPr lang="en-GB" sz="2100" dirty="0"/>
              <a:t>Based on the exercise labs </a:t>
            </a:r>
          </a:p>
          <a:p>
            <a:pPr marL="87646" indent="-325098"/>
            <a:r>
              <a:rPr lang="en-GB" sz="2800" dirty="0">
                <a:hlinkClick r:id="rId6"/>
              </a:rPr>
              <a:t>Discussion Groups</a:t>
            </a:r>
            <a:r>
              <a:rPr lang="en-GB" sz="2800" dirty="0"/>
              <a:t> &gt;&gt; </a:t>
            </a:r>
            <a:r>
              <a:rPr lang="en-GB" sz="2800" dirty="0" err="1"/>
              <a:t>Revit</a:t>
            </a:r>
            <a:r>
              <a:rPr lang="en-GB" sz="2800" dirty="0"/>
              <a:t> Architecture &gt;&gt; </a:t>
            </a:r>
            <a:r>
              <a:rPr lang="en-GB" sz="2800" dirty="0" err="1"/>
              <a:t>Revit</a:t>
            </a:r>
            <a:r>
              <a:rPr lang="en-GB" sz="2800" dirty="0"/>
              <a:t> API</a:t>
            </a:r>
          </a:p>
          <a:p>
            <a:pPr marL="87646" indent="-325098"/>
            <a:r>
              <a:rPr lang="en-GB" sz="2800" dirty="0">
                <a:hlinkClick r:id="rId7"/>
              </a:rPr>
              <a:t>API Training Classes</a:t>
            </a:r>
            <a:endParaRPr lang="en-GB" sz="2800" dirty="0"/>
          </a:p>
          <a:p>
            <a:pPr marL="87646" indent="-325098"/>
            <a:r>
              <a:rPr lang="en-GB" sz="2800" dirty="0">
                <a:hlinkClick r:id="rId8"/>
              </a:rPr>
              <a:t>The Building Coder</a:t>
            </a:r>
            <a:r>
              <a:rPr lang="en-GB" sz="2800" dirty="0"/>
              <a:t>, Jeremy </a:t>
            </a:r>
            <a:r>
              <a:rPr lang="en-GB" sz="2800" dirty="0" err="1"/>
              <a:t>Tammik's</a:t>
            </a:r>
            <a:r>
              <a:rPr lang="en-GB" sz="2800" dirty="0"/>
              <a:t> Revit API Blog</a:t>
            </a:r>
          </a:p>
          <a:p>
            <a:pPr marL="87646" indent="-325098"/>
            <a:r>
              <a:rPr lang="en-GB" sz="2800" dirty="0">
                <a:hlinkClick r:id="rId9"/>
              </a:rPr>
              <a:t>ADN AEC Developer Blog</a:t>
            </a:r>
            <a:endParaRPr lang="en-GB" sz="2800" dirty="0"/>
          </a:p>
          <a:p>
            <a:pPr marL="87646" indent="-325098"/>
            <a:r>
              <a:rPr lang="en-GB" sz="2800" dirty="0">
                <a:hlinkClick r:id="rId10"/>
              </a:rPr>
              <a:t>Autodesk Developer Network</a:t>
            </a:r>
            <a:endParaRPr lang="en-GB" sz="2800" dirty="0"/>
          </a:p>
          <a:p>
            <a:pPr marL="87646" indent="-325098"/>
            <a:r>
              <a:rPr lang="en-GB" sz="2800" dirty="0" err="1">
                <a:hlinkClick r:id="rId11"/>
              </a:rPr>
              <a:t>DevHelp</a:t>
            </a:r>
            <a:r>
              <a:rPr lang="en-GB" sz="2800" dirty="0">
                <a:hlinkClick r:id="rId11"/>
              </a:rPr>
              <a:t> Online </a:t>
            </a:r>
            <a:r>
              <a:rPr lang="en-GB" sz="2800" dirty="0"/>
              <a:t>for ADN members</a:t>
            </a:r>
          </a:p>
          <a:p>
            <a:pPr marL="487647" lvl="1" indent="-325098"/>
            <a:endParaRPr lang="en-US" sz="1800" dirty="0"/>
          </a:p>
          <a:p>
            <a:pPr marL="487647" lvl="1" indent="-325098"/>
            <a:endParaRPr lang="en-US" sz="1800" dirty="0"/>
          </a:p>
          <a:p>
            <a:pPr marL="487647" lvl="1" indent="-325098">
              <a:buNone/>
            </a:pPr>
            <a:endParaRPr lang="en-GB"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a:t>Revit</a:t>
            </a:r>
            <a:r>
              <a:rPr lang="en-US" dirty="0"/>
              <a:t> Families – Where to begin </a:t>
            </a:r>
          </a:p>
        </p:txBody>
      </p:sp>
      <p:sp>
        <p:nvSpPr>
          <p:cNvPr id="3" name="Content Placeholder 2"/>
          <p:cNvSpPr>
            <a:spLocks noGrp="1"/>
          </p:cNvSpPr>
          <p:nvPr>
            <p:ph idx="1"/>
          </p:nvPr>
        </p:nvSpPr>
        <p:spPr>
          <a:xfrm>
            <a:off x="443640" y="1531179"/>
            <a:ext cx="7281135" cy="6319008"/>
          </a:xfrm>
        </p:spPr>
        <p:txBody>
          <a:bodyPr/>
          <a:lstStyle/>
          <a:p>
            <a:r>
              <a:rPr lang="en-GB" dirty="0"/>
              <a:t>Which is better? </a:t>
            </a:r>
          </a:p>
          <a:p>
            <a:pPr marL="1179513" lvl="2" indent="-457200">
              <a:spcBef>
                <a:spcPts val="600"/>
              </a:spcBef>
            </a:pPr>
            <a:r>
              <a:rPr lang="en-US" sz="2800" dirty="0"/>
              <a:t>Start from a family template</a:t>
            </a:r>
          </a:p>
          <a:p>
            <a:pPr marL="1179513" lvl="2" indent="-457200"/>
            <a:r>
              <a:rPr lang="en-US" sz="2800" dirty="0"/>
              <a:t>Modify an existing family</a:t>
            </a:r>
          </a:p>
          <a:p>
            <a:r>
              <a:rPr lang="en-GB" dirty="0"/>
              <a:t>Which Family template to start with?  </a:t>
            </a:r>
          </a:p>
          <a:p>
            <a:pPr marL="1179513" lvl="2" indent="-457200">
              <a:spcBef>
                <a:spcPts val="600"/>
              </a:spcBef>
            </a:pPr>
            <a:r>
              <a:rPr lang="en-US" sz="2800" dirty="0"/>
              <a:t>2D or 3D, model or detail component</a:t>
            </a:r>
          </a:p>
          <a:p>
            <a:pPr marL="1179513" lvl="2" indent="-457200"/>
            <a:r>
              <a:rPr lang="en-US" sz="2800" dirty="0"/>
              <a:t>Hosted or non hosted: Wall, Ceiling, Face based…</a:t>
            </a:r>
          </a:p>
          <a:p>
            <a:pPr marL="1179513" lvl="2" indent="-457200"/>
            <a:r>
              <a:rPr lang="en-US" sz="2800" dirty="0"/>
              <a:t>Category</a:t>
            </a:r>
          </a:p>
          <a:p>
            <a:pPr marL="1179513" lvl="2" indent="-457200"/>
            <a:r>
              <a:rPr lang="en-US" sz="2800" dirty="0"/>
              <a:t>Placement type: free or 2 point</a:t>
            </a:r>
          </a:p>
          <a:p>
            <a:pPr marL="1179513" lvl="2" indent="-457200"/>
            <a:r>
              <a:rPr lang="en-US" sz="2800" dirty="0"/>
              <a:t>Specialty: Truss, Rebar…</a:t>
            </a:r>
          </a:p>
          <a:p>
            <a:pPr marL="1179513" lvl="2" indent="-457200">
              <a:spcBef>
                <a:spcPts val="600"/>
              </a:spcBef>
              <a:buNone/>
            </a:pPr>
            <a:endParaRPr lang="en-US" dirty="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000" dirty="0"/>
              <a:t>Thank you very much!</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6658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Flavors</a:t>
            </a:r>
          </a:p>
        </p:txBody>
      </p:sp>
      <p:sp>
        <p:nvSpPr>
          <p:cNvPr id="3" name="Content Placeholder 2"/>
          <p:cNvSpPr>
            <a:spLocks noGrp="1"/>
          </p:cNvSpPr>
          <p:nvPr>
            <p:ph idx="1"/>
          </p:nvPr>
        </p:nvSpPr>
        <p:spPr/>
        <p:txBody>
          <a:bodyPr/>
          <a:lstStyle/>
          <a:p>
            <a:r>
              <a:rPr lang="en-GB" dirty="0" err="1"/>
              <a:t>Revit</a:t>
            </a:r>
            <a:r>
              <a:rPr lang="en-GB" dirty="0"/>
              <a:t> Architecture </a:t>
            </a:r>
          </a:p>
          <a:p>
            <a:pPr marL="1059793" lvl="2" indent="-392113">
              <a:spcBef>
                <a:spcPts val="600"/>
              </a:spcBef>
            </a:pPr>
            <a:r>
              <a:rPr lang="en-US" dirty="0"/>
              <a:t>Basic building components with simplistic interactions in the model</a:t>
            </a:r>
          </a:p>
          <a:p>
            <a:pPr marL="1059793" lvl="2" indent="-392113">
              <a:spcBef>
                <a:spcPts val="300"/>
              </a:spcBef>
            </a:pPr>
            <a:r>
              <a:rPr lang="en-US" dirty="0"/>
              <a:t>Free placement objects - casework, furniture, etc. </a:t>
            </a:r>
          </a:p>
          <a:p>
            <a:pPr marL="1059793" lvl="2" indent="-392113">
              <a:spcBef>
                <a:spcPts val="300"/>
              </a:spcBef>
            </a:pPr>
            <a:r>
              <a:rPr lang="en-US" dirty="0"/>
              <a:t>“2 point” placement objects – beams, detail components, etc.</a:t>
            </a:r>
          </a:p>
          <a:p>
            <a:pPr marL="1059793" lvl="2" indent="-392113">
              <a:spcBef>
                <a:spcPts val="300"/>
              </a:spcBef>
            </a:pPr>
            <a:r>
              <a:rPr lang="en-US" dirty="0"/>
              <a:t>Hosted objects: windows, doors, columns (“level to level”), ceiling or “wall based” lighting fixtures  </a:t>
            </a:r>
          </a:p>
          <a:p>
            <a:r>
              <a:rPr lang="en-GB" dirty="0"/>
              <a:t>Revit Structure </a:t>
            </a:r>
          </a:p>
          <a:p>
            <a:pPr marL="1059793" lvl="2" indent="-457200">
              <a:spcBef>
                <a:spcPts val="600"/>
              </a:spcBef>
            </a:pPr>
            <a:r>
              <a:rPr lang="en-US" dirty="0"/>
              <a:t>Additional components with complex interactions with other objects</a:t>
            </a:r>
          </a:p>
          <a:p>
            <a:pPr marL="1059793" lvl="2" indent="-457200">
              <a:spcBef>
                <a:spcPts val="300"/>
              </a:spcBef>
            </a:pPr>
            <a:r>
              <a:rPr lang="en-US" dirty="0"/>
              <a:t>Framing - beams (“beams to beam”, “beam to column”), columns</a:t>
            </a:r>
          </a:p>
          <a:p>
            <a:pPr marL="1059793" lvl="2" indent="-457200">
              <a:spcBef>
                <a:spcPts val="300"/>
              </a:spcBef>
            </a:pPr>
            <a:r>
              <a:rPr lang="en-US" dirty="0"/>
              <a:t>Trusses - layout for girder trusses; Boundary Conditions</a:t>
            </a:r>
          </a:p>
          <a:p>
            <a:pPr marL="1059793" lvl="2" indent="-457200">
              <a:spcBef>
                <a:spcPts val="300"/>
              </a:spcBef>
            </a:pPr>
            <a:r>
              <a:rPr lang="en-US" dirty="0"/>
              <a:t>Span Direction Symbols; Reinforcement Symbols - area reinforcement expands to find edges, path reinforcement</a:t>
            </a:r>
          </a:p>
          <a:p>
            <a:r>
              <a:rPr lang="en-GB" dirty="0"/>
              <a:t>Revit MEP </a:t>
            </a:r>
          </a:p>
          <a:p>
            <a:pPr marL="1059793" lvl="2" indent="-457200">
              <a:spcBef>
                <a:spcPts val="600"/>
              </a:spcBef>
            </a:pPr>
            <a:r>
              <a:rPr lang="en-US" dirty="0"/>
              <a:t>Connectors allowing objects to resize based on what they are connected to</a:t>
            </a:r>
          </a:p>
          <a:p>
            <a:pPr marL="1179513" lvl="2" indent="-457200">
              <a:spcBef>
                <a:spcPts val="600"/>
              </a:spcBef>
              <a:buNone/>
            </a:pP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 Editor</a:t>
            </a:r>
          </a:p>
        </p:txBody>
      </p:sp>
      <p:sp>
        <p:nvSpPr>
          <p:cNvPr id="3" name="Content Placeholder 2"/>
          <p:cNvSpPr>
            <a:spLocks noGrp="1"/>
          </p:cNvSpPr>
          <p:nvPr>
            <p:ph idx="1"/>
          </p:nvPr>
        </p:nvSpPr>
        <p:spPr/>
        <p:txBody>
          <a:bodyPr/>
          <a:lstStyle/>
          <a:p>
            <a:r>
              <a:rPr lang="en-GB" dirty="0"/>
              <a:t>Revit offers 6 basic family editors</a:t>
            </a:r>
          </a:p>
          <a:p>
            <a:pPr marL="714375" lvl="1" indent="-357188"/>
            <a:r>
              <a:rPr lang="en-GB" dirty="0"/>
              <a:t>3D model, annotation, detail, rebar, truss and conceptual mass.</a:t>
            </a:r>
          </a:p>
          <a:p>
            <a:pPr marL="714375" lvl="1" indent="-357188">
              <a:buNone/>
            </a:pPr>
            <a:r>
              <a:rPr lang="en-GB" dirty="0"/>
              <a:t> </a:t>
            </a:r>
          </a:p>
          <a:p>
            <a:r>
              <a:rPr lang="en-GB" dirty="0"/>
              <a:t>Each family editor provides a specific set and is tied to the chosen family template</a:t>
            </a:r>
          </a:p>
          <a:p>
            <a:pPr marL="714375" lvl="1" indent="-354013">
              <a:spcBef>
                <a:spcPts val="600"/>
              </a:spcBef>
            </a:pPr>
            <a:r>
              <a:rPr lang="en-GB" dirty="0"/>
              <a:t>Geometry – extrusions, blends, sweeps, revolves, swept blends</a:t>
            </a:r>
          </a:p>
          <a:p>
            <a:pPr marL="714375" lvl="1" indent="-354013">
              <a:spcBef>
                <a:spcPts val="600"/>
              </a:spcBef>
            </a:pPr>
            <a:r>
              <a:rPr lang="en-GB" dirty="0"/>
              <a:t>Lines – model, symbolic, detail</a:t>
            </a:r>
          </a:p>
          <a:p>
            <a:pPr marL="714375" lvl="1" indent="-354013">
              <a:spcBef>
                <a:spcPts val="600"/>
              </a:spcBef>
            </a:pPr>
            <a:r>
              <a:rPr lang="en-GB" dirty="0"/>
              <a:t>Basic tools – copy, mirror, paint, join/unjoin, cut geometry/don’t cut</a:t>
            </a:r>
          </a:p>
          <a:p>
            <a:pPr marL="714375" lvl="1" indent="-354013">
              <a:spcBef>
                <a:spcPts val="600"/>
              </a:spcBef>
            </a:pPr>
            <a:r>
              <a:rPr lang="en-GB" dirty="0"/>
              <a:t>References – reference planes, reference lines</a:t>
            </a:r>
          </a:p>
          <a:p>
            <a:pPr marL="714375" lvl="1" indent="-354013">
              <a:spcBef>
                <a:spcPts val="600"/>
              </a:spcBef>
            </a:pPr>
            <a:r>
              <a:rPr lang="en-GB" dirty="0"/>
              <a:t>Annotation tools – labels</a:t>
            </a:r>
          </a:p>
          <a:p>
            <a:pPr marL="714375" lvl="1" indent="-354013">
              <a:spcBef>
                <a:spcPts val="600"/>
              </a:spcBef>
            </a:pPr>
            <a:r>
              <a:rPr lang="en-GB" dirty="0"/>
              <a:t>Advanced tools – formulas, nesting, arrays, type </a:t>
            </a:r>
            <a:r>
              <a:rPr lang="en-GB" dirty="0" err="1"/>
              <a:t>catalogs</a:t>
            </a:r>
            <a:endParaRPr lang="en-GB" dirty="0"/>
          </a:p>
          <a:p>
            <a:pPr marL="714375" lvl="1" indent="-354013">
              <a:spcBef>
                <a:spcPts val="600"/>
              </a:spcBef>
            </a:pPr>
            <a:r>
              <a:rPr lang="en-GB" dirty="0"/>
              <a:t>MEP tools – add connectors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a:ea typeface="ＭＳ Ｐゴシック" pitchFamily="34" charset="-128"/>
              </a:rPr>
              <a:t>The “process” for building families is the most important aspect of family creation that one needs to learn</a:t>
            </a:r>
            <a:br>
              <a:rPr lang="en-US" altLang="ja-JP" sz="3600" dirty="0">
                <a:ea typeface="ＭＳ Ｐゴシック" pitchFamily="34" charset="-128"/>
              </a:rPr>
            </a:br>
            <a:endParaRPr lang="en-US" altLang="ja-JP" sz="3600" dirty="0">
              <a:ea typeface="ＭＳ Ｐゴシック" pitchFamily="34" charset="-128"/>
            </a:endParaRPr>
          </a:p>
          <a:p>
            <a:pPr>
              <a:buNone/>
            </a:pPr>
            <a:r>
              <a:rPr lang="en-GB" sz="3200" dirty="0"/>
              <a:t>Process order: </a:t>
            </a:r>
          </a:p>
          <a:p>
            <a:pPr marL="1179513" lvl="2" indent="-457200">
              <a:spcBef>
                <a:spcPts val="600"/>
              </a:spcBef>
              <a:buFont typeface="+mj-lt"/>
              <a:buAutoNum type="arabicPeriod"/>
            </a:pPr>
            <a:r>
              <a:rPr lang="en-US" altLang="ja-JP" sz="2800" dirty="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a:ea typeface="ＭＳ Ｐゴシック" pitchFamily="34" charset="-128"/>
              </a:rPr>
              <a:t>Layout Reference Planes (The Bones)</a:t>
            </a:r>
          </a:p>
          <a:p>
            <a:pPr marL="1179513" lvl="2" indent="-457200">
              <a:spcBef>
                <a:spcPts val="600"/>
              </a:spcBef>
              <a:buFont typeface="+mj-lt"/>
              <a:buAutoNum type="arabicPeriod"/>
            </a:pPr>
            <a:r>
              <a:rPr lang="en-US" altLang="ja-JP" sz="2800" dirty="0">
                <a:ea typeface="ＭＳ Ｐゴシック" pitchFamily="34" charset="-128"/>
              </a:rPr>
              <a:t>Add Parameters</a:t>
            </a:r>
          </a:p>
          <a:p>
            <a:pPr marL="1179513" lvl="2" indent="-457200">
              <a:spcBef>
                <a:spcPts val="600"/>
              </a:spcBef>
              <a:buFont typeface="+mj-lt"/>
              <a:buAutoNum type="arabicPeriod"/>
            </a:pPr>
            <a:r>
              <a:rPr lang="en-US" altLang="ja-JP" sz="2800" dirty="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a:ea typeface="ＭＳ Ｐゴシック" pitchFamily="34" charset="-128"/>
              </a:rPr>
              <a:t>Add 2 or more types	</a:t>
            </a:r>
          </a:p>
          <a:p>
            <a:pPr marL="1179513" lvl="2" indent="-457200">
              <a:spcBef>
                <a:spcPts val="600"/>
              </a:spcBef>
              <a:buFont typeface="+mj-lt"/>
              <a:buAutoNum type="arabicPeriod"/>
            </a:pPr>
            <a:r>
              <a:rPr lang="en-US" altLang="ja-JP" sz="2800" dirty="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a:ea typeface="ＭＳ Ｐゴシック" pitchFamily="34" charset="-128"/>
              </a:rPr>
              <a:t>Add a Single Level of Geometry	</a:t>
            </a:r>
          </a:p>
          <a:p>
            <a:pPr marL="1179513" lvl="2" indent="-457200">
              <a:spcBef>
                <a:spcPts val="600"/>
              </a:spcBef>
              <a:buFont typeface="+mj-lt"/>
              <a:buAutoNum type="arabicPeriod"/>
            </a:pPr>
            <a:r>
              <a:rPr lang="en-US" altLang="ja-JP" sz="2800" dirty="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a:ea typeface="ＭＳ Ｐゴシック" pitchFamily="34" charset="-128"/>
              </a:rPr>
              <a:t>Test in Project Environment (create testing project)</a:t>
            </a:r>
          </a:p>
          <a:p>
            <a:pPr marL="379512" indent="-457200" algn="r">
              <a:buNone/>
            </a:pPr>
            <a:r>
              <a:rPr lang="en-US" altLang="ja-JP" sz="2000" i="1" dirty="0">
                <a:ea typeface="ＭＳ Ｐゴシック" pitchFamily="34" charset="-128"/>
              </a:rPr>
              <a:t>Steven Campbell, Revit Content Project Manager </a:t>
            </a:r>
          </a:p>
          <a:p>
            <a:pPr marL="722313" lvl="1" indent="-361950">
              <a:spcBef>
                <a:spcPts val="600"/>
              </a:spcBef>
              <a:buNone/>
            </a:pPr>
            <a:endParaRPr lang="en-GB" altLang="ja-JP" dirty="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a:t>Revit</a:t>
            </a:r>
            <a:r>
              <a:rPr lang="en-GB" dirty="0"/>
              <a:t> Families Best Practice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5"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6"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7"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a:t>Revit</a:t>
            </a:r>
            <a:r>
              <a:rPr lang="en-US"/>
              <a:t> Families </a:t>
            </a:r>
            <a:r>
              <a:rPr lang="en-US" dirty="0"/>
              <a:t>– What is possible</a:t>
            </a:r>
          </a:p>
        </p:txBody>
      </p:sp>
      <p:sp>
        <p:nvSpPr>
          <p:cNvPr id="3" name="Content Placeholder 2"/>
          <p:cNvSpPr>
            <a:spLocks noGrp="1"/>
          </p:cNvSpPr>
          <p:nvPr>
            <p:ph idx="1"/>
          </p:nvPr>
        </p:nvSpPr>
        <p:spPr/>
        <p:txBody>
          <a:bodyPr/>
          <a:lstStyle/>
          <a:p>
            <a:pPr marL="722313" lvl="1" indent="-361950">
              <a:spcBef>
                <a:spcPts val="600"/>
              </a:spcBef>
            </a:pPr>
            <a:r>
              <a:rPr lang="en-GB" dirty="0"/>
              <a:t>Formulas – can be used to control behaviour, visibility, arrays</a:t>
            </a:r>
          </a:p>
          <a:p>
            <a:pPr marL="722313" lvl="1" indent="-361950">
              <a:spcBef>
                <a:spcPts val="600"/>
              </a:spcBef>
            </a:pPr>
            <a:r>
              <a:rPr lang="en-GB" dirty="0"/>
              <a:t>Arrays and nesting – repeatable, resizable elements across an array </a:t>
            </a:r>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buNone/>
            </a:pPr>
            <a:endParaRPr lang="en-GB" dirty="0"/>
          </a:p>
          <a:p>
            <a:pPr marL="722313" lvl="1" indent="-361950">
              <a:spcBef>
                <a:spcPts val="600"/>
              </a:spcBef>
            </a:pPr>
            <a:r>
              <a:rPr lang="en-GB" dirty="0"/>
              <a:t>Advanced nesting – subcomponents can be swapped</a:t>
            </a:r>
          </a:p>
          <a:p>
            <a:pPr marL="722313" lvl="1" indent="-361950">
              <a:spcBef>
                <a:spcPts val="600"/>
              </a:spcBef>
            </a:pPr>
            <a:r>
              <a:rPr lang="en-GB" dirty="0"/>
              <a:t>Reference lines – angular movement </a:t>
            </a:r>
          </a:p>
        </p:txBody>
      </p:sp>
      <p:pic>
        <p:nvPicPr>
          <p:cNvPr id="6" name="Picture 5" descr="nest-array.png"/>
          <p:cNvPicPr>
            <a:picLocks noChangeAspect="1"/>
          </p:cNvPicPr>
          <p:nvPr/>
        </p:nvPicPr>
        <p:blipFill>
          <a:blip r:embed="rId8"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9"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10"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5420</Words>
  <Application>Microsoft Macintosh PowerPoint</Application>
  <PresentationFormat>Custom</PresentationFormat>
  <Paragraphs>643</Paragraphs>
  <Slides>52</Slides>
  <Notes>27</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Cambria Math</vt:lpstr>
      <vt:lpstr>Courier New</vt:lpstr>
      <vt:lpstr>Gill Sans</vt:lpstr>
      <vt:lpstr>Lucida Grande</vt:lpstr>
      <vt:lpstr>Times New Roman</vt:lpstr>
      <vt:lpstr>Wingdings</vt:lpstr>
      <vt:lpstr>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2020-02-29T19:57:37Z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