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1"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402" r:id="rId79"/>
    <p:sldId id="393" r:id="rId80"/>
    <p:sldId id="403"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82057" autoAdjust="0"/>
  </p:normalViewPr>
  <p:slideViewPr>
    <p:cSldViewPr>
      <p:cViewPr varScale="1">
        <p:scale>
          <a:sx n="50" d="100"/>
          <a:sy n="50" d="100"/>
        </p:scale>
        <p:origin x="1762" y="34"/>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28-Apr-21</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28-Apr-21</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251444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254349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7875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299981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136497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157859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9472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254123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256773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123177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43221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143671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77634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331509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1144600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3945673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132523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2767000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221357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34903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extLst>
      <p:ext uri="{BB962C8B-B14F-4D97-AF65-F5344CB8AC3E}">
        <p14:creationId xmlns:p14="http://schemas.microsoft.com/office/powerpoint/2010/main" val="250637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Here is a smaller subset of the most important database classes, i.e. non-geometrical</a:t>
            </a:r>
            <a:r>
              <a:rPr lang="en-GB" sz="1400" kern="1200" baseline="0" dirty="0">
                <a:solidFill>
                  <a:schemeClr val="tx1"/>
                </a:solidFill>
                <a:latin typeface="+mn-lt"/>
                <a:ea typeface="+mn-ea"/>
                <a:cs typeface="+mn-cs"/>
              </a:rPr>
              <a:t> classes,</a:t>
            </a:r>
            <a:r>
              <a:rPr lang="en-GB" sz="1400" kern="1200" dirty="0">
                <a:solidFill>
                  <a:schemeClr val="tx1"/>
                </a:solidFill>
                <a:latin typeface="+mn-lt"/>
                <a:ea typeface="+mn-ea"/>
                <a:cs typeface="+mn-cs"/>
              </a:rPr>
              <a:t> that appear in a typical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model programming task. The red classes are the most commonly used. The </a:t>
            </a:r>
            <a:r>
              <a:rPr lang="en-GB" sz="1400" kern="1200" dirty="0" err="1">
                <a:solidFill>
                  <a:schemeClr val="tx1"/>
                </a:solidFill>
                <a:latin typeface="+mn-lt"/>
                <a:ea typeface="+mn-ea"/>
                <a:cs typeface="+mn-cs"/>
              </a:rPr>
              <a:t>RoofBase</a:t>
            </a:r>
            <a:r>
              <a:rPr lang="en-GB" sz="1400" kern="1200" dirty="0">
                <a:solidFill>
                  <a:schemeClr val="tx1"/>
                </a:solidFill>
                <a:latin typeface="+mn-lt"/>
                <a:ea typeface="+mn-ea"/>
                <a:cs typeface="+mn-cs"/>
              </a:rPr>
              <a:t> class and its derived types </a:t>
            </a:r>
            <a:r>
              <a:rPr lang="en-GB" sz="1400" kern="1200" dirty="0" err="1">
                <a:solidFill>
                  <a:schemeClr val="tx1"/>
                </a:solidFill>
                <a:latin typeface="+mn-lt"/>
                <a:ea typeface="+mn-ea"/>
                <a:cs typeface="+mn-cs"/>
              </a:rPr>
              <a:t>FootPrintRoof</a:t>
            </a:r>
            <a:r>
              <a:rPr lang="en-GB" sz="1400" kern="1200" dirty="0">
                <a:solidFill>
                  <a:schemeClr val="tx1"/>
                </a:solidFill>
                <a:latin typeface="+mn-lt"/>
                <a:ea typeface="+mn-ea"/>
                <a:cs typeface="+mn-cs"/>
              </a:rPr>
              <a:t> and </a:t>
            </a:r>
            <a:r>
              <a:rPr lang="en-GB" sz="1400" kern="1200" dirty="0" err="1">
                <a:solidFill>
                  <a:schemeClr val="tx1"/>
                </a:solidFill>
                <a:latin typeface="+mn-lt"/>
                <a:ea typeface="+mn-ea"/>
                <a:cs typeface="+mn-cs"/>
              </a:rPr>
              <a:t>ExtrusionRoof</a:t>
            </a:r>
            <a:r>
              <a:rPr lang="en-GB" sz="1400" kern="1200" dirty="0">
                <a:solidFill>
                  <a:schemeClr val="tx1"/>
                </a:solidFill>
                <a:latin typeface="+mn-lt"/>
                <a:ea typeface="+mn-ea"/>
                <a:cs typeface="+mn-cs"/>
              </a:rPr>
              <a:t> were added in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2009. In the model, we see the host and component objects, such as windows and doors. These</a:t>
            </a:r>
            <a:r>
              <a:rPr lang="en-GB" sz="1400" kern="1200" baseline="0" dirty="0">
                <a:solidFill>
                  <a:schemeClr val="tx1"/>
                </a:solidFill>
                <a:latin typeface="+mn-lt"/>
                <a:ea typeface="+mn-ea"/>
                <a:cs typeface="+mn-cs"/>
              </a:rPr>
              <a:t> are actually instances of types.</a:t>
            </a:r>
            <a:r>
              <a:rPr lang="en-GB" sz="1400" kern="1200" dirty="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extLst>
      <p:ext uri="{BB962C8B-B14F-4D97-AF65-F5344CB8AC3E}">
        <p14:creationId xmlns:p14="http://schemas.microsoft.com/office/powerpoint/2010/main" val="164299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211600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The second table shows a similar list with the symbol type and its corresponding category added.  The two columns on the right show the type and category of the symbol or family type used for each model </a:t>
            </a:r>
            <a:r>
              <a:rPr lang="en-US" dirty="0" err="1"/>
              <a:t>elemeent</a:t>
            </a:r>
            <a:r>
              <a:rPr lang="en-US" dirty="0"/>
              <a:t>, represented by a family or dedicated type instance. It shows the correspondence between the instance and symbol elements. The symbol used for a wall is </a:t>
            </a:r>
            <a:r>
              <a:rPr lang="en-US" dirty="0" err="1"/>
              <a:t>WallType</a:t>
            </a:r>
            <a:r>
              <a:rPr lang="en-US" dirty="0"/>
              <a:t>, floor uses </a:t>
            </a:r>
            <a:r>
              <a:rPr lang="en-US" dirty="0" err="1"/>
              <a:t>FloorType</a:t>
            </a:r>
            <a:r>
              <a:rPr lang="en-US" dirty="0"/>
              <a:t>, roof uses </a:t>
            </a:r>
            <a:r>
              <a:rPr lang="en-US" dirty="0" err="1"/>
              <a:t>RoofType</a:t>
            </a:r>
            <a:r>
              <a:rPr lang="en-US" dirty="0"/>
              <a:t>.  For component families such as door, window, column, desk and tree, the symbol type is </a:t>
            </a:r>
            <a:r>
              <a:rPr lang="en-US" dirty="0" err="1"/>
              <a:t>FamilySymbol</a:t>
            </a:r>
            <a:r>
              <a:rPr lang="en-US" dirty="0"/>
              <a:t>.  Again, in these cases you need to rely on the category to tell the different family symbols apart, while there are designed types for system families.</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extLst>
      <p:ext uri="{BB962C8B-B14F-4D97-AF65-F5344CB8AC3E}">
        <p14:creationId xmlns:p14="http://schemas.microsoft.com/office/powerpoint/2010/main" val="1471929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extLst>
      <p:ext uri="{BB962C8B-B14F-4D97-AF65-F5344CB8AC3E}">
        <p14:creationId xmlns:p14="http://schemas.microsoft.com/office/powerpoint/2010/main" val="1738834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extLst>
      <p:ext uri="{BB962C8B-B14F-4D97-AF65-F5344CB8AC3E}">
        <p14:creationId xmlns:p14="http://schemas.microsoft.com/office/powerpoint/2010/main" val="596007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we’ll look at the first and second.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extLst>
      <p:ext uri="{BB962C8B-B14F-4D97-AF65-F5344CB8AC3E}">
        <p14:creationId xmlns:p14="http://schemas.microsoft.com/office/powerpoint/2010/main" val="170211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extLst>
      <p:ext uri="{BB962C8B-B14F-4D97-AF65-F5344CB8AC3E}">
        <p14:creationId xmlns:p14="http://schemas.microsoft.com/office/powerpoint/2010/main" val="434893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extLst>
      <p:ext uri="{BB962C8B-B14F-4D97-AF65-F5344CB8AC3E}">
        <p14:creationId xmlns:p14="http://schemas.microsoft.com/office/powerpoint/2010/main" val="11638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extLst>
      <p:ext uri="{BB962C8B-B14F-4D97-AF65-F5344CB8AC3E}">
        <p14:creationId xmlns:p14="http://schemas.microsoft.com/office/powerpoint/2010/main" val="261128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extLst>
      <p:ext uri="{BB962C8B-B14F-4D97-AF65-F5344CB8AC3E}">
        <p14:creationId xmlns:p14="http://schemas.microsoft.com/office/powerpoint/2010/main" val="2878052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RegenerationOption.Manual</a:t>
            </a:r>
            <a:r>
              <a:rPr lang="en-US" dirty="0"/>
              <a:t> is the only  regeneration option</a:t>
            </a:r>
            <a:r>
              <a:rPr lang="en-US" baseline="0" dirty="0"/>
              <a:t> on </a:t>
            </a:r>
            <a:r>
              <a:rPr lang="en-US" baseline="0"/>
              <a:t>Revit 2022</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extLst>
      <p:ext uri="{BB962C8B-B14F-4D97-AF65-F5344CB8AC3E}">
        <p14:creationId xmlns:p14="http://schemas.microsoft.com/office/powerpoint/2010/main" val="107693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extLst>
      <p:ext uri="{BB962C8B-B14F-4D97-AF65-F5344CB8AC3E}">
        <p14:creationId xmlns:p14="http://schemas.microsoft.com/office/powerpoint/2010/main" val="27705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a:solidFill>
                  <a:schemeClr val="tx1"/>
                </a:solidFill>
                <a:latin typeface="+mn-lt"/>
                <a:ea typeface="+mn-ea"/>
                <a:cs typeface="+mn-cs"/>
              </a:rPr>
              <a:t> you extracted the installer</a:t>
            </a:r>
            <a:r>
              <a:rPr lang="en-GB" sz="1400" kern="1200" dirty="0">
                <a:solidFill>
                  <a:schemeClr val="tx1"/>
                </a:solidFill>
                <a:latin typeface="+mn-lt"/>
                <a:ea typeface="+mn-ea"/>
                <a:cs typeface="+mn-cs"/>
              </a:rPr>
              <a:t>),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folder&gt;\support\SDK\RevitSDK.exe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202x</a:t>
            </a:r>
            <a:r>
              <a:rPr lang="en-GB" sz="1400" i="1" u="sng" kern="1200" baseline="0" dirty="0">
                <a:solidFill>
                  <a:schemeClr val="tx1"/>
                </a:solidFill>
                <a:latin typeface="+mn-lt"/>
                <a:ea typeface="+mn-ea"/>
                <a:cs typeface="+mn-cs"/>
              </a:rPr>
              <a:t> </a:t>
            </a:r>
            <a:r>
              <a:rPr lang="en-GB" sz="1400" i="1" u="sng" kern="1200" dirty="0">
                <a:solidFill>
                  <a:schemeClr val="tx1"/>
                </a:solidFill>
                <a:latin typeface="+mn-lt"/>
                <a:ea typeface="+mn-ea"/>
                <a:cs typeface="+mn-cs"/>
              </a:rPr>
              <a:t>support\SDK\RevitSDK.exe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339078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extLst>
      <p:ext uri="{BB962C8B-B14F-4D97-AF65-F5344CB8AC3E}">
        <p14:creationId xmlns:p14="http://schemas.microsoft.com/office/powerpoint/2010/main" val="3847167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extLst>
      <p:ext uri="{BB962C8B-B14F-4D97-AF65-F5344CB8AC3E}">
        <p14:creationId xmlns:p14="http://schemas.microsoft.com/office/powerpoint/2010/main" val="113907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add-in is the development environment and the RevitAPI.dll,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folder&gt;\Utilities\SDK\RevitSDK.exe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XXX 202x\Utilities\SDK\RevitSDK.exe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6122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a:t> duplicated in the Changes and Additions document. </a:t>
            </a:r>
            <a:r>
              <a:rPr lang="en-US" dirty="0"/>
              <a:t>The Developer Guide is very comprehensive. The </a:t>
            </a:r>
            <a:r>
              <a:rPr lang="en-GB" dirty="0"/>
              <a:t>Class Diagram provides an object model, actually the class hierarchy. </a:t>
            </a: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92158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 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9148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We have two flavours of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a:solidFill>
                  <a:schemeClr val="tx1"/>
                </a:solidFill>
                <a:latin typeface="+mn-lt"/>
                <a:ea typeface="+mn-ea"/>
                <a:cs typeface="+mn-cs"/>
              </a:rPr>
              <a:t>Today we focus on 1 &amp; 2. </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309506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a:t>For examples of flavour specific API functionality, room-related functionality is available in RAC only, the analytical model only in RST,</a:t>
            </a:r>
            <a:r>
              <a:rPr lang="en-GB" baseline="0" dirty="0"/>
              <a:t> systems only in RME.</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1793491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104775" y="9432766"/>
            <a:ext cx="3886200" cy="215444"/>
          </a:xfrm>
          <a:prstGeom prst="rect">
            <a:avLst/>
          </a:prstGeom>
          <a:noFill/>
        </p:spPr>
        <p:txBody>
          <a:bodyPr wrap="square" lIns="0" tIns="0" rIns="0" bIns="0" rtlCol="0">
            <a:spAutoFit/>
          </a:bodyPr>
          <a:lstStyle/>
          <a:p>
            <a:r>
              <a:rPr lang="en-US" sz="1400" b="0" i="0" dirty="0">
                <a:solidFill>
                  <a:schemeClr val="tx1">
                    <a:lumMod val="65000"/>
                    <a:lumOff val="35000"/>
                  </a:schemeClr>
                </a:solidFill>
                <a:latin typeface="Frutiger Next LT W1G"/>
                <a:cs typeface="Frutiger Next LT W1G"/>
              </a:rPr>
              <a:t>© 2015 Autodesk Developer Network </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22823" y="9359257"/>
            <a:ext cx="1907352" cy="319730"/>
          </a:xfrm>
          <a:prstGeom prst="rect">
            <a:avLst/>
          </a:prstGeom>
        </p:spPr>
      </p:pic>
    </p:spTree>
    <p:extLst>
      <p:ext uri="{BB962C8B-B14F-4D97-AF65-F5344CB8AC3E}">
        <p14:creationId xmlns:p14="http://schemas.microsoft.com/office/powerpoint/2010/main" val="30867610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257175" y="8459787"/>
            <a:ext cx="12483151" cy="1077218"/>
          </a:xfrm>
          <a:prstGeom prst="rect">
            <a:avLst/>
          </a:prstGeom>
          <a:noFill/>
        </p:spPr>
        <p:txBody>
          <a:bodyPr wrap="square" lIns="0" tIns="0" rIns="0" bIns="0" rtlCol="0">
            <a:spAutoFit/>
          </a:bodyPr>
          <a:lstStyle/>
          <a:p>
            <a:r>
              <a:rPr lang="en-US" sz="14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400" b="0" i="0" dirty="0">
              <a:solidFill>
                <a:schemeClr val="bg1">
                  <a:lumMod val="65000"/>
                </a:schemeClr>
              </a:solidFill>
              <a:latin typeface="Frutiger Next LT W1G"/>
              <a:cs typeface="Frutiger Next LT W1G"/>
            </a:endParaRPr>
          </a:p>
          <a:p>
            <a:r>
              <a:rPr lang="en-US" sz="1400" b="0" i="0" dirty="0">
                <a:solidFill>
                  <a:schemeClr val="bg1">
                    <a:lumMod val="65000"/>
                  </a:schemeClr>
                </a:solidFill>
                <a:latin typeface="Frutiger Next LT W1G"/>
                <a:cs typeface="Frutiger Next LT W1G"/>
              </a:rPr>
              <a:t>© 2015 Autodesk, Inc. All right</a:t>
            </a:r>
            <a:r>
              <a:rPr lang="en-US" sz="1400" b="0" i="0" baseline="0" dirty="0">
                <a:solidFill>
                  <a:schemeClr val="bg1">
                    <a:lumMod val="65000"/>
                  </a:schemeClr>
                </a:solidFill>
                <a:latin typeface="Frutiger Next LT W1G"/>
                <a:cs typeface="Frutiger Next LT W1G"/>
              </a:rPr>
              <a:t>s reserved.</a:t>
            </a:r>
            <a:endParaRPr lang="en-US" sz="14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477933465"/>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28924774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revitapi-hel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a:solidFill>
                  <a:schemeClr val="bg1"/>
                </a:solidFill>
              </a:rPr>
              <a:t>Introduction to Revit Programming</a:t>
            </a:r>
            <a:br>
              <a:rPr lang="en-US" dirty="0">
                <a:solidFill>
                  <a:schemeClr val="bg1"/>
                </a:solidFill>
              </a:rPr>
            </a:br>
            <a:r>
              <a:rPr lang="en-US" sz="3200" i="1" dirty="0">
                <a:solidFill>
                  <a:schemeClr val="bg1"/>
                </a:solidFill>
              </a:rPr>
              <a:t>Database Fundamentals  </a:t>
            </a:r>
            <a:endParaRPr lang="en-US" dirty="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a:solidFill>
                  <a:schemeClr val="bg1"/>
                </a:solidFill>
              </a:rPr>
              <a:t> </a:t>
            </a: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dirty="0"/>
              <a:t>.NET API</a:t>
            </a:r>
          </a:p>
          <a:p>
            <a:pPr lvl="1"/>
            <a:r>
              <a:rPr lang="en-GB" dirty="0"/>
              <a:t>.NET Framework 4.8</a:t>
            </a:r>
          </a:p>
          <a:p>
            <a:pPr lvl="1"/>
            <a:r>
              <a:rPr lang="en-GB" dirty="0"/>
              <a:t>Microsoft Visual Studio 2017</a:t>
            </a:r>
          </a:p>
          <a:p>
            <a:pPr lvl="1"/>
            <a:r>
              <a:rPr lang="en-GB" dirty="0"/>
              <a:t>C# or VB.NET, managed C++, any .NET compliant language</a:t>
            </a:r>
          </a:p>
          <a:p>
            <a:pPr lvl="1"/>
            <a:r>
              <a:rPr lang="en-GB" dirty="0"/>
              <a:t>Class library </a:t>
            </a:r>
          </a:p>
          <a:p>
            <a:pPr lvl="1"/>
            <a:r>
              <a:rPr lang="en-GB" dirty="0"/>
              <a:t>References</a:t>
            </a:r>
          </a:p>
          <a:p>
            <a:pPr lvl="2"/>
            <a:r>
              <a:rPr lang="en-GB" dirty="0"/>
              <a:t>&lt;</a:t>
            </a:r>
            <a:r>
              <a:rPr lang="en-GB" dirty="0" err="1"/>
              <a:t>revit</a:t>
            </a:r>
            <a:r>
              <a:rPr lang="en-GB" dirty="0"/>
              <a:t> install folder&gt;\Program\RevitAPI.dll</a:t>
            </a:r>
          </a:p>
          <a:p>
            <a:pPr lvl="2"/>
            <a:r>
              <a:rPr lang="en-GB" dirty="0"/>
              <a:t>&lt;</a:t>
            </a:r>
            <a:r>
              <a:rPr lang="en-GB" dirty="0" err="1"/>
              <a:t>revit</a:t>
            </a:r>
            <a:r>
              <a:rPr lang="en-GB" dirty="0"/>
              <a:t> install folder&gt;\Program\RevitAPIUI.dll</a:t>
            </a:r>
          </a:p>
          <a:p>
            <a:pPr lvl="2"/>
            <a:r>
              <a:rPr lang="en-GB" dirty="0"/>
              <a:t>Remember to set 'Copy Local' to False</a:t>
            </a:r>
            <a:br>
              <a:rPr lang="en-GB" dirty="0"/>
            </a:br>
            <a:endParaRPr lang="en-GB" dirty="0"/>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Hello World External Command</a:t>
            </a:r>
          </a:p>
        </p:txBody>
      </p:sp>
      <p:sp>
        <p:nvSpPr>
          <p:cNvPr id="3" name="Content Placeholder 2"/>
          <p:cNvSpPr>
            <a:spLocks noGrp="1"/>
          </p:cNvSpPr>
          <p:nvPr>
            <p:ph idx="1"/>
          </p:nvPr>
        </p:nvSpPr>
        <p:spPr/>
        <p:txBody>
          <a:bodyPr/>
          <a:lstStyle/>
          <a:p>
            <a:pPr lvl="1"/>
            <a:r>
              <a:rPr lang="en-US" dirty="0"/>
              <a:t>New .NET class library </a:t>
            </a:r>
          </a:p>
          <a:p>
            <a:pPr lvl="1"/>
            <a:r>
              <a:rPr lang="en-US" dirty="0"/>
              <a:t>References (minimum): </a:t>
            </a:r>
          </a:p>
          <a:p>
            <a:pPr lvl="2"/>
            <a:r>
              <a:rPr lang="en-US" dirty="0"/>
              <a:t>RevitAPI.dll</a:t>
            </a:r>
          </a:p>
          <a:p>
            <a:pPr lvl="2"/>
            <a:r>
              <a:rPr lang="en-US" dirty="0"/>
              <a:t>RevitAPIUI.dll</a:t>
            </a:r>
          </a:p>
          <a:p>
            <a:pPr lvl="1"/>
            <a:r>
              <a:rPr lang="en-US" dirty="0"/>
              <a:t>Most commonly used namespaces</a:t>
            </a:r>
          </a:p>
          <a:p>
            <a:pPr lvl="2"/>
            <a:r>
              <a:rPr lang="en-US" dirty="0" err="1"/>
              <a:t>Autodesk.Revit.DB</a:t>
            </a:r>
            <a:endParaRPr lang="en-US" dirty="0"/>
          </a:p>
          <a:p>
            <a:pPr lvl="2"/>
            <a:r>
              <a:rPr lang="en-US" dirty="0" err="1"/>
              <a:t>Autodesk.Revit.UI</a:t>
            </a:r>
            <a:endParaRPr lang="en-US" dirty="0"/>
          </a:p>
          <a:p>
            <a:pPr lvl="2"/>
            <a:r>
              <a:rPr lang="en-US" dirty="0" err="1"/>
              <a:t>Autodesk.Revit.ApplicationServices</a:t>
            </a:r>
            <a:endParaRPr lang="en-US" dirty="0"/>
          </a:p>
          <a:p>
            <a:pPr lvl="2"/>
            <a:r>
              <a:rPr lang="en-US" dirty="0" err="1"/>
              <a:t>Autodesk.Revit.Attributes</a:t>
            </a:r>
            <a:endParaRPr lang="en-US" dirty="0"/>
          </a:p>
          <a:p>
            <a:pPr lvl="2"/>
            <a:r>
              <a:rPr lang="en-US" dirty="0"/>
              <a:t>If you use VB.NET, set namespaces in project properties</a:t>
            </a:r>
          </a:p>
          <a:p>
            <a:pPr lvl="1"/>
            <a:r>
              <a:rPr lang="en-US" dirty="0"/>
              <a:t>Implement </a:t>
            </a:r>
            <a:r>
              <a:rPr lang="en-US" dirty="0" err="1"/>
              <a:t>IExternalCommand</a:t>
            </a:r>
            <a:r>
              <a:rPr lang="en-US" dirty="0"/>
              <a:t> and Execute() method</a:t>
            </a:r>
          </a:p>
          <a:p>
            <a:pPr lvl="1"/>
            <a:r>
              <a:rPr lang="en-US" dirty="0"/>
              <a:t>Create and install the add-in manifest file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93725" y="22113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1800" b="1" dirty="0">
              <a:latin typeface="Calibri"/>
              <a:ea typeface="MS Mincho"/>
              <a:cs typeface="Times New Roman"/>
            </a:endParaRPr>
          </a:p>
          <a:p>
            <a:pPr marL="0" marR="0">
              <a:spcBef>
                <a:spcPts val="0"/>
              </a:spcBef>
              <a:spcAft>
                <a:spcPts val="0"/>
              </a:spcAft>
            </a:pPr>
            <a:r>
              <a:rPr lang="en-US" sz="1600" b="1" dirty="0">
                <a:latin typeface="Courier New"/>
                <a:ea typeface="MS Mincho"/>
                <a:cs typeface="Times New Roman"/>
              </a:rPr>
              <a:t>&lt;</a:t>
            </a:r>
            <a:r>
              <a:rPr lang="en-US" sz="1600" b="1" dirty="0" err="1">
                <a:latin typeface="Courier New"/>
                <a:ea typeface="MS Mincho"/>
                <a:cs typeface="Times New Roman"/>
              </a:rPr>
              <a:t>Autodesk.Revit.Attributes.Transaction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Autodesk.Revit.Attributes.TransactionMode.Manual</a:t>
            </a:r>
            <a:r>
              <a:rPr lang="en-US" sz="1600" b="1" dirty="0">
                <a:latin typeface="Courier New"/>
                <a:ea typeface="MS Mincho"/>
                <a:cs typeface="Times New Roman"/>
              </a:rPr>
              <a:t>)&gt; _</a:t>
            </a:r>
            <a:endParaRPr lang="en-US" sz="16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latin typeface="Courier New"/>
                <a:ea typeface="MS Mincho"/>
                <a:cs typeface="Times New Roman"/>
              </a:rPr>
              <a:t>HelloWorld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IExternalCommand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r>
              <a:rPr lang="en-US" sz="1800" b="1" dirty="0">
                <a:latin typeface="Courier New"/>
                <a:ea typeface="MS Mincho"/>
                <a:cs typeface="Times New Roman"/>
              </a:rPr>
              <a:t> Execute(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Autodesk.Revit.UI.ExternalCommandData</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ByRef</a:t>
            </a:r>
            <a:r>
              <a:rPr lang="en-US" sz="1800" b="1" dirty="0">
                <a:latin typeface="Courier New"/>
                <a:ea typeface="MS Mincho"/>
                <a:cs typeface="Times New Roman"/>
              </a:rPr>
              <a:t> message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elements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Autodesk.Revit.DB.ElementSet</a:t>
            </a:r>
            <a:r>
              <a:rPr lang="en-US" sz="1800" b="1" dirty="0">
                <a:latin typeface="Courier New"/>
                <a:ea typeface="MS Mincho"/>
                <a:cs typeface="Times New Roman"/>
              </a:rPr>
              <a:t>) _</a:t>
            </a:r>
            <a:br>
              <a:rPr lang="en-US" sz="1800" b="1" dirty="0">
                <a:latin typeface="Courier New"/>
                <a:ea typeface="MS Mincho"/>
                <a:cs typeface="Times New Roman"/>
              </a:rPr>
            </a:b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Autodesk.Revit.UI.Result</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Autodesk.Revit.UI.IExternalCommand.Execute</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Autodesk.Revit.UI.TaskDialog.Show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p>
          <a:p>
            <a:pPr marL="0" marR="0">
              <a:spcBef>
                <a:spcPts val="0"/>
              </a:spcBef>
              <a:spcAft>
                <a:spcPts val="0"/>
              </a:spcAft>
            </a:pP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latin typeface="Courier New"/>
                <a:ea typeface="MS Mincho"/>
                <a:cs typeface="Times New Roman"/>
              </a:rPr>
              <a:t>Result.Succeeded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endParaRPr lang="en-US" sz="18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1000"/>
              </a:spcAft>
            </a:pP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C#</a:t>
            </a:r>
            <a:endParaRPr lang="en-US" b="0" i="1" dirty="0">
              <a:solidFill>
                <a:schemeClr val="accent4"/>
              </a:solidFill>
            </a:endParaRPr>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&lt;C#&gt;</a:t>
            </a:r>
            <a:br>
              <a:rPr lang="en-US" sz="2400" b="1" dirty="0">
                <a:latin typeface="Calibri"/>
                <a:ea typeface="MS Mincho"/>
                <a:cs typeface="Times New Roman"/>
              </a:rPr>
            </a:b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2400" b="1"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TransactionMode</a:t>
            </a:r>
            <a:r>
              <a:rPr lang="en-US" sz="1600" b="1" dirty="0" err="1">
                <a:latin typeface="Courier New"/>
                <a:ea typeface="MS Mincho"/>
                <a:cs typeface="Times New Roman"/>
              </a:rPr>
              <a:t>.</a:t>
            </a:r>
            <a:r>
              <a:rPr lang="en-US" altLang="zh-CN" sz="1600" b="1" dirty="0" err="1">
                <a:latin typeface="Courier New"/>
                <a:ea typeface="MS Mincho"/>
                <a:cs typeface="Times New Roman"/>
              </a:rPr>
              <a:t>Manual</a:t>
            </a:r>
            <a:r>
              <a:rPr lang="en-US" sz="1600" b="1" dirty="0">
                <a:latin typeface="Courier New"/>
                <a:ea typeface="MS Mincho"/>
                <a:cs typeface="Times New Roman"/>
              </a:rPr>
              <a:t>)]</a:t>
            </a:r>
            <a:endParaRPr lang="en-US" sz="16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HelloWorld</a:t>
            </a:r>
            <a:r>
              <a:rPr lang="en-US" sz="1800" b="1" dirty="0">
                <a:latin typeface="Courier New"/>
                <a:ea typeface="MS Mincho"/>
                <a:cs typeface="Times New Roman"/>
              </a:rPr>
              <a:t> : </a:t>
            </a:r>
            <a:r>
              <a:rPr lang="en-US" sz="1800" b="1" dirty="0" err="1">
                <a:solidFill>
                  <a:srgbClr val="2B91AF"/>
                </a:solidFill>
                <a:latin typeface="Courier New"/>
                <a:ea typeface="MS Mincho"/>
                <a:cs typeface="Times New Roman"/>
              </a:rPr>
              <a:t>IExternalCommand</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Result</a:t>
            </a:r>
            <a:r>
              <a:rPr lang="en-US" sz="1800" b="1" dirty="0">
                <a:latin typeface="Courier New"/>
                <a:ea typeface="MS Mincho"/>
                <a:cs typeface="Times New Roman"/>
              </a:rPr>
              <a:t> Execute(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ExternalCommandData</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ref</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message,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Autodesk.Revit.DB.</a:t>
            </a:r>
            <a:r>
              <a:rPr lang="en-US" sz="1800" b="1" dirty="0" err="1">
                <a:solidFill>
                  <a:srgbClr val="2B91AF"/>
                </a:solidFill>
                <a:latin typeface="Courier New"/>
                <a:ea typeface="MS Mincho"/>
                <a:cs typeface="Times New Roman"/>
              </a:rPr>
              <a:t>ElementSet</a:t>
            </a:r>
            <a:r>
              <a:rPr lang="en-US" sz="1800" b="1" dirty="0">
                <a:latin typeface="Courier New"/>
                <a:ea typeface="MS Mincho"/>
                <a:cs typeface="Times New Roman"/>
              </a:rPr>
              <a:t> elements)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TaskDialog</a:t>
            </a:r>
            <a:r>
              <a:rPr lang="en-US" sz="1800" b="1" dirty="0" err="1">
                <a:latin typeface="Courier New"/>
                <a:ea typeface="MS Mincho"/>
                <a:cs typeface="Times New Roman"/>
              </a:rPr>
              <a:t>.Show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Result</a:t>
            </a:r>
            <a:r>
              <a:rPr lang="en-US" sz="1800" b="1" dirty="0" err="1">
                <a:latin typeface="Courier New"/>
                <a:ea typeface="MS Mincho"/>
                <a:cs typeface="Times New Roman"/>
              </a:rPr>
              <a:t>.Succeeded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1000"/>
              </a:spcAft>
            </a:pPr>
            <a:r>
              <a:rPr lang="en-US" sz="1800" b="1" dirty="0">
                <a:latin typeface="Courier New"/>
                <a:ea typeface="MS Mincho"/>
                <a:cs typeface="Times New Roman"/>
              </a:rPr>
              <a:t>}</a:t>
            </a:r>
            <a:br>
              <a:rPr lang="en-US" sz="1800" b="1" dirty="0">
                <a:latin typeface="Courier New"/>
                <a:ea typeface="MS Mincho"/>
                <a:cs typeface="Times New Roman"/>
              </a:rPr>
            </a:br>
            <a:r>
              <a:rPr lang="en-US" sz="1800" b="1" dirty="0">
                <a:latin typeface="Calibri"/>
                <a:ea typeface="MS Mincho"/>
                <a:cs typeface="Times New Roman"/>
              </a:rPr>
              <a:t>&lt;/C#&gt;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err="1">
                <a:solidFill>
                  <a:schemeClr val="accent4"/>
                </a:solidFill>
              </a:rPr>
              <a:t>IExternalCommand</a:t>
            </a:r>
            <a:r>
              <a:rPr lang="en-US" sz="2800" b="0" i="1" dirty="0">
                <a:solidFill>
                  <a:schemeClr val="accent4"/>
                </a:solidFill>
              </a:rPr>
              <a:t> Class </a:t>
            </a:r>
            <a:endParaRPr lang="en-US" sz="2800" dirty="0"/>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Function Execute(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Autodesk.Revit.UI.ExternalCommandData</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ByRef</a:t>
            </a:r>
            <a:r>
              <a:rPr lang="en-US" sz="1800" dirty="0">
                <a:solidFill>
                  <a:schemeClr val="accent4">
                    <a:lumMod val="60000"/>
                    <a:lumOff val="40000"/>
                  </a:schemeClr>
                </a:solidFill>
                <a:latin typeface="Courier New"/>
                <a:ea typeface="MS Mincho"/>
                <a:cs typeface="Times New Roman"/>
              </a:rPr>
              <a:t> message As String,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elements As </a:t>
            </a:r>
            <a:r>
              <a:rPr lang="en-US" sz="1800" dirty="0" err="1">
                <a:solidFill>
                  <a:schemeClr val="accent4">
                    <a:lumMod val="60000"/>
                    <a:lumOff val="40000"/>
                  </a:schemeClr>
                </a:solidFill>
                <a:latin typeface="Courier New"/>
                <a:ea typeface="MS Mincho"/>
                <a:cs typeface="Times New Roman"/>
              </a:rPr>
              <a:t>Autodesk.Revit.DB.ElementSet</a:t>
            </a:r>
            <a:r>
              <a:rPr lang="en-US" sz="1800" dirty="0">
                <a:solidFill>
                  <a:schemeClr val="accent4">
                    <a:lumMod val="60000"/>
                    <a:lumOff val="40000"/>
                  </a:schemeClr>
                </a:solidFill>
                <a:latin typeface="Courier New"/>
                <a:ea typeface="MS Mincho"/>
                <a:cs typeface="Times New Roman"/>
              </a:rPr>
              <a:t>) _</a:t>
            </a:r>
            <a:br>
              <a:rPr lang="en-US" sz="1800" dirty="0">
                <a:solidFill>
                  <a:schemeClr val="accent4">
                    <a:lumMod val="60000"/>
                    <a:lumOff val="40000"/>
                  </a:schemeClr>
                </a:solidFill>
                <a:latin typeface="Courier New"/>
                <a:ea typeface="MS Mincho"/>
                <a:cs typeface="Times New Roman"/>
              </a:rPr>
            </a:b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Autodesk.Revit.UI.Result</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Autodesk.Revit.UI.IExternalCommand.Execute</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Autodesk.Revit.UI.TaskDialog.Show</a:t>
            </a:r>
            <a:r>
              <a:rPr lang="en-US" sz="1800"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Return </a:t>
            </a:r>
            <a:r>
              <a:rPr lang="en-US" sz="1800" dirty="0" err="1">
                <a:solidFill>
                  <a:schemeClr val="accent4">
                    <a:lumMod val="60000"/>
                    <a:lumOff val="40000"/>
                  </a:schemeClr>
                </a:solidFill>
                <a:latin typeface="Courier New"/>
                <a:ea typeface="MS Mincho"/>
                <a:cs typeface="Times New Roman"/>
              </a:rPr>
              <a:t>Result.Succeeded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End Function</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a:latin typeface="+mn-lt"/>
              </a:rPr>
              <a:t>1.Derive a class from </a:t>
            </a:r>
            <a:r>
              <a:rPr lang="en-US" sz="2400" dirty="0" err="1">
                <a:latin typeface="+mn-lt"/>
              </a:rPr>
              <a:t>IExternalCommand</a:t>
            </a:r>
            <a:endParaRPr lang="en-US" sz="2400" dirty="0">
              <a:latin typeface="+mn-l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Execute() Method</a:t>
            </a: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HelloWorld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a:latin typeface="+mn-lt"/>
              </a:rPr>
              <a:t>2.Implement Execute() method</a:t>
            </a: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1</a:t>
            </a:r>
            <a:r>
              <a:rPr lang="en-US" sz="2400" baseline="30000" dirty="0">
                <a:solidFill>
                  <a:srgbClr val="000000"/>
                </a:solidFill>
                <a:latin typeface="Gill Sans" charset="0"/>
                <a:ea typeface="ヒラギノ角ゴ Pro W3" charset="0"/>
                <a:cs typeface="ヒラギノ角ゴ Pro W3" charset="0"/>
                <a:sym typeface="Gill Sans" charset="0"/>
              </a:rPr>
              <a:t>st</a:t>
            </a:r>
            <a:r>
              <a:rPr lang="en-US" sz="2400" dirty="0">
                <a:solidFill>
                  <a:srgbClr val="000000"/>
                </a:solidFill>
                <a:latin typeface="Gill Sans" charset="0"/>
                <a:ea typeface="ヒラギノ角ゴ Pro W3" charset="0"/>
                <a:cs typeface="ヒラギノ角ゴ Pro W3" charset="0"/>
                <a:sym typeface="Gill Sans" charset="0"/>
              </a:rPr>
              <a:t> Access to the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2</a:t>
            </a:r>
            <a:r>
              <a:rPr lang="en-US" sz="2400" baseline="30000" dirty="0">
                <a:solidFill>
                  <a:srgbClr val="000000"/>
                </a:solidFill>
                <a:latin typeface="Gill Sans" charset="0"/>
                <a:ea typeface="ヒラギノ角ゴ Pro W3" charset="0"/>
                <a:cs typeface="ヒラギノ角ゴ Pro W3" charset="0"/>
                <a:sym typeface="Gill Sans" charset="0"/>
              </a:rPr>
              <a:t>nd</a:t>
            </a:r>
            <a:r>
              <a:rPr lang="en-US" sz="2400" dirty="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3</a:t>
            </a:r>
            <a:r>
              <a:rPr lang="en-US" sz="2400" baseline="30000" dirty="0">
                <a:solidFill>
                  <a:srgbClr val="000000"/>
                </a:solidFill>
                <a:latin typeface="Gill Sans" charset="0"/>
                <a:ea typeface="ヒラギノ角ゴ Pro W3" charset="0"/>
                <a:cs typeface="ヒラギノ角ゴ Pro W3" charset="0"/>
                <a:sym typeface="Gill Sans" charset="0"/>
              </a:rPr>
              <a:t>rd</a:t>
            </a:r>
            <a:r>
              <a:rPr lang="en-US" sz="2400" dirty="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Attributes</a:t>
            </a: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a:latin typeface="+mn-lt"/>
              </a:rPr>
              <a:t>3. Set attributes</a:t>
            </a: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Manual</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t>
            </a:r>
            <a:r>
              <a:rPr lang="en-US" sz="2400" dirty="0" err="1">
                <a:solidFill>
                  <a:srgbClr val="000000"/>
                </a:solidFill>
                <a:latin typeface="Gill Sans" charset="0"/>
                <a:ea typeface="ヒラギノ角ゴ Pro W3" charset="0"/>
                <a:cs typeface="ヒラギノ角ゴ Pro W3" charset="0"/>
                <a:sym typeface="Gill Sans" charset="0"/>
              </a:rPr>
              <a:t>ReadOnly</a:t>
            </a:r>
            <a:br>
              <a:rPr lang="en-US" sz="2400" dirty="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Show Hello World</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-style message box</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a:latin typeface="+mn-lt"/>
              </a:rPr>
              <a:t>4. Show a dialog with a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Registration Mechanism </a:t>
            </a:r>
          </a:p>
        </p:txBody>
      </p:sp>
      <p:sp>
        <p:nvSpPr>
          <p:cNvPr id="3" name="Content Placeholder 2"/>
          <p:cNvSpPr>
            <a:spLocks noGrp="1"/>
          </p:cNvSpPr>
          <p:nvPr>
            <p:ph idx="1"/>
          </p:nvPr>
        </p:nvSpPr>
        <p:spPr>
          <a:xfrm>
            <a:off x="593725" y="1677987"/>
            <a:ext cx="11762080" cy="6096000"/>
          </a:xfrm>
        </p:spPr>
        <p:txBody>
          <a:bodyPr/>
          <a:lstStyle/>
          <a:p>
            <a:r>
              <a:rPr lang="en-US" dirty="0"/>
              <a:t>Automatically read by Revit at startup</a:t>
            </a:r>
          </a:p>
          <a:p>
            <a:pPr>
              <a:buNone/>
            </a:pPr>
            <a:endParaRPr lang="en-US" dirty="0"/>
          </a:p>
          <a:p>
            <a:pPr>
              <a:buNone/>
            </a:pPr>
            <a:r>
              <a:rPr lang="en-US" dirty="0"/>
              <a:t>Two locations: All Users, and &lt;user&gt; specific location </a:t>
            </a:r>
          </a:p>
          <a:p>
            <a:pPr>
              <a:buNone/>
            </a:pPr>
            <a:endParaRPr lang="en-US" dirty="0"/>
          </a:p>
          <a:p>
            <a:pPr>
              <a:buNone/>
            </a:pPr>
            <a:r>
              <a:rPr lang="en-US" sz="2800" u="sng" dirty="0"/>
              <a:t>Windows 7,8,10</a:t>
            </a:r>
          </a:p>
          <a:p>
            <a:pPr>
              <a:buNone/>
            </a:pPr>
            <a:r>
              <a:rPr lang="en-US" sz="2400" dirty="0"/>
              <a:t>C:\ProgramData\Autodesk\Revit\Addins\202x</a:t>
            </a:r>
          </a:p>
          <a:p>
            <a:pPr>
              <a:buNone/>
            </a:pPr>
            <a:r>
              <a:rPr lang="en-US" sz="2400" dirty="0"/>
              <a:t>C:\Users\&lt;user&gt;\AppData\Roaming\Autodesk\Revit\Addins\202x</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spcBef>
                <a:spcPct val="10000"/>
              </a:spcBef>
              <a:buNone/>
            </a:pPr>
            <a:r>
              <a:rPr lang="en-GB" dirty="0"/>
              <a:t>Introduction</a:t>
            </a:r>
          </a:p>
          <a:p>
            <a:pPr lvl="1">
              <a:spcBef>
                <a:spcPct val="10000"/>
              </a:spcBef>
            </a:pPr>
            <a:r>
              <a:rPr lang="en-GB" sz="2400" dirty="0"/>
              <a:t>Products, SDK, documentation and samples</a:t>
            </a:r>
          </a:p>
          <a:p>
            <a:pPr>
              <a:spcBef>
                <a:spcPct val="10000"/>
              </a:spcBef>
              <a:buNone/>
            </a:pPr>
            <a:endParaRPr lang="en-GB" dirty="0"/>
          </a:p>
          <a:p>
            <a:pPr>
              <a:spcBef>
                <a:spcPct val="10000"/>
              </a:spcBef>
              <a:buNone/>
            </a:pPr>
            <a:r>
              <a:rPr lang="en-GB" dirty="0"/>
              <a:t>Getting Started and Hello World</a:t>
            </a:r>
          </a:p>
          <a:p>
            <a:pPr lvl="1">
              <a:spcBef>
                <a:spcPct val="10000"/>
              </a:spcBef>
            </a:pPr>
            <a:r>
              <a:rPr lang="en-GB" sz="2400" dirty="0"/>
              <a:t>Development environment, Revit add-ins, external command and application, </a:t>
            </a:r>
          </a:p>
          <a:p>
            <a:pPr marL="282870" lvl="1" indent="0">
              <a:spcBef>
                <a:spcPct val="10000"/>
              </a:spcBef>
              <a:buNone/>
            </a:pPr>
            <a:r>
              <a:rPr lang="en-GB" sz="2400" dirty="0"/>
              <a:t>    add-in manifest, </a:t>
            </a:r>
            <a:r>
              <a:rPr lang="en-GB" sz="2400" dirty="0" err="1"/>
              <a:t>RvtSamples</a:t>
            </a:r>
            <a:r>
              <a:rPr lang="en-GB" sz="2400" dirty="0"/>
              <a:t> and </a:t>
            </a:r>
            <a:r>
              <a:rPr lang="en-GB" sz="2400" dirty="0" err="1"/>
              <a:t>RevitLookup</a:t>
            </a:r>
            <a:endParaRPr lang="en-GB" sz="2400" dirty="0"/>
          </a:p>
          <a:p>
            <a:pPr>
              <a:spcBef>
                <a:spcPct val="10000"/>
              </a:spcBef>
              <a:buNone/>
            </a:pPr>
            <a:endParaRPr lang="en-GB" dirty="0"/>
          </a:p>
          <a:p>
            <a:pPr>
              <a:spcBef>
                <a:spcPct val="10000"/>
              </a:spcBef>
              <a:buNone/>
            </a:pPr>
            <a:r>
              <a:rPr lang="en-GB" dirty="0"/>
              <a:t>Database Fundamentals </a:t>
            </a:r>
          </a:p>
          <a:p>
            <a:pPr lvl="1">
              <a:spcBef>
                <a:spcPct val="10000"/>
              </a:spcBef>
            </a:pPr>
            <a:r>
              <a:rPr lang="en-GB" sz="2400" dirty="0"/>
              <a:t>Understanding the representation of Revit elements</a:t>
            </a:r>
          </a:p>
          <a:p>
            <a:pPr lvl="1">
              <a:spcBef>
                <a:spcPct val="10000"/>
              </a:spcBef>
            </a:pPr>
            <a:r>
              <a:rPr lang="en-GB" sz="2400" dirty="0"/>
              <a:t>Element iteration, filtering and queries</a:t>
            </a:r>
          </a:p>
          <a:p>
            <a:pPr lvl="1">
              <a:spcBef>
                <a:spcPct val="10000"/>
              </a:spcBef>
            </a:pPr>
            <a:r>
              <a:rPr lang="en-GB" sz="2400" dirty="0"/>
              <a:t>Element modification</a:t>
            </a:r>
          </a:p>
          <a:p>
            <a:pPr lvl="1">
              <a:spcBef>
                <a:spcPct val="10000"/>
              </a:spcBef>
            </a:pPr>
            <a:r>
              <a:rPr lang="en-GB" sz="2400" dirty="0"/>
              <a:t>Model creation</a:t>
            </a:r>
          </a:p>
          <a:p>
            <a:pPr lvl="1"/>
            <a:endParaRPr lang="en-US" sz="21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File </a:t>
            </a:r>
          </a:p>
        </p:txBody>
      </p:sp>
      <p:sp>
        <p:nvSpPr>
          <p:cNvPr id="3" name="Content Placeholder 2"/>
          <p:cNvSpPr>
            <a:spLocks noGrp="1"/>
          </p:cNvSpPr>
          <p:nvPr>
            <p:ph idx="1"/>
          </p:nvPr>
        </p:nvSpPr>
        <p:spPr/>
        <p:txBody>
          <a:bodyPr/>
          <a:lstStyle/>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5" name="TextBox 4"/>
          <p:cNvSpPr txBox="1"/>
          <p:nvPr/>
        </p:nvSpPr>
        <p:spPr>
          <a:xfrm>
            <a:off x="561975" y="2135187"/>
            <a:ext cx="11811000" cy="403283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xml</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version</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1.0</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encoding</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utf-8</a:t>
            </a:r>
            <a:r>
              <a:rPr lang="en-US" sz="1800" b="1" dirty="0">
                <a:latin typeface="Courier New"/>
                <a:ea typeface="MS Mincho"/>
                <a:cs typeface="Times New Roman"/>
              </a:rPr>
              <a:t>"</a:t>
            </a:r>
            <a:r>
              <a:rPr lang="en-US" sz="24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Type</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Command</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&lt;Name&gt;Hello World&lt;Name&gt;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C:\...\</a:t>
            </a:r>
            <a:r>
              <a:rPr lang="en-US" sz="1800" b="1" dirty="0" err="1">
                <a:latin typeface="Courier New"/>
                <a:ea typeface="MS Mincho"/>
                <a:cs typeface="Times New Roman"/>
              </a:rPr>
              <a:t>HelloWorld.dll</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r>
              <a:rPr lang="en-US" sz="1800" b="1" dirty="0" err="1">
                <a:latin typeface="Courier New"/>
                <a:ea typeface="MS Mincho"/>
                <a:cs typeface="Times New Roman"/>
              </a:rPr>
              <a:t>IntroVb.HelloWorld</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Hello World</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latin typeface="Courier New"/>
                <a:ea typeface="MS Mincho"/>
                <a:cs typeface="Times New Roman"/>
              </a:rPr>
              <a:t>AddInId</a:t>
            </a:r>
            <a:r>
              <a:rPr lang="en-US" sz="1800" b="1" dirty="0">
                <a:latin typeface="Courier New"/>
                <a:ea typeface="MS Mincho"/>
                <a:cs typeface="Times New Roman"/>
              </a:rPr>
              <a:t>&gt;0B997216-52F3-412a-8A97-58558DC62D1E</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AddInId</a:t>
            </a:r>
            <a:r>
              <a:rPr lang="en-US" sz="1800" b="1"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a:t>
            </a:r>
            <a:r>
              <a:rPr lang="en-GB" sz="1800" b="1" dirty="0" err="1">
                <a:latin typeface="Courier New" pitchFamily="49" charset="0"/>
                <a:ea typeface="MS Mincho"/>
                <a:cs typeface="Courier New" pitchFamily="49" charset="0"/>
              </a:rPr>
              <a:t>endorId</a:t>
            </a:r>
            <a:r>
              <a:rPr lang="en-GB" sz="1800" b="1" dirty="0">
                <a:latin typeface="Courier New" pitchFamily="49" charset="0"/>
                <a:ea typeface="MS Mincho"/>
                <a:cs typeface="Courier New" pitchFamily="49" charset="0"/>
              </a:rPr>
              <a:t>&gt;</a:t>
            </a:r>
            <a:r>
              <a:rPr lang="en-GB" sz="1800" dirty="0">
                <a:latin typeface="Courier New" pitchFamily="49" charset="0"/>
                <a:cs typeface="Courier New" pitchFamily="49" charset="0"/>
              </a:rPr>
              <a: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a:t>
            </a:r>
            <a:r>
              <a:rPr lang="en-GB" sz="1800" dirty="0" err="1">
                <a:latin typeface="Courier New" pitchFamily="49" charset="0"/>
                <a:cs typeface="Courier New" pitchFamily="49" charset="0"/>
              </a:rPr>
              <a:t>www.autodesk.com</a:t>
            </a:r>
            <a:r>
              <a:rPr lang="en-GB" sz="1800" dirty="0">
                <a:latin typeface="Courier New" pitchFamily="49" charset="0"/>
                <a:cs typeface="Courier New" pitchFamily="49" charset="0"/>
              </a:rPr>
              <a:t>&lt;/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r>
              <a:rPr lang="en-US" sz="1800" b="1" dirty="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Text that appears in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under</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a:solidFill>
                  <a:srgbClr val="000000"/>
                </a:solidFill>
                <a:latin typeface="Gill Sans" charset="0"/>
                <a:ea typeface="ヒラギノ角ゴ Pro W3" charset="0"/>
                <a:cs typeface="ヒラギノ角ゴ Pro W3" charset="0"/>
                <a:sym typeface="Gill Sans" charset="0"/>
              </a:rPr>
              <a:t>Full</a:t>
            </a:r>
            <a:r>
              <a:rPr lang="en-US" sz="2400" dirty="0">
                <a:solidFill>
                  <a:srgbClr val="000000"/>
                </a:solidFill>
                <a:latin typeface="Gill Sans" charset="0"/>
                <a:ea typeface="ヒラギノ角ゴ Pro W3" charset="0"/>
                <a:cs typeface="ヒラギノ角ゴ Pro W3" charset="0"/>
                <a:sym typeface="Gill Sans" charset="0"/>
              </a:rPr>
              <a:t> path to the </a:t>
            </a:r>
            <a:r>
              <a:rPr lang="en-US" sz="2400" dirty="0" err="1">
                <a:solidFill>
                  <a:srgbClr val="000000"/>
                </a:solidFill>
                <a:latin typeface="Gill Sans" charset="0"/>
                <a:ea typeface="ヒラギノ角ゴ Pro W3" charset="0"/>
                <a:cs typeface="ヒラギノ角ゴ Pro W3" charset="0"/>
                <a:sym typeface="Gill Sans" charset="0"/>
              </a:rPr>
              <a:t>dll</a:t>
            </a:r>
            <a:endParaRPr lang="en-US" sz="2400" dirty="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a:solidFill>
                <a:srgbClr val="000000"/>
              </a:solidFill>
              <a:latin typeface="Gill Sans" charset="0"/>
              <a:ea typeface="ヒラギノ角ゴ Pro W3" charset="0"/>
              <a:cs typeface="ヒラギノ角ゴ Pro W3" charset="0"/>
              <a:sym typeface="Gill Sans" charset="0"/>
            </a:endParaRPr>
          </a:p>
          <a:p>
            <a:pPr defTabSz="914400"/>
            <a:r>
              <a:rPr lang="en-US" sz="2400" dirty="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lang="en-US" sz="2400" dirty="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Registered Developer Symbol for Vendor Id</a:t>
            </a:r>
            <a:endParaRPr lang="en-GB"/>
          </a:p>
        </p:txBody>
      </p:sp>
      <p:sp>
        <p:nvSpPr>
          <p:cNvPr id="3" name="Content Placeholder 2"/>
          <p:cNvSpPr>
            <a:spLocks noGrp="1"/>
          </p:cNvSpPr>
          <p:nvPr>
            <p:ph idx="1"/>
          </p:nvPr>
        </p:nvSpPr>
        <p:spPr/>
        <p:txBody>
          <a:bodyPr/>
          <a:lstStyle/>
          <a:p>
            <a:r>
              <a:rPr lang="en-US" dirty="0"/>
              <a:t>The Vendor Id should be unique</a:t>
            </a:r>
          </a:p>
          <a:p>
            <a:r>
              <a:rPr lang="en-US" dirty="0"/>
              <a:t>A safe way to obtain a unique symbol:</a:t>
            </a:r>
          </a:p>
          <a:p>
            <a:pPr lvl="1"/>
            <a:r>
              <a:rPr lang="en-US" dirty="0"/>
              <a:t>Use an Autodesk registered developer symbol (RDS)</a:t>
            </a:r>
          </a:p>
          <a:p>
            <a:pPr lvl="1"/>
            <a:r>
              <a:rPr lang="en-US" dirty="0"/>
              <a:t>Google for "</a:t>
            </a:r>
            <a:r>
              <a:rPr lang="en-US" dirty="0" err="1"/>
              <a:t>autodesk</a:t>
            </a:r>
            <a:r>
              <a:rPr lang="en-US" dirty="0"/>
              <a:t> register developer symbol"</a:t>
            </a:r>
          </a:p>
          <a:p>
            <a:r>
              <a:rPr lang="en-US" dirty="0"/>
              <a:t>Symbols Registration on the Autodesk Developer Center</a:t>
            </a:r>
          </a:p>
          <a:p>
            <a:pPr lvl="1"/>
            <a:r>
              <a:rPr lang="en-GB" dirty="0"/>
              <a:t>Exactly four alphanumeric characters</a:t>
            </a:r>
          </a:p>
          <a:p>
            <a:pPr lvl="1"/>
            <a:r>
              <a:rPr lang="en-US" dirty="0"/>
              <a:t>Cannot contain: %, ., @, *, [, ], {, }, ^, $, /, \ or other special characters such as umlaut and accent</a:t>
            </a:r>
          </a:p>
          <a:p>
            <a:r>
              <a:rPr lang="en-US" dirty="0"/>
              <a:t>All ADN plug-ins use "ADNP" for "ADN Plugin"</a:t>
            </a:r>
          </a:p>
          <a:p>
            <a:endParaRPr lang="en-GB"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Tools Panel</a:t>
            </a:r>
            <a:br>
              <a:rPr lang="en-US" dirty="0"/>
            </a:br>
            <a:r>
              <a:rPr lang="en-US" sz="2800" b="0" i="1" dirty="0">
                <a:solidFill>
                  <a:schemeClr val="accent4"/>
                </a:solidFill>
              </a:rPr>
              <a:t>Run Your Add-in</a:t>
            </a:r>
          </a:p>
        </p:txBody>
      </p:sp>
      <p:sp>
        <p:nvSpPr>
          <p:cNvPr id="3" name="Content Placeholder 2"/>
          <p:cNvSpPr>
            <a:spLocks noGrp="1"/>
          </p:cNvSpPr>
          <p:nvPr>
            <p:ph idx="1"/>
          </p:nvPr>
        </p:nvSpPr>
        <p:spPr/>
        <p:txBody>
          <a:bodyPr/>
          <a:lstStyle/>
          <a:p>
            <a:r>
              <a:rPr lang="en-US" dirty="0"/>
              <a:t>Once .</a:t>
            </a:r>
            <a:r>
              <a:rPr lang="en-US" dirty="0" err="1"/>
              <a:t>addin</a:t>
            </a:r>
            <a:r>
              <a:rPr lang="en-US" dirty="0"/>
              <a:t> manifest is in place, you will see [Add-Ins] tab and [External Tools] panel. (not visible with no add-ins)</a:t>
            </a:r>
          </a:p>
          <a:p>
            <a:r>
              <a:rPr lang="en-US" dirty="0"/>
              <a:t>Run your command from the pull down menu</a:t>
            </a:r>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Carrying On …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a:t>
            </a:r>
            <a:endParaRPr lang="en-US" b="0" i="1" dirty="0">
              <a:solidFill>
                <a:schemeClr val="accent4"/>
              </a:solidFill>
            </a:endParaRPr>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App - minimum external application </a:t>
            </a:r>
            <a:endParaRPr lang="en-US" sz="1800" dirty="0">
              <a:latin typeface="Calibri"/>
              <a:ea typeface="MS Mincho"/>
              <a:cs typeface="Times New Roman"/>
            </a:endParaRPr>
          </a:p>
          <a:p>
            <a:pPr marL="0" marR="0">
              <a:lnSpc>
                <a:spcPct val="115000"/>
              </a:lnSpc>
              <a:spcBef>
                <a:spcPts val="0"/>
              </a:spcBef>
              <a:spcAft>
                <a:spcPts val="0"/>
              </a:spcAft>
            </a:pPr>
            <a:r>
              <a:rPr lang="en-US" sz="1800">
                <a:solidFill>
                  <a:srgbClr val="0000FF"/>
                </a:solidFill>
                <a:latin typeface="Courier New"/>
                <a:ea typeface="MS Mincho"/>
                <a:cs typeface="Times New Roman"/>
              </a:rPr>
              <a:t>Public</a:t>
            </a:r>
            <a:r>
              <a:rPr lang="en-US" sz="180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latin typeface="Courier New"/>
                <a:ea typeface="MS Mincho"/>
                <a:cs typeface="Times New Roman"/>
              </a:rPr>
              <a:t>HelloWorldApp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b="1" dirty="0" err="1">
                <a:latin typeface="Courier New"/>
                <a:ea typeface="MS Mincho"/>
                <a:cs typeface="Times New Roman"/>
              </a:rPr>
              <a:t>IExternalApplication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ends.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IExternalApplication.OnShutdown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starts.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IExternalApplication.OnStartup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a:solidFill>
                  <a:srgbClr val="000000"/>
                </a:solidFill>
                <a:latin typeface="Gill Sans" charset="0"/>
                <a:ea typeface="ヒラギノ角ゴ Pro W3" charset="0"/>
                <a:cs typeface="ヒラギノ角ゴ Pro W3" charset="0"/>
                <a:sym typeface="Gill Sans" charset="0"/>
              </a:rPr>
              <a:t>Implement </a:t>
            </a:r>
            <a:r>
              <a:rPr lang="en-US" sz="2400" dirty="0" err="1">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OnShutdown</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OnStartup</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a:latin typeface="Calibri"/>
                <a:ea typeface="MS Mincho"/>
                <a:cs typeface="Times New Roman"/>
              </a:rPr>
              <a:t>&lt;C#&gt;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#3 - minimum external application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HelloWorldApp</a:t>
            </a:r>
            <a:r>
              <a:rPr lang="en-US" sz="1800" dirty="0">
                <a:latin typeface="Courier New"/>
                <a:ea typeface="MS Mincho"/>
                <a:cs typeface="Times New Roman"/>
              </a:rPr>
              <a:t> : </a:t>
            </a:r>
            <a:r>
              <a:rPr lang="en-US" sz="1800" b="1" dirty="0" err="1">
                <a:solidFill>
                  <a:srgbClr val="2B91AF"/>
                </a:solidFill>
                <a:latin typeface="Courier New"/>
                <a:ea typeface="MS Mincho"/>
                <a:cs typeface="Times New Roman"/>
              </a:rPr>
              <a:t>IExternalApplication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Revit starts.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TaskDialog</a:t>
            </a:r>
            <a:r>
              <a:rPr lang="en-US" sz="1800" dirty="0" err="1">
                <a:latin typeface="Courier New"/>
                <a:ea typeface="MS Mincho"/>
                <a:cs typeface="Times New Roman"/>
              </a:rPr>
              <a:t>.Show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Revit ends.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&lt;/C#&gt;</a:t>
            </a:r>
            <a:endParaRPr 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454066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 &lt;?xml version="1.0" encoding="utf-8" standalone="no"?&gt;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&lt;</a:t>
            </a:r>
            <a:r>
              <a:rPr lang="en-US" sz="1800" dirty="0" err="1">
                <a:solidFill>
                  <a:srgbClr val="0000FF"/>
                </a:solidFill>
                <a:latin typeface="Courier New"/>
                <a:ea typeface="MS Mincho"/>
                <a:cs typeface="Times New Roman"/>
              </a:rPr>
              <a:t>RevitAddIns</a:t>
            </a:r>
            <a:r>
              <a:rPr lang="en-US" sz="1800"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&lt;</a:t>
            </a:r>
            <a:r>
              <a:rPr lang="en-US" sz="1800" dirty="0" err="1">
                <a:solidFill>
                  <a:srgbClr val="0000FF"/>
                </a:solidFill>
                <a:latin typeface="Courier New"/>
                <a:ea typeface="MS Mincho"/>
                <a:cs typeface="Times New Roman"/>
              </a:rPr>
              <a:t>AddIn</a:t>
            </a:r>
            <a:r>
              <a:rPr lang="en-US" sz="1800" dirty="0">
                <a:solidFill>
                  <a:srgbClr val="0000FF"/>
                </a:solidFill>
                <a:latin typeface="Courier New"/>
                <a:ea typeface="MS Mincho"/>
                <a:cs typeface="Times New Roman"/>
              </a:rPr>
              <a:t> Type=“Application"&gt;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&lt;Name&gt;Hello World App&lt;/Name&gt;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0000FF"/>
                </a:solidFill>
                <a:latin typeface="Courier New"/>
                <a:ea typeface="MS Mincho"/>
                <a:cs typeface="Times New Roman"/>
              </a:rPr>
              <a:t>FullClassName</a:t>
            </a:r>
            <a:r>
              <a:rPr lang="en-US" sz="1800" dirty="0">
                <a:solidFill>
                  <a:srgbClr val="0000FF"/>
                </a:solidFill>
                <a:latin typeface="Courier New"/>
                <a:ea typeface="MS Mincho"/>
                <a:cs typeface="Times New Roman"/>
              </a:rPr>
              <a:t>&gt;</a:t>
            </a:r>
            <a:r>
              <a:rPr lang="en-US" sz="1800" dirty="0" err="1">
                <a:solidFill>
                  <a:srgbClr val="0000FF"/>
                </a:solidFill>
                <a:latin typeface="Courier New"/>
                <a:ea typeface="MS Mincho"/>
                <a:cs typeface="Times New Roman"/>
              </a:rPr>
              <a:t>IntroVb.HelloWorldApp</a:t>
            </a:r>
            <a:r>
              <a:rPr lang="en-US" sz="1800" dirty="0">
                <a:solidFill>
                  <a:srgbClr val="0000FF"/>
                </a:solidFill>
                <a:latin typeface="Courier New"/>
                <a:ea typeface="MS Mincho"/>
                <a:cs typeface="Times New Roman"/>
              </a:rPr>
              <a:t>&lt;/</a:t>
            </a:r>
            <a:r>
              <a:rPr lang="en-US" sz="1800" dirty="0" err="1">
                <a:solidFill>
                  <a:srgbClr val="0000FF"/>
                </a:solidFill>
                <a:latin typeface="Courier New"/>
                <a:ea typeface="MS Mincho"/>
                <a:cs typeface="Times New Roman"/>
              </a:rPr>
              <a:t>FullClassName</a:t>
            </a:r>
            <a:r>
              <a:rPr lang="en-US" sz="1800"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&lt;Text&gt;Hello World App&lt;/Text&gt;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&lt;Description&gt;Hello World&lt;/Description&gt;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0000FF"/>
                </a:solidFill>
                <a:latin typeface="Courier New"/>
                <a:ea typeface="MS Mincho"/>
                <a:cs typeface="Times New Roman"/>
              </a:rPr>
              <a:t>VisibilityMode</a:t>
            </a:r>
            <a:r>
              <a:rPr lang="en-US" sz="1800" dirty="0">
                <a:solidFill>
                  <a:srgbClr val="0000FF"/>
                </a:solidFill>
                <a:latin typeface="Courier New"/>
                <a:ea typeface="MS Mincho"/>
                <a:cs typeface="Times New Roman"/>
              </a:rPr>
              <a:t>&gt;</a:t>
            </a:r>
            <a:r>
              <a:rPr lang="en-US" sz="1800" dirty="0" err="1">
                <a:solidFill>
                  <a:srgbClr val="0000FF"/>
                </a:solidFill>
                <a:latin typeface="Courier New"/>
                <a:ea typeface="MS Mincho"/>
                <a:cs typeface="Times New Roman"/>
              </a:rPr>
              <a:t>AlwaysVisible</a:t>
            </a:r>
            <a:r>
              <a:rPr lang="en-US" sz="1800" dirty="0">
                <a:solidFill>
                  <a:srgbClr val="0000FF"/>
                </a:solidFill>
                <a:latin typeface="Courier New"/>
                <a:ea typeface="MS Mincho"/>
                <a:cs typeface="Times New Roman"/>
              </a:rPr>
              <a:t>&lt;/</a:t>
            </a:r>
            <a:r>
              <a:rPr lang="en-US" sz="1800" dirty="0" err="1">
                <a:solidFill>
                  <a:srgbClr val="0000FF"/>
                </a:solidFill>
                <a:latin typeface="Courier New"/>
                <a:ea typeface="MS Mincho"/>
                <a:cs typeface="Times New Roman"/>
              </a:rPr>
              <a:t>VisibilityMode</a:t>
            </a:r>
            <a:r>
              <a:rPr lang="en-US" sz="1800"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&lt;Assembly&gt; C:\....\IntroVB.dll&lt;/Assembly&gt;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0000FF"/>
                </a:solidFill>
                <a:latin typeface="Courier New"/>
                <a:ea typeface="MS Mincho"/>
                <a:cs typeface="Times New Roman"/>
              </a:rPr>
              <a:t>AddInId</a:t>
            </a:r>
            <a:r>
              <a:rPr lang="en-US" sz="1800" dirty="0">
                <a:solidFill>
                  <a:srgbClr val="0000FF"/>
                </a:solidFill>
                <a:latin typeface="Courier New"/>
                <a:ea typeface="MS Mincho"/>
                <a:cs typeface="Times New Roman"/>
              </a:rPr>
              <a:t>&gt;021BD853-36E4-461f-9171-C5ACEDA4E723&lt;/</a:t>
            </a:r>
            <a:r>
              <a:rPr lang="en-US" sz="1800" dirty="0" err="1">
                <a:solidFill>
                  <a:srgbClr val="0000FF"/>
                </a:solidFill>
                <a:latin typeface="Courier New"/>
                <a:ea typeface="MS Mincho"/>
                <a:cs typeface="Times New Roman"/>
              </a:rPr>
              <a:t>AddInId</a:t>
            </a:r>
            <a:r>
              <a:rPr lang="en-US" sz="1800"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0000FF"/>
                </a:solidFill>
                <a:latin typeface="Courier New"/>
                <a:ea typeface="MS Mincho"/>
                <a:cs typeface="Times New Roman"/>
              </a:rPr>
              <a:t>VendorId</a:t>
            </a:r>
            <a:r>
              <a:rPr lang="en-US" sz="1800" dirty="0">
                <a:solidFill>
                  <a:srgbClr val="0000FF"/>
                </a:solidFill>
                <a:latin typeface="Courier New"/>
                <a:ea typeface="MS Mincho"/>
                <a:cs typeface="Times New Roman"/>
              </a:rPr>
              <a:t>&gt;ADSK&lt;/</a:t>
            </a:r>
            <a:r>
              <a:rPr lang="en-US" sz="1800" dirty="0" err="1">
                <a:solidFill>
                  <a:srgbClr val="0000FF"/>
                </a:solidFill>
                <a:latin typeface="Courier New"/>
                <a:ea typeface="MS Mincho"/>
                <a:cs typeface="Times New Roman"/>
              </a:rPr>
              <a:t>VendorId</a:t>
            </a:r>
            <a:r>
              <a:rPr lang="en-US" sz="1800"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0000FF"/>
                </a:solidFill>
                <a:latin typeface="Courier New"/>
                <a:ea typeface="MS Mincho"/>
                <a:cs typeface="Times New Roman"/>
              </a:rPr>
              <a:t>VendorDescription</a:t>
            </a:r>
            <a:r>
              <a:rPr lang="en-US" sz="1800" dirty="0">
                <a:solidFill>
                  <a:srgbClr val="0000FF"/>
                </a:solidFill>
                <a:latin typeface="Courier New"/>
                <a:ea typeface="MS Mincho"/>
                <a:cs typeface="Times New Roman"/>
              </a:rPr>
              <a:t>&gt;Autodesk, Inc, www.autodesk.com&lt;/VendorDescription&gt;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0000FF"/>
                </a:solidFill>
                <a:latin typeface="Courier New"/>
                <a:ea typeface="MS Mincho"/>
                <a:cs typeface="Times New Roman"/>
              </a:rPr>
              <a:t>AddIn</a:t>
            </a:r>
            <a:r>
              <a:rPr lang="en-US" sz="1800"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&lt;/</a:t>
            </a:r>
            <a:r>
              <a:rPr lang="en-US" sz="1800" dirty="0" err="1">
                <a:solidFill>
                  <a:srgbClr val="0000FF"/>
                </a:solidFill>
                <a:latin typeface="Courier New"/>
                <a:ea typeface="MS Mincho"/>
                <a:cs typeface="Times New Roman"/>
              </a:rPr>
              <a:t>RevitAddIns</a:t>
            </a:r>
            <a:r>
              <a:rPr lang="en-US" sz="1800" dirty="0">
                <a:solidFill>
                  <a:srgbClr val="0000FF"/>
                </a:solidFill>
                <a:latin typeface="Courier New"/>
                <a:ea typeface="MS Mincho"/>
                <a:cs typeface="Times New Roman"/>
              </a:rPr>
              <a:t>&gt;</a:t>
            </a:r>
            <a:endParaRPr lang="en-US" sz="1800" dirty="0"/>
          </a:p>
        </p:txBody>
      </p:sp>
      <p:sp>
        <p:nvSpPr>
          <p:cNvPr id="8" name="Rectangle 7"/>
          <p:cNvSpPr/>
          <p:nvPr/>
        </p:nvSpPr>
        <p:spPr bwMode="auto">
          <a:xfrm>
            <a:off x="638175" y="4192587"/>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8265"/>
              <a:gd name="adj2" fmla="val 103551"/>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err="1"/>
              <a:t>ExternalCommandData</a:t>
            </a:r>
            <a:r>
              <a:rPr lang="en-US" dirty="0"/>
              <a:t> = 1</a:t>
            </a:r>
            <a:r>
              <a:rPr lang="en-US" baseline="30000" dirty="0"/>
              <a:t>st</a:t>
            </a:r>
            <a:r>
              <a:rPr lang="en-US" dirty="0"/>
              <a:t> argument of Execute() method</a:t>
            </a:r>
          </a:p>
          <a:p>
            <a:r>
              <a:rPr lang="en-US" dirty="0"/>
              <a:t>Top most object that allows us to access a Revit model </a:t>
            </a: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
        <p:nvSpPr>
          <p:cNvPr id="3" name="TextBox 2">
            <a:extLst>
              <a:ext uri="{FF2B5EF4-FFF2-40B4-BE49-F238E27FC236}">
                <a16:creationId xmlns:a16="http://schemas.microsoft.com/office/drawing/2014/main" id="{5143B300-A6DE-48A5-B9E0-28DFE2660D47}"/>
              </a:ext>
            </a:extLst>
          </p:cNvPr>
          <p:cNvSpPr txBox="1"/>
          <p:nvPr/>
        </p:nvSpPr>
        <p:spPr>
          <a:xfrm>
            <a:off x="9553575" y="7926388"/>
            <a:ext cx="1295400" cy="492443"/>
          </a:xfrm>
          <a:prstGeom prst="rect">
            <a:avLst/>
          </a:prstGeom>
          <a:noFill/>
        </p:spPr>
        <p:txBody>
          <a:bodyPr wrap="square" rtlCol="0">
            <a:spAutoFit/>
          </a:bodyPr>
          <a:lstStyle/>
          <a:p>
            <a:r>
              <a:rPr lang="en-US" dirty="0"/>
              <a:t>2022</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Examples: </a:t>
            </a: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access to the version of </a:t>
            </a:r>
            <a:r>
              <a:rPr lang="en-US" sz="1800" dirty="0" err="1">
                <a:solidFill>
                  <a:srgbClr val="008000"/>
                </a:solidFill>
                <a:latin typeface="Courier New"/>
                <a:ea typeface="MS Mincho"/>
              </a:rPr>
              <a:t>Revit</a:t>
            </a:r>
            <a:r>
              <a:rPr lang="en-US" sz="1800" dirty="0">
                <a:solidFill>
                  <a:srgbClr val="008000"/>
                </a:solidFill>
                <a:latin typeface="Courier New"/>
                <a:ea typeface="MS Mincho"/>
              </a:rPr>
              <a:t> and the title of the document currently in use</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versionName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commandData.Application.Application.VersionName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documentTitle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print out wall types available in the current </a:t>
            </a:r>
            <a:r>
              <a:rPr lang="en-US" sz="1800" dirty="0" err="1">
                <a:solidFill>
                  <a:srgbClr val="008000"/>
                </a:solidFill>
                <a:latin typeface="Courier New"/>
                <a:ea typeface="MS Mincho"/>
              </a:rPr>
              <a:t>rvt</a:t>
            </a:r>
            <a:r>
              <a:rPr lang="en-US" sz="1800" dirty="0">
                <a:solidFill>
                  <a:srgbClr val="008000"/>
                </a:solidFill>
                <a:latin typeface="Courier New"/>
                <a:ea typeface="MS Mincho"/>
              </a:rPr>
              <a:t> project </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collector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a:latin typeface="Courier New"/>
                <a:ea typeface="MS Mincho"/>
                <a:cs typeface="Times New Roman"/>
              </a:rPr>
              <a:t> </a:t>
            </a:r>
            <a:r>
              <a:rPr lang="en-US" sz="1800" b="1" dirty="0" err="1">
                <a:latin typeface="Courier New"/>
                <a:ea typeface="MS Mincho"/>
                <a:cs typeface="Times New Roman"/>
              </a:rPr>
              <a:t>FilteredElementCollector</a:t>
            </a:r>
            <a:r>
              <a:rPr lang="en-US" sz="1800" b="1" dirty="0">
                <a:latin typeface="Courier New"/>
                <a:ea typeface="MS Mincho"/>
                <a:cs typeface="Times New Roman"/>
              </a:rPr>
              <a:t>(</a:t>
            </a:r>
            <a:r>
              <a:rPr lang="en-US" sz="1800" b="1" dirty="0" err="1">
                <a:latin typeface="Courier New"/>
                <a:ea typeface="MS Mincho"/>
                <a:cs typeface="Times New Roman"/>
              </a:rPr>
              <a:t>rvtDoc</a:t>
            </a:r>
            <a:r>
              <a:rPr lang="en-US" sz="1800" b="1" dirty="0">
                <a:latin typeface="Courier New"/>
                <a:ea typeface="MS Mincho"/>
                <a:cs typeface="Times New Roman"/>
              </a:rPr>
              <a:t>)</a:t>
            </a:r>
          </a:p>
          <a:p>
            <a:pPr marL="0" marR="0">
              <a:lnSpc>
                <a:spcPct val="115000"/>
              </a:lnSpc>
              <a:spcBef>
                <a:spcPts val="0"/>
              </a:spcBef>
              <a:spcAft>
                <a:spcPts val="0"/>
              </a:spcAft>
            </a:pPr>
            <a:r>
              <a:rPr lang="en-US" sz="1800" b="1" dirty="0" err="1">
                <a:latin typeface="Courier New"/>
                <a:ea typeface="MS Mincho"/>
                <a:cs typeface="Times New Roman"/>
              </a:rPr>
              <a:t>Collector.OfClass</a:t>
            </a:r>
            <a:r>
              <a:rPr lang="en-US" sz="1800" b="1" dirty="0">
                <a:latin typeface="Courier New"/>
                <a:ea typeface="MS Mincho"/>
                <a:cs typeface="Times New Roman"/>
              </a:rPr>
              <a:t>(</a:t>
            </a:r>
            <a:r>
              <a:rPr lang="en-US" sz="1800" b="1" dirty="0" err="1">
                <a:latin typeface="Courier New"/>
                <a:ea typeface="MS Mincho"/>
                <a:cs typeface="Times New Roman"/>
              </a:rPr>
              <a:t>GetType</a:t>
            </a:r>
            <a:r>
              <a:rPr lang="en-US" sz="1800" b="1" dirty="0">
                <a:latin typeface="Courier New"/>
                <a:ea typeface="MS Mincho"/>
                <a:cs typeface="Times New Roman"/>
              </a:rPr>
              <a:t>(</a:t>
            </a:r>
            <a:r>
              <a:rPr lang="en-US" sz="1800" b="1" dirty="0" err="1">
                <a:latin typeface="Courier New"/>
                <a:ea typeface="MS Mincho"/>
                <a:cs typeface="Times New Roman"/>
              </a:rPr>
              <a:t>WallType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For</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Each</a:t>
            </a:r>
            <a:r>
              <a:rPr lang="en-US" sz="1800" b="1" dirty="0">
                <a:latin typeface="Courier New"/>
                <a:ea typeface="MS Mincho"/>
                <a:cs typeface="Times New Roman"/>
              </a:rPr>
              <a:t> </a:t>
            </a:r>
            <a:r>
              <a:rPr lang="en-US" sz="1800" b="1" dirty="0" err="1">
                <a:latin typeface="Courier New"/>
                <a:ea typeface="MS Mincho"/>
                <a:cs typeface="Times New Roman"/>
              </a:rPr>
              <a:t>wType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WallType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a:t>
            </a:r>
            <a:r>
              <a:rPr lang="en-US" sz="1800" b="1" dirty="0" err="1">
                <a:latin typeface="Courier New"/>
                <a:ea typeface="MS Mincho"/>
                <a:cs typeface="Times New Roman"/>
              </a:rPr>
              <a:t>wallTypes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s + </a:t>
            </a:r>
            <a:r>
              <a:rPr lang="en-US" sz="1800" b="1" dirty="0" err="1">
                <a:latin typeface="Courier New"/>
                <a:ea typeface="MS Mincho"/>
                <a:cs typeface="Times New Roman"/>
              </a:rPr>
              <a:t>wType.Name</a:t>
            </a:r>
            <a:r>
              <a:rPr lang="en-US" sz="1800" b="1" dirty="0">
                <a:latin typeface="Courier New"/>
                <a:ea typeface="MS Mincho"/>
                <a:cs typeface="Times New Roman"/>
              </a:rPr>
              <a:t> + </a:t>
            </a:r>
            <a:r>
              <a:rPr lang="en-US" sz="1800" b="1" dirty="0" err="1">
                <a:latin typeface="Courier New"/>
                <a:ea typeface="MS Mincho"/>
                <a:cs typeface="Times New Roman"/>
              </a:rPr>
              <a:t>vbCr</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Next</a:t>
            </a:r>
            <a:endParaRPr lang="en-US" sz="1800" b="1"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Access to Application and Document in DB and UI portions</a:t>
            </a:r>
            <a:br>
              <a:rPr lang="en-US" dirty="0"/>
            </a:br>
            <a:endParaRPr lang="en-US" dirty="0">
              <a:solidFill>
                <a:schemeClr val="bg1">
                  <a:lumMod val="65000"/>
                </a:schemeClr>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ourier New"/>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DBElement</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member variables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Document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a:solidFill>
                  <a:schemeClr val="accent4">
                    <a:lumMod val="60000"/>
                    <a:lumOff val="40000"/>
                  </a:schemeClr>
                </a:solidFill>
                <a:latin typeface="Courier New"/>
                <a:ea typeface="MS Mincho"/>
                <a:cs typeface="Times New Roman"/>
              </a:rPr>
              <a:t>Public Function Execute(</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ExternalCommandData</a:t>
            </a:r>
            <a:r>
              <a:rPr lang="en-US" sz="1800" dirty="0">
                <a:solidFill>
                  <a:schemeClr val="accent4">
                    <a:lumMod val="60000"/>
                    <a:lumOff val="40000"/>
                  </a:schemeClr>
                </a:solidFill>
                <a:latin typeface="Courier New"/>
                <a:ea typeface="MS Mincho"/>
                <a:cs typeface="Times New Roman"/>
              </a:rPr>
              <a:t>, _</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a:solidFill>
                  <a:srgbClr val="008000"/>
                </a:solidFill>
                <a:latin typeface="Courier New"/>
                <a:ea typeface="MS Mincho"/>
                <a:cs typeface="Times New Roman"/>
              </a:rPr>
              <a:t>''  Get the access to the top most objects.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UIApplication</a:t>
            </a:r>
            <a:r>
              <a:rPr lang="en-US" sz="1800" b="1" dirty="0">
                <a:latin typeface="Courier New"/>
                <a:ea typeface="MS Mincho"/>
                <a:cs typeface="Times New Roman"/>
              </a:rPr>
              <a:t> = </a:t>
            </a:r>
            <a:r>
              <a:rPr lang="en-US" sz="1800" b="1" dirty="0" err="1">
                <a:latin typeface="Courier New"/>
                <a:ea typeface="MS Mincho"/>
                <a:cs typeface="Times New Roman"/>
              </a:rPr>
              <a:t>commandData.Application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UIDocument</a:t>
            </a:r>
            <a:r>
              <a:rPr lang="en-US" sz="1800" b="1" dirty="0">
                <a:latin typeface="Courier New"/>
                <a:ea typeface="MS Mincho"/>
                <a:cs typeface="Times New Roman"/>
              </a:rPr>
              <a:t> = </a:t>
            </a:r>
            <a:r>
              <a:rPr lang="en-US" sz="1800" b="1" dirty="0" err="1">
                <a:latin typeface="Courier New"/>
                <a:ea typeface="MS Mincho"/>
                <a:cs typeface="Times New Roman"/>
              </a:rPr>
              <a:t>rvtUIApp.ActiveUIDocument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 </a:t>
            </a:r>
            <a:r>
              <a:rPr lang="en-US" sz="1800" b="1" dirty="0" err="1">
                <a:latin typeface="Courier New"/>
                <a:ea typeface="MS Mincho"/>
                <a:cs typeface="Times New Roman"/>
              </a:rPr>
              <a:t>rvtUIApp.Application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 </a:t>
            </a:r>
            <a:r>
              <a:rPr lang="en-US" sz="1800" b="1" dirty="0" err="1">
                <a:latin typeface="Courier New"/>
                <a:ea typeface="MS Mincho"/>
                <a:cs typeface="Times New Roman"/>
              </a:rPr>
              <a:t>rvtUIDoc.Document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b="1"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a:t>
            </a:r>
            <a:r>
              <a:rPr lang="en-US" sz="2400" i="1" kern="0" dirty="0">
                <a:solidFill>
                  <a:schemeClr val="accent4"/>
                </a:solidFill>
                <a:latin typeface="+mn-lt"/>
                <a:ea typeface="+mn-ea"/>
                <a:cs typeface="+mn-cs"/>
                <a:sym typeface="Arial" pitchFamily="34" charset="0"/>
              </a:rPr>
              <a:t>a</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dlls</a:t>
            </a:r>
            <a:r>
              <a:rPr lang="en-US" sz="2400" i="1" kern="0" dirty="0">
                <a:solidFill>
                  <a:schemeClr val="accent4"/>
                </a:solidFill>
                <a:latin typeface="+mn-lt"/>
                <a:ea typeface="+mn-ea"/>
                <a:cs typeface="+mn-cs"/>
                <a:sym typeface="Arial" pitchFamily="34" charset="0"/>
              </a:rPr>
              <a:t> </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Manager, SDKSamples202x.sln, and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br>
              <a:rPr lang="en-US" dirty="0"/>
            </a:br>
            <a:r>
              <a:rPr lang="en-US" sz="2800" b="0" i="1" dirty="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a:t>RevitLookup</a:t>
            </a:r>
            <a:r>
              <a:rPr lang="en-US" dirty="0"/>
              <a:t> – allows you to “snoop” into the </a:t>
            </a:r>
            <a:r>
              <a:rPr lang="en-US" dirty="0" err="1"/>
              <a:t>Revit</a:t>
            </a:r>
            <a:r>
              <a:rPr lang="en-US" dirty="0"/>
              <a:t> database structure. “must have” for any Revit API programmers. Available on ADN </a:t>
            </a:r>
            <a:r>
              <a:rPr lang="en-US" dirty="0" err="1"/>
              <a:t>DevTech</a:t>
            </a:r>
            <a:r>
              <a:rPr lang="en-US" dirty="0"/>
              <a:t> on </a:t>
            </a:r>
            <a:r>
              <a:rPr lang="en-US" dirty="0" err="1"/>
              <a:t>Github</a:t>
            </a:r>
            <a:endParaRPr lang="en-US" dirty="0"/>
          </a:p>
          <a:p>
            <a:pPr lvl="0"/>
            <a:endParaRPr lang="en-US" sz="2000" b="1" dirty="0"/>
          </a:p>
          <a:p>
            <a:pPr lvl="0"/>
            <a:r>
              <a:rPr lang="en-US" b="1" dirty="0"/>
              <a:t>Add-In Manager</a:t>
            </a:r>
            <a:r>
              <a:rPr lang="en-US" dirty="0"/>
              <a:t> – allows you to load your </a:t>
            </a:r>
            <a:r>
              <a:rPr lang="en-US" dirty="0" err="1"/>
              <a:t>dll</a:t>
            </a:r>
            <a:r>
              <a:rPr lang="en-US" dirty="0"/>
              <a:t> while running Revit without registering an </a:t>
            </a:r>
            <a:r>
              <a:rPr lang="en-US" dirty="0" err="1"/>
              <a:t>addin</a:t>
            </a:r>
            <a:r>
              <a:rPr lang="en-US" dirty="0"/>
              <a:t> and to rebuild </a:t>
            </a:r>
            <a:r>
              <a:rPr lang="en-US" dirty="0" err="1"/>
              <a:t>dll</a:t>
            </a:r>
            <a:r>
              <a:rPr lang="en-US" dirty="0"/>
              <a:t> without restarting Revit</a:t>
            </a:r>
          </a:p>
          <a:p>
            <a:pPr lvl="0"/>
            <a:endParaRPr lang="en-US" sz="2000" b="1" dirty="0"/>
          </a:p>
          <a:p>
            <a:pPr lvl="0"/>
            <a:r>
              <a:rPr lang="en-US" b="1" dirty="0"/>
              <a:t>SDKSamples20xx.sln </a:t>
            </a:r>
            <a:r>
              <a:rPr lang="en-US" dirty="0"/>
              <a:t>– allows you to build all the sample projects at once. </a:t>
            </a:r>
            <a:r>
              <a:rPr lang="en-US" b="1" dirty="0"/>
              <a:t>RevitAPIDllsPathUpdater.exe</a:t>
            </a:r>
            <a:r>
              <a:rPr lang="en-US" dirty="0"/>
              <a:t> is provided to update the location of references in each MSVS projects in case your installation of </a:t>
            </a:r>
            <a:r>
              <a:rPr lang="en-US" dirty="0" err="1"/>
              <a:t>Revit</a:t>
            </a:r>
            <a:r>
              <a:rPr lang="en-US" dirty="0"/>
              <a:t> is different from the default location or if you are using different verticals.  </a:t>
            </a:r>
          </a:p>
          <a:p>
            <a:pPr lvl="0"/>
            <a:endParaRPr lang="en-US" sz="2000" b="1" dirty="0"/>
          </a:p>
          <a:p>
            <a:pPr lvl="0"/>
            <a:r>
              <a:rPr lang="en-US" b="1" dirty="0" err="1"/>
              <a:t>RvtSamples</a:t>
            </a:r>
            <a:r>
              <a:rPr lang="en-US" b="1" dirty="0"/>
              <a:t> </a:t>
            </a:r>
            <a:r>
              <a:rPr lang="en-US" dirty="0"/>
              <a:t>– application that creates a ribbon panel for all the samples for easy testing </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a:t>In typical programming, we identify the given object by checking its class name. Does the same apply to </a:t>
            </a:r>
            <a:r>
              <a:rPr lang="en-US" dirty="0" err="1"/>
              <a:t>Revit</a:t>
            </a:r>
            <a:r>
              <a:rPr lang="en-US" dirty="0"/>
              <a:t> API? </a:t>
            </a:r>
          </a:p>
          <a:p>
            <a:pPr>
              <a:buNone/>
            </a:pPr>
            <a:r>
              <a:rPr lang="en-US" dirty="0"/>
              <a:t>Answer is “not exactly” </a:t>
            </a:r>
          </a:p>
          <a:p>
            <a:pPr>
              <a:buNone/>
            </a:pPr>
            <a:endParaRPr lang="en-US" dirty="0"/>
          </a:p>
          <a:p>
            <a:pPr>
              <a:buNone/>
            </a:pPr>
            <a:r>
              <a:rPr lang="en-US" dirty="0"/>
              <a:t>Let’s take a look to understand why …  </a:t>
            </a:r>
          </a:p>
          <a:p>
            <a:endParaRPr lang="en-US" dirty="0"/>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a:t> </a:t>
            </a:r>
          </a:p>
          <a:p>
            <a:endParaRPr lang="en-US" dirty="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RoofBase</a:t>
              </a: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056871762"/>
              </p:ext>
            </p:extLst>
          </p:nvPr>
        </p:nvGraphicFramePr>
        <p:xfrm>
          <a:off x="666197" y="1768819"/>
          <a:ext cx="11226987" cy="7148168"/>
        </p:xfrm>
        <a:graphic>
          <a:graphicData uri="http://schemas.openxmlformats.org/drawingml/2006/table">
            <a:tbl>
              <a:tblPr/>
              <a:tblGrid>
                <a:gridCol w="1403708">
                  <a:extLst>
                    <a:ext uri="{9D8B030D-6E8A-4147-A177-3AD203B41FA5}">
                      <a16:colId xmlns:a16="http://schemas.microsoft.com/office/drawing/2014/main" val="20000"/>
                    </a:ext>
                  </a:extLst>
                </a:gridCol>
                <a:gridCol w="3644832">
                  <a:extLst>
                    <a:ext uri="{9D8B030D-6E8A-4147-A177-3AD203B41FA5}">
                      <a16:colId xmlns:a16="http://schemas.microsoft.com/office/drawing/2014/main" val="20001"/>
                    </a:ext>
                  </a:extLst>
                </a:gridCol>
                <a:gridCol w="910738">
                  <a:extLst>
                    <a:ext uri="{9D8B030D-6E8A-4147-A177-3AD203B41FA5}">
                      <a16:colId xmlns:a16="http://schemas.microsoft.com/office/drawing/2014/main" val="20002"/>
                    </a:ext>
                  </a:extLst>
                </a:gridCol>
                <a:gridCol w="76802">
                  <a:extLst>
                    <a:ext uri="{9D8B030D-6E8A-4147-A177-3AD203B41FA5}">
                      <a16:colId xmlns:a16="http://schemas.microsoft.com/office/drawing/2014/main" val="20003"/>
                    </a:ext>
                  </a:extLst>
                </a:gridCol>
                <a:gridCol w="4111162">
                  <a:extLst>
                    <a:ext uri="{9D8B030D-6E8A-4147-A177-3AD203B41FA5}">
                      <a16:colId xmlns:a16="http://schemas.microsoft.com/office/drawing/2014/main" val="20004"/>
                    </a:ext>
                  </a:extLst>
                </a:gridCol>
                <a:gridCol w="1079745">
                  <a:extLst>
                    <a:ext uri="{9D8B030D-6E8A-4147-A177-3AD203B41FA5}">
                      <a16:colId xmlns:a16="http://schemas.microsoft.com/office/drawing/2014/main" val="20005"/>
                    </a:ext>
                  </a:extLst>
                </a:gridCol>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Element</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Symbol</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Kind of Element in UI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Element/</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 </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Symbol/</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WallType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accent4"/>
                          </a:solidFill>
                          <a:effectLst/>
                          <a:latin typeface="Calibri" pitchFamily="34" charset="0"/>
                        </a:rPr>
                        <a:t>FamilySymbol</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Window</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WindowTag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Rectangular Straight  Wall Opening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FloorType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RoofBase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FootPrintRoof,ExtrusionRoof</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Column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(Desk)</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(Tree)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Staies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RoomTag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LineAndTextAttrSymbol/GridType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ModelCurve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ModelLine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 Plane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ReferencePlane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Reference Planes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DimensionType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Section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Views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TextElement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 Notes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LineAndTextAttrSymbol</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TextElementType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LevelType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Model Group</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Model Group</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GroupType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Model Groups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Create…/Walls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a:t>A system family is a built-in object in </a:t>
            </a:r>
            <a:r>
              <a:rPr lang="en-US" dirty="0" err="1"/>
              <a:t>Revit</a:t>
            </a:r>
            <a:r>
              <a:rPr lang="en-US" dirty="0"/>
              <a:t>. There is a designated class for it. You can use it to identify the element. </a:t>
            </a:r>
          </a:p>
          <a:p>
            <a:r>
              <a:rPr lang="en-US" dirty="0"/>
              <a:t>A component family has a generic form as </a:t>
            </a:r>
            <a:r>
              <a:rPr lang="en-US" dirty="0" err="1"/>
              <a:t>FamilyInstance</a:t>
            </a:r>
            <a:r>
              <a:rPr lang="en-US" dirty="0"/>
              <a:t>/</a:t>
            </a:r>
            <a:r>
              <a:rPr lang="en-US" dirty="0" err="1"/>
              <a:t>FamilySymbol</a:t>
            </a:r>
            <a:r>
              <a:rPr lang="en-US" dirty="0"/>
              <a:t>. Category is the way to further identify the kind of object it is representing in </a:t>
            </a:r>
            <a:r>
              <a:rPr lang="en-US" dirty="0" err="1"/>
              <a:t>Revit</a:t>
            </a:r>
            <a:r>
              <a:rPr lang="en-US" dirty="0"/>
              <a:t>. </a:t>
            </a:r>
          </a:p>
          <a:p>
            <a:r>
              <a:rPr lang="en-US" dirty="0"/>
              <a:t>Depending on an element you are interested in, you will need to check the following:</a:t>
            </a:r>
          </a:p>
          <a:p>
            <a:pPr lvl="2"/>
            <a:r>
              <a:rPr lang="en-US" sz="2800" dirty="0"/>
              <a:t>Class name</a:t>
            </a:r>
          </a:p>
          <a:p>
            <a:pPr lvl="2"/>
            <a:r>
              <a:rPr lang="en-US" sz="2800" dirty="0"/>
              <a:t>Category property  </a:t>
            </a:r>
          </a:p>
          <a:p>
            <a:pPr lvl="2"/>
            <a:r>
              <a:rPr lang="en-US" sz="2800" dirty="0"/>
              <a:t>If an element is Element </a:t>
            </a:r>
            <a:br>
              <a:rPr lang="en-US" sz="2800" dirty="0"/>
            </a:br>
            <a:r>
              <a:rPr lang="en-US" sz="2800" dirty="0"/>
              <a:t>Type (Symbol) or not </a:t>
            </a:r>
          </a:p>
          <a:p>
            <a:pPr lvl="2"/>
            <a:endParaRPr lang="en-US" sz="2800" dirty="0"/>
          </a:p>
          <a:p>
            <a:pPr lvl="1"/>
            <a:endParaRPr lang="en-US" dirty="0"/>
          </a:p>
          <a:p>
            <a:pPr>
              <a:buNone/>
            </a:pPr>
            <a:endParaRPr lang="en-US" dirty="0"/>
          </a:p>
          <a:p>
            <a:pPr lvl="0">
              <a:buNone/>
            </a:pPr>
            <a:endParaRPr lang="en-US" dirty="0"/>
          </a:p>
          <a:p>
            <a:endParaRPr lang="en-US" dirty="0"/>
          </a:p>
        </p:txBody>
      </p:sp>
      <p:graphicFrame>
        <p:nvGraphicFramePr>
          <p:cNvPr id="4" name="Table 3"/>
          <p:cNvGraphicFramePr>
            <a:graphicFrameLocks noGrp="1"/>
          </p:cNvGraphicFramePr>
          <p:nvPr/>
        </p:nvGraphicFramePr>
        <p:xfrm>
          <a:off x="5591175" y="5411787"/>
          <a:ext cx="6581868" cy="3305936"/>
        </p:xfrm>
        <a:graphic>
          <a:graphicData uri="http://schemas.openxmlformats.org/drawingml/2006/table">
            <a:tbl>
              <a:tblPr/>
              <a:tblGrid>
                <a:gridCol w="1645467">
                  <a:extLst>
                    <a:ext uri="{9D8B030D-6E8A-4147-A177-3AD203B41FA5}">
                      <a16:colId xmlns:a16="http://schemas.microsoft.com/office/drawing/2014/main" val="20000"/>
                    </a:ext>
                  </a:extLst>
                </a:gridCol>
                <a:gridCol w="2347210">
                  <a:extLst>
                    <a:ext uri="{9D8B030D-6E8A-4147-A177-3AD203B41FA5}">
                      <a16:colId xmlns:a16="http://schemas.microsoft.com/office/drawing/2014/main" val="20001"/>
                    </a:ext>
                  </a:extLst>
                </a:gridCol>
                <a:gridCol w="2589191">
                  <a:extLst>
                    <a:ext uri="{9D8B030D-6E8A-4147-A177-3AD203B41FA5}">
                      <a16:colId xmlns:a16="http://schemas.microsoft.com/office/drawing/2014/main" val="20002"/>
                    </a:ext>
                  </a:extLst>
                </a:gridCol>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18511"/>
            <a:ext cx="13011150" cy="92389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identify the type of the element known to the UI.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Sub</a:t>
            </a:r>
            <a:r>
              <a:rPr lang="en-US" sz="1800" b="1" dirty="0">
                <a:latin typeface="Courier New"/>
                <a:ea typeface="MS Mincho"/>
                <a:cs typeface="Times New Roman"/>
              </a:rPr>
              <a:t> </a:t>
            </a:r>
            <a:r>
              <a:rPr lang="en-US" sz="1800" b="1" dirty="0" err="1">
                <a:latin typeface="Courier New"/>
                <a:ea typeface="MS Mincho"/>
                <a:cs typeface="Times New Roman"/>
              </a:rPr>
              <a:t>IdentifyElement</a:t>
            </a:r>
            <a:r>
              <a:rPr lang="en-US" sz="1800" b="1" dirty="0">
                <a:latin typeface="Courier New"/>
                <a:ea typeface="MS Mincho"/>
                <a:cs typeface="Times New Roman"/>
              </a:rPr>
              <a:t>(</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Wall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"Wall"</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Floor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"Floor"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RoofBase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"Roof"</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FamilyInstance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An instance of a component family is all </a:t>
            </a:r>
            <a:r>
              <a:rPr lang="en-US" sz="1800" b="1" dirty="0" err="1">
                <a:solidFill>
                  <a:srgbClr val="008000"/>
                </a:solidFill>
                <a:latin typeface="Courier New"/>
                <a:ea typeface="MS Mincho"/>
                <a:cs typeface="Times New Roman"/>
              </a:rPr>
              <a:t>FamilyInstance</a:t>
            </a:r>
            <a:r>
              <a:rPr lang="en-US" sz="1800" b="1" dirty="0">
                <a:solidFill>
                  <a:srgbClr val="008000"/>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We'll need to further check its category.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BuiltInCategory.OST_Doors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"Door"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BuiltInCategory.OST_Windows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"Window"</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BuiltInCategory.OST_Furniture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"Furniture"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Else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"Component family instance"</a:t>
            </a: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e.g. Plant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End sub</a:t>
            </a:r>
            <a:endParaRPr lang="en-US" sz="1800" b="1" dirty="0">
              <a:latin typeface="Calibri"/>
              <a:ea typeface="MS Mincho"/>
              <a:cs typeface="Times New Roman"/>
            </a:endParaRPr>
          </a:p>
          <a:p>
            <a:pPr marL="0" marR="0">
              <a:lnSpc>
                <a:spcPct val="115000"/>
              </a:lnSpc>
              <a:spcBef>
                <a:spcPts val="0"/>
              </a:spcBef>
              <a:spcAft>
                <a:spcPts val="0"/>
              </a:spcAft>
            </a:pPr>
            <a:r>
              <a:rPr lang="en-US" sz="1400" b="1" dirty="0">
                <a:latin typeface="Courier New"/>
                <a:ea typeface="MS Mincho"/>
                <a:cs typeface="Times New Roman"/>
              </a:rPr>
              <a:t>        ... </a:t>
            </a:r>
            <a:endParaRPr lang="en-US" sz="1400" b="1"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a:t>Parameters property of an Element class largely corresponds to an element or family “properties” in the UI. </a:t>
            </a:r>
          </a:p>
          <a:p>
            <a:r>
              <a:rPr lang="en-US" dirty="0"/>
              <a:t>In API, there are three ways to access those properties or parameters:  </a:t>
            </a:r>
          </a:p>
          <a:p>
            <a:pPr lvl="2"/>
            <a:r>
              <a:rPr lang="en-US" sz="2800" dirty="0" err="1"/>
              <a:t>Element.Parameters</a:t>
            </a:r>
            <a:r>
              <a:rPr lang="en-US" sz="2800" dirty="0"/>
              <a:t> – returns a set of parameters applicable to the given element. </a:t>
            </a:r>
          </a:p>
          <a:p>
            <a:pPr lvl="2"/>
            <a:r>
              <a:rPr lang="en-US" sz="2800" dirty="0" err="1"/>
              <a:t>Element.LookupParameter</a:t>
            </a:r>
            <a:r>
              <a:rPr lang="en-US" sz="2800" dirty="0"/>
              <a:t> – takes an argument that can identify the kind of parameter and returns the value of single parameter. </a:t>
            </a:r>
          </a:p>
          <a:p>
            <a:pPr lvl="2"/>
            <a:r>
              <a:rPr lang="en-US" sz="2800" dirty="0" err="1"/>
              <a:t>Element.get_Parameter</a:t>
            </a:r>
            <a:endParaRPr lang="en-US" sz="2800" dirty="0"/>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r>
              <a:rPr lang="en-US" sz="2800" b="0" i="1" dirty="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all the parameter values of the element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ShowParameters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ParameterSet</a:t>
            </a:r>
            <a:r>
              <a:rPr lang="en-US" sz="1800" dirty="0">
                <a:latin typeface="Courier New"/>
                <a:ea typeface="MS Mincho"/>
                <a:cs typeface="Times New Roman"/>
              </a:rPr>
              <a:t> = </a:t>
            </a:r>
            <a:r>
              <a:rPr lang="en-US" sz="1800" dirty="0" err="1">
                <a:latin typeface="Courier New"/>
                <a:ea typeface="MS Mincho"/>
                <a:cs typeface="Times New Roman"/>
              </a:rPr>
              <a:t>elem.</a:t>
            </a:r>
            <a:r>
              <a:rPr lang="en-US" sz="1800" b="1" dirty="0" err="1">
                <a:latin typeface="Courier New"/>
                <a:ea typeface="MS Mincho"/>
                <a:cs typeface="Times New Roman"/>
              </a:rPr>
              <a:t>Parameters</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Each</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a:t>
            </a:r>
            <a:r>
              <a:rPr lang="en-US" sz="1800" dirty="0" err="1">
                <a:latin typeface="Courier New"/>
                <a:ea typeface="MS Mincho"/>
                <a:cs typeface="Times New Roman"/>
              </a:rPr>
              <a:t>params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Definition</a:t>
            </a:r>
            <a:r>
              <a:rPr lang="en-US" sz="1800" dirty="0" err="1">
                <a:latin typeface="Courier New"/>
                <a:ea typeface="MS Mincho"/>
                <a:cs typeface="Times New Roman"/>
              </a:rPr>
              <a:t>.Name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see the helper function below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latin typeface="Courier New"/>
                <a:ea typeface="MS Mincho"/>
                <a:cs typeface="Times New Roman"/>
              </a:rPr>
              <a:t>param</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name + </a:t>
            </a:r>
            <a:r>
              <a:rPr lang="en-US" sz="1800" dirty="0">
                <a:solidFill>
                  <a:srgbClr val="A31515"/>
                </a:solidFill>
                <a:latin typeface="Courier New"/>
                <a:ea typeface="MS Mincho"/>
                <a:cs typeface="Times New Roman"/>
              </a:rPr>
              <a:t>" = "</a:t>
            </a:r>
            <a:r>
              <a:rPr lang="en-US" sz="1800" dirty="0">
                <a:latin typeface="Courier New"/>
                <a:ea typeface="MS Mincho"/>
                <a:cs typeface="Times New Roman"/>
              </a:rPr>
              <a:t> +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Revit</a:t>
            </a:r>
            <a:r>
              <a:rPr lang="en-US" sz="1800" dirty="0">
                <a:solidFill>
                  <a:srgbClr val="A31515"/>
                </a:solidFill>
                <a:latin typeface="Courier New"/>
                <a:ea typeface="MS Mincho"/>
                <a:cs typeface="Times New Roman"/>
              </a:rPr>
              <a:t> Intro Lab"</a:t>
            </a:r>
            <a:r>
              <a:rPr lang="en-US" sz="1800" dirty="0">
                <a:latin typeface="Courier New"/>
                <a:ea typeface="MS Mincho"/>
                <a:cs typeface="Times New Roman"/>
              </a:rPr>
              <a:t>, 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latin typeface="Calibri"/>
              <a:ea typeface="MS Mincho"/>
              <a:cs typeface="Times New Roman"/>
            </a:endParaRPr>
          </a:p>
          <a:p>
            <a:r>
              <a:rPr lang="en-US" sz="1800" dirty="0">
                <a:latin typeface="Calibri"/>
                <a:ea typeface="MS Mincho"/>
                <a:cs typeface="Times New Roman"/>
              </a:rPr>
              <a:t>&lt;/VB.NET&gt; </a:t>
            </a:r>
            <a:endParaRPr lang="en-US"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Products </a:t>
            </a:r>
          </a:p>
        </p:txBody>
      </p:sp>
      <p:sp>
        <p:nvSpPr>
          <p:cNvPr id="3" name="Content Placeholder 2"/>
          <p:cNvSpPr>
            <a:spLocks noGrp="1"/>
          </p:cNvSpPr>
          <p:nvPr>
            <p:ph idx="1"/>
          </p:nvPr>
        </p:nvSpPr>
        <p:spPr/>
        <p:txBody>
          <a:bodyPr/>
          <a:lstStyle/>
          <a:p>
            <a:pPr>
              <a:spcBef>
                <a:spcPts val="600"/>
              </a:spcBef>
            </a:pPr>
            <a:r>
              <a:rPr lang="en-US" dirty="0"/>
              <a:t>  Revit </a:t>
            </a:r>
            <a:r>
              <a:rPr lang="en-US" dirty="0" err="1"/>
              <a:t>Architecture,Revit</a:t>
            </a:r>
            <a:r>
              <a:rPr lang="en-US" dirty="0"/>
              <a:t> MEP and Revit Structure are no longer separate products</a:t>
            </a:r>
          </a:p>
          <a:p>
            <a:pPr>
              <a:spcBef>
                <a:spcPts val="600"/>
              </a:spcBef>
            </a:pPr>
            <a:endParaRPr lang="en-GB" dirty="0"/>
          </a:p>
          <a:p>
            <a:pPr>
              <a:spcBef>
                <a:spcPts val="600"/>
              </a:spcBef>
              <a:buNone/>
            </a:pPr>
            <a:r>
              <a:rPr lang="en-GB" dirty="0"/>
              <a:t>Product build and distribution</a:t>
            </a:r>
          </a:p>
          <a:p>
            <a:pPr marL="722313" lvl="1" indent="-361950">
              <a:spcBef>
                <a:spcPts val="600"/>
              </a:spcBef>
            </a:pPr>
            <a:r>
              <a:rPr lang="en-GB" dirty="0"/>
              <a:t>DVD version posted to ADN member web site (members only) </a:t>
            </a:r>
          </a:p>
          <a:p>
            <a:pPr marL="1071563" lvl="2" indent="-349250">
              <a:spcBef>
                <a:spcPts val="600"/>
              </a:spcBef>
            </a:pPr>
            <a:r>
              <a:rPr lang="en-GB" altLang="ja-JP" dirty="0">
                <a:ea typeface="ＭＳ Ｐゴシック" pitchFamily="34" charset="-128"/>
              </a:rPr>
              <a:t>Software &amp; Support &gt; </a:t>
            </a:r>
            <a:r>
              <a:rPr lang="en-GB" altLang="ja-JP" dirty="0" err="1">
                <a:ea typeface="ＭＳ Ｐゴシック" pitchFamily="34" charset="-128"/>
              </a:rPr>
              <a:t>Revit</a:t>
            </a:r>
            <a:r>
              <a:rPr lang="en-GB" altLang="ja-JP" dirty="0">
                <a:ea typeface="ＭＳ Ｐゴシック" pitchFamily="34" charset="-128"/>
              </a:rPr>
              <a:t> &gt; Downloads</a:t>
            </a:r>
          </a:p>
          <a:p>
            <a:pPr marL="1071563" lvl="2" indent="-349250">
              <a:spcBef>
                <a:spcPts val="600"/>
              </a:spcBef>
            </a:pPr>
            <a:r>
              <a:rPr lang="en-GB" altLang="ja-JP" dirty="0">
                <a:ea typeface="ＭＳ Ｐゴシック" pitchFamily="34" charset="-128"/>
              </a:rPr>
              <a:t>Posted once only at initial product release time</a:t>
            </a:r>
          </a:p>
          <a:p>
            <a:pPr marL="722313" lvl="1" indent="-361950">
              <a:spcBef>
                <a:spcPts val="600"/>
              </a:spcBef>
            </a:pPr>
            <a:r>
              <a:rPr lang="en-GB" dirty="0"/>
              <a:t>Web version and Web Update version on Autodesk home page (public) </a:t>
            </a:r>
          </a:p>
          <a:p>
            <a:pPr marL="1071563" lvl="2" indent="-349250">
              <a:spcBef>
                <a:spcPts val="600"/>
              </a:spcBef>
            </a:pPr>
            <a:r>
              <a:rPr lang="en-US" i="1" dirty="0"/>
              <a:t>Products </a:t>
            </a:r>
            <a:r>
              <a:rPr lang="en-GB" altLang="ja-JP" i="1" dirty="0">
                <a:ea typeface="ＭＳ Ｐゴシック" pitchFamily="34" charset="-128"/>
              </a:rPr>
              <a:t>&gt;</a:t>
            </a:r>
            <a:r>
              <a:rPr lang="en-US" i="1" dirty="0"/>
              <a:t> Revit </a:t>
            </a:r>
            <a:r>
              <a:rPr lang="en-GB" altLang="ja-JP" i="1" dirty="0">
                <a:ea typeface="ＭＳ Ｐゴシック" pitchFamily="34" charset="-128"/>
              </a:rPr>
              <a:t>&gt;</a:t>
            </a:r>
            <a:r>
              <a:rPr lang="en-US" i="1" dirty="0"/>
              <a:t> Buy </a:t>
            </a:r>
            <a:r>
              <a:rPr lang="en-US" i="1" dirty="0">
                <a:solidFill>
                  <a:srgbClr val="FF0000"/>
                </a:solidFill>
              </a:rPr>
              <a:t>or</a:t>
            </a:r>
            <a:r>
              <a:rPr lang="en-US" i="1" dirty="0"/>
              <a:t> Store &gt; USA &amp; Canada ($ USD)&gt; All Products &gt; Revit Architecture/Structure/MEP</a:t>
            </a:r>
          </a:p>
          <a:p>
            <a:pPr marL="1071563" lvl="2" indent="-349250">
              <a:spcBef>
                <a:spcPts val="600"/>
              </a:spcBef>
            </a:pPr>
            <a:r>
              <a:rPr lang="en-GB" dirty="0"/>
              <a:t>Latest download version from the public product site</a:t>
            </a:r>
          </a:p>
          <a:p>
            <a:pPr marL="1071563" lvl="2" indent="-349250">
              <a:spcBef>
                <a:spcPts val="600"/>
              </a:spcBef>
            </a:pPr>
            <a:r>
              <a:rPr lang="en-GB" dirty="0" err="1"/>
              <a:t>Revit</a:t>
            </a:r>
            <a:r>
              <a:rPr lang="en-GB" dirty="0"/>
              <a:t> uses service pack technology, so no need for full installation on update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Helper function: return a string from of a given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to get to the parameter value, we need to pause it depending 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its </a:t>
            </a:r>
            <a:r>
              <a:rPr lang="en-US" sz="1800" dirty="0" err="1">
                <a:solidFill>
                  <a:srgbClr val="008000"/>
                </a:solidFill>
                <a:latin typeface="Courier New"/>
                <a:ea typeface="MS Mincho"/>
                <a:cs typeface="Times New Roman"/>
              </a:rPr>
              <a:t>strage</a:t>
            </a:r>
            <a:r>
              <a:rPr lang="en-US" sz="1800" dirty="0">
                <a:solidFill>
                  <a:srgbClr val="008000"/>
                </a:solidFill>
                <a:latin typeface="Courier New"/>
                <a:ea typeface="MS Mincho"/>
                <a:cs typeface="Times New Roman"/>
              </a:rPr>
              <a:t> type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b="1" dirty="0" err="1">
                <a:latin typeface="Courier New"/>
                <a:ea typeface="MS Mincho"/>
                <a:cs typeface="Times New Roman"/>
              </a:rPr>
              <a:t>StorageType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b="1" dirty="0" err="1">
                <a:latin typeface="Courier New"/>
                <a:ea typeface="MS Mincho"/>
                <a:cs typeface="Times New Roman"/>
              </a:rPr>
              <a:t>StorageType.Double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dVal.ToString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iVal.ToString</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sVal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sVal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idVal.IntegerValue.ToString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Else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r>
              <a:rPr lang="en-US" sz="1800" dirty="0">
                <a:latin typeface="Calibri"/>
                <a:ea typeface="MS Mincho"/>
                <a:cs typeface="Times New Roman"/>
              </a:rPr>
              <a:t>&lt;/VB.NET&gt;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a:t>There are four ways to access individual parameters:  </a:t>
            </a:r>
          </a:p>
          <a:p>
            <a:pPr lvl="1"/>
            <a:r>
              <a:rPr lang="en-US" dirty="0"/>
              <a:t>Parameter(</a:t>
            </a:r>
            <a:r>
              <a:rPr lang="en-US" b="1" dirty="0" err="1"/>
              <a:t>BuiltInParameter</a:t>
            </a:r>
            <a:r>
              <a:rPr lang="en-US" dirty="0"/>
              <a:t>) – retrieve a parameter using the parameter Id. </a:t>
            </a:r>
          </a:p>
          <a:p>
            <a:pPr lvl="1"/>
            <a:r>
              <a:rPr lang="en-US" dirty="0"/>
              <a:t>Parameter(String) – retrieve using the name. </a:t>
            </a:r>
          </a:p>
          <a:p>
            <a:pPr lvl="1"/>
            <a:r>
              <a:rPr lang="en-US" dirty="0"/>
              <a:t>Parameter(Definition) – retrieve from its definition.</a:t>
            </a:r>
          </a:p>
          <a:p>
            <a:pPr lvl="1"/>
            <a:r>
              <a:rPr lang="en-US" dirty="0"/>
              <a:t>Parameter(GUID) – retrieve shared parameter using GUID.</a:t>
            </a:r>
          </a:p>
          <a:p>
            <a:pPr lvl="1">
              <a:buNone/>
            </a:pPr>
            <a:endParaRPr lang="en-US" dirty="0"/>
          </a:p>
          <a:p>
            <a:pPr>
              <a:buNone/>
            </a:pPr>
            <a:r>
              <a:rPr lang="en-US" dirty="0" err="1"/>
              <a:t>RevitLookup</a:t>
            </a:r>
            <a:r>
              <a:rPr lang="en-US" dirty="0"/>
              <a:t> tool comes handy to explore and find out which </a:t>
            </a:r>
            <a:r>
              <a:rPr lang="en-US" dirty="0" err="1"/>
              <a:t>BuiltInParameter</a:t>
            </a:r>
            <a:r>
              <a:rPr lang="en-US" dirty="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examples of retrieving a specific parameter </a:t>
            </a:r>
            <a:r>
              <a:rPr lang="en-US" sz="1800" dirty="0" err="1">
                <a:solidFill>
                  <a:srgbClr val="008000"/>
                </a:solidFill>
                <a:latin typeface="Courier New"/>
                <a:ea typeface="MS Mincho"/>
                <a:cs typeface="Times New Roman"/>
              </a:rPr>
              <a:t>individlly</a:t>
            </a:r>
            <a:r>
              <a:rPr lang="en-US" sz="1800" dirty="0">
                <a:solidFill>
                  <a:srgbClr val="008000"/>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RetrieveParameter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comments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by name.  (Mark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"Mark"</a:t>
            </a:r>
            <a:r>
              <a:rPr lang="en-US" sz="1800" b="1"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by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BuiltInParameter.ALL_MODEL_INSTANCE_COMMENTS</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using the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that is not in the parameters set.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BuiltInParameter.SYMBOL_FAMILY_AND_TYPE_NAMES_PARAM</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a:t>Location property  </a:t>
            </a:r>
          </a:p>
          <a:p>
            <a:pPr lvl="0"/>
            <a:r>
              <a:rPr lang="en-US" dirty="0"/>
              <a:t>Location is further derived in two forms:  </a:t>
            </a:r>
          </a:p>
          <a:p>
            <a:pPr lvl="2"/>
            <a:r>
              <a:rPr lang="en-US" sz="2800" dirty="0" err="1"/>
              <a:t>LocationPoint</a:t>
            </a:r>
            <a:r>
              <a:rPr lang="en-US" sz="2800" dirty="0"/>
              <a:t> - point-based location (e.g., furniture) </a:t>
            </a:r>
          </a:p>
          <a:p>
            <a:pPr lvl="2"/>
            <a:r>
              <a:rPr lang="en-US" sz="2800" dirty="0" err="1"/>
              <a:t>LocationCurve</a:t>
            </a:r>
            <a:r>
              <a:rPr lang="en-US" sz="2800" dirty="0"/>
              <a:t> – line-based location  (e.g., wall) </a:t>
            </a:r>
          </a:p>
          <a:p>
            <a:pPr lvl="0"/>
            <a:r>
              <a:rPr lang="en-US" dirty="0"/>
              <a:t>You will need to cast to </a:t>
            </a:r>
            <a:r>
              <a:rPr lang="en-US" dirty="0" err="1"/>
              <a:t>LocationPoint</a:t>
            </a:r>
            <a:r>
              <a:rPr lang="en-US" dirty="0"/>
              <a:t> or </a:t>
            </a:r>
            <a:r>
              <a:rPr lang="en-US" dirty="0" err="1"/>
              <a:t>LocationCurve</a:t>
            </a:r>
            <a:r>
              <a:rPr lang="en-US" dirty="0"/>
              <a:t> in order to access more properties.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975" y="382587"/>
            <a:ext cx="3200400" cy="1417320"/>
          </a:xfrm>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the location information of the given element.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ShowLocation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"Location Information: "</a:t>
            </a:r>
            <a:r>
              <a:rPr lang="en-US" sz="1800" dirty="0">
                <a:latin typeface="Courier New"/>
                <a:ea typeface="MS Mincho"/>
                <a:cs typeface="Times New Roman"/>
              </a:rPr>
              <a:t>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Location = </a:t>
            </a:r>
            <a:r>
              <a:rPr lang="en-US" sz="1800" b="1" dirty="0" err="1">
                <a:latin typeface="Courier New"/>
                <a:ea typeface="MS Mincho"/>
                <a:cs typeface="Times New Roman"/>
              </a:rPr>
              <a:t>elem.Location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we have a location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locPoint</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b="1" dirty="0" err="1">
                <a:latin typeface="Courier New"/>
                <a:ea typeface="MS Mincho"/>
                <a:cs typeface="Times New Roman"/>
              </a:rPr>
              <a:t>locPoint.Point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b="1" dirty="0" err="1">
                <a:latin typeface="Courier New"/>
                <a:ea typeface="MS Mincho"/>
                <a:cs typeface="Times New Roman"/>
              </a:rPr>
              <a:t>locPoint.Rotation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ElseIf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we have a location curve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crv</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Curve = </a:t>
            </a:r>
            <a:r>
              <a:rPr lang="en-US" sz="1800" b="1" dirty="0" err="1">
                <a:latin typeface="Courier New"/>
                <a:ea typeface="MS Mincho"/>
                <a:cs typeface="Times New Roman"/>
              </a:rPr>
              <a:t>locCurve.Curve</a:t>
            </a:r>
            <a:endParaRPr lang="en-US" sz="1800" b="1"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(0)/Start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b="1" dirty="0" err="1">
                <a:latin typeface="Courier New"/>
                <a:ea typeface="MS Mincho"/>
                <a:cs typeface="Times New Roman"/>
              </a:rPr>
              <a:t>crv.EndPoint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(1)/End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dirty="0" err="1">
                <a:latin typeface="Courier New"/>
                <a:ea typeface="MS Mincho"/>
                <a:cs typeface="Times New Roman"/>
              </a:rPr>
              <a:t>crv.EndPoint</a:t>
            </a:r>
            <a:r>
              <a:rPr lang="en-US" sz="1800" dirty="0">
                <a:latin typeface="Courier New"/>
                <a:ea typeface="MS Mincho"/>
                <a:cs typeface="Times New Roman"/>
              </a:rPr>
              <a:t>(1))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"Length = "</a:t>
            </a:r>
            <a:r>
              <a:rPr lang="en-US" sz="1800" dirty="0">
                <a:latin typeface="Courier New"/>
                <a:ea typeface="MS Mincho"/>
                <a:cs typeface="Times New Roman"/>
              </a:rPr>
              <a:t> + </a:t>
            </a:r>
            <a:r>
              <a:rPr lang="en-US" sz="1800" b="1" dirty="0" err="1">
                <a:latin typeface="Courier New"/>
                <a:ea typeface="MS Mincho"/>
                <a:cs typeface="Times New Roman"/>
              </a:rPr>
              <a:t>crv.Length</a:t>
            </a:r>
            <a:r>
              <a:rPr lang="en-US" sz="1800" dirty="0" err="1">
                <a:latin typeface="Courier New"/>
                <a:ea typeface="MS Mincho"/>
                <a:cs typeface="Times New Roman"/>
              </a:rPr>
              <a:t>.ToString</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b="1" dirty="0">
                <a:latin typeface="Calibri"/>
                <a:ea typeface="MS Mincho"/>
                <a:cs typeface="Times New Roman"/>
              </a:rPr>
              <a:t>&lt;/VB.NET&gt;</a:t>
            </a:r>
            <a:r>
              <a:rPr lang="en-US" sz="2400" dirty="0">
                <a:latin typeface="Calibri"/>
                <a:ea typeface="MS Mincho"/>
                <a:cs typeface="Times New Roman"/>
              </a:rPr>
              <a:t> </a:t>
            </a:r>
          </a:p>
          <a:p>
            <a:pPr marL="0" marR="0">
              <a:lnSpc>
                <a:spcPct val="115000"/>
              </a:lnSpc>
              <a:spcBef>
                <a:spcPts val="0"/>
              </a:spcBef>
              <a:spcAft>
                <a:spcPts val="0"/>
              </a:spcAft>
            </a:pPr>
            <a:endParaRPr lang="en-US" sz="2400" dirty="0">
              <a:latin typeface="Calibri"/>
              <a:ea typeface="MS Mincho"/>
              <a:cs typeface="Times New Roman"/>
            </a:endParaRPr>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a:t>DB Element</a:t>
            </a:r>
            <a:br>
              <a:rPr lang="en-US" dirty="0"/>
            </a:br>
            <a:r>
              <a:rPr lang="en-US" sz="2800" b="0" i="1" dirty="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a:t>Geometry Options – specify the detail level</a:t>
            </a:r>
          </a:p>
          <a:p>
            <a:pPr lvl="0"/>
            <a:r>
              <a:rPr lang="en-US" dirty="0"/>
              <a:t>Kinds of geometry objects</a:t>
            </a:r>
          </a:p>
          <a:p>
            <a:pPr lvl="2"/>
            <a:r>
              <a:rPr lang="en-US" dirty="0"/>
              <a:t>Solid</a:t>
            </a:r>
          </a:p>
          <a:p>
            <a:pPr lvl="2"/>
            <a:r>
              <a:rPr lang="en-US" dirty="0"/>
              <a:t>Geometry Instance (a instance of a symbol element, e.g. door or window)</a:t>
            </a:r>
          </a:p>
          <a:p>
            <a:pPr lvl="2"/>
            <a:r>
              <a:rPr lang="en-US" dirty="0"/>
              <a:t>Curve</a:t>
            </a:r>
          </a:p>
          <a:p>
            <a:pPr lvl="2"/>
            <a:r>
              <a:rPr lang="en-US" dirty="0"/>
              <a:t>Mesh</a:t>
            </a:r>
          </a:p>
          <a:p>
            <a:r>
              <a:rPr lang="en-US" dirty="0"/>
              <a:t>Further drill down into Solids/Faces/Edges - use </a:t>
            </a:r>
            <a:r>
              <a:rPr lang="en-US" dirty="0" err="1"/>
              <a:t>RevitLookup</a:t>
            </a:r>
            <a:endParaRPr lang="en-US" dirty="0"/>
          </a:p>
          <a:p>
            <a:r>
              <a:rPr lang="en-US" dirty="0" err="1"/>
              <a:t>RevitCommands</a:t>
            </a:r>
            <a:r>
              <a:rPr lang="en-US" dirty="0"/>
              <a:t> SDK sample has a simple example</a:t>
            </a:r>
          </a:p>
          <a:p>
            <a:r>
              <a:rPr lang="en-US" dirty="0"/>
              <a:t>SDK samples show geometry access with a viewer</a:t>
            </a:r>
          </a:p>
          <a:p>
            <a:pPr lvl="2"/>
            <a:r>
              <a:rPr lang="en-US" dirty="0" err="1"/>
              <a:t>ElementViewer</a:t>
            </a:r>
            <a:endParaRPr lang="en-US" dirty="0"/>
          </a:p>
          <a:p>
            <a:pPr lvl="2"/>
            <a:r>
              <a:rPr lang="en-US" dirty="0" err="1"/>
              <a:t>RoomViewer</a:t>
            </a:r>
            <a:endParaRPr lang="en-US" dirty="0"/>
          </a:p>
          <a:p>
            <a:pPr lvl="2"/>
            <a:r>
              <a:rPr lang="en-US" dirty="0" err="1"/>
              <a:t>AnalyticalViewer</a:t>
            </a:r>
            <a:endParaRPr lang="en-US" dirty="0"/>
          </a:p>
          <a:p>
            <a:r>
              <a:rPr lang="en-US" dirty="0"/>
              <a:t>Further viewing options</a:t>
            </a:r>
          </a:p>
          <a:p>
            <a:pPr lvl="2"/>
            <a:r>
              <a:rPr lang="en-US" dirty="0"/>
              <a:t>SVG Simple Vector Graphics, VRML Virtual Reality Markup Language, OpenGL, DirectX, many public domain viewers</a:t>
            </a:r>
          </a:p>
          <a:p>
            <a:pPr lvl="2"/>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a:t>Elements in Revit are bundled in one single sack  </a:t>
            </a:r>
          </a:p>
          <a:p>
            <a:pPr lvl="0"/>
            <a:r>
              <a:rPr lang="en-US" dirty="0"/>
              <a:t>To retrieve an element of interest, you filter for it</a:t>
            </a:r>
          </a:p>
          <a:p>
            <a:pPr lvl="0"/>
            <a:r>
              <a:rPr lang="en-US" dirty="0"/>
              <a:t>Typically, we would like to: </a:t>
            </a:r>
          </a:p>
          <a:p>
            <a:pPr marL="1165458" lvl="2" indent="-514350">
              <a:buFont typeface="+mj-lt"/>
              <a:buAutoNum type="arabicPeriod"/>
            </a:pPr>
            <a:r>
              <a:rPr lang="en-US" sz="2800" dirty="0"/>
              <a:t>Retrieve a list of family types </a:t>
            </a:r>
            <a:r>
              <a:rPr lang="en-US" sz="2800" dirty="0">
                <a:solidFill>
                  <a:schemeClr val="bg1">
                    <a:lumMod val="65000"/>
                  </a:schemeClr>
                </a:solidFill>
              </a:rPr>
              <a:t>(e.g., wall types, door types) </a:t>
            </a:r>
          </a:p>
          <a:p>
            <a:pPr marL="1165458" lvl="2" indent="-514350">
              <a:buFont typeface="+mj-lt"/>
              <a:buAutoNum type="arabicPeriod"/>
            </a:pPr>
            <a:r>
              <a:rPr lang="en-US" sz="2800" dirty="0"/>
              <a:t>Retrieve instances of a specific object class </a:t>
            </a:r>
            <a:br>
              <a:rPr lang="en-US" sz="2800" dirty="0"/>
            </a:br>
            <a:r>
              <a:rPr lang="en-US" sz="2800" dirty="0">
                <a:solidFill>
                  <a:schemeClr val="bg1">
                    <a:lumMod val="65000"/>
                  </a:schemeClr>
                </a:solidFill>
              </a:rPr>
              <a:t>(e.g., all the walls, all the doors) </a:t>
            </a:r>
          </a:p>
          <a:p>
            <a:pPr marL="1165458" lvl="2" indent="-514350">
              <a:buFont typeface="+mj-lt"/>
              <a:buAutoNum type="arabicPeriod"/>
            </a:pPr>
            <a:r>
              <a:rPr lang="en-US" sz="2800" dirty="0"/>
              <a:t>Find a specific family type with a given name </a:t>
            </a:r>
            <a:br>
              <a:rPr lang="en-US" sz="2800" dirty="0"/>
            </a:br>
            <a:r>
              <a:rPr lang="en-US" dirty="0">
                <a:solidFill>
                  <a:schemeClr val="bg1">
                    <a:lumMod val="65000"/>
                  </a:schemeClr>
                </a:solidFill>
              </a:rPr>
              <a:t>(e.g., “Basic Wall: Generic – 200mm”, “</a:t>
            </a:r>
            <a:r>
              <a:rPr lang="en-US" dirty="0" err="1">
                <a:solidFill>
                  <a:schemeClr val="bg1">
                    <a:lumMod val="65000"/>
                  </a:schemeClr>
                </a:solidFill>
              </a:rPr>
              <a:t>M_Single</a:t>
            </a:r>
            <a:r>
              <a:rPr lang="en-US" dirty="0">
                <a:solidFill>
                  <a:schemeClr val="bg1">
                    <a:lumMod val="65000"/>
                  </a:schemeClr>
                </a:solidFill>
              </a:rPr>
              <a:t>-Flush: 0915 x 2134mm”) </a:t>
            </a:r>
            <a:endParaRPr lang="en-US" sz="2800" dirty="0">
              <a:solidFill>
                <a:schemeClr val="bg1">
                  <a:lumMod val="65000"/>
                </a:schemeClr>
              </a:solidFill>
            </a:endParaRPr>
          </a:p>
          <a:p>
            <a:pPr marL="1165458" lvl="2" indent="-514350">
              <a:buFont typeface="+mj-lt"/>
              <a:buAutoNum type="arabicPeriod"/>
            </a:pPr>
            <a:r>
              <a:rPr lang="en-US" sz="2800" dirty="0"/>
              <a:t>Find specific instances </a:t>
            </a:r>
            <a:r>
              <a:rPr lang="en-US" dirty="0">
                <a:solidFill>
                  <a:schemeClr val="bg1">
                    <a:lumMod val="65000"/>
                  </a:schemeClr>
                </a:solidFill>
              </a:rPr>
              <a:t>(e.g., “Level 1” “View  Plan 1”) </a:t>
            </a:r>
            <a:endParaRPr lang="en-US" sz="2800" dirty="0">
              <a:solidFill>
                <a:schemeClr val="bg1">
                  <a:lumMod val="65000"/>
                </a:schemeClr>
              </a:solidFill>
            </a:endParaRPr>
          </a:p>
          <a:p>
            <a:pPr lvl="0"/>
            <a:r>
              <a:rPr lang="en-US" dirty="0"/>
              <a:t> Similar to identifying element, you will need to consider a different approach depending on whether an element is a  component-based or system-based.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FilteredElementCollector</a:t>
            </a:r>
            <a:r>
              <a:rPr lang="en-US" dirty="0"/>
              <a:t> - documentation</a:t>
            </a:r>
          </a:p>
        </p:txBody>
      </p:sp>
      <p:sp>
        <p:nvSpPr>
          <p:cNvPr id="3" name="Content Placeholder 2"/>
          <p:cNvSpPr>
            <a:spLocks noGrp="1"/>
          </p:cNvSpPr>
          <p:nvPr>
            <p:ph idx="1"/>
          </p:nvPr>
        </p:nvSpPr>
        <p:spPr>
          <a:xfrm>
            <a:off x="593725" y="2058987"/>
            <a:ext cx="11762080" cy="6699652"/>
          </a:xfrm>
        </p:spPr>
        <p:txBody>
          <a:bodyPr/>
          <a:lstStyle/>
          <a:p>
            <a:r>
              <a:rPr lang="en-US"/>
              <a:t>Used </a:t>
            </a:r>
            <a:r>
              <a:rPr lang="en-US" dirty="0"/>
              <a:t>to search, filter and iterate through a set of elements</a:t>
            </a:r>
          </a:p>
          <a:p>
            <a:r>
              <a:rPr lang="en-US" dirty="0"/>
              <a:t>A</a:t>
            </a:r>
            <a:r>
              <a:rPr lang="en-US"/>
              <a:t>ssign </a:t>
            </a:r>
            <a:r>
              <a:rPr lang="en-US" dirty="0"/>
              <a:t>a variety of conditions to filter the elements which are returned. </a:t>
            </a:r>
          </a:p>
          <a:p>
            <a:r>
              <a:rPr lang="en-US" dirty="0"/>
              <a:t>R</a:t>
            </a:r>
            <a:r>
              <a:rPr lang="en-US"/>
              <a:t>equires </a:t>
            </a:r>
            <a:r>
              <a:rPr lang="en-US" dirty="0"/>
              <a:t>that at least one condition be set before making the attempt to access the elements, otherwise exception thrown.</a:t>
            </a:r>
          </a:p>
          <a:p>
            <a:r>
              <a:rPr lang="en-US"/>
              <a:t>Supports </a:t>
            </a:r>
            <a:r>
              <a:rPr lang="en-US" dirty="0"/>
              <a:t>the </a:t>
            </a:r>
            <a:r>
              <a:rPr lang="en-US" dirty="0" err="1"/>
              <a:t>IEnumerable</a:t>
            </a:r>
            <a:r>
              <a:rPr lang="en-US" dirty="0"/>
              <a:t> interface</a:t>
            </a:r>
          </a:p>
          <a:p>
            <a:pPr lvl="1"/>
            <a:r>
              <a:rPr lang="en-US" dirty="0"/>
              <a:t>Tip: because the </a:t>
            </a:r>
            <a:r>
              <a:rPr lang="en-US" dirty="0" err="1"/>
              <a:t>ElementFilters</a:t>
            </a:r>
            <a:r>
              <a:rPr lang="en-US" dirty="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a:t>LINQ queries</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types</a:t>
            </a:r>
          </a:p>
        </p:txBody>
      </p:sp>
      <p:sp>
        <p:nvSpPr>
          <p:cNvPr id="3" name="Content Placeholder 2"/>
          <p:cNvSpPr>
            <a:spLocks noGrp="1"/>
          </p:cNvSpPr>
          <p:nvPr>
            <p:ph idx="1"/>
          </p:nvPr>
        </p:nvSpPr>
        <p:spPr/>
        <p:txBody>
          <a:bodyPr/>
          <a:lstStyle/>
          <a:p>
            <a:r>
              <a:rPr lang="en-US" dirty="0"/>
              <a:t>Logical Filters </a:t>
            </a:r>
            <a:r>
              <a:rPr lang="en-US"/>
              <a:t>– help </a:t>
            </a:r>
            <a:r>
              <a:rPr lang="en-US" dirty="0"/>
              <a:t>to combine filter logic</a:t>
            </a:r>
          </a:p>
          <a:p>
            <a:pPr lvl="1"/>
            <a:r>
              <a:rPr lang="en-US" dirty="0"/>
              <a:t>And</a:t>
            </a:r>
          </a:p>
          <a:p>
            <a:pPr lvl="1"/>
            <a:r>
              <a:rPr lang="en-US" dirty="0"/>
              <a:t>Or</a:t>
            </a:r>
          </a:p>
          <a:p>
            <a:r>
              <a:rPr lang="en-US" dirty="0"/>
              <a:t>Quick filters </a:t>
            </a:r>
            <a:r>
              <a:rPr lang="en-US"/>
              <a:t>- use </a:t>
            </a:r>
            <a:r>
              <a:rPr lang="en-US" dirty="0"/>
              <a:t>an internal element record to determine passing state. This allows </a:t>
            </a:r>
            <a:r>
              <a:rPr lang="en-US" dirty="0" err="1"/>
              <a:t>Revit</a:t>
            </a:r>
            <a:r>
              <a:rPr lang="en-US" dirty="0"/>
              <a:t> to find elements which have not been expanded into internal memory yet.</a:t>
            </a:r>
          </a:p>
          <a:p>
            <a:pPr lvl="1"/>
            <a:r>
              <a:rPr lang="en-US" dirty="0"/>
              <a:t>Examples:</a:t>
            </a:r>
          </a:p>
          <a:p>
            <a:pPr lvl="2"/>
            <a:r>
              <a:rPr lang="en-US" dirty="0" err="1"/>
              <a:t>ElementClassFilter</a:t>
            </a:r>
            <a:endParaRPr lang="en-US" dirty="0"/>
          </a:p>
          <a:p>
            <a:pPr lvl="2"/>
            <a:r>
              <a:rPr lang="en-US" dirty="0" err="1"/>
              <a:t>ElementCategoryFilter</a:t>
            </a:r>
            <a:endParaRPr lang="en-US" dirty="0"/>
          </a:p>
          <a:p>
            <a:r>
              <a:rPr lang="en-US" dirty="0"/>
              <a:t>Slow filters – not all information can be obtained by the element record, so these filters must expand to determine passing state.</a:t>
            </a:r>
          </a:p>
          <a:p>
            <a:pPr lvl="1"/>
            <a:r>
              <a:rPr lang="en-US" dirty="0"/>
              <a:t>Examples:</a:t>
            </a:r>
          </a:p>
          <a:p>
            <a:pPr lvl="2"/>
            <a:r>
              <a:rPr lang="en-US" dirty="0" err="1"/>
              <a:t>FamilyInstanceFilter</a:t>
            </a:r>
            <a:endParaRPr lang="en-US" dirty="0"/>
          </a:p>
          <a:p>
            <a:pPr lvl="2"/>
            <a:r>
              <a:rPr lang="en-US" dirty="0" err="1"/>
              <a:t>AreaFilter</a:t>
            </a:r>
            <a:endParaRPr lang="en-US" dirty="0"/>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t>
            </a:r>
            <a:r>
              <a:rPr lang="en-US"/>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a:t>Revit API assembly DLLs are present in Revit installation </a:t>
            </a:r>
          </a:p>
          <a:p>
            <a:pPr lvl="1">
              <a:spcBef>
                <a:spcPts val="1800"/>
              </a:spcBef>
              <a:defRPr/>
            </a:pPr>
            <a:r>
              <a:rPr lang="en-GB" dirty="0"/>
              <a:t>RevitAPI.dll</a:t>
            </a:r>
          </a:p>
          <a:p>
            <a:pPr lvl="1">
              <a:spcBef>
                <a:spcPts val="0"/>
              </a:spcBef>
              <a:defRPr/>
            </a:pPr>
            <a:r>
              <a:rPr lang="en-GB" dirty="0"/>
              <a:t>RevitAPIUI.dll</a:t>
            </a:r>
          </a:p>
          <a:p>
            <a:pPr>
              <a:spcBef>
                <a:spcPts val="1200"/>
              </a:spcBef>
            </a:pPr>
            <a:r>
              <a:rPr lang="en-US" dirty="0"/>
              <a:t>Separate DB and UI modules for database and user interface</a:t>
            </a:r>
          </a:p>
          <a:p>
            <a:endParaRPr lang="en-US" dirty="0"/>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guidelines</a:t>
            </a:r>
          </a:p>
        </p:txBody>
      </p:sp>
      <p:sp>
        <p:nvSpPr>
          <p:cNvPr id="3" name="Content Placeholder 2"/>
          <p:cNvSpPr>
            <a:spLocks noGrp="1"/>
          </p:cNvSpPr>
          <p:nvPr>
            <p:ph idx="1"/>
          </p:nvPr>
        </p:nvSpPr>
        <p:spPr/>
        <p:txBody>
          <a:bodyPr/>
          <a:lstStyle/>
          <a:p>
            <a:r>
              <a:rPr lang="en-US" dirty="0"/>
              <a:t>Filter quick aspects first</a:t>
            </a:r>
          </a:p>
          <a:p>
            <a:endParaRPr lang="en-US" dirty="0"/>
          </a:p>
          <a:p>
            <a:r>
              <a:rPr lang="en-US" dirty="0"/>
              <a:t>Filter slow second</a:t>
            </a:r>
          </a:p>
          <a:p>
            <a:endParaRPr lang="en-US" dirty="0"/>
          </a:p>
          <a:p>
            <a:r>
              <a:rPr lang="en-US" dirty="0"/>
              <a:t>After using built-in filtering techniques, consider LINQ to narrow down further.</a:t>
            </a:r>
          </a:p>
          <a:p>
            <a:endParaRPr lang="en-US" dirty="0"/>
          </a:p>
          <a:p>
            <a:r>
              <a:rPr lang="en-US" dirty="0"/>
              <a:t>Tip: Use the shortcut methods on </a:t>
            </a:r>
            <a:r>
              <a:rPr lang="en-US" dirty="0" err="1"/>
              <a:t>FilteredElementCollector</a:t>
            </a:r>
            <a:endParaRPr lang="en-US" dirty="0"/>
          </a:p>
          <a:p>
            <a:pPr lvl="1"/>
            <a:r>
              <a:rPr lang="en-US" dirty="0"/>
              <a:t>Because there are currently no shortcuts for Slow Filters, you can be sure when using a shortcut you are getting a Quick Filter. </a:t>
            </a:r>
          </a:p>
          <a:p>
            <a:pPr lvl="1"/>
            <a:r>
              <a:rPr lang="en-US" dirty="0"/>
              <a:t>Examples:</a:t>
            </a:r>
          </a:p>
          <a:p>
            <a:pPr lvl="2"/>
            <a:r>
              <a:rPr lang="en-US" dirty="0" err="1"/>
              <a:t>OfClass</a:t>
            </a:r>
            <a:endParaRPr lang="en-US" dirty="0"/>
          </a:p>
          <a:p>
            <a:pPr lvl="2"/>
            <a:r>
              <a:rPr lang="en-US" dirty="0" err="1"/>
              <a:t>OfCategory</a:t>
            </a:r>
            <a:endParaRPr lang="en-US" dirty="0"/>
          </a:p>
          <a:p>
            <a:pPr lvl="2"/>
            <a:endParaRPr lang="en-US" dirty="0"/>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extLst>
                    <a:ext uri="{9D8B030D-6E8A-4147-A177-3AD203B41FA5}">
                      <a16:colId xmlns:a16="http://schemas.microsoft.com/office/drawing/2014/main" val="20000"/>
                    </a:ext>
                  </a:extLst>
                </a:gridCol>
                <a:gridCol w="5227271">
                  <a:extLst>
                    <a:ext uri="{9D8B030D-6E8A-4147-A177-3AD203B41FA5}">
                      <a16:colId xmlns:a16="http://schemas.microsoft.com/office/drawing/2014/main" val="20001"/>
                    </a:ext>
                  </a:extLst>
                </a:gridCol>
                <a:gridCol w="3997326">
                  <a:extLst>
                    <a:ext uri="{9D8B030D-6E8A-4147-A177-3AD203B41FA5}">
                      <a16:colId xmlns:a16="http://schemas.microsoft.com/office/drawing/2014/main" val="20002"/>
                    </a:ext>
                  </a:extLst>
                </a:gridCol>
              </a:tblGrid>
              <a:tr h="370840">
                <a:tc>
                  <a:txBody>
                    <a:bodyPr/>
                    <a:lstStyle/>
                    <a:p>
                      <a:r>
                        <a:rPr lang="en-US" sz="2400" dirty="0"/>
                        <a:t>Filter Name</a:t>
                      </a:r>
                    </a:p>
                  </a:txBody>
                  <a:tcPr/>
                </a:tc>
                <a:tc>
                  <a:txBody>
                    <a:bodyPr/>
                    <a:lstStyle/>
                    <a:p>
                      <a:r>
                        <a:rPr lang="en-US" sz="2400" dirty="0"/>
                        <a:t>Passing</a:t>
                      </a:r>
                      <a:r>
                        <a:rPr lang="en-US" sz="2400" baseline="0" dirty="0"/>
                        <a:t> Criteria</a:t>
                      </a:r>
                      <a:endParaRPr lang="en-US" sz="2400" dirty="0"/>
                    </a:p>
                  </a:txBody>
                  <a:tcPr/>
                </a:tc>
                <a:tc>
                  <a:txBody>
                    <a:bodyPr/>
                    <a:lstStyle/>
                    <a:p>
                      <a:r>
                        <a:rPr lang="en-US" sz="2400" dirty="0"/>
                        <a:t>Shortcut Methods</a:t>
                      </a:r>
                    </a:p>
                  </a:txBody>
                  <a:tcPr/>
                </a:tc>
                <a:extLst>
                  <a:ext uri="{0D108BD9-81ED-4DB2-BD59-A6C34878D82A}">
                    <a16:rowId xmlns:a16="http://schemas.microsoft.com/office/drawing/2014/main" val="10000"/>
                  </a:ext>
                </a:extLst>
              </a:tr>
              <a:tr h="370840">
                <a:tc>
                  <a:txBody>
                    <a:bodyPr/>
                    <a:lstStyle/>
                    <a:p>
                      <a:r>
                        <a:rPr lang="en-US" sz="2400" kern="1200" dirty="0" err="1">
                          <a:solidFill>
                            <a:schemeClr val="dk1"/>
                          </a:solidFill>
                          <a:latin typeface="+mn-lt"/>
                          <a:ea typeface="+mn-ea"/>
                          <a:cs typeface="+mn-cs"/>
                        </a:rPr>
                        <a:t>LogicalAndFilter</a:t>
                      </a:r>
                      <a:endParaRPr lang="en-US" sz="2400" dirty="0"/>
                    </a:p>
                  </a:txBody>
                  <a:tcPr/>
                </a:tc>
                <a:tc>
                  <a:txBody>
                    <a:bodyPr/>
                    <a:lstStyle/>
                    <a:p>
                      <a:r>
                        <a:rPr lang="en-US" sz="2400" dirty="0"/>
                        <a:t>Where elements must pass 2 or more filters</a:t>
                      </a:r>
                    </a:p>
                  </a:txBody>
                  <a:tcPr/>
                </a:tc>
                <a:tc>
                  <a:txBody>
                    <a:bodyPr/>
                    <a:lstStyle/>
                    <a:p>
                      <a:r>
                        <a:rPr lang="en-US" sz="2400" dirty="0" err="1"/>
                        <a:t>WherePasses</a:t>
                      </a:r>
                      <a:r>
                        <a:rPr lang="en-US" sz="2400" dirty="0"/>
                        <a:t>()- adds one additional filter</a:t>
                      </a:r>
                    </a:p>
                    <a:p>
                      <a:endParaRPr lang="en-US" sz="2400" dirty="0"/>
                    </a:p>
                    <a:p>
                      <a:r>
                        <a:rPr lang="en-US" sz="2400" dirty="0" err="1"/>
                        <a:t>IntersectWith</a:t>
                      </a:r>
                      <a:r>
                        <a:rPr lang="en-US" sz="2400" dirty="0"/>
                        <a:t>() - joins two sets of independent filters</a:t>
                      </a:r>
                    </a:p>
                    <a:p>
                      <a:endParaRPr lang="en-US" sz="2400" dirty="0"/>
                    </a:p>
                  </a:txBody>
                  <a:tcPr/>
                </a:tc>
                <a:extLst>
                  <a:ext uri="{0D108BD9-81ED-4DB2-BD59-A6C34878D82A}">
                    <a16:rowId xmlns:a16="http://schemas.microsoft.com/office/drawing/2014/main" val="10001"/>
                  </a:ext>
                </a:extLst>
              </a:tr>
              <a:tr h="370840">
                <a:tc>
                  <a:txBody>
                    <a:bodyPr/>
                    <a:lstStyle/>
                    <a:p>
                      <a:r>
                        <a:rPr lang="en-US" sz="2400" kern="1200" dirty="0" err="1">
                          <a:solidFill>
                            <a:schemeClr val="dk1"/>
                          </a:solidFill>
                          <a:latin typeface="+mn-lt"/>
                          <a:ea typeface="+mn-ea"/>
                          <a:cs typeface="+mn-cs"/>
                        </a:rPr>
                        <a:t>LogicalOrFilter</a:t>
                      </a:r>
                      <a:endParaRPr lang="en-US" sz="2400" dirty="0"/>
                    </a:p>
                  </a:txBody>
                  <a:tcPr/>
                </a:tc>
                <a:tc>
                  <a:txBody>
                    <a:bodyPr/>
                    <a:lstStyle/>
                    <a:p>
                      <a:r>
                        <a:rPr lang="en-US" sz="2400" kern="1200" dirty="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a:t>UnionWith</a:t>
                      </a:r>
                      <a:r>
                        <a:rPr lang="en-US" sz="2400" dirty="0"/>
                        <a:t>() - joins two sets of independent filters</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Quick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extLst>
                    <a:ext uri="{9D8B030D-6E8A-4147-A177-3AD203B41FA5}">
                      <a16:colId xmlns:a16="http://schemas.microsoft.com/office/drawing/2014/main" val="20000"/>
                    </a:ext>
                  </a:extLst>
                </a:gridCol>
                <a:gridCol w="5232724">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6620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40851">
                <a:tc>
                  <a:txBody>
                    <a:bodyPr/>
                    <a:lstStyle/>
                    <a:p>
                      <a:r>
                        <a:rPr lang="en-US" sz="1800" kern="1200" dirty="0" err="1">
                          <a:solidFill>
                            <a:schemeClr val="dk1"/>
                          </a:solidFill>
                          <a:latin typeface="+mn-lt"/>
                          <a:ea typeface="+mn-ea"/>
                          <a:cs typeface="+mn-cs"/>
                        </a:rPr>
                        <a:t>ElementCategoryFilter</a:t>
                      </a:r>
                      <a:endParaRPr lang="en-US" sz="1800" kern="1200" dirty="0">
                        <a:solidFill>
                          <a:schemeClr val="dk1"/>
                        </a:solidFill>
                        <a:latin typeface="+mn-lt"/>
                        <a:ea typeface="+mn-ea"/>
                        <a:cs typeface="+mn-cs"/>
                      </a:endParaRPr>
                    </a:p>
                  </a:txBody>
                  <a:tcPr/>
                </a:tc>
                <a:tc>
                  <a:txBody>
                    <a:bodyPr/>
                    <a:lstStyle/>
                    <a:p>
                      <a:r>
                        <a:rPr lang="en-US" sz="1800" dirty="0"/>
                        <a:t>Elements matching the input category id</a:t>
                      </a:r>
                    </a:p>
                  </a:txBody>
                  <a:tcPr/>
                </a:tc>
                <a:tc>
                  <a:txBody>
                    <a:bodyPr/>
                    <a:lstStyle/>
                    <a:p>
                      <a:r>
                        <a:rPr lang="en-US" sz="1800" dirty="0" err="1"/>
                        <a:t>OfCategoryId</a:t>
                      </a:r>
                      <a:endParaRPr lang="en-US" sz="1800" dirty="0"/>
                    </a:p>
                    <a:p>
                      <a:endParaRPr lang="en-US" sz="1800" dirty="0"/>
                    </a:p>
                  </a:txBody>
                  <a:tcPr/>
                </a:tc>
                <a:extLst>
                  <a:ext uri="{0D108BD9-81ED-4DB2-BD59-A6C34878D82A}">
                    <a16:rowId xmlns:a16="http://schemas.microsoft.com/office/drawing/2014/main" val="10001"/>
                  </a:ext>
                </a:extLst>
              </a:tr>
              <a:tr h="555161">
                <a:tc>
                  <a:txBody>
                    <a:bodyPr/>
                    <a:lstStyle/>
                    <a:p>
                      <a:r>
                        <a:rPr lang="en-US" sz="1800" kern="1200" dirty="0" err="1">
                          <a:solidFill>
                            <a:schemeClr val="dk1"/>
                          </a:solidFill>
                          <a:latin typeface="+mn-lt"/>
                          <a:ea typeface="+mn-ea"/>
                          <a:cs typeface="+mn-cs"/>
                        </a:rPr>
                        <a:t>ElementClassFilter</a:t>
                      </a:r>
                      <a:endParaRPr lang="en-US" sz="1800" kern="1200" dirty="0">
                        <a:solidFill>
                          <a:schemeClr val="dk1"/>
                        </a:solidFill>
                        <a:latin typeface="+mn-lt"/>
                        <a:ea typeface="+mn-ea"/>
                        <a:cs typeface="+mn-cs"/>
                      </a:endParaRPr>
                    </a:p>
                  </a:txBody>
                  <a:tcPr/>
                </a:tc>
                <a:tc>
                  <a:txBody>
                    <a:bodyPr/>
                    <a:lstStyle/>
                    <a:p>
                      <a:r>
                        <a:rPr lang="en-US" sz="1800" dirty="0"/>
                        <a:t>Elements matching the input runtime class</a:t>
                      </a:r>
                    </a:p>
                  </a:txBody>
                  <a:tcPr/>
                </a:tc>
                <a:tc>
                  <a:txBody>
                    <a:bodyPr/>
                    <a:lstStyle/>
                    <a:p>
                      <a:r>
                        <a:rPr lang="en-US" sz="1800" dirty="0" err="1"/>
                        <a:t>OfClass</a:t>
                      </a:r>
                      <a:endParaRPr lang="en-US" sz="1800" dirty="0"/>
                    </a:p>
                  </a:txBody>
                  <a:tcPr/>
                </a:tc>
                <a:extLst>
                  <a:ext uri="{0D108BD9-81ED-4DB2-BD59-A6C34878D82A}">
                    <a16:rowId xmlns:a16="http://schemas.microsoft.com/office/drawing/2014/main" val="10002"/>
                  </a:ext>
                </a:extLst>
              </a:tr>
              <a:tr h="723786">
                <a:tc>
                  <a:txBody>
                    <a:bodyPr/>
                    <a:lstStyle/>
                    <a:p>
                      <a:r>
                        <a:rPr lang="en-US" sz="1800" kern="1200" dirty="0" err="1">
                          <a:solidFill>
                            <a:schemeClr val="dk1"/>
                          </a:solidFill>
                          <a:latin typeface="+mn-lt"/>
                          <a:ea typeface="+mn-ea"/>
                          <a:cs typeface="+mn-cs"/>
                        </a:rPr>
                        <a:t>ElementIsElementTypeFilter</a:t>
                      </a:r>
                      <a:endParaRPr lang="en-US" sz="1800" kern="1200" dirty="0">
                        <a:solidFill>
                          <a:schemeClr val="dk1"/>
                        </a:solidFill>
                        <a:latin typeface="+mn-lt"/>
                        <a:ea typeface="+mn-ea"/>
                        <a:cs typeface="+mn-cs"/>
                      </a:endParaRPr>
                    </a:p>
                  </a:txBody>
                  <a:tcPr/>
                </a:tc>
                <a:tc>
                  <a:txBody>
                    <a:bodyPr/>
                    <a:lstStyle/>
                    <a:p>
                      <a:r>
                        <a:rPr lang="en-US" sz="1800" dirty="0"/>
                        <a:t>Elements which are "Element types" (symbols)</a:t>
                      </a:r>
                    </a:p>
                  </a:txBody>
                  <a:tcPr/>
                </a:tc>
                <a:tc>
                  <a:txBody>
                    <a:bodyPr/>
                    <a:lstStyle/>
                    <a:p>
                      <a:r>
                        <a:rPr lang="en-US" sz="1800" dirty="0" err="1"/>
                        <a:t>WhereElementIsElementType</a:t>
                      </a:r>
                      <a:endParaRPr lang="en-US" sz="1800" dirty="0"/>
                    </a:p>
                    <a:p>
                      <a:r>
                        <a:rPr lang="en-US" sz="1800" dirty="0" err="1"/>
                        <a:t>WhereElementIsNotElementType</a:t>
                      </a:r>
                      <a:endParaRPr lang="en-US" sz="1800" dirty="0"/>
                    </a:p>
                  </a:txBody>
                  <a:tcPr/>
                </a:tc>
                <a:extLst>
                  <a:ext uri="{0D108BD9-81ED-4DB2-BD59-A6C34878D82A}">
                    <a16:rowId xmlns:a16="http://schemas.microsoft.com/office/drawing/2014/main" val="10003"/>
                  </a:ext>
                </a:extLst>
              </a:tr>
              <a:tr h="676478">
                <a:tc>
                  <a:txBody>
                    <a:bodyPr/>
                    <a:lstStyle/>
                    <a:p>
                      <a:r>
                        <a:rPr lang="en-US" sz="1800" kern="1200" dirty="0" err="1">
                          <a:solidFill>
                            <a:schemeClr val="dk1"/>
                          </a:solidFill>
                          <a:latin typeface="+mn-lt"/>
                          <a:ea typeface="+mn-ea"/>
                          <a:cs typeface="+mn-cs"/>
                        </a:rPr>
                        <a:t>ElementOwnerViewFilter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which are view-specific</a:t>
                      </a:r>
                    </a:p>
                  </a:txBody>
                  <a:tcPr/>
                </a:tc>
                <a:tc>
                  <a:txBody>
                    <a:bodyPr/>
                    <a:lstStyle/>
                    <a:p>
                      <a:r>
                        <a:rPr lang="en-US" sz="1800" dirty="0" err="1"/>
                        <a:t>OwnedByView</a:t>
                      </a:r>
                      <a:endParaRPr lang="en-US" sz="1800" dirty="0"/>
                    </a:p>
                    <a:p>
                      <a:r>
                        <a:rPr lang="en-US" sz="1800" dirty="0" err="1"/>
                        <a:t>WhereElementIsViewIndependent</a:t>
                      </a:r>
                      <a:endParaRPr lang="en-US" sz="1800" dirty="0"/>
                    </a:p>
                  </a:txBody>
                  <a:tcPr/>
                </a:tc>
                <a:extLst>
                  <a:ext uri="{0D108BD9-81ED-4DB2-BD59-A6C34878D82A}">
                    <a16:rowId xmlns:a16="http://schemas.microsoft.com/office/drawing/2014/main" val="10004"/>
                  </a:ext>
                </a:extLst>
              </a:tr>
              <a:tr h="416168">
                <a:tc>
                  <a:txBody>
                    <a:bodyPr/>
                    <a:lstStyle/>
                    <a:p>
                      <a:r>
                        <a:rPr lang="en-US" sz="1800" kern="1200" dirty="0" err="1">
                          <a:solidFill>
                            <a:schemeClr val="dk1"/>
                          </a:solidFill>
                          <a:latin typeface="+mn-lt"/>
                          <a:ea typeface="+mn-ea"/>
                          <a:cs typeface="+mn-cs"/>
                        </a:rPr>
                        <a:t>ElementDesignOptionFilter</a:t>
                      </a:r>
                      <a:endParaRPr lang="en-US" sz="1800" kern="1200" dirty="0">
                        <a:solidFill>
                          <a:schemeClr val="dk1"/>
                        </a:solidFill>
                        <a:latin typeface="+mn-lt"/>
                        <a:ea typeface="+mn-ea"/>
                        <a:cs typeface="+mn-cs"/>
                      </a:endParaRPr>
                    </a:p>
                  </a:txBody>
                  <a:tcPr/>
                </a:tc>
                <a:tc>
                  <a:txBody>
                    <a:bodyPr/>
                    <a:lstStyle/>
                    <a:p>
                      <a:r>
                        <a:rPr lang="en-US" sz="1800" dirty="0"/>
                        <a:t>Elements in a particular design option</a:t>
                      </a:r>
                    </a:p>
                  </a:txBody>
                  <a:tcPr/>
                </a:tc>
                <a:tc>
                  <a:txBody>
                    <a:bodyPr/>
                    <a:lstStyle/>
                    <a:p>
                      <a:r>
                        <a:rPr lang="en-US" sz="1800" dirty="0" err="1"/>
                        <a:t>ContainedInDesignOption</a:t>
                      </a:r>
                      <a:endParaRPr lang="en-US" sz="1800" dirty="0"/>
                    </a:p>
                  </a:txBody>
                  <a:tcPr/>
                </a:tc>
                <a:extLst>
                  <a:ext uri="{0D108BD9-81ED-4DB2-BD59-A6C34878D82A}">
                    <a16:rowId xmlns:a16="http://schemas.microsoft.com/office/drawing/2014/main" val="10005"/>
                  </a:ext>
                </a:extLst>
              </a:tr>
              <a:tr h="416168">
                <a:tc>
                  <a:txBody>
                    <a:bodyPr/>
                    <a:lstStyle/>
                    <a:p>
                      <a:r>
                        <a:rPr lang="en-US" sz="1800" kern="1200" dirty="0" err="1">
                          <a:solidFill>
                            <a:schemeClr val="dk1"/>
                          </a:solidFill>
                          <a:latin typeface="+mn-lt"/>
                          <a:ea typeface="+mn-ea"/>
                          <a:cs typeface="+mn-cs"/>
                        </a:rPr>
                        <a:t>ElementIsCurveDrivenFilter</a:t>
                      </a:r>
                      <a:endParaRPr lang="en-US" sz="1800" kern="1200" dirty="0">
                        <a:solidFill>
                          <a:schemeClr val="dk1"/>
                        </a:solidFill>
                        <a:latin typeface="+mn-lt"/>
                        <a:ea typeface="+mn-ea"/>
                        <a:cs typeface="+mn-cs"/>
                      </a:endParaRPr>
                    </a:p>
                  </a:txBody>
                  <a:tcPr/>
                </a:tc>
                <a:tc>
                  <a:txBody>
                    <a:bodyPr/>
                    <a:lstStyle/>
                    <a:p>
                      <a:r>
                        <a:rPr lang="en-US" sz="1800" dirty="0"/>
                        <a:t>Elements which are curve driven</a:t>
                      </a:r>
                    </a:p>
                  </a:txBody>
                  <a:tcPr/>
                </a:tc>
                <a:tc>
                  <a:txBody>
                    <a:bodyPr/>
                    <a:lstStyle/>
                    <a:p>
                      <a:r>
                        <a:rPr lang="en-US" sz="1800" dirty="0" err="1"/>
                        <a:t>WhereElementIsCurveDriven</a:t>
                      </a:r>
                      <a:endParaRPr lang="en-US" sz="1800" dirty="0"/>
                    </a:p>
                  </a:txBody>
                  <a:tcPr/>
                </a:tc>
                <a:extLst>
                  <a:ext uri="{0D108BD9-81ED-4DB2-BD59-A6C34878D82A}">
                    <a16:rowId xmlns:a16="http://schemas.microsoft.com/office/drawing/2014/main" val="10006"/>
                  </a:ext>
                </a:extLst>
              </a:tr>
              <a:tr h="640851">
                <a:tc>
                  <a:txBody>
                    <a:bodyPr/>
                    <a:lstStyle/>
                    <a:p>
                      <a:r>
                        <a:rPr lang="en-US" sz="1800" kern="1200" dirty="0" err="1">
                          <a:solidFill>
                            <a:schemeClr val="dk1"/>
                          </a:solidFill>
                          <a:latin typeface="+mn-lt"/>
                          <a:ea typeface="+mn-ea"/>
                          <a:cs typeface="+mn-cs"/>
                        </a:rPr>
                        <a:t>ElementStructuralTypeFilter</a:t>
                      </a:r>
                      <a:endParaRPr lang="en-US" sz="1800" kern="1200" dirty="0">
                        <a:solidFill>
                          <a:schemeClr val="dk1"/>
                        </a:solidFill>
                        <a:latin typeface="+mn-lt"/>
                        <a:ea typeface="+mn-ea"/>
                        <a:cs typeface="+mn-cs"/>
                      </a:endParaRPr>
                    </a:p>
                  </a:txBody>
                  <a:tcPr/>
                </a:tc>
                <a:tc>
                  <a:txBody>
                    <a:bodyPr/>
                    <a:lstStyle/>
                    <a:p>
                      <a:r>
                        <a:rPr lang="en-US" sz="1800" dirty="0"/>
                        <a:t>Elements matching the given structural type </a:t>
                      </a:r>
                    </a:p>
                  </a:txBody>
                  <a:tcPr/>
                </a:tc>
                <a:tc>
                  <a:txBody>
                    <a:bodyPr/>
                    <a:lstStyle/>
                    <a:p>
                      <a:r>
                        <a:rPr lang="en-US" sz="1800" dirty="0"/>
                        <a:t>none</a:t>
                      </a:r>
                    </a:p>
                  </a:txBody>
                  <a:tcPr/>
                </a:tc>
                <a:extLst>
                  <a:ext uri="{0D108BD9-81ED-4DB2-BD59-A6C34878D82A}">
                    <a16:rowId xmlns:a16="http://schemas.microsoft.com/office/drawing/2014/main" val="10007"/>
                  </a:ext>
                </a:extLst>
              </a:tr>
              <a:tr h="416168">
                <a:tc>
                  <a:txBody>
                    <a:bodyPr/>
                    <a:lstStyle/>
                    <a:p>
                      <a:r>
                        <a:rPr lang="en-US" sz="1800" kern="1200" dirty="0" err="1">
                          <a:solidFill>
                            <a:schemeClr val="dk1"/>
                          </a:solidFill>
                          <a:latin typeface="+mn-lt"/>
                          <a:ea typeface="+mn-ea"/>
                          <a:cs typeface="+mn-cs"/>
                        </a:rPr>
                        <a:t>FamilySymbolFilter</a:t>
                      </a:r>
                      <a:endParaRPr lang="en-US" sz="1800" kern="1200" dirty="0">
                        <a:solidFill>
                          <a:schemeClr val="dk1"/>
                        </a:solidFill>
                        <a:latin typeface="+mn-lt"/>
                        <a:ea typeface="+mn-ea"/>
                        <a:cs typeface="+mn-cs"/>
                      </a:endParaRPr>
                    </a:p>
                  </a:txBody>
                  <a:tcPr/>
                </a:tc>
                <a:tc>
                  <a:txBody>
                    <a:bodyPr/>
                    <a:lstStyle/>
                    <a:p>
                      <a:r>
                        <a:rPr lang="en-US" sz="1800" dirty="0"/>
                        <a:t>Symbols of a particular family</a:t>
                      </a:r>
                    </a:p>
                  </a:txBody>
                  <a:tcPr/>
                </a:tc>
                <a:tc>
                  <a:txBody>
                    <a:bodyPr/>
                    <a:lstStyle/>
                    <a:p>
                      <a:r>
                        <a:rPr lang="en-US" sz="1800" dirty="0"/>
                        <a:t>none</a:t>
                      </a:r>
                    </a:p>
                  </a:txBody>
                  <a:tcPr/>
                </a:tc>
                <a:extLst>
                  <a:ext uri="{0D108BD9-81ED-4DB2-BD59-A6C34878D82A}">
                    <a16:rowId xmlns:a16="http://schemas.microsoft.com/office/drawing/2014/main" val="10008"/>
                  </a:ext>
                </a:extLst>
              </a:tr>
              <a:tr h="640851">
                <a:tc>
                  <a:txBody>
                    <a:bodyPr/>
                    <a:lstStyle/>
                    <a:p>
                      <a:r>
                        <a:rPr lang="en-US" sz="1800" kern="1200" dirty="0" err="1">
                          <a:solidFill>
                            <a:schemeClr val="dk1"/>
                          </a:solidFill>
                          <a:latin typeface="+mn-lt"/>
                          <a:ea typeface="+mn-ea"/>
                          <a:cs typeface="+mn-cs"/>
                        </a:rPr>
                        <a:t>ExclusionFilter</a:t>
                      </a:r>
                      <a:endParaRPr lang="en-US" sz="1800" kern="1200" dirty="0">
                        <a:solidFill>
                          <a:schemeClr val="dk1"/>
                        </a:solidFill>
                        <a:latin typeface="+mn-lt"/>
                        <a:ea typeface="+mn-ea"/>
                        <a:cs typeface="+mn-cs"/>
                      </a:endParaRPr>
                    </a:p>
                  </a:txBody>
                  <a:tcPr/>
                </a:tc>
                <a:tc>
                  <a:txBody>
                    <a:bodyPr/>
                    <a:lstStyle/>
                    <a:p>
                      <a:r>
                        <a:rPr lang="en-US" sz="1800" dirty="0"/>
                        <a:t>All elements except the element ids input to the filter</a:t>
                      </a:r>
                    </a:p>
                  </a:txBody>
                  <a:tcPr/>
                </a:tc>
                <a:tc>
                  <a:txBody>
                    <a:bodyPr/>
                    <a:lstStyle/>
                    <a:p>
                      <a:r>
                        <a:rPr lang="en-US" sz="1800" dirty="0"/>
                        <a:t>Excluding</a:t>
                      </a:r>
                    </a:p>
                  </a:txBody>
                  <a:tcPr/>
                </a:tc>
                <a:extLst>
                  <a:ext uri="{0D108BD9-81ED-4DB2-BD59-A6C34878D82A}">
                    <a16:rowId xmlns:a16="http://schemas.microsoft.com/office/drawing/2014/main" val="10009"/>
                  </a:ext>
                </a:extLst>
              </a:tr>
              <a:tr h="640851">
                <a:tc>
                  <a:txBody>
                    <a:bodyPr/>
                    <a:lstStyle/>
                    <a:p>
                      <a:r>
                        <a:rPr lang="en-US" sz="1800" kern="1200" dirty="0" err="1">
                          <a:solidFill>
                            <a:schemeClr val="dk1"/>
                          </a:solidFill>
                          <a:latin typeface="+mn-lt"/>
                          <a:ea typeface="+mn-ea"/>
                          <a:cs typeface="+mn-cs"/>
                        </a:rPr>
                        <a:t>BoundingBoxIntersectsFilter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which intersects a given outline.</a:t>
                      </a:r>
                    </a:p>
                  </a:txBody>
                  <a:tcPr/>
                </a:tc>
                <a:tc>
                  <a:txBody>
                    <a:bodyPr/>
                    <a:lstStyle/>
                    <a:p>
                      <a:r>
                        <a:rPr lang="en-US" sz="1800" dirty="0"/>
                        <a:t>none</a:t>
                      </a:r>
                    </a:p>
                  </a:txBody>
                  <a:tcPr/>
                </a:tc>
                <a:extLst>
                  <a:ext uri="{0D108BD9-81ED-4DB2-BD59-A6C34878D82A}">
                    <a16:rowId xmlns:a16="http://schemas.microsoft.com/office/drawing/2014/main" val="10010"/>
                  </a:ext>
                </a:extLst>
              </a:tr>
              <a:tr h="640851">
                <a:tc>
                  <a:txBody>
                    <a:bodyPr/>
                    <a:lstStyle/>
                    <a:p>
                      <a:r>
                        <a:rPr lang="en-US" sz="1800" kern="1200" dirty="0" err="1">
                          <a:solidFill>
                            <a:schemeClr val="dk1"/>
                          </a:solidFill>
                          <a:latin typeface="+mn-lt"/>
                          <a:ea typeface="+mn-ea"/>
                          <a:cs typeface="+mn-cs"/>
                        </a:rPr>
                        <a:t>BoundingBoxIsInsideFilter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inside a given outline</a:t>
                      </a:r>
                    </a:p>
                  </a:txBody>
                  <a:tcPr/>
                </a:tc>
                <a:tc>
                  <a:txBody>
                    <a:bodyPr/>
                    <a:lstStyle/>
                    <a:p>
                      <a:r>
                        <a:rPr lang="en-US" sz="1800" dirty="0"/>
                        <a:t>none</a:t>
                      </a:r>
                    </a:p>
                  </a:txBody>
                  <a:tcPr/>
                </a:tc>
                <a:extLst>
                  <a:ext uri="{0D108BD9-81ED-4DB2-BD59-A6C34878D82A}">
                    <a16:rowId xmlns:a16="http://schemas.microsoft.com/office/drawing/2014/main" val="10011"/>
                  </a:ext>
                </a:extLst>
              </a:tr>
              <a:tr h="640851">
                <a:tc>
                  <a:txBody>
                    <a:bodyPr/>
                    <a:lstStyle/>
                    <a:p>
                      <a:r>
                        <a:rPr lang="en-US" sz="1800" kern="1200" dirty="0" err="1">
                          <a:solidFill>
                            <a:schemeClr val="dk1"/>
                          </a:solidFill>
                          <a:latin typeface="+mn-lt"/>
                          <a:ea typeface="+mn-ea"/>
                          <a:cs typeface="+mn-cs"/>
                        </a:rPr>
                        <a:t>BoundingBoxContainsPointFilter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that contain a given point</a:t>
                      </a:r>
                    </a:p>
                  </a:txBody>
                  <a:tcPr/>
                </a:tc>
                <a:tc>
                  <a:txBody>
                    <a:bodyPr/>
                    <a:lstStyle/>
                    <a:p>
                      <a:r>
                        <a:rPr lang="en-US" sz="1800" dirty="0"/>
                        <a:t>none</a:t>
                      </a:r>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Slow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2558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25582">
                <a:tc>
                  <a:txBody>
                    <a:bodyPr/>
                    <a:lstStyle/>
                    <a:p>
                      <a:r>
                        <a:rPr lang="en-US" sz="1800" kern="1200" dirty="0" err="1">
                          <a:solidFill>
                            <a:schemeClr val="dk1"/>
                          </a:solidFill>
                          <a:latin typeface="+mn-lt"/>
                          <a:ea typeface="+mn-ea"/>
                          <a:cs typeface="+mn-cs"/>
                        </a:rPr>
                        <a:t>FamilyInstanceFilter</a:t>
                      </a:r>
                      <a:endParaRPr lang="en-US" sz="1800" kern="1200" dirty="0">
                        <a:solidFill>
                          <a:schemeClr val="dk1"/>
                        </a:solidFill>
                        <a:latin typeface="+mn-lt"/>
                        <a:ea typeface="+mn-ea"/>
                        <a:cs typeface="+mn-cs"/>
                      </a:endParaRPr>
                    </a:p>
                  </a:txBody>
                  <a:tcPr/>
                </a:tc>
                <a:tc>
                  <a:txBody>
                    <a:bodyPr/>
                    <a:lstStyle/>
                    <a:p>
                      <a:r>
                        <a:rPr lang="en-US" sz="1800" dirty="0"/>
                        <a:t>Instances of a particular family symbol</a:t>
                      </a:r>
                    </a:p>
                  </a:txBody>
                  <a:tcPr/>
                </a:tc>
                <a:tc>
                  <a:txBody>
                    <a:bodyPr/>
                    <a:lstStyle/>
                    <a:p>
                      <a:r>
                        <a:rPr lang="en-US" sz="1800" dirty="0"/>
                        <a:t>none</a:t>
                      </a:r>
                    </a:p>
                    <a:p>
                      <a:endParaRPr lang="en-US" sz="1800" dirty="0"/>
                    </a:p>
                  </a:txBody>
                  <a:tcPr/>
                </a:tc>
                <a:extLst>
                  <a:ext uri="{0D108BD9-81ED-4DB2-BD59-A6C34878D82A}">
                    <a16:rowId xmlns:a16="http://schemas.microsoft.com/office/drawing/2014/main" val="10001"/>
                  </a:ext>
                </a:extLst>
              </a:tr>
              <a:tr h="441058">
                <a:tc>
                  <a:txBody>
                    <a:bodyPr/>
                    <a:lstStyle/>
                    <a:p>
                      <a:r>
                        <a:rPr lang="en-US" sz="1800" kern="1200" dirty="0" err="1">
                          <a:solidFill>
                            <a:schemeClr val="dk1"/>
                          </a:solidFill>
                          <a:latin typeface="+mn-lt"/>
                          <a:ea typeface="+mn-ea"/>
                          <a:cs typeface="+mn-cs"/>
                        </a:rPr>
                        <a:t>ElementLevelFilter</a:t>
                      </a:r>
                      <a:endParaRPr lang="en-US" sz="1800" kern="1200" dirty="0">
                        <a:solidFill>
                          <a:schemeClr val="dk1"/>
                        </a:solidFill>
                        <a:latin typeface="+mn-lt"/>
                        <a:ea typeface="+mn-ea"/>
                        <a:cs typeface="+mn-cs"/>
                      </a:endParaRPr>
                    </a:p>
                  </a:txBody>
                  <a:tcPr/>
                </a:tc>
                <a:tc>
                  <a:txBody>
                    <a:bodyPr/>
                    <a:lstStyle/>
                    <a:p>
                      <a:r>
                        <a:rPr lang="en-US" sz="1800" dirty="0"/>
                        <a:t>Elements associated to a given level id</a:t>
                      </a:r>
                    </a:p>
                  </a:txBody>
                  <a:tcPr/>
                </a:tc>
                <a:tc>
                  <a:txBody>
                    <a:bodyPr/>
                    <a:lstStyle/>
                    <a:p>
                      <a:r>
                        <a:rPr lang="en-US" sz="1800" dirty="0"/>
                        <a:t>none</a:t>
                      </a:r>
                    </a:p>
                  </a:txBody>
                  <a:tcPr/>
                </a:tc>
                <a:extLst>
                  <a:ext uri="{0D108BD9-81ED-4DB2-BD59-A6C34878D82A}">
                    <a16:rowId xmlns:a16="http://schemas.microsoft.com/office/drawing/2014/main" val="10002"/>
                  </a:ext>
                </a:extLst>
              </a:tr>
              <a:tr h="625582">
                <a:tc>
                  <a:txBody>
                    <a:bodyPr/>
                    <a:lstStyle/>
                    <a:p>
                      <a:r>
                        <a:rPr lang="en-US" sz="1800" kern="1200" dirty="0" err="1">
                          <a:solidFill>
                            <a:schemeClr val="dk1"/>
                          </a:solidFill>
                          <a:latin typeface="+mn-lt"/>
                          <a:ea typeface="+mn-ea"/>
                          <a:cs typeface="+mn-cs"/>
                        </a:rPr>
                        <a:t>ElementParameterFilter</a:t>
                      </a:r>
                      <a:endParaRPr lang="en-US" sz="1800" kern="1200" dirty="0">
                        <a:solidFill>
                          <a:schemeClr val="dk1"/>
                        </a:solidFill>
                        <a:latin typeface="+mn-lt"/>
                        <a:ea typeface="+mn-ea"/>
                        <a:cs typeface="+mn-cs"/>
                      </a:endParaRPr>
                    </a:p>
                  </a:txBody>
                  <a:tcPr/>
                </a:tc>
                <a:tc>
                  <a:txBody>
                    <a:bodyPr/>
                    <a:lstStyle/>
                    <a:p>
                      <a:r>
                        <a:rPr lang="en-US" sz="1800" dirty="0"/>
                        <a:t>Parameter existence, value matching, range matching, and/or string matching</a:t>
                      </a:r>
                    </a:p>
                  </a:txBody>
                  <a:tcPr/>
                </a:tc>
                <a:tc>
                  <a:txBody>
                    <a:bodyPr/>
                    <a:lstStyle/>
                    <a:p>
                      <a:r>
                        <a:rPr lang="en-US" sz="1800" dirty="0"/>
                        <a:t>none</a:t>
                      </a:r>
                    </a:p>
                  </a:txBody>
                  <a:tcPr/>
                </a:tc>
                <a:extLst>
                  <a:ext uri="{0D108BD9-81ED-4DB2-BD59-A6C34878D82A}">
                    <a16:rowId xmlns:a16="http://schemas.microsoft.com/office/drawing/2014/main" val="10003"/>
                  </a:ext>
                </a:extLst>
              </a:tr>
              <a:tr h="625582">
                <a:tc>
                  <a:txBody>
                    <a:bodyPr/>
                    <a:lstStyle/>
                    <a:p>
                      <a:r>
                        <a:rPr lang="en-US" sz="1800" kern="1200" dirty="0" err="1">
                          <a:solidFill>
                            <a:schemeClr val="dk1"/>
                          </a:solidFill>
                          <a:latin typeface="+mn-lt"/>
                          <a:ea typeface="+mn-ea"/>
                          <a:cs typeface="+mn-cs"/>
                        </a:rPr>
                        <a:t>PrimaryDesignOptionMemberFilter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owned by any primary design option.</a:t>
                      </a:r>
                    </a:p>
                  </a:txBody>
                  <a:tcPr/>
                </a:tc>
                <a:tc>
                  <a:txBody>
                    <a:bodyPr/>
                    <a:lstStyle/>
                    <a:p>
                      <a:r>
                        <a:rPr lang="en-US" sz="1800" dirty="0"/>
                        <a:t>none</a:t>
                      </a:r>
                    </a:p>
                  </a:txBody>
                  <a:tcPr/>
                </a:tc>
                <a:extLst>
                  <a:ext uri="{0D108BD9-81ED-4DB2-BD59-A6C34878D82A}">
                    <a16:rowId xmlns:a16="http://schemas.microsoft.com/office/drawing/2014/main" val="10004"/>
                  </a:ext>
                </a:extLst>
              </a:tr>
              <a:tr h="357475">
                <a:tc>
                  <a:txBody>
                    <a:bodyPr/>
                    <a:lstStyle/>
                    <a:p>
                      <a:r>
                        <a:rPr lang="en-US" sz="1800" kern="1200" dirty="0" err="1">
                          <a:solidFill>
                            <a:schemeClr val="dk1"/>
                          </a:solidFill>
                          <a:latin typeface="+mn-lt"/>
                          <a:ea typeface="+mn-ea"/>
                          <a:cs typeface="+mn-cs"/>
                        </a:rPr>
                        <a:t>StructuralInstanceUsageFilter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5"/>
                  </a:ext>
                </a:extLst>
              </a:tr>
              <a:tr h="357475">
                <a:tc>
                  <a:txBody>
                    <a:bodyPr/>
                    <a:lstStyle/>
                    <a:p>
                      <a:r>
                        <a:rPr lang="en-US" sz="1800" kern="1200" dirty="0" err="1">
                          <a:solidFill>
                            <a:schemeClr val="dk1"/>
                          </a:solidFill>
                          <a:latin typeface="+mn-lt"/>
                          <a:ea typeface="+mn-ea"/>
                          <a:cs typeface="+mn-cs"/>
                        </a:rPr>
                        <a:t>StructuralWallUsageFilter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Walls</a:t>
                      </a:r>
                    </a:p>
                  </a:txBody>
                  <a:tcPr/>
                </a:tc>
                <a:tc>
                  <a:txBody>
                    <a:bodyPr/>
                    <a:lstStyle/>
                    <a:p>
                      <a:r>
                        <a:rPr lang="en-US" sz="1800" dirty="0"/>
                        <a:t>none</a:t>
                      </a:r>
                    </a:p>
                  </a:txBody>
                  <a:tcPr/>
                </a:tc>
                <a:extLst>
                  <a:ext uri="{0D108BD9-81ED-4DB2-BD59-A6C34878D82A}">
                    <a16:rowId xmlns:a16="http://schemas.microsoft.com/office/drawing/2014/main" val="10006"/>
                  </a:ext>
                </a:extLst>
              </a:tr>
              <a:tr h="509134">
                <a:tc>
                  <a:txBody>
                    <a:bodyPr/>
                    <a:lstStyle/>
                    <a:p>
                      <a:r>
                        <a:rPr lang="en-US" sz="1800" kern="1200" dirty="0" err="1">
                          <a:solidFill>
                            <a:schemeClr val="dk1"/>
                          </a:solidFill>
                          <a:latin typeface="+mn-lt"/>
                          <a:ea typeface="+mn-ea"/>
                          <a:cs typeface="+mn-cs"/>
                        </a:rPr>
                        <a:t>StructuralMaterialTypeFilter</a:t>
                      </a:r>
                      <a:endParaRPr lang="en-US" sz="1800" kern="1200" dirty="0">
                        <a:solidFill>
                          <a:schemeClr val="dk1"/>
                        </a:solidFill>
                        <a:latin typeface="+mn-lt"/>
                        <a:ea typeface="+mn-ea"/>
                        <a:cs typeface="+mn-cs"/>
                      </a:endParaRPr>
                    </a:p>
                  </a:txBody>
                  <a:tcPr/>
                </a:tc>
                <a:tc>
                  <a:txBody>
                    <a:bodyPr/>
                    <a:lstStyle/>
                    <a:p>
                      <a:r>
                        <a:rPr lang="en-US" sz="1800" dirty="0"/>
                        <a:t>Material type applied to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7"/>
                  </a:ext>
                </a:extLst>
              </a:tr>
              <a:tr h="357475">
                <a:tc>
                  <a:txBody>
                    <a:bodyPr/>
                    <a:lstStyle/>
                    <a:p>
                      <a:r>
                        <a:rPr lang="en-US" sz="1800" kern="1200" dirty="0" err="1">
                          <a:solidFill>
                            <a:schemeClr val="dk1"/>
                          </a:solidFill>
                          <a:latin typeface="+mn-lt"/>
                          <a:ea typeface="+mn-ea"/>
                          <a:cs typeface="+mn-cs"/>
                        </a:rPr>
                        <a:t>RoomFilter</a:t>
                      </a:r>
                      <a:endParaRPr lang="en-US" sz="1800" kern="1200" dirty="0">
                        <a:solidFill>
                          <a:schemeClr val="dk1"/>
                        </a:solidFill>
                        <a:latin typeface="+mn-lt"/>
                        <a:ea typeface="+mn-ea"/>
                        <a:cs typeface="+mn-cs"/>
                      </a:endParaRPr>
                    </a:p>
                  </a:txBody>
                  <a:tcPr/>
                </a:tc>
                <a:tc>
                  <a:txBody>
                    <a:bodyPr/>
                    <a:lstStyle/>
                    <a:p>
                      <a:r>
                        <a:rPr lang="en-US" sz="1800" dirty="0"/>
                        <a:t>Finds rooms</a:t>
                      </a:r>
                    </a:p>
                  </a:txBody>
                  <a:tcPr/>
                </a:tc>
                <a:tc>
                  <a:txBody>
                    <a:bodyPr/>
                    <a:lstStyle/>
                    <a:p>
                      <a:r>
                        <a:rPr lang="en-US" sz="1800" dirty="0"/>
                        <a:t>none</a:t>
                      </a:r>
                    </a:p>
                  </a:txBody>
                  <a:tcPr/>
                </a:tc>
                <a:extLst>
                  <a:ext uri="{0D108BD9-81ED-4DB2-BD59-A6C34878D82A}">
                    <a16:rowId xmlns:a16="http://schemas.microsoft.com/office/drawing/2014/main" val="10008"/>
                  </a:ext>
                </a:extLst>
              </a:tr>
              <a:tr h="389283">
                <a:tc>
                  <a:txBody>
                    <a:bodyPr/>
                    <a:lstStyle/>
                    <a:p>
                      <a:r>
                        <a:rPr lang="en-US" sz="1800" kern="1200" dirty="0" err="1">
                          <a:solidFill>
                            <a:schemeClr val="dk1"/>
                          </a:solidFill>
                          <a:latin typeface="+mn-lt"/>
                          <a:ea typeface="+mn-ea"/>
                          <a:cs typeface="+mn-cs"/>
                        </a:rPr>
                        <a:t>SpaceFilter</a:t>
                      </a:r>
                      <a:endParaRPr lang="en-US" sz="1800" kern="1200" dirty="0">
                        <a:solidFill>
                          <a:schemeClr val="dk1"/>
                        </a:solidFill>
                        <a:latin typeface="+mn-lt"/>
                        <a:ea typeface="+mn-ea"/>
                        <a:cs typeface="+mn-cs"/>
                      </a:endParaRPr>
                    </a:p>
                  </a:txBody>
                  <a:tcPr/>
                </a:tc>
                <a:tc>
                  <a:txBody>
                    <a:bodyPr/>
                    <a:lstStyle/>
                    <a:p>
                      <a:r>
                        <a:rPr lang="en-US" sz="1800" dirty="0"/>
                        <a:t>Finds spaces</a:t>
                      </a:r>
                    </a:p>
                  </a:txBody>
                  <a:tcPr/>
                </a:tc>
                <a:tc>
                  <a:txBody>
                    <a:bodyPr/>
                    <a:lstStyle/>
                    <a:p>
                      <a:r>
                        <a:rPr lang="en-US" sz="1800" dirty="0"/>
                        <a:t>none</a:t>
                      </a:r>
                    </a:p>
                  </a:txBody>
                  <a:tcPr/>
                </a:tc>
                <a:extLst>
                  <a:ext uri="{0D108BD9-81ED-4DB2-BD59-A6C34878D82A}">
                    <a16:rowId xmlns:a16="http://schemas.microsoft.com/office/drawing/2014/main" val="10009"/>
                  </a:ext>
                </a:extLst>
              </a:tr>
              <a:tr h="381000">
                <a:tc>
                  <a:txBody>
                    <a:bodyPr/>
                    <a:lstStyle/>
                    <a:p>
                      <a:r>
                        <a:rPr lang="en-US" sz="1800" kern="1200" dirty="0" err="1">
                          <a:solidFill>
                            <a:schemeClr val="dk1"/>
                          </a:solidFill>
                          <a:latin typeface="+mn-lt"/>
                          <a:ea typeface="+mn-ea"/>
                          <a:cs typeface="+mn-cs"/>
                        </a:rPr>
                        <a:t>AreaFilter</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Finds areas</a:t>
                      </a:r>
                      <a:endParaRPr lang="en-US" sz="1800" dirty="0"/>
                    </a:p>
                  </a:txBody>
                  <a:tcPr/>
                </a:tc>
                <a:tc>
                  <a:txBody>
                    <a:bodyPr/>
                    <a:lstStyle/>
                    <a:p>
                      <a:r>
                        <a:rPr lang="en-US" sz="1800" dirty="0"/>
                        <a:t>none</a:t>
                      </a:r>
                    </a:p>
                  </a:txBody>
                  <a:tcPr/>
                </a:tc>
                <a:extLst>
                  <a:ext uri="{0D108BD9-81ED-4DB2-BD59-A6C34878D82A}">
                    <a16:rowId xmlns:a16="http://schemas.microsoft.com/office/drawing/2014/main" val="10010"/>
                  </a:ext>
                </a:extLst>
              </a:tr>
              <a:tr h="381000">
                <a:tc>
                  <a:txBody>
                    <a:bodyPr/>
                    <a:lstStyle/>
                    <a:p>
                      <a:r>
                        <a:rPr lang="en-US" sz="1800" kern="1200" dirty="0" err="1">
                          <a:solidFill>
                            <a:schemeClr val="dk1"/>
                          </a:solidFill>
                          <a:latin typeface="+mn-lt"/>
                          <a:ea typeface="+mn-ea"/>
                          <a:cs typeface="+mn-cs"/>
                        </a:rPr>
                        <a:t>RoomTagFilter</a:t>
                      </a:r>
                      <a:endParaRPr lang="en-US" sz="1800" kern="1200" dirty="0">
                        <a:solidFill>
                          <a:schemeClr val="dk1"/>
                        </a:solidFill>
                        <a:latin typeface="+mn-lt"/>
                        <a:ea typeface="+mn-ea"/>
                        <a:cs typeface="+mn-cs"/>
                      </a:endParaRPr>
                    </a:p>
                  </a:txBody>
                  <a:tcPr/>
                </a:tc>
                <a:tc>
                  <a:txBody>
                    <a:bodyPr/>
                    <a:lstStyle/>
                    <a:p>
                      <a:r>
                        <a:rPr lang="en-US" sz="1800" dirty="0"/>
                        <a:t>Finds room tags</a:t>
                      </a:r>
                    </a:p>
                  </a:txBody>
                  <a:tcPr/>
                </a:tc>
                <a:tc>
                  <a:txBody>
                    <a:bodyPr/>
                    <a:lstStyle/>
                    <a:p>
                      <a:r>
                        <a:rPr lang="en-US" sz="1800" dirty="0"/>
                        <a:t>none</a:t>
                      </a:r>
                    </a:p>
                  </a:txBody>
                  <a:tcPr/>
                </a:tc>
                <a:extLst>
                  <a:ext uri="{0D108BD9-81ED-4DB2-BD59-A6C34878D82A}">
                    <a16:rowId xmlns:a16="http://schemas.microsoft.com/office/drawing/2014/main" val="10011"/>
                  </a:ext>
                </a:extLst>
              </a:tr>
              <a:tr h="381000">
                <a:tc>
                  <a:txBody>
                    <a:bodyPr/>
                    <a:lstStyle/>
                    <a:p>
                      <a:r>
                        <a:rPr lang="en-US" sz="1800" kern="1200" dirty="0" err="1">
                          <a:solidFill>
                            <a:schemeClr val="dk1"/>
                          </a:solidFill>
                          <a:latin typeface="+mn-lt"/>
                          <a:ea typeface="+mn-ea"/>
                          <a:cs typeface="+mn-cs"/>
                        </a:rPr>
                        <a:t>SpaceTagFilter</a:t>
                      </a:r>
                      <a:endParaRPr lang="en-US" sz="1800" kern="1200" dirty="0">
                        <a:solidFill>
                          <a:schemeClr val="dk1"/>
                        </a:solidFill>
                        <a:latin typeface="+mn-lt"/>
                        <a:ea typeface="+mn-ea"/>
                        <a:cs typeface="+mn-cs"/>
                      </a:endParaRPr>
                    </a:p>
                  </a:txBody>
                  <a:tcPr/>
                </a:tc>
                <a:tc>
                  <a:txBody>
                    <a:bodyPr/>
                    <a:lstStyle/>
                    <a:p>
                      <a:r>
                        <a:rPr lang="en-US" sz="1800" dirty="0"/>
                        <a:t>Finds space tags</a:t>
                      </a:r>
                    </a:p>
                  </a:txBody>
                  <a:tcPr/>
                </a:tc>
                <a:tc>
                  <a:txBody>
                    <a:bodyPr/>
                    <a:lstStyle/>
                    <a:p>
                      <a:r>
                        <a:rPr lang="en-US" sz="1800" dirty="0"/>
                        <a:t>none</a:t>
                      </a:r>
                    </a:p>
                  </a:txBody>
                  <a:tcPr/>
                </a:tc>
                <a:extLst>
                  <a:ext uri="{0D108BD9-81ED-4DB2-BD59-A6C34878D82A}">
                    <a16:rowId xmlns:a16="http://schemas.microsoft.com/office/drawing/2014/main" val="10012"/>
                  </a:ext>
                </a:extLst>
              </a:tr>
              <a:tr h="457200">
                <a:tc>
                  <a:txBody>
                    <a:bodyPr/>
                    <a:lstStyle/>
                    <a:p>
                      <a:r>
                        <a:rPr lang="en-US" sz="1800" kern="1200" dirty="0" err="1">
                          <a:solidFill>
                            <a:schemeClr val="dk1"/>
                          </a:solidFill>
                          <a:latin typeface="+mn-lt"/>
                          <a:ea typeface="+mn-ea"/>
                          <a:cs typeface="+mn-cs"/>
                        </a:rPr>
                        <a:t>AreaTagFilter</a:t>
                      </a:r>
                      <a:endParaRPr lang="en-US" sz="1800" kern="1200" dirty="0">
                        <a:solidFill>
                          <a:schemeClr val="dk1"/>
                        </a:solidFill>
                        <a:latin typeface="+mn-lt"/>
                        <a:ea typeface="+mn-ea"/>
                        <a:cs typeface="+mn-cs"/>
                      </a:endParaRPr>
                    </a:p>
                  </a:txBody>
                  <a:tcPr/>
                </a:tc>
                <a:tc>
                  <a:txBody>
                    <a:bodyPr/>
                    <a:lstStyle/>
                    <a:p>
                      <a:r>
                        <a:rPr lang="en-US" sz="1800" dirty="0"/>
                        <a:t>Finds area tags</a:t>
                      </a:r>
                    </a:p>
                  </a:txBody>
                  <a:tcPr/>
                </a:tc>
                <a:tc>
                  <a:txBody>
                    <a:bodyPr/>
                    <a:lstStyle/>
                    <a:p>
                      <a:r>
                        <a:rPr lang="en-US" sz="1800" dirty="0"/>
                        <a:t>none</a:t>
                      </a:r>
                    </a:p>
                  </a:txBody>
                  <a:tcPr/>
                </a:tc>
                <a:extLst>
                  <a:ext uri="{0D108BD9-81ED-4DB2-BD59-A6C34878D82A}">
                    <a16:rowId xmlns:a16="http://schemas.microsoft.com/office/drawing/2014/main" val="10013"/>
                  </a:ext>
                </a:extLst>
              </a:tr>
              <a:tr h="625582">
                <a:tc>
                  <a:txBody>
                    <a:bodyPr/>
                    <a:lstStyle/>
                    <a:p>
                      <a:r>
                        <a:rPr lang="en-US" sz="1800" kern="1200" dirty="0" err="1">
                          <a:solidFill>
                            <a:schemeClr val="dk1"/>
                          </a:solidFill>
                          <a:latin typeface="+mn-lt"/>
                          <a:ea typeface="+mn-ea"/>
                          <a:cs typeface="+mn-cs"/>
                        </a:rPr>
                        <a:t>CurveElementFilter</a:t>
                      </a:r>
                      <a:endParaRPr lang="en-US" sz="1800" kern="1200" dirty="0">
                        <a:solidFill>
                          <a:schemeClr val="dk1"/>
                        </a:solidFill>
                        <a:latin typeface="+mn-lt"/>
                        <a:ea typeface="+mn-ea"/>
                        <a:cs typeface="+mn-cs"/>
                      </a:endParaRPr>
                    </a:p>
                  </a:txBody>
                  <a:tcPr/>
                </a:tc>
                <a:tc>
                  <a:txBody>
                    <a:bodyPr/>
                    <a:lstStyle/>
                    <a:p>
                      <a:r>
                        <a:rPr lang="en-US" sz="1800" dirty="0"/>
                        <a:t>Finds specific types of curve elements (model curves, symbolic curves, detail curves, etc)</a:t>
                      </a:r>
                    </a:p>
                  </a:txBody>
                  <a:tcPr/>
                </a:tc>
                <a:tc>
                  <a:txBody>
                    <a:bodyPr/>
                    <a:lstStyle/>
                    <a:p>
                      <a:r>
                        <a:rPr lang="en-US" sz="1800" dirty="0"/>
                        <a:t>none</a:t>
                      </a:r>
                    </a:p>
                  </a:txBody>
                  <a:tcPr/>
                </a:tc>
                <a:extLst>
                  <a:ext uri="{0D108BD9-81ED-4DB2-BD59-A6C34878D82A}">
                    <a16:rowId xmlns:a16="http://schemas.microsoft.com/office/drawing/2014/main" val="10014"/>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a:t>Collect all the wall types </a:t>
            </a:r>
            <a:r>
              <a:rPr lang="en-US" dirty="0">
                <a:solidFill>
                  <a:schemeClr val="bg1">
                    <a:lumMod val="65000"/>
                  </a:schemeClr>
                </a:solidFill>
              </a:rPr>
              <a:t>(2</a:t>
            </a:r>
            <a:r>
              <a:rPr lang="en-US" baseline="30000" dirty="0">
                <a:solidFill>
                  <a:schemeClr val="bg1">
                    <a:lumMod val="65000"/>
                  </a:schemeClr>
                </a:solidFill>
              </a:rPr>
              <a:t>nd</a:t>
            </a:r>
            <a:r>
              <a:rPr lang="en-US" dirty="0">
                <a:solidFill>
                  <a:schemeClr val="bg1">
                    <a:lumMod val="65000"/>
                  </a:schemeClr>
                </a:solidFill>
              </a:rPr>
              <a:t> and 3</a:t>
            </a:r>
            <a:r>
              <a:rPr lang="en-US" baseline="30000" dirty="0">
                <a:solidFill>
                  <a:schemeClr val="bg1">
                    <a:lumMod val="65000"/>
                  </a:schemeClr>
                </a:solidFill>
              </a:rPr>
              <a:t>rd</a:t>
            </a:r>
            <a:r>
              <a:rPr lang="en-US" dirty="0">
                <a:solidFill>
                  <a:schemeClr val="bg1">
                    <a:lumMod val="65000"/>
                  </a:schemeClr>
                </a:solidFill>
              </a:rPr>
              <a:t> using shortcuts) </a:t>
            </a: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a:t>
            </a:r>
            <a:r>
              <a:rPr lang="en-US" sz="1800" b="1" dirty="0">
                <a:latin typeface="Courier New"/>
                <a:ea typeface="MS Mincho"/>
                <a:cs typeface="Times New Roman"/>
              </a:rPr>
              <a:t>.WherePasses</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ElementClassFilter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wallTypes1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wallTypeCollector1.ToElements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r>
              <a:rPr lang="en-US" sz="1800" dirty="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p>
          <a:p>
            <a:r>
              <a:rPr lang="en-US" sz="1800" dirty="0">
                <a:latin typeface="Courier New"/>
                <a:ea typeface="MS Mincho"/>
                <a:cs typeface="Times New Roman"/>
              </a:rPr>
              <a:t>        wallTypeCollector2.OfClass(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p>
          <a:p>
            <a:r>
              <a:rPr lang="en-US" sz="1800" dirty="0">
                <a:latin typeface="Calibri"/>
                <a:ea typeface="MS Mincho"/>
                <a:cs typeface="Times New Roman"/>
              </a:rPr>
              <a:t>&lt;/VB.NET&gt; </a:t>
            </a: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t>              </a:t>
            </a:r>
            <a:r>
              <a:rPr lang="en-US" sz="1800" dirty="0">
                <a:solidFill>
                  <a:srgbClr val="0000FF"/>
                </a:solidFill>
                <a:latin typeface="Courier New"/>
                <a:ea typeface="MS Mincho"/>
                <a:cs typeface="Times New Roman"/>
              </a:rPr>
              <a:t> Dim </a:t>
            </a:r>
            <a:r>
              <a:rPr lang="en-US" sz="1800" dirty="0">
                <a:latin typeface="Courier New" pitchFamily="49" charset="0"/>
                <a:cs typeface="Courier New" pitchFamily="49" charset="0"/>
              </a:rPr>
              <a:t>wallTypeCollector3 = _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WallType</a:t>
            </a:r>
            <a:r>
              <a:rPr lang="en-US" sz="1800" dirty="0">
                <a:latin typeface="Courier New" pitchFamily="49" charset="0"/>
                <a:cs typeface="Courier New" pitchFamily="49" charset="0"/>
              </a:rPr>
              <a:t>))</a:t>
            </a:r>
          </a:p>
          <a:p>
            <a:r>
              <a:rPr lang="en-US" sz="1800" dirty="0">
                <a:latin typeface="Calibri"/>
                <a:ea typeface="MS Mincho"/>
                <a:cs typeface="Times New Roman"/>
              </a:rPr>
              <a:t>&lt;/VB.NET&gt;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a:t>Collect all the door types </a:t>
            </a:r>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Dim</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dirty="0">
                <a:latin typeface="Courier New" pitchFamily="49" charset="0"/>
                <a:cs typeface="Courier New" pitchFamily="49" charset="0"/>
              </a:rPr>
              <a:t> =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FamilySymbol</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OfCategory</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BuiltInCategory.OST_Doors</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 Dim </a:t>
            </a:r>
            <a:r>
              <a:rPr lang="en-US" sz="1800" dirty="0" err="1">
                <a:latin typeface="Courier New" pitchFamily="49" charset="0"/>
                <a:cs typeface="Courier New" pitchFamily="49" charset="0"/>
              </a:rPr>
              <a:t>doorTypes</a:t>
            </a: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As</a:t>
            </a:r>
            <a:r>
              <a:rPr lang="en-US" sz="1800" dirty="0">
                <a:latin typeface="Courier New" pitchFamily="49" charset="0"/>
                <a:cs typeface="Courier New" pitchFamily="49" charset="0"/>
              </a:rPr>
              <a:t> </a:t>
            </a:r>
            <a:r>
              <a:rPr lang="en-US" sz="1800" dirty="0" err="1">
                <a:solidFill>
                  <a:srgbClr val="0000FF"/>
                </a:solidFill>
                <a:latin typeface="Courier New"/>
                <a:ea typeface="MS Mincho"/>
                <a:cs typeface="Times New Roman"/>
              </a:rPr>
              <a:t>IList</a:t>
            </a:r>
            <a:r>
              <a:rPr lang="en-US" sz="1800" dirty="0">
                <a:latin typeface="Courier New" pitchFamily="49" charset="0"/>
                <a:cs typeface="Courier New" pitchFamily="49" charset="0"/>
              </a:rPr>
              <a:t>(Of Element) = </a:t>
            </a:r>
            <a:r>
              <a:rPr lang="en-US" sz="1800" dirty="0" err="1">
                <a:latin typeface="Courier New" pitchFamily="49" charset="0"/>
                <a:cs typeface="Courier New" pitchFamily="49" charset="0"/>
              </a:rPr>
              <a:t>doorTypeCollector.ToElements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dirty="0">
                <a:solidFill>
                  <a:srgbClr val="0000FF"/>
                </a:solidFill>
                <a:latin typeface="Courier New"/>
                <a:ea typeface="MS Mincho"/>
                <a:cs typeface="Times New Roman"/>
              </a:rPr>
              <a:t> Dim </a:t>
            </a:r>
            <a:r>
              <a:rPr lang="en-US" sz="1800" dirty="0" err="1">
                <a:latin typeface="Courier New" pitchFamily="49" charset="0"/>
                <a:cs typeface="Courier New" pitchFamily="49" charset="0"/>
              </a:rPr>
              <a:t>doorTypes</a:t>
            </a: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As</a:t>
            </a:r>
            <a:r>
              <a:rPr lang="en-US" sz="1800" dirty="0">
                <a:latin typeface="Courier New" pitchFamily="49" charset="0"/>
                <a:cs typeface="Courier New" pitchFamily="49" charset="0"/>
              </a:rPr>
              <a:t> </a:t>
            </a:r>
            <a:r>
              <a:rPr lang="en-US" sz="1800" dirty="0" err="1">
                <a:solidFill>
                  <a:srgbClr val="0000FF"/>
                </a:solidFill>
                <a:latin typeface="Courier New"/>
                <a:ea typeface="MS Mincho"/>
                <a:cs typeface="Times New Roman"/>
              </a:rPr>
              <a:t>IList</a:t>
            </a:r>
            <a:r>
              <a:rPr lang="en-US" sz="1800" dirty="0">
                <a:latin typeface="Courier New" pitchFamily="49" charset="0"/>
                <a:cs typeface="Courier New" pitchFamily="49" charset="0"/>
              </a:rPr>
              <a:t>(Of Element) _</a:t>
            </a:r>
          </a:p>
          <a:p>
            <a:r>
              <a:rPr lang="en-US" sz="1800" dirty="0">
                <a:latin typeface="Courier New" pitchFamily="49" charset="0"/>
                <a:cs typeface="Courier New" pitchFamily="49" charset="0"/>
              </a:rPr>
              <a:t>   =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 _</a:t>
            </a:r>
          </a:p>
          <a:p>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FamilySymbol</a:t>
            </a:r>
            <a:r>
              <a:rPr lang="en-US" sz="1800" dirty="0">
                <a:latin typeface="Courier New" pitchFamily="49" charset="0"/>
                <a:cs typeface="Courier New" pitchFamily="49" charset="0"/>
              </a:rPr>
              <a:t>)) _</a:t>
            </a:r>
          </a:p>
          <a:p>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OfCategory</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BuiltInCategory.OST_Doors</a:t>
            </a:r>
            <a:r>
              <a:rPr lang="en-US" sz="1800" dirty="0">
                <a:latin typeface="Courier New" pitchFamily="49" charset="0"/>
                <a:cs typeface="Courier New" pitchFamily="49" charset="0"/>
              </a:rPr>
              <a:t>) _</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a:t>Collect all the instances of wall</a:t>
            </a:r>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a:latin typeface="Courier New"/>
                <a:ea typeface="MS Mincho"/>
                <a:cs typeface="Times New Roman"/>
              </a:rPr>
              <a:t>Wall</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wallCollector.ToElements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a:t>Collect all the instances of door </a:t>
            </a:r>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err="1">
                <a:latin typeface="Courier New"/>
                <a:ea typeface="MS Mincho"/>
                <a:cs typeface="Times New Roman"/>
              </a:rPr>
              <a:t>FamilyInstance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b="1" dirty="0" err="1">
                <a:latin typeface="Courier New"/>
                <a:ea typeface="MS Mincho"/>
                <a:cs typeface="Times New Roman"/>
              </a:rPr>
              <a:t>OfCategory</a:t>
            </a:r>
            <a:r>
              <a:rPr lang="en-US" sz="1800" dirty="0">
                <a:latin typeface="Courier New"/>
                <a:ea typeface="MS Mincho"/>
                <a:cs typeface="Times New Roman"/>
              </a:rPr>
              <a:t>(</a:t>
            </a:r>
            <a:r>
              <a:rPr lang="en-US" sz="1800" b="1" dirty="0" err="1">
                <a:latin typeface="Courier New"/>
                <a:ea typeface="MS Mincho"/>
                <a:cs typeface="Times New Roman"/>
              </a:rPr>
              <a:t>BuiltInCategory.OST_Doors</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endParaRPr lang="en-US" sz="18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Function</a:t>
            </a:r>
            <a:r>
              <a:rPr lang="en-US" sz="1800" dirty="0">
                <a:latin typeface="Courier New"/>
                <a:ea typeface="MS Mincho"/>
                <a:cs typeface="Times New Roman"/>
              </a:rPr>
              <a:t> FindFamilyType_Wall_v1(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a collector with class.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LINQ query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wallTypeElems1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wallTypeCollector1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wallTypeName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result will go here.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If</a:t>
            </a:r>
            <a:r>
              <a:rPr lang="en-US" sz="1800" dirty="0">
                <a:latin typeface="Courier New"/>
                <a:ea typeface="MS Mincho"/>
                <a:cs typeface="Times New Roman"/>
              </a:rPr>
              <a:t> wallTypeElems1.Count &gt; 0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wallType1 = wallTypeElems1.First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wallType1</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FindFamilyType_Door_v1(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the collection with class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doorFamilyCollector1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doorFamilyCollector1.OfCategory(</a:t>
            </a:r>
            <a:r>
              <a:rPr lang="en-US" sz="1800" dirty="0" err="1">
                <a:latin typeface="Courier New"/>
                <a:ea typeface="MS Mincho"/>
                <a:cs typeface="Times New Roman"/>
              </a:rPr>
              <a:t>BuiltInCategory.OST_Doors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parse the collection for the given name</a:t>
            </a:r>
            <a:r>
              <a:rPr lang="en-US" sz="2400" b="1" dirty="0">
                <a:latin typeface="Calibri"/>
                <a:ea typeface="MS Mincho"/>
                <a:cs typeface="Times New Roman"/>
              </a:rPr>
              <a:t> </a:t>
            </a:r>
            <a:r>
              <a:rPr lang="en-US" sz="1800" b="1" dirty="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doorTypeElems</a:t>
            </a:r>
            <a:r>
              <a:rPr lang="en-US" sz="1800" b="1" dirty="0">
                <a:latin typeface="Courier New"/>
                <a:ea typeface="MS Mincho"/>
                <a:cs typeface="Times New Roman"/>
              </a:rPr>
              <a:t> =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doorFamilyCollector1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doorTypeName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And</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AsString.</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doorFamilyName</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doorTypeList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doorTypeElems.ToList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doorTypeList.Count</a:t>
            </a:r>
            <a:r>
              <a:rPr lang="en-US" sz="1800" dirty="0">
                <a:latin typeface="Courier New"/>
                <a:ea typeface="MS Mincho"/>
                <a:cs typeface="Times New Roman"/>
              </a:rPr>
              <a:t> &gt; 0 </a:t>
            </a:r>
            <a:r>
              <a:rPr lang="en-US" sz="1800" dirty="0">
                <a:solidFill>
                  <a:srgbClr val="0000FF"/>
                </a:solidFill>
                <a:latin typeface="Courier New"/>
                <a:ea typeface="MS Mincho"/>
                <a:cs typeface="Times New Roman"/>
              </a:rPr>
              <a:t>Then</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should have only one.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doorType1 = </a:t>
            </a:r>
            <a:r>
              <a:rPr lang="en-US" sz="1800" dirty="0" err="1">
                <a:latin typeface="Courier New"/>
                <a:ea typeface="MS Mincho"/>
                <a:cs typeface="Times New Roman"/>
              </a:rPr>
              <a:t>doorTypeList</a:t>
            </a:r>
            <a:r>
              <a:rPr lang="en-US" sz="1800" dirty="0">
                <a:latin typeface="Courier New"/>
                <a:ea typeface="MS Mincho"/>
                <a:cs typeface="Times New Roman"/>
              </a:rPr>
              <a:t>(0) </a:t>
            </a:r>
            <a:r>
              <a:rPr lang="en-US" sz="1800" dirty="0">
                <a:solidFill>
                  <a:srgbClr val="008000"/>
                </a:solidFill>
                <a:latin typeface="Courier New"/>
                <a:ea typeface="MS Mincho"/>
                <a:cs typeface="Times New Roman"/>
              </a:rPr>
              <a:t>' found it.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doorType1</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a:t> Find a door type, e.g., “</a:t>
            </a:r>
            <a:r>
              <a:rPr lang="en-US" dirty="0" err="1"/>
              <a:t>M_Single</a:t>
            </a:r>
            <a:r>
              <a:rPr lang="en-US" dirty="0"/>
              <a:t>-Flush: 0915 x 2134”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Revit</a:t>
            </a:r>
            <a:r>
              <a:rPr lang="en-US"/>
              <a:t> SDK</a:t>
            </a:r>
            <a:endParaRPr lang="en-US" dirty="0"/>
          </a:p>
        </p:txBody>
      </p:sp>
      <p:sp>
        <p:nvSpPr>
          <p:cNvPr id="3" name="Content Placeholder 2"/>
          <p:cNvSpPr>
            <a:spLocks noGrp="1"/>
          </p:cNvSpPr>
          <p:nvPr>
            <p:ph idx="1"/>
          </p:nvPr>
        </p:nvSpPr>
        <p:spPr/>
        <p:txBody>
          <a:bodyPr/>
          <a:lstStyle/>
          <a:p>
            <a:pPr>
              <a:buNone/>
              <a:defRPr/>
            </a:pPr>
            <a:r>
              <a:rPr lang="en-GB" dirty="0"/>
              <a:t>The SDK is provided with the product</a:t>
            </a:r>
          </a:p>
          <a:p>
            <a:pPr lvl="1">
              <a:defRPr/>
            </a:pPr>
            <a:r>
              <a:rPr lang="en-US" dirty="0"/>
              <a:t>From installer under “Install Tools and Utilities”</a:t>
            </a:r>
          </a:p>
          <a:p>
            <a:pPr lvl="1"/>
            <a:r>
              <a:rPr lang="en-US" dirty="0"/>
              <a:t>Web and download version</a:t>
            </a:r>
            <a:endParaRPr lang="en-GB" dirty="0"/>
          </a:p>
          <a:p>
            <a:pPr lvl="2">
              <a:buNone/>
            </a:pPr>
            <a:r>
              <a:rPr lang="en-US" dirty="0"/>
              <a:t>&lt;extraction folder&gt;\Utilities\SDK\</a:t>
            </a:r>
            <a:r>
              <a:rPr lang="en-US" dirty="0" err="1"/>
              <a:t>RevitSDK.exe</a:t>
            </a:r>
            <a:endParaRPr lang="en-US" dirty="0"/>
          </a:p>
          <a:p>
            <a:pPr>
              <a:spcBef>
                <a:spcPts val="1800"/>
              </a:spcBef>
              <a:defRPr/>
            </a:pPr>
            <a:endParaRPr lang="en-GB" dirty="0"/>
          </a:p>
          <a:p>
            <a:pPr>
              <a:spcBef>
                <a:spcPts val="1800"/>
              </a:spcBef>
              <a:defRPr/>
            </a:pPr>
            <a:r>
              <a:rPr lang="en-GB" dirty="0"/>
              <a:t>Latest SDK update is posted to Revit Developer </a:t>
            </a:r>
            <a:r>
              <a:rPr lang="en-GB" dirty="0" err="1"/>
              <a:t>Center</a:t>
            </a:r>
            <a:endParaRPr lang="en-GB" dirty="0"/>
          </a:p>
          <a:p>
            <a:pPr lvl="1">
              <a:defRPr/>
            </a:pPr>
            <a:r>
              <a:rPr lang="en-GB" sz="2400" dirty="0">
                <a:hlinkClick r:id="rId3"/>
              </a:rPr>
              <a:t>http://www.autodesk.com/developrevit</a:t>
            </a:r>
            <a:r>
              <a:rPr lang="en-GB" sz="2400" dirty="0"/>
              <a:t> </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 with the given Class, family type and Category (optional).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FindInstancesOfType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idFamilyType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family type id. using LINQ query here.</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elems</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collector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BuiltInParameter.SYMBOL_ID_PARAM</a:t>
            </a:r>
            <a:r>
              <a:rPr lang="en-US" sz="1800" b="1" dirty="0">
                <a:latin typeface="Courier New"/>
                <a:ea typeface="MS Mincho"/>
                <a:cs typeface="Times New Roman"/>
              </a:rPr>
              <a:t>). _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AsElementId.</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idType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 with a given type </a:t>
            </a:r>
            <a:r>
              <a:rPr lang="en-US" sz="3200" kern="0" dirty="0" err="1">
                <a:sym typeface="Arial" pitchFamily="34" charset="0"/>
              </a:rPr>
              <a:t>e.g.,</a:t>
            </a:r>
            <a:r>
              <a:rPr lang="en-US" sz="3200" dirty="0" err="1"/>
              <a:t>“M_Single</a:t>
            </a:r>
            <a:r>
              <a:rPr lang="en-US" sz="3200" dirty="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elements with given class, name, category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FindElements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names. using LINQ query here.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elems</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From</a:t>
            </a:r>
            <a:r>
              <a:rPr lang="en-US" sz="1800" dirty="0">
                <a:latin typeface="Courier New"/>
                <a:ea typeface="MS Mincho"/>
                <a:cs typeface="Times New Roman"/>
              </a:rPr>
              <a:t> element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collector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Where</a:t>
            </a:r>
            <a:r>
              <a:rPr lang="en-US" sz="1800" dirty="0">
                <a:latin typeface="Courier New"/>
                <a:ea typeface="MS Mincho"/>
                <a:cs typeface="Times New Roman"/>
              </a:rPr>
              <a:t> </a:t>
            </a:r>
            <a:r>
              <a:rPr lang="en-US" sz="1800" dirty="0" err="1">
                <a:latin typeface="Courier New"/>
                <a:ea typeface="MS Mincho"/>
                <a:cs typeface="Times New Roman"/>
              </a:rPr>
              <a:t>element.Name.</a:t>
            </a:r>
            <a:r>
              <a:rPr lang="en-US" sz="1800" dirty="0" err="1">
                <a:solidFill>
                  <a:srgbClr val="0000FF"/>
                </a:solidFill>
                <a:latin typeface="Courier New"/>
                <a:ea typeface="MS Mincho"/>
                <a:cs typeface="Times New Roman"/>
              </a:rPr>
              <a:t>Equals</a:t>
            </a:r>
            <a:r>
              <a:rPr lang="en-US" sz="1800" dirty="0">
                <a:latin typeface="Courier New"/>
                <a:ea typeface="MS Mincho"/>
                <a:cs typeface="Times New Roman"/>
              </a:rPr>
              <a:t>(</a:t>
            </a:r>
            <a:r>
              <a:rPr lang="en-US" sz="1800" dirty="0" err="1">
                <a:latin typeface="Courier New"/>
                <a:ea typeface="MS Mincho"/>
                <a:cs typeface="Times New Roman"/>
              </a:rPr>
              <a:t>targetName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24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elements </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with a given </a:t>
            </a:r>
            <a:r>
              <a:rPr lang="en-US" sz="3100" kern="0" dirty="0">
                <a:latin typeface="+mn-lt"/>
                <a:ea typeface="+mn-ea"/>
                <a:cs typeface="+mn-cs"/>
                <a:sym typeface="Arial" pitchFamily="34" charset="0"/>
              </a:rPr>
              <a:t>name  and type</a:t>
            </a: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a:t>We have learnt how to use the following classes:</a:t>
            </a:r>
          </a:p>
          <a:p>
            <a:pPr lvl="2">
              <a:buFont typeface="Wingdings" pitchFamily="2" charset="2"/>
              <a:buChar char="§"/>
            </a:pPr>
            <a:r>
              <a:rPr lang="en-US" sz="2800" dirty="0" err="1"/>
              <a:t>FilteredElementCollector</a:t>
            </a:r>
            <a:endParaRPr lang="en-US" sz="2800" dirty="0"/>
          </a:p>
          <a:p>
            <a:pPr lvl="2">
              <a:buFont typeface="Wingdings" pitchFamily="2" charset="2"/>
              <a:buChar char="§"/>
            </a:pPr>
            <a:r>
              <a:rPr lang="en-US" sz="2800" dirty="0" err="1"/>
              <a:t>ElementClassFilter</a:t>
            </a:r>
            <a:endParaRPr lang="en-US" sz="2800" dirty="0"/>
          </a:p>
          <a:p>
            <a:pPr lvl="2">
              <a:buFont typeface="Wingdings" pitchFamily="2" charset="2"/>
              <a:buChar char="§"/>
            </a:pPr>
            <a:r>
              <a:rPr lang="en-US" sz="2800" dirty="0" err="1"/>
              <a:t>ElemetCategoryFilter</a:t>
            </a:r>
            <a:endParaRPr lang="en-US" sz="3200" dirty="0"/>
          </a:p>
          <a:p>
            <a:r>
              <a:rPr lang="en-US" sz="3200" dirty="0"/>
              <a:t>There are more different kinds of filters, such as: </a:t>
            </a:r>
          </a:p>
          <a:p>
            <a:pPr lvl="2">
              <a:buFont typeface="Wingdings" pitchFamily="2" charset="2"/>
              <a:buChar char="§"/>
            </a:pPr>
            <a:r>
              <a:rPr lang="en-US" sz="2800" dirty="0" err="1"/>
              <a:t>BoundingBoxContainsPointFilter</a:t>
            </a:r>
            <a:endParaRPr lang="en-US" sz="2800" dirty="0"/>
          </a:p>
          <a:p>
            <a:pPr lvl="2">
              <a:buFont typeface="Wingdings" pitchFamily="2" charset="2"/>
              <a:buChar char="§"/>
            </a:pPr>
            <a:r>
              <a:rPr lang="en-US" sz="2800" dirty="0" err="1"/>
              <a:t>ElementDesignOptionFilter</a:t>
            </a:r>
            <a:endParaRPr lang="en-US" sz="2800" dirty="0"/>
          </a:p>
          <a:p>
            <a:pPr lvl="2">
              <a:buFont typeface="Wingdings" pitchFamily="2" charset="2"/>
              <a:buChar char="§"/>
            </a:pPr>
            <a:r>
              <a:rPr lang="en-US" sz="2800" dirty="0" err="1"/>
              <a:t>ElementIsCurveDrivenFilter</a:t>
            </a:r>
            <a:endParaRPr lang="en-US" sz="2800" dirty="0"/>
          </a:p>
          <a:p>
            <a:pPr lvl="2">
              <a:buFont typeface="Wingdings" pitchFamily="2" charset="2"/>
              <a:buChar char="§"/>
            </a:pPr>
            <a:r>
              <a:rPr lang="en-US" sz="2800" dirty="0" err="1"/>
              <a:t>ElementIsElementTypeFilter</a:t>
            </a:r>
            <a:endParaRPr lang="en-US" sz="2800" dirty="0"/>
          </a:p>
          <a:p>
            <a:pPr lvl="2">
              <a:buFont typeface="Wingdings" pitchFamily="2" charset="2"/>
              <a:buChar char="§"/>
            </a:pPr>
            <a:r>
              <a:rPr lang="en-US" sz="2800" dirty="0" err="1"/>
              <a:t>ElementParameterFilter</a:t>
            </a:r>
            <a:endParaRPr lang="en-US" sz="2800" dirty="0"/>
          </a:p>
          <a:p>
            <a:pPr lvl="2">
              <a:buFont typeface="Wingdings" pitchFamily="2" charset="2"/>
              <a:buChar char="§"/>
            </a:pPr>
            <a:r>
              <a:rPr lang="en-US" sz="2800" dirty="0"/>
              <a:t>… </a:t>
            </a:r>
          </a:p>
          <a:p>
            <a:r>
              <a:rPr lang="en-US" sz="3200" dirty="0"/>
              <a:t>cf. </a:t>
            </a:r>
            <a:r>
              <a:rPr lang="en-US" sz="3200" dirty="0">
                <a:hlinkClick r:id="rId2"/>
              </a:rPr>
              <a:t>Online Developer Guide</a:t>
            </a:r>
            <a:r>
              <a:rPr lang="en-US" sz="3200" dirty="0"/>
              <a:t>.</a:t>
            </a:r>
          </a:p>
          <a:p>
            <a:endParaRPr lang="en-US" sz="3200" dirty="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a:t>Element Modification</a:t>
            </a:r>
            <a:br>
              <a:rPr lang="en-US" dirty="0"/>
            </a:br>
            <a:r>
              <a:rPr lang="en-US" sz="2800" b="0" i="1" dirty="0">
                <a:solidFill>
                  <a:schemeClr val="accent4"/>
                </a:solidFill>
              </a:rPr>
              <a:t>Element Level vs. Document Level Modification </a:t>
            </a:r>
            <a:r>
              <a:rPr lang="en-US" dirty="0">
                <a:solidFill>
                  <a:schemeClr val="accent4"/>
                </a:solidFill>
              </a:rPr>
              <a:t> </a:t>
            </a:r>
          </a:p>
        </p:txBody>
      </p:sp>
      <p:sp>
        <p:nvSpPr>
          <p:cNvPr id="3" name="Content Placeholder 2"/>
          <p:cNvSpPr>
            <a:spLocks noGrp="1"/>
          </p:cNvSpPr>
          <p:nvPr>
            <p:ph idx="1"/>
          </p:nvPr>
        </p:nvSpPr>
        <p:spPr/>
        <p:txBody>
          <a:bodyPr/>
          <a:lstStyle/>
          <a:p>
            <a:pPr lvl="0">
              <a:buNone/>
            </a:pPr>
            <a:r>
              <a:rPr lang="en-US" dirty="0"/>
              <a:t>Two approaches to modify an element: </a:t>
            </a:r>
          </a:p>
          <a:p>
            <a:pPr lvl="2"/>
            <a:r>
              <a:rPr lang="en-US" sz="2800" dirty="0"/>
              <a:t>by changing its properties, parameters and location at each element level   </a:t>
            </a:r>
          </a:p>
          <a:p>
            <a:pPr lvl="2"/>
            <a:r>
              <a:rPr lang="en-US" sz="2800" dirty="0"/>
              <a:t>using Document level methods, such as Move and Rotate</a:t>
            </a:r>
            <a:br>
              <a:rPr lang="en-US" sz="2800" dirty="0"/>
            </a:br>
            <a:endParaRPr lang="en-US" sz="2800" dirty="0"/>
          </a:p>
          <a:p>
            <a:pPr lvl="0">
              <a:buNone/>
            </a:pPr>
            <a:r>
              <a:rPr lang="en-US" dirty="0"/>
              <a:t>At each element level, </a:t>
            </a:r>
            <a:br>
              <a:rPr lang="en-US" dirty="0"/>
            </a:br>
            <a:r>
              <a:rPr lang="en-US" dirty="0"/>
              <a:t>you can change:  </a:t>
            </a:r>
          </a:p>
          <a:p>
            <a:pPr lvl="2"/>
            <a:r>
              <a:rPr lang="en-US" sz="2800" dirty="0"/>
              <a:t>Family type</a:t>
            </a:r>
          </a:p>
          <a:p>
            <a:pPr lvl="2"/>
            <a:r>
              <a:rPr lang="en-US" sz="2800" dirty="0"/>
              <a:t>Parameters</a:t>
            </a:r>
          </a:p>
          <a:p>
            <a:pPr lvl="2"/>
            <a:r>
              <a:rPr lang="en-US" sz="2800" dirty="0"/>
              <a:t>Location</a:t>
            </a:r>
          </a:p>
          <a:p>
            <a:pPr lvl="2"/>
            <a:endParaRPr lang="en-US" dirty="0"/>
          </a:p>
          <a:p>
            <a:pPr lvl="0">
              <a:buNone/>
            </a:pPr>
            <a:r>
              <a:rPr lang="en-US" dirty="0"/>
              <a:t>By Document methods: </a:t>
            </a:r>
          </a:p>
          <a:p>
            <a:pPr lvl="2"/>
            <a:r>
              <a:rPr lang="en-US" sz="2800" dirty="0"/>
              <a:t>Move, Rotate, Mirror, Array, Array without </a:t>
            </a:r>
            <a:br>
              <a:rPr lang="en-US" sz="2800" dirty="0"/>
            </a:br>
            <a:r>
              <a:rPr lang="en-US" sz="2800" dirty="0"/>
              <a:t>associate (this will not create a group)</a:t>
            </a:r>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Family Type</a:t>
            </a:r>
            <a:endParaRPr lang="en-US" dirty="0"/>
          </a:p>
        </p:txBody>
      </p:sp>
      <p:sp>
        <p:nvSpPr>
          <p:cNvPr id="3" name="Content Placeholder 2"/>
          <p:cNvSpPr>
            <a:spLocks noGrp="1"/>
          </p:cNvSpPr>
          <p:nvPr>
            <p:ph idx="1"/>
          </p:nvPr>
        </p:nvSpPr>
        <p:spPr>
          <a:xfrm>
            <a:off x="593725" y="1830387"/>
            <a:ext cx="11762080" cy="6699652"/>
          </a:xfrm>
        </p:spPr>
        <p:txBody>
          <a:bodyPr/>
          <a:lstStyle/>
          <a:p>
            <a:pPr lvl="0"/>
            <a:r>
              <a:rPr lang="en-US" dirty="0"/>
              <a:t>Change the family type of an instance (e.g., a wall and a door)  </a:t>
            </a:r>
          </a:p>
        </p:txBody>
      </p:sp>
      <p:sp>
        <p:nvSpPr>
          <p:cNvPr id="4" name="TextBox 3"/>
          <p:cNvSpPr txBox="1"/>
          <p:nvPr/>
        </p:nvSpPr>
        <p:spPr>
          <a:xfrm>
            <a:off x="561975" y="23637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wall.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aWall</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Wall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wall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newWallType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a:t>
            </a:r>
            <a:r>
              <a:rPr lang="en-US" sz="1600" dirty="0" err="1">
                <a:latin typeface="Courier New"/>
                <a:ea typeface="MS Mincho"/>
                <a:cs typeface="Times New Roman"/>
              </a:rPr>
              <a:t>m_rvtDoc</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WallType</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"Basic Wall"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"Exterior - Brick on CMU"</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aWall.WallType</a:t>
            </a:r>
            <a:r>
              <a:rPr lang="en-US" sz="1600" b="1" dirty="0">
                <a:latin typeface="Courier New"/>
                <a:ea typeface="MS Mincho"/>
                <a:cs typeface="Times New Roman"/>
              </a:rPr>
              <a:t> = </a:t>
            </a:r>
            <a:r>
              <a:rPr lang="en-US" sz="1600" b="1" dirty="0" err="1">
                <a:latin typeface="Courier New"/>
                <a:ea typeface="MS Mincho"/>
                <a:cs typeface="Times New Roman"/>
              </a:rPr>
              <a:t>newWallType</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5" name="TextBox 4"/>
          <p:cNvSpPr txBox="1"/>
          <p:nvPr/>
        </p:nvSpPr>
        <p:spPr>
          <a:xfrm>
            <a:off x="561975" y="5047459"/>
            <a:ext cx="11811000" cy="29238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door.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aDoor</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a:t>
            </a:r>
            <a:r>
              <a:rPr lang="en-US" sz="1600" dirty="0" err="1">
                <a:latin typeface="Courier New"/>
                <a:ea typeface="MS Mincho"/>
                <a:cs typeface="Times New Roman"/>
              </a:rPr>
              <a:t>FamilyInstance</a:t>
            </a:r>
            <a:r>
              <a:rPr lang="en-US" sz="1600" dirty="0">
                <a:latin typeface="Courier New"/>
                <a:ea typeface="MS Mincho"/>
                <a:cs typeface="Times New Roman"/>
              </a:rPr>
              <a:t>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door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newDoorType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FamilySymbol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a:t>
            </a:r>
            <a:r>
              <a:rPr lang="en-US" sz="1600" dirty="0" err="1">
                <a:solidFill>
                  <a:srgbClr val="A31515"/>
                </a:solidFill>
                <a:latin typeface="Courier New"/>
                <a:ea typeface="MS Mincho"/>
                <a:cs typeface="Times New Roman"/>
              </a:rPr>
              <a:t>M_Single</a:t>
            </a:r>
            <a:r>
              <a:rPr lang="en-US" sz="1600" dirty="0">
                <a:solidFill>
                  <a:srgbClr val="A31515"/>
                </a:solidFill>
                <a:latin typeface="Courier New"/>
                <a:ea typeface="MS Mincho"/>
                <a:cs typeface="Times New Roman"/>
              </a:rPr>
              <a:t>-Flush"</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"0762 x 2032mm", </a:t>
            </a:r>
            <a:r>
              <a:rPr lang="en-US" sz="1600" dirty="0">
                <a:latin typeface="Courier New"/>
                <a:ea typeface="MS Mincho"/>
                <a:cs typeface="Times New Roman"/>
              </a:rPr>
              <a:t>_ </a:t>
            </a:r>
            <a:br>
              <a:rPr lang="en-US" sz="1600" dirty="0">
                <a:latin typeface="Courier New"/>
                <a:ea typeface="MS Mincho"/>
                <a:cs typeface="Times New Roman"/>
              </a:rPr>
            </a:br>
            <a:r>
              <a:rPr lang="en-US" sz="1600" dirty="0">
                <a:latin typeface="Courier New"/>
                <a:ea typeface="MS Mincho"/>
                <a:cs typeface="Times New Roman"/>
              </a:rPr>
              <a:t>         </a:t>
            </a:r>
            <a:r>
              <a:rPr lang="en-US" sz="1600" dirty="0" err="1">
                <a:latin typeface="Courier New"/>
                <a:ea typeface="MS Mincho"/>
                <a:cs typeface="Times New Roman"/>
              </a:rPr>
              <a:t>BuiltInCategory.OST_Doors</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aDoor.Symbol</a:t>
            </a:r>
            <a:r>
              <a:rPr lang="en-US" sz="1600" b="1" dirty="0">
                <a:latin typeface="Courier New"/>
                <a:ea typeface="MS Mincho"/>
                <a:cs typeface="Times New Roman"/>
              </a:rPr>
              <a:t> = </a:t>
            </a:r>
            <a:r>
              <a:rPr lang="en-US" sz="1600" b="1" dirty="0" err="1">
                <a:latin typeface="Courier New"/>
                <a:ea typeface="MS Mincho"/>
                <a:cs typeface="Times New Roman"/>
              </a:rPr>
              <a:t>newDoorType</a:t>
            </a:r>
            <a:endParaRPr lang="en-US" sz="1600" b="1"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6" name="TextBox 5"/>
          <p:cNvSpPr txBox="1"/>
          <p:nvPr/>
        </p:nvSpPr>
        <p:spPr>
          <a:xfrm>
            <a:off x="528637" y="8041785"/>
            <a:ext cx="11811000" cy="12249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or use a general way: </a:t>
            </a:r>
            <a:r>
              <a:rPr lang="en-US" sz="1600" dirty="0" err="1">
                <a:solidFill>
                  <a:srgbClr val="008000"/>
                </a:solidFill>
                <a:latin typeface="Courier New"/>
                <a:ea typeface="MS Mincho"/>
                <a:cs typeface="Times New Roman"/>
              </a:rPr>
              <a:t>ChangeTypeId</a:t>
            </a:r>
            <a:endParaRPr lang="en-US" sz="1600"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     </a:t>
            </a:r>
            <a:r>
              <a:rPr lang="en-US" sz="1600" b="1" dirty="0" err="1">
                <a:latin typeface="Courier New"/>
                <a:ea typeface="MS Mincho"/>
                <a:cs typeface="Times New Roman"/>
              </a:rPr>
              <a:t>aDoor.ChangeTypeId</a:t>
            </a:r>
            <a:r>
              <a:rPr lang="en-US" sz="1600" b="1" dirty="0">
                <a:latin typeface="Courier New"/>
                <a:ea typeface="MS Mincho"/>
                <a:cs typeface="Times New Roman"/>
              </a:rPr>
              <a:t>(</a:t>
            </a:r>
            <a:r>
              <a:rPr lang="en-US" sz="1600" b="1" dirty="0" err="1">
                <a:latin typeface="Courier New"/>
                <a:ea typeface="MS Mincho"/>
                <a:cs typeface="Times New Roman"/>
              </a:rPr>
              <a:t>newDoorType.Id</a:t>
            </a:r>
            <a:r>
              <a:rPr lang="en-US" sz="1600" b="1" dirty="0">
                <a:latin typeface="Courier New"/>
                <a:ea typeface="MS Mincho"/>
                <a:cs typeface="Times New Roman"/>
              </a:rPr>
              <a:t>)</a:t>
            </a:r>
          </a:p>
          <a:p>
            <a:pPr marL="0" marR="0">
              <a:lnSpc>
                <a:spcPct val="115000"/>
              </a:lnSpc>
              <a:spcBef>
                <a:spcPts val="0"/>
              </a:spcBef>
              <a:spcAft>
                <a:spcPts val="0"/>
              </a:spcAft>
            </a:pPr>
            <a:r>
              <a:rPr lang="en-US" sz="1600" dirty="0">
                <a:latin typeface="Calibri"/>
                <a:ea typeface="MS Mincho"/>
                <a:cs typeface="Times New Roman"/>
              </a:rPr>
              <a:t>&lt;/VB.NET&gt;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a:t>Change a parameter of an element (e.g., a wall and a door)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err="1">
                <a:latin typeface="Courier New"/>
                <a:ea typeface="MS Mincho"/>
                <a:cs typeface="Times New Roman"/>
              </a:rPr>
              <a:t>aWall.</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b="1" dirty="0" err="1">
                <a:latin typeface="Courier New"/>
                <a:ea typeface="MS Mincho"/>
                <a:cs typeface="Times New Roman"/>
              </a:rPr>
              <a:t>BuiltInParameter.WALL_TOP_OFFSET</a:t>
            </a:r>
            <a:r>
              <a:rPr lang="en-US" sz="1800" dirty="0">
                <a:latin typeface="Courier New"/>
                <a:ea typeface="MS Mincho"/>
                <a:cs typeface="Times New Roman"/>
              </a:rPr>
              <a:t>).</a:t>
            </a:r>
            <a:r>
              <a:rPr lang="en-US" sz="1800" b="1" dirty="0">
                <a:latin typeface="Courier New"/>
                <a:ea typeface="MS Mincho"/>
                <a:cs typeface="Times New Roman"/>
              </a:rPr>
              <a:t>Set</a:t>
            </a:r>
            <a:r>
              <a:rPr lang="en-US" sz="1800" dirty="0">
                <a:latin typeface="Courier New"/>
                <a:ea typeface="MS Mincho"/>
                <a:cs typeface="Times New Roman"/>
              </a:rPr>
              <a:t>(14.0)</a:t>
            </a:r>
            <a:endParaRPr lang="en-US" sz="2400" dirty="0">
              <a:latin typeface="Calibri"/>
              <a:ea typeface="MS Mincho"/>
              <a:cs typeface="Times New Roman"/>
            </a:endParaRPr>
          </a:p>
          <a:p>
            <a:pPr marL="0" marR="0">
              <a:lnSpc>
                <a:spcPct val="115000"/>
              </a:lnSpc>
              <a:spcBef>
                <a:spcPts val="0"/>
              </a:spcBef>
              <a:spcAft>
                <a:spcPts val="0"/>
              </a:spcAft>
            </a:pP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BuiltInParameter.ALL_MODEL_INSTANCE_COMMENTS</a:t>
            </a:r>
            <a:r>
              <a:rPr lang="en-US" sz="1800" dirty="0">
                <a:latin typeface="Courier New"/>
                <a:ea typeface="MS Mincho"/>
                <a:cs typeface="Times New Roman"/>
              </a:rPr>
              <a:t>).Set(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"Modified by API"</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a:t>Change a value of location information (e.g., a wall)  </a:t>
            </a:r>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wallLocation</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a:t>
            </a:r>
            <a:r>
              <a:rPr lang="en-US" sz="1800" b="1" dirty="0" err="1">
                <a:latin typeface="Courier New"/>
                <a:ea typeface="MS Mincho"/>
                <a:cs typeface="Times New Roman"/>
              </a:rPr>
              <a:t>aWall.Location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new line bound.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XYZ(20.0,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newWallLine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Line.CreateBound</a:t>
            </a:r>
            <a:r>
              <a:rPr lang="en-US" sz="1800" dirty="0">
                <a:latin typeface="Courier New"/>
                <a:ea typeface="MS Mincho"/>
                <a:cs typeface="Times New Roman"/>
              </a:rPr>
              <a:t>(newPt1, newPt2)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change the curve.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wallLocation.Curve</a:t>
            </a:r>
            <a:r>
              <a:rPr lang="en-US" sz="1800" b="1" dirty="0">
                <a:latin typeface="Courier New"/>
                <a:ea typeface="MS Mincho"/>
                <a:cs typeface="Times New Roman"/>
              </a:rPr>
              <a:t> = </a:t>
            </a:r>
            <a:r>
              <a:rPr lang="en-US" sz="1800" b="1" dirty="0" err="1">
                <a:latin typeface="Courier New"/>
                <a:ea typeface="MS Mincho"/>
                <a:cs typeface="Times New Roman"/>
              </a:rPr>
              <a:t>newWallLine</a:t>
            </a:r>
            <a:r>
              <a:rPr lang="en-US" sz="1800" b="1" dirty="0">
                <a:latin typeface="Courier New"/>
                <a:ea typeface="MS Mincho"/>
                <a:cs typeface="Times New Roman"/>
              </a:rPr>
              <a:t> </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a:t>Move and rotate an element (e.g., a wall)  </a:t>
            </a:r>
          </a:p>
        </p:txBody>
      </p:sp>
      <p:sp>
        <p:nvSpPr>
          <p:cNvPr id="4" name="TextBox 3"/>
          <p:cNvSpPr txBox="1"/>
          <p:nvPr/>
        </p:nvSpPr>
        <p:spPr>
          <a:xfrm>
            <a:off x="561975" y="3049587"/>
            <a:ext cx="11811000" cy="180793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move by displacement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XYZ(10.0, 10.0, 0.0)</a:t>
            </a:r>
            <a:endParaRPr lang="en-US" sz="1800" dirty="0">
              <a:latin typeface="Calibri"/>
              <a:ea typeface="MS Mincho"/>
              <a:cs typeface="Times New Roman"/>
            </a:endParaRPr>
          </a:p>
          <a:p>
            <a:pPr marL="0" marR="0">
              <a:lnSpc>
                <a:spcPct val="115000"/>
              </a:lnSpc>
              <a:spcBef>
                <a:spcPts val="0"/>
              </a:spcBef>
              <a:spcAft>
                <a:spcPts val="0"/>
              </a:spcAft>
            </a:pPr>
            <a:r>
              <a:rPr lang="en-US" dirty="0"/>
              <a:t>            </a:t>
            </a:r>
            <a:r>
              <a:rPr lang="en-US" sz="1800" dirty="0" err="1">
                <a:solidFill>
                  <a:srgbClr val="0000FF"/>
                </a:solidFill>
                <a:latin typeface="Courier New"/>
                <a:ea typeface="MS Mincho"/>
                <a:cs typeface="Times New Roman"/>
              </a:rPr>
              <a:t>ElementTransformUtils.MoveElement</a:t>
            </a:r>
            <a:r>
              <a:rPr lang="en-US" sz="1800" dirty="0">
                <a:solidFill>
                  <a:srgbClr val="0000FF"/>
                </a:solidFill>
                <a:latin typeface="Courier New"/>
                <a:ea typeface="MS Mincho"/>
                <a:cs typeface="Times New Roman"/>
              </a:rPr>
              <a:t>(doc, </a:t>
            </a:r>
            <a:r>
              <a:rPr lang="en-US" sz="1800" dirty="0" err="1">
                <a:solidFill>
                  <a:srgbClr val="0000FF"/>
                </a:solidFill>
                <a:latin typeface="Courier New"/>
                <a:ea typeface="MS Mincho"/>
                <a:cs typeface="Times New Roman"/>
              </a:rPr>
              <a:t>elem.Id</a:t>
            </a:r>
            <a:r>
              <a:rPr lang="en-US" sz="1800" dirty="0">
                <a:solidFill>
                  <a:srgbClr val="0000FF"/>
                </a:solidFill>
                <a:latin typeface="Courier New"/>
                <a:ea typeface="MS Mincho"/>
                <a:cs typeface="Times New Roman"/>
              </a:rPr>
              <a:t>, v)</a:t>
            </a:r>
          </a:p>
          <a:p>
            <a:pPr marL="0" marR="0">
              <a:lnSpc>
                <a:spcPct val="115000"/>
              </a:lnSpc>
              <a:spcBef>
                <a:spcPts val="0"/>
              </a:spcBef>
              <a:spcAft>
                <a:spcPts val="0"/>
              </a:spcAft>
            </a:pPr>
            <a:r>
              <a:rPr lang="en-US" sz="1800" dirty="0">
                <a:latin typeface="Calibri"/>
                <a:ea typeface="MS Mincho"/>
                <a:cs typeface="Times New Roman"/>
              </a:rPr>
              <a:t>&lt;/VB.NET&gt; </a:t>
            </a: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rotate by 15 degree around z-axis.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 </a:t>
            </a:r>
            <a:r>
              <a:rPr lang="en-US" sz="1800" dirty="0" err="1">
                <a:latin typeface="Courier New"/>
                <a:ea typeface="MS Mincho"/>
                <a:cs typeface="Times New Roman"/>
              </a:rPr>
              <a:t>XYZ.Zero</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 </a:t>
            </a:r>
            <a:r>
              <a:rPr lang="en-US" sz="1800" dirty="0" err="1">
                <a:latin typeface="Courier New"/>
                <a:ea typeface="MS Mincho"/>
                <a:cs typeface="Times New Roman"/>
              </a:rPr>
              <a:t>XYZ.BasisZ</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axis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Line.CreateBound</a:t>
            </a:r>
            <a:r>
              <a:rPr lang="en-US" sz="1800" dirty="0">
                <a:latin typeface="Courier New"/>
                <a:ea typeface="MS Mincho"/>
                <a:cs typeface="Times New Roman"/>
              </a:rPr>
              <a:t>(pt1, pt2)</a:t>
            </a:r>
            <a:endParaRPr lang="en-US" sz="1800" dirty="0">
              <a:latin typeface="Calibri"/>
              <a:ea typeface="MS Mincho"/>
              <a:cs typeface="Times New Roman"/>
            </a:endParaRPr>
          </a:p>
          <a:p>
            <a:pPr marL="0" marR="0">
              <a:lnSpc>
                <a:spcPct val="115000"/>
              </a:lnSpc>
              <a:spcBef>
                <a:spcPts val="0"/>
              </a:spcBef>
              <a:spcAft>
                <a:spcPts val="0"/>
              </a:spcAft>
            </a:pPr>
            <a:r>
              <a:rPr lang="en-US" sz="1800" b="1" dirty="0" err="1">
                <a:latin typeface="Courier New"/>
                <a:ea typeface="MS Mincho"/>
                <a:cs typeface="Times New Roman"/>
              </a:rPr>
              <a:t>ElementTransformUtils.RotateElement</a:t>
            </a:r>
            <a:r>
              <a:rPr lang="en-US" sz="1800" b="1" dirty="0">
                <a:latin typeface="Courier New"/>
                <a:ea typeface="MS Mincho"/>
                <a:cs typeface="Times New Roman"/>
              </a:rPr>
              <a:t>(doc, </a:t>
            </a:r>
            <a:r>
              <a:rPr lang="en-US" sz="1800" b="1" dirty="0" err="1">
                <a:latin typeface="Courier New"/>
                <a:ea typeface="MS Mincho"/>
                <a:cs typeface="Times New Roman"/>
              </a:rPr>
              <a:t>elem.Id</a:t>
            </a:r>
            <a:r>
              <a:rPr lang="en-US" sz="1800" b="1" dirty="0">
                <a:latin typeface="Courier New"/>
                <a:ea typeface="MS Mincho"/>
                <a:cs typeface="Times New Roman"/>
              </a:rPr>
              <a:t>, axis, </a:t>
            </a:r>
            <a:r>
              <a:rPr lang="en-US" sz="1800" b="1" dirty="0" err="1">
                <a:latin typeface="Courier New"/>
                <a:ea typeface="MS Mincho"/>
                <a:cs typeface="Times New Roman"/>
              </a:rPr>
              <a:t>Math.PI</a:t>
            </a:r>
            <a:r>
              <a:rPr lang="en-US" sz="1800" b="1" dirty="0">
                <a:latin typeface="Courier New"/>
                <a:ea typeface="MS Mincho"/>
                <a:cs typeface="Times New Roman"/>
              </a:rPr>
              <a:t> / 12.0)</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a:t>When you modify an element that results in changes in a model geometry and you need to access to the updated geometry, the graphics need to be regenerated. </a:t>
            </a:r>
          </a:p>
          <a:p>
            <a:endParaRPr lang="en-US" dirty="0"/>
          </a:p>
          <a:p>
            <a:r>
              <a:rPr lang="en-US" dirty="0"/>
              <a:t>You can control this by calling </a:t>
            </a:r>
            <a:r>
              <a:rPr lang="en-US" dirty="0" err="1"/>
              <a:t>Document.Regenerate</a:t>
            </a:r>
            <a:r>
              <a:rPr lang="en-US" dirty="0"/>
              <a:t>()</a:t>
            </a:r>
          </a:p>
          <a:p>
            <a:endParaRPr lang="en-US" dirty="0"/>
          </a:p>
          <a:p>
            <a:endParaRPr lang="en-US" dirty="0"/>
          </a:p>
          <a:p>
            <a:endParaRPr lang="en-US" dirty="0"/>
          </a:p>
          <a:p>
            <a:endParaRPr lang="en-US" dirty="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m_rvtDoc.Regenerate</a:t>
            </a:r>
            <a:r>
              <a:rPr lang="en-US" sz="1800" dirty="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a:t>Read once</a:t>
            </a:r>
          </a:p>
          <a:p>
            <a:pPr lvl="2"/>
            <a:r>
              <a:rPr lang="en-GB" sz="2000" dirty="0"/>
              <a:t>Read Me First.doc</a:t>
            </a:r>
          </a:p>
          <a:p>
            <a:pPr lvl="2"/>
            <a:r>
              <a:rPr lang="en-US" sz="2000" dirty="0"/>
              <a:t>Getting Started with the Revit API.docx</a:t>
            </a:r>
          </a:p>
          <a:p>
            <a:pPr lvl="2"/>
            <a:r>
              <a:rPr lang="en-US" sz="2000" dirty="0"/>
              <a:t>Revit Platform API Changes and Additions.docx</a:t>
            </a:r>
          </a:p>
          <a:p>
            <a:r>
              <a:rPr lang="en-US" sz="2800" dirty="0"/>
              <a:t>Familiarize yourself with</a:t>
            </a:r>
          </a:p>
          <a:p>
            <a:pPr lvl="2"/>
            <a:r>
              <a:rPr lang="en-US" sz="2000" dirty="0"/>
              <a:t>Revit API Developer’s Guide (</a:t>
            </a:r>
            <a:r>
              <a:rPr lang="en-US" sz="2000" dirty="0">
                <a:hlinkClick r:id="rId3"/>
              </a:rPr>
              <a:t>http://www.autodesk.com/revitapi-help</a:t>
            </a:r>
            <a:r>
              <a:rPr lang="en-US" sz="2000" dirty="0"/>
              <a:t> )</a:t>
            </a:r>
            <a:endParaRPr lang="en-GB" sz="2000" dirty="0"/>
          </a:p>
          <a:p>
            <a:pPr lvl="2"/>
            <a:r>
              <a:rPr lang="en-GB" sz="2000" dirty="0"/>
              <a:t>RevitAPI.chm</a:t>
            </a:r>
          </a:p>
          <a:p>
            <a:pPr lvl="3"/>
            <a:r>
              <a:rPr lang="en-GB" sz="2000" dirty="0"/>
              <a:t>What's New section is similar to </a:t>
            </a:r>
            <a:r>
              <a:rPr lang="en-US" sz="2000" dirty="0"/>
              <a:t>Changes and Additions doc</a:t>
            </a:r>
            <a:endParaRPr lang="en-GB" sz="2000" dirty="0"/>
          </a:p>
          <a:p>
            <a:r>
              <a:rPr lang="en-GB" sz="2800" dirty="0"/>
              <a:t>Read if needed</a:t>
            </a:r>
          </a:p>
          <a:p>
            <a:pPr lvl="2"/>
            <a:r>
              <a:rPr lang="en-GB" sz="2000" dirty="0"/>
              <a:t>RevitAddInUtility.chm – installer</a:t>
            </a:r>
          </a:p>
          <a:p>
            <a:pPr lvl="2"/>
            <a:r>
              <a:rPr lang="en-GB" sz="2000" dirty="0"/>
              <a:t>Autodesk Icon Guidelines.pdf – user interface</a:t>
            </a:r>
          </a:p>
          <a:p>
            <a:pPr lvl="2"/>
            <a:r>
              <a:rPr lang="en-GB" sz="2000" dirty="0"/>
              <a:t>Macro Samples – Revit Macros</a:t>
            </a:r>
          </a:p>
          <a:p>
            <a:pPr lvl="2"/>
            <a:r>
              <a:rPr lang="en-GB" sz="2000" dirty="0"/>
              <a:t>Revit Server SDK – file access on server</a:t>
            </a:r>
          </a:p>
          <a:p>
            <a:pPr lvl="2"/>
            <a:r>
              <a:rPr lang="en-GB" sz="2000" dirty="0"/>
              <a:t>Revit Structure – section definitions and material properties</a:t>
            </a:r>
          </a:p>
          <a:p>
            <a:pPr lvl="2"/>
            <a:r>
              <a:rPr lang="en-GB" sz="2000" dirty="0"/>
              <a:t>REX SDK – Revit extensions framework</a:t>
            </a:r>
          </a:p>
          <a:p>
            <a:pPr lvl="2"/>
            <a:r>
              <a:rPr lang="en-GB" sz="2000" dirty="0"/>
              <a:t>Structural Analysis SDK – Analysis and code checking</a:t>
            </a:r>
          </a:p>
          <a:p>
            <a:r>
              <a:rPr lang="en-US" sz="2800" dirty="0"/>
              <a:t>Important utilities</a:t>
            </a:r>
            <a:endParaRPr lang="en-GB" sz="2800" dirty="0"/>
          </a:p>
          <a:p>
            <a:pPr lvl="2"/>
            <a:r>
              <a:rPr lang="en-GB" sz="2000" dirty="0"/>
              <a:t>Add-In Manager</a:t>
            </a:r>
          </a:p>
          <a:p>
            <a:pPr marL="651108" lvl="2" indent="0">
              <a:buNone/>
            </a:pPr>
            <a:endParaRPr lang="en-GB" sz="2800" dirty="0"/>
          </a:p>
          <a:p>
            <a:pPr marL="651108" lvl="2" indent="0">
              <a:buNone/>
            </a:pPr>
            <a:r>
              <a:rPr lang="en-GB" sz="2800" dirty="0"/>
              <a:t>Samples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a:t>
            </a:r>
            <a:r>
              <a:rPr lang="en-US" sz="2400" i="1" kern="0" noProof="0" dirty="0">
                <a:solidFill>
                  <a:schemeClr val="accent4"/>
                </a:solidFill>
                <a:latin typeface="+mn-lt"/>
                <a:ea typeface="+mn-ea"/>
                <a:cs typeface="+mn-cs"/>
                <a:sym typeface="Arial" pitchFamily="34" charset="0"/>
              </a:rPr>
              <a:t>create instances of </a:t>
            </a:r>
            <a:r>
              <a:rPr lang="en-US" sz="2400" i="1" kern="0" noProof="0" dirty="0" err="1">
                <a:solidFill>
                  <a:schemeClr val="accent4"/>
                </a:solidFill>
                <a:latin typeface="+mn-lt"/>
                <a:ea typeface="+mn-ea"/>
                <a:cs typeface="+mn-cs"/>
                <a:sym typeface="Arial" pitchFamily="34" charset="0"/>
              </a:rPr>
              <a:t>Revit</a:t>
            </a:r>
            <a:r>
              <a:rPr lang="en-US" sz="2400" i="1" kern="0" noProof="0" dirty="0">
                <a:solidFill>
                  <a:schemeClr val="accent4"/>
                </a:solidFill>
                <a:latin typeface="+mn-lt"/>
                <a:ea typeface="+mn-ea"/>
                <a:cs typeface="+mn-cs"/>
                <a:sym typeface="Arial" pitchFamily="34" charset="0"/>
              </a:rPr>
              <a:t> elements</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Instances of  </a:t>
            </a:r>
            <a:r>
              <a:rPr lang="en-US" sz="2800" b="0" i="1" dirty="0" err="1">
                <a:solidFill>
                  <a:schemeClr val="accent4"/>
                </a:solidFill>
              </a:rPr>
              <a:t>Revit</a:t>
            </a:r>
            <a:r>
              <a:rPr lang="en-US" sz="2800" b="0" i="1" dirty="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a:t>Create a new geometry element: </a:t>
            </a:r>
          </a:p>
          <a:p>
            <a:pPr lvl="2">
              <a:buNone/>
            </a:pPr>
            <a:r>
              <a:rPr lang="en-US" sz="2800" dirty="0" err="1"/>
              <a:t>Application.Create.NewXxx</a:t>
            </a:r>
            <a:r>
              <a:rPr lang="en-US" sz="2800" dirty="0"/>
              <a:t>() e.g., </a:t>
            </a:r>
            <a:r>
              <a:rPr lang="en-US" sz="2800" dirty="0" err="1"/>
              <a:t>NewBoundingBoxXYZ</a:t>
            </a:r>
            <a:r>
              <a:rPr lang="en-US" sz="2800" dirty="0"/>
              <a:t>()</a:t>
            </a:r>
          </a:p>
          <a:p>
            <a:r>
              <a:rPr lang="en-US" dirty="0"/>
              <a:t>Create a new model element: </a:t>
            </a:r>
          </a:p>
          <a:p>
            <a:pPr lvl="2">
              <a:buNone/>
            </a:pPr>
            <a:r>
              <a:rPr lang="en-US" sz="2800" dirty="0" err="1"/>
              <a:t>Document.Create.NewXxx</a:t>
            </a:r>
            <a:r>
              <a:rPr lang="en-US" sz="2800" dirty="0"/>
              <a:t>() e.g., </a:t>
            </a:r>
            <a:r>
              <a:rPr lang="en-US" sz="2800" dirty="0" err="1"/>
              <a:t>NewFamilyInstance</a:t>
            </a:r>
            <a:r>
              <a:rPr lang="en-US" sz="2800" dirty="0"/>
              <a:t>() </a:t>
            </a:r>
          </a:p>
          <a:p>
            <a:pPr lvl="2">
              <a:buNone/>
            </a:pPr>
            <a:r>
              <a:rPr lang="en-US" sz="2800" dirty="0"/>
              <a:t>Use static Create methods  e.g., </a:t>
            </a:r>
            <a:r>
              <a:rPr lang="en-US" sz="2800" dirty="0" err="1"/>
              <a:t>Wall.Create</a:t>
            </a:r>
            <a:r>
              <a:rPr lang="en-US" sz="2800" dirty="0"/>
              <a:t>(doc, …)</a:t>
            </a:r>
          </a:p>
          <a:p>
            <a:pPr lvl="2">
              <a:buNone/>
            </a:pPr>
            <a:endParaRPr lang="en-US" sz="2800" dirty="0"/>
          </a:p>
          <a:p>
            <a:pPr lvl="2">
              <a:buNone/>
            </a:pPr>
            <a:endParaRPr lang="en-US" dirty="0"/>
          </a:p>
          <a:p>
            <a:r>
              <a:rPr lang="en-US" dirty="0"/>
              <a:t>Multiple overloaded methods, </a:t>
            </a:r>
          </a:p>
          <a:p>
            <a:r>
              <a:rPr lang="en-US" dirty="0"/>
              <a:t>each for a specific condition </a:t>
            </a:r>
          </a:p>
          <a:p>
            <a:r>
              <a:rPr lang="en-US" dirty="0"/>
              <a:t>and/or apply only certain </a:t>
            </a:r>
          </a:p>
          <a:p>
            <a:r>
              <a:rPr lang="en-US" dirty="0"/>
              <a:t>types of elements. </a:t>
            </a:r>
          </a:p>
          <a:p>
            <a:r>
              <a:rPr lang="en-US" sz="2800" dirty="0"/>
              <a:t>e.g., 5 </a:t>
            </a:r>
            <a:r>
              <a:rPr lang="en-US" sz="2800" dirty="0" err="1"/>
              <a:t>Wall.Create</a:t>
            </a:r>
            <a:r>
              <a:rPr lang="en-US" sz="2800" dirty="0"/>
              <a:t>(), </a:t>
            </a:r>
          </a:p>
          <a:p>
            <a:r>
              <a:rPr lang="en-US" sz="2800" dirty="0"/>
              <a:t>9 </a:t>
            </a:r>
            <a:r>
              <a:rPr lang="en-US" sz="2800" dirty="0" err="1"/>
              <a:t>NewFamilyInstance</a:t>
            </a:r>
            <a:r>
              <a:rPr lang="en-US" sz="2800" dirty="0"/>
              <a:t>()</a:t>
            </a:r>
          </a:p>
          <a:p>
            <a:pPr lvl="1">
              <a:buNone/>
            </a:pPr>
            <a:r>
              <a:rPr lang="en-US" dirty="0"/>
              <a:t>cf. </a:t>
            </a:r>
            <a:r>
              <a:rPr lang="en-US" dirty="0" err="1">
                <a:hlinkClick r:id="rId3"/>
              </a:rPr>
              <a:t>Dev</a:t>
            </a:r>
            <a:r>
              <a:rPr lang="en-US" dirty="0">
                <a:hlinkClick r:id="rId3"/>
              </a:rPr>
              <a:t> Guide</a:t>
            </a:r>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br>
              <a:rPr lang="en-US" sz="2400" b="1" dirty="0">
                <a:latin typeface="Calibri"/>
                <a:ea typeface="MS Mincho"/>
                <a:cs typeface="Times New Roman"/>
              </a:rPr>
            </a:br>
            <a:r>
              <a:rPr lang="en-US" sz="1800" dirty="0">
                <a:solidFill>
                  <a:srgbClr val="008000"/>
                </a:solidFill>
                <a:latin typeface="Courier New"/>
                <a:ea typeface="MS Mincho"/>
                <a:cs typeface="Times New Roman"/>
              </a:rPr>
              <a:t>''  create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CreateWalls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levels we want to work 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1"</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2"</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four corner of walls.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List(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XYZ)(5)</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isStructural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 </a:t>
            </a:r>
            <a:r>
              <a:rPr lang="en-US" sz="1800" dirty="0">
                <a:solidFill>
                  <a:srgbClr val="008000"/>
                </a:solidFill>
                <a:latin typeface="Courier New"/>
                <a:ea typeface="MS Mincho"/>
                <a:cs typeface="Times New Roman"/>
              </a:rPr>
              <a:t>''  flag for structural wall or not. </a:t>
            </a:r>
            <a:endParaRPr lang="en-US" sz="2400" dirty="0">
              <a:latin typeface="Calibri"/>
              <a:ea typeface="MS Mincho"/>
              <a:cs typeface="Times New Roman"/>
            </a:endParaRPr>
          </a:p>
          <a:p>
            <a:pPr marL="0" marR="0">
              <a:lnSpc>
                <a:spcPct val="115000"/>
              </a:lnSpc>
              <a:spcBef>
                <a:spcPts val="0"/>
              </a:spcBef>
              <a:spcAft>
                <a:spcPts val="0"/>
              </a:spcAft>
            </a:pP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loop through list of points and define four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3</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base curve from two points.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wall using the one of overloaded methods.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 = </a:t>
            </a:r>
            <a:r>
              <a:rPr lang="en-US" sz="1800" dirty="0" err="1">
                <a:latin typeface="Courier New"/>
                <a:ea typeface="MS Mincho"/>
                <a:cs typeface="Times New Roman"/>
              </a:rPr>
              <a:t>Wall.</a:t>
            </a:r>
            <a:r>
              <a:rPr lang="en-US" sz="1800" b="1" dirty="0" err="1">
                <a:latin typeface="Courier New"/>
                <a:ea typeface="MS Mincho"/>
                <a:cs typeface="Times New Roman"/>
              </a:rPr>
              <a:t>Create</a:t>
            </a:r>
            <a:r>
              <a:rPr lang="en-US" sz="1800" dirty="0">
                <a:latin typeface="Courier New"/>
                <a:ea typeface="MS Mincho"/>
                <a:cs typeface="Times New Roman"/>
              </a:rPr>
              <a:t>(</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level1, </a:t>
            </a:r>
            <a:r>
              <a:rPr lang="en-US" sz="1800" dirty="0" err="1">
                <a:latin typeface="Courier New"/>
                <a:ea typeface="MS Mincho"/>
                <a:cs typeface="Times New Roman"/>
              </a:rPr>
              <a:t>isStructural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Top Constraint to Level 2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BuiltInParameter.WALL_HEIGHT_TYPE</a:t>
            </a:r>
            <a:r>
              <a:rPr lang="en-US" sz="1800" dirty="0">
                <a:latin typeface="Courier New"/>
                <a:ea typeface="MS Mincho"/>
                <a:cs typeface="Times New Roman"/>
              </a:rPr>
              <a:t>).Set(level2.Id)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Next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This is important. we need these lines to have </a:t>
            </a:r>
            <a:r>
              <a:rPr lang="en-US" sz="1800" b="1" dirty="0" err="1">
                <a:solidFill>
                  <a:srgbClr val="008000"/>
                </a:solidFill>
                <a:latin typeface="Courier New"/>
                <a:ea typeface="MS Mincho"/>
                <a:cs typeface="Times New Roman"/>
              </a:rPr>
              <a:t>shrinkwrap</a:t>
            </a:r>
            <a:r>
              <a:rPr lang="en-US" sz="1800" b="1" dirty="0">
                <a:solidFill>
                  <a:srgbClr val="008000"/>
                </a:solidFill>
                <a:latin typeface="Courier New"/>
                <a:ea typeface="MS Mincho"/>
                <a:cs typeface="Times New Roman"/>
              </a:rPr>
              <a:t> working.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m_rvtDoc.Regenerate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m_rvtDoc.AutoJoinElements</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br>
              <a:rPr lang="en-US" sz="1800" dirty="0">
                <a:latin typeface="Courier New"/>
                <a:ea typeface="MS Mincho"/>
                <a:cs typeface="Times New Roman"/>
              </a:rPr>
            </a:br>
            <a:r>
              <a:rPr lang="en-US" sz="1800" dirty="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door to the center of the given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AddDoor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door type to use.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FamilySymbol</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ElementFiltering.FindFamilyType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M_Single</a:t>
            </a:r>
            <a:r>
              <a:rPr lang="en-US" sz="1800" dirty="0">
                <a:solidFill>
                  <a:srgbClr val="A31515"/>
                </a:solidFill>
                <a:latin typeface="Courier New"/>
                <a:ea typeface="MS Mincho"/>
                <a:cs typeface="Times New Roman"/>
              </a:rPr>
              <a:t>-Flush"</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"0915 x 2134mm"</a:t>
            </a:r>
            <a:r>
              <a:rPr lang="en-US" sz="1800" dirty="0">
                <a:latin typeface="Courier New"/>
                <a:ea typeface="MS Mincho"/>
                <a:cs typeface="Times New Roman"/>
              </a:rPr>
              <a:t>, </a:t>
            </a:r>
            <a:r>
              <a:rPr lang="en-US" sz="1800" dirty="0" err="1">
                <a:latin typeface="Courier New"/>
                <a:ea typeface="MS Mincho"/>
                <a:cs typeface="Times New Roman"/>
              </a:rPr>
              <a:t>BuiltInCategory.OST_Doors</a:t>
            </a:r>
            <a:r>
              <a:rPr lang="en-US" sz="1800" dirty="0">
                <a:latin typeface="Courier New"/>
                <a:ea typeface="MS Mincho"/>
                <a:cs typeface="Times New Roman"/>
              </a:rPr>
              <a:t>)</a:t>
            </a:r>
            <a:br>
              <a:rPr lang="en-US" sz="1800" dirty="0">
                <a:latin typeface="Courier New"/>
                <a:ea typeface="MS Mincho"/>
                <a:cs typeface="Times New Roman"/>
              </a:rPr>
            </a:b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start and end points of the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LocationCurve</a:t>
            </a:r>
            <a:r>
              <a:rPr lang="en-US" sz="1800" dirty="0">
                <a:latin typeface="Courier New"/>
                <a:ea typeface="MS Mincho"/>
                <a:cs typeface="Times New Roman"/>
              </a:rPr>
              <a:t> = </a:t>
            </a:r>
            <a:r>
              <a:rPr lang="en-US" sz="1800" dirty="0" err="1">
                <a:latin typeface="Courier New"/>
                <a:ea typeface="MS Mincho"/>
                <a:cs typeface="Times New Roman"/>
              </a:rPr>
              <a:t>hostWall.Location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locCurve.Curve.GetEndPoint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locCurve.Curve.GetEndPoint</a:t>
            </a:r>
            <a:r>
              <a:rPr lang="en-US" sz="1800" dirty="0">
                <a:latin typeface="Courier New"/>
                <a:ea typeface="MS Mincho"/>
                <a:cs typeface="Times New Roman"/>
              </a:rPr>
              <a:t>(1)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calculate the mid point.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(pt1 + pt2) / 2.0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want to set the reference as a bottom of the wall or level1.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idLevel1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_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hostWall.Parameter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BuiltInParameter.WALL_BASE_CONSTRAINT</a:t>
            </a:r>
            <a:r>
              <a:rPr lang="en-US" sz="1800" dirty="0">
                <a:latin typeface="Courier New"/>
                <a:ea typeface="MS Mincho"/>
                <a:cs typeface="Times New Roman"/>
              </a:rPr>
              <a:t>).</a:t>
            </a:r>
            <a:r>
              <a:rPr lang="en-US" sz="1800" dirty="0" err="1">
                <a:latin typeface="Courier New"/>
                <a:ea typeface="MS Mincho"/>
                <a:cs typeface="Times New Roman"/>
              </a:rPr>
              <a:t>AsElementId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m_rvtDoc.Element</a:t>
            </a:r>
            <a:r>
              <a:rPr lang="en-US" sz="1800" dirty="0">
                <a:latin typeface="Courier New"/>
                <a:ea typeface="MS Mincho"/>
                <a:cs typeface="Times New Roman"/>
              </a:rPr>
              <a:t>(idLevel1)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finally, create a door.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aDoor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FamilyInstance</a:t>
            </a:r>
            <a:r>
              <a:rPr lang="en-US" sz="1800" dirty="0">
                <a:latin typeface="Courier New"/>
                <a:ea typeface="MS Mincho"/>
                <a:cs typeface="Times New Roman"/>
              </a:rPr>
              <a:t> = </a:t>
            </a:r>
            <a:r>
              <a:rPr lang="en-US" sz="1800" b="1" dirty="0" err="1">
                <a:latin typeface="Courier New"/>
                <a:ea typeface="MS Mincho"/>
                <a:cs typeface="Times New Roman"/>
              </a:rPr>
              <a:t>m_rvtDoc.Create.NewFamilyInstance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pt,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level1, </a:t>
            </a:r>
            <a:r>
              <a:rPr lang="en-US" sz="1800" dirty="0" err="1">
                <a:latin typeface="Courier New"/>
                <a:ea typeface="MS Mincho"/>
                <a:cs typeface="Times New Roman"/>
              </a:rPr>
              <a:t>StructuralType.NonStructural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endParaRPr lang="en-US" sz="1800" dirty="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API Intro Labs  </a:t>
            </a:r>
          </a:p>
        </p:txBody>
      </p:sp>
      <p:sp>
        <p:nvSpPr>
          <p:cNvPr id="3" name="Content Placeholder 2"/>
          <p:cNvSpPr>
            <a:spLocks noGrp="1"/>
          </p:cNvSpPr>
          <p:nvPr>
            <p:ph idx="1"/>
          </p:nvPr>
        </p:nvSpPr>
        <p:spPr/>
        <p:txBody>
          <a:bodyPr/>
          <a:lstStyle/>
          <a:p>
            <a:r>
              <a:rPr lang="en-US" dirty="0" err="1"/>
              <a:t>Revit</a:t>
            </a:r>
            <a:r>
              <a:rPr lang="en-US" dirty="0"/>
              <a:t> API fundamentals </a:t>
            </a:r>
          </a:p>
          <a:p>
            <a:pPr lvl="1"/>
            <a:r>
              <a:rPr lang="en-US" dirty="0" err="1"/>
              <a:t>Revit</a:t>
            </a:r>
            <a:r>
              <a:rPr lang="en-US" dirty="0"/>
              <a:t> Add-ins: external command/application, attributes, add-in manifest and object model </a:t>
            </a:r>
          </a:p>
          <a:p>
            <a:pPr lvl="1"/>
            <a:r>
              <a:rPr lang="en-US" dirty="0"/>
              <a:t>Representation of </a:t>
            </a:r>
            <a:r>
              <a:rPr lang="en-US" dirty="0" err="1"/>
              <a:t>Revit</a:t>
            </a:r>
            <a:r>
              <a:rPr lang="en-US" dirty="0"/>
              <a:t> elements  </a:t>
            </a:r>
          </a:p>
          <a:p>
            <a:pPr lvl="1"/>
            <a:r>
              <a:rPr lang="en-US" dirty="0"/>
              <a:t>Element iteration, filtering and queries </a:t>
            </a:r>
          </a:p>
          <a:p>
            <a:pPr lvl="1"/>
            <a:r>
              <a:rPr lang="en-US" dirty="0"/>
              <a:t>Element modification</a:t>
            </a:r>
          </a:p>
          <a:p>
            <a:pPr lvl="1"/>
            <a:r>
              <a:rPr lang="en-US" dirty="0"/>
              <a:t>Model creation </a:t>
            </a:r>
          </a:p>
          <a:p>
            <a:r>
              <a:rPr lang="en-US"/>
              <a:t>Exercises</a:t>
            </a:r>
            <a:endParaRPr lang="en-US" dirty="0"/>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endParaRPr lang="en-US" dirty="0"/>
          </a:p>
          <a:p>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Addendum: Additional Lab Exercises</a:t>
            </a:r>
          </a:p>
        </p:txBody>
      </p:sp>
      <p:sp>
        <p:nvSpPr>
          <p:cNvPr id="3" name="Content Placeholder 2"/>
          <p:cNvSpPr>
            <a:spLocks noGrp="1"/>
          </p:cNvSpPr>
          <p:nvPr>
            <p:ph idx="1"/>
          </p:nvPr>
        </p:nvSpPr>
        <p:spPr/>
        <p:txBody>
          <a:bodyPr/>
          <a:lstStyle/>
          <a:p>
            <a:r>
              <a:rPr lang="en-US" dirty="0"/>
              <a:t>If interested, work on additional labs:</a:t>
            </a:r>
          </a:p>
          <a:p>
            <a:pPr lvl="1"/>
            <a:r>
              <a:rPr lang="en-US" b="1" dirty="0"/>
              <a:t>Extensible Storage Lab </a:t>
            </a:r>
            <a:r>
              <a:rPr lang="en-US" dirty="0"/>
              <a:t>– Learn to add custom data to Revit element</a:t>
            </a:r>
          </a:p>
          <a:p>
            <a:pPr lvl="1"/>
            <a:r>
              <a:rPr lang="en-US" b="1" dirty="0"/>
              <a:t>Shared Parameter Lab </a:t>
            </a:r>
            <a:r>
              <a:rPr lang="en-US" dirty="0"/>
              <a:t>– Learn to create shared parameters</a:t>
            </a:r>
          </a:p>
        </p:txBody>
      </p:sp>
    </p:spTree>
    <p:extLst>
      <p:ext uri="{BB962C8B-B14F-4D97-AF65-F5344CB8AC3E}">
        <p14:creationId xmlns:p14="http://schemas.microsoft.com/office/powerpoint/2010/main" val="137515363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a:p>
          <a:p>
            <a:pPr algn="ctr"/>
            <a:endParaRPr lang="en-US" sz="4400" b="1" dirty="0"/>
          </a:p>
          <a:p>
            <a:pPr algn="ctr"/>
            <a:endParaRPr lang="en-US" sz="4400" b="1" dirty="0"/>
          </a:p>
          <a:p>
            <a:pPr algn="ctr">
              <a:buNone/>
            </a:pPr>
            <a:r>
              <a:rPr lang="en-US" sz="4400" b="1" dirty="0"/>
              <a:t>Thank you!</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66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Samples</a:t>
            </a:r>
          </a:p>
        </p:txBody>
      </p:sp>
      <p:sp>
        <p:nvSpPr>
          <p:cNvPr id="3" name="Content Placeholder 2"/>
          <p:cNvSpPr>
            <a:spLocks noGrp="1"/>
          </p:cNvSpPr>
          <p:nvPr>
            <p:ph idx="1"/>
          </p:nvPr>
        </p:nvSpPr>
        <p:spPr>
          <a:xfrm>
            <a:off x="593725" y="1677987"/>
            <a:ext cx="11762080" cy="4191000"/>
          </a:xfrm>
        </p:spPr>
        <p:txBody>
          <a:bodyPr/>
          <a:lstStyle/>
          <a:p>
            <a:r>
              <a:rPr lang="en-GB" dirty="0"/>
              <a:t>Documentation</a:t>
            </a:r>
          </a:p>
          <a:p>
            <a:pPr lvl="1"/>
            <a:r>
              <a:rPr lang="en-GB" sz="2400" dirty="0"/>
              <a:t>ReadMeFirst.doc</a:t>
            </a:r>
          </a:p>
          <a:p>
            <a:r>
              <a:rPr lang="en-US" dirty="0"/>
              <a:t>Main samples solution</a:t>
            </a:r>
            <a:endParaRPr lang="en-GB" dirty="0"/>
          </a:p>
          <a:p>
            <a:pPr lvl="1"/>
            <a:r>
              <a:rPr lang="en-GB" sz="2400" dirty="0"/>
              <a:t>SDKSamples.sln</a:t>
            </a:r>
          </a:p>
          <a:p>
            <a:r>
              <a:rPr lang="en-US" dirty="0"/>
              <a:t>And the samples themselves!</a:t>
            </a:r>
            <a:endParaRPr lang="en-GB" dirty="0"/>
          </a:p>
          <a:p>
            <a:endParaRPr lang="en-US" dirty="0"/>
          </a:p>
        </p:txBody>
      </p:sp>
      <p:pic>
        <p:nvPicPr>
          <p:cNvPr id="5" name="Picture 4" descr="Table&#10;&#10;Description automatically generated">
            <a:extLst>
              <a:ext uri="{FF2B5EF4-FFF2-40B4-BE49-F238E27FC236}">
                <a16:creationId xmlns:a16="http://schemas.microsoft.com/office/drawing/2014/main" id="{ED645D73-3072-42A9-8DEA-9627D9170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46" y="4268788"/>
            <a:ext cx="11412829" cy="5071562"/>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t>
            </a:r>
            <a:r>
              <a:rPr lang="en-US" dirty="0" err="1"/>
              <a:t>Revit</a:t>
            </a:r>
            <a:r>
              <a:rPr lang="en-US" dirty="0"/>
              <a:t> </a:t>
            </a:r>
          </a:p>
        </p:txBody>
      </p:sp>
      <p:sp>
        <p:nvSpPr>
          <p:cNvPr id="3" name="Content Placeholder 2"/>
          <p:cNvSpPr>
            <a:spLocks noGrp="1"/>
          </p:cNvSpPr>
          <p:nvPr>
            <p:ph idx="1"/>
          </p:nvPr>
        </p:nvSpPr>
        <p:spPr>
          <a:xfrm>
            <a:off x="593724" y="1754187"/>
            <a:ext cx="12417425" cy="7086600"/>
          </a:xfrm>
        </p:spPr>
        <p:txBody>
          <a:bodyPr/>
          <a:lstStyle/>
          <a:p>
            <a:pPr>
              <a:buNone/>
            </a:pPr>
            <a:r>
              <a:rPr lang="en-GB" dirty="0"/>
              <a:t>1. External command</a:t>
            </a:r>
          </a:p>
          <a:p>
            <a:pPr lvl="1"/>
            <a:r>
              <a:rPr lang="en-GB" sz="2400" dirty="0"/>
              <a:t>Implement </a:t>
            </a:r>
            <a:r>
              <a:rPr lang="en-GB" sz="2400" dirty="0" err="1"/>
              <a:t>IExternalCommand</a:t>
            </a:r>
            <a:r>
              <a:rPr lang="en-GB" sz="2400" dirty="0"/>
              <a:t>; install an add-in manifest</a:t>
            </a:r>
          </a:p>
          <a:p>
            <a:pPr lvl="1"/>
            <a:r>
              <a:rPr lang="en-GB" sz="2400" dirty="0"/>
              <a:t>Commands are added to the </a:t>
            </a:r>
            <a:r>
              <a:rPr lang="en-US" sz="2400" dirty="0"/>
              <a:t>External Tools </a:t>
            </a:r>
            <a:r>
              <a:rPr lang="en-US" sz="2400" dirty="0" err="1"/>
              <a:t>pulldown</a:t>
            </a:r>
            <a:r>
              <a:rPr lang="en-US" sz="2400" dirty="0"/>
              <a:t> in the </a:t>
            </a:r>
            <a:r>
              <a:rPr lang="en-GB" sz="2400" dirty="0"/>
              <a:t>ribbon A</a:t>
            </a:r>
            <a:r>
              <a:rPr lang="en-US" sz="2400" dirty="0" err="1"/>
              <a:t>dd</a:t>
            </a:r>
            <a:r>
              <a:rPr lang="en-US" sz="2400" dirty="0"/>
              <a:t>-Ins tab</a:t>
            </a:r>
            <a:endParaRPr lang="en-GB" sz="2400" dirty="0"/>
          </a:p>
          <a:p>
            <a:pPr lvl="1"/>
            <a:r>
              <a:rPr lang="en-GB" sz="2400" dirty="0"/>
              <a:t>Tools &gt; External Tools</a:t>
            </a:r>
            <a:br>
              <a:rPr lang="en-GB" sz="2400" dirty="0"/>
            </a:br>
            <a:endParaRPr lang="en-GB" sz="2400" dirty="0"/>
          </a:p>
          <a:p>
            <a:pPr>
              <a:buNone/>
            </a:pPr>
            <a:r>
              <a:rPr lang="en-GB" dirty="0"/>
              <a:t>2. External application</a:t>
            </a:r>
          </a:p>
          <a:p>
            <a:pPr lvl="1"/>
            <a:r>
              <a:rPr lang="en-GB" sz="2400" dirty="0"/>
              <a:t>Implement </a:t>
            </a:r>
            <a:r>
              <a:rPr lang="en-GB" sz="2400" dirty="0" err="1"/>
              <a:t>IExternalApplication</a:t>
            </a:r>
            <a:r>
              <a:rPr lang="en-GB" sz="2400" dirty="0"/>
              <a:t>; install an add-in manifest</a:t>
            </a:r>
          </a:p>
          <a:p>
            <a:pPr lvl="1"/>
            <a:r>
              <a:rPr lang="en-GB" sz="2400" dirty="0"/>
              <a:t>Applications can </a:t>
            </a:r>
            <a:r>
              <a:rPr lang="en-US" sz="2400" dirty="0"/>
              <a:t>create new panels in the ribbon Add-Ins tab</a:t>
            </a:r>
            <a:endParaRPr lang="en-GB" sz="2400" dirty="0"/>
          </a:p>
          <a:p>
            <a:pPr lvl="1"/>
            <a:r>
              <a:rPr lang="en-GB" sz="2400" dirty="0"/>
              <a:t>External applications can invoke external commands</a:t>
            </a:r>
            <a:br>
              <a:rPr lang="en-GB" sz="2400" dirty="0"/>
            </a:br>
            <a:endParaRPr lang="en-GB" sz="2400" dirty="0"/>
          </a:p>
          <a:p>
            <a:pPr>
              <a:buNone/>
            </a:pPr>
            <a:r>
              <a:rPr lang="en-US" dirty="0"/>
              <a:t>3. </a:t>
            </a:r>
            <a:r>
              <a:rPr lang="en-US" dirty="0" err="1"/>
              <a:t>SharpDevelop</a:t>
            </a:r>
            <a:r>
              <a:rPr lang="en-US" dirty="0"/>
              <a:t> macro </a:t>
            </a:r>
            <a:r>
              <a:rPr lang="en-US" sz="2400" baseline="30000" dirty="0"/>
              <a:t>*) </a:t>
            </a:r>
            <a:r>
              <a:rPr lang="en-US" sz="2400" dirty="0"/>
              <a:t>not today’s focus</a:t>
            </a:r>
            <a:endParaRPr lang="en-GB" dirty="0"/>
          </a:p>
          <a:p>
            <a:pPr lvl="1">
              <a:buNone/>
            </a:pPr>
            <a:r>
              <a:rPr lang="en-US" sz="1800" dirty="0"/>
              <a:t>  </a:t>
            </a:r>
            <a:endParaRPr lang="en-US" sz="2000" dirty="0"/>
          </a:p>
          <a:p>
            <a:endParaRPr lang="en-US" dirty="0"/>
          </a:p>
        </p:txBody>
      </p:sp>
    </p:spTree>
  </p:cSld>
  <p:clrMapOvr>
    <a:masterClrMapping/>
  </p:clrMapOvr>
  <p:transition/>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purl.org/dc/elements/1.1/"/>
    <ds:schemaRef ds:uri="http://schemas.microsoft.com/office/2006/metadata/properties"/>
    <ds:schemaRef ds:uri="f53a3603-67ad-45e2-accf-d44f8756b321"/>
    <ds:schemaRef ds:uri="http://purl.org/dc/terms/"/>
    <ds:schemaRef ds:uri="http://purl.org/dc/dcmitype/"/>
    <ds:schemaRef ds:uri="http://schemas.microsoft.com/office/2006/documentManagement/types"/>
    <ds:schemaRef ds:uri="http://schemas.openxmlformats.org/package/2006/metadata/core-properties"/>
    <ds:schemaRef ds:uri="c8bab806-ca78-4cad-94f6-48e563f76e9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9182</Words>
  <Application>Microsoft Office PowerPoint</Application>
  <PresentationFormat>Custom</PresentationFormat>
  <Paragraphs>1262</Paragraphs>
  <Slides>77</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Courier New</vt:lpstr>
      <vt:lpstr>Frutiger Next LT W1G</vt:lpstr>
      <vt:lpstr>Gill Sans</vt:lpstr>
      <vt:lpstr>Helvetica</vt:lpstr>
      <vt:lpstr>Lucida Grande</vt:lpstr>
      <vt:lpstr>Wingdings</vt:lpstr>
      <vt:lpstr>1_ADSK_White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2021-04-28T15:51:37Z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