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adnaan" userId="c002d6234f675768" providerId="LiveId" clId="{4132A5CA-CAFA-45DF-B26F-E40657514E55}"/>
    <pc:docChg chg="modSld">
      <pc:chgData name="syed adnaan" userId="c002d6234f675768" providerId="LiveId" clId="{4132A5CA-CAFA-45DF-B26F-E40657514E55}" dt="2024-08-09T05:46:55.284" v="5" actId="5793"/>
      <pc:docMkLst>
        <pc:docMk/>
      </pc:docMkLst>
      <pc:sldChg chg="modSp mod">
        <pc:chgData name="syed adnaan" userId="c002d6234f675768" providerId="LiveId" clId="{4132A5CA-CAFA-45DF-B26F-E40657514E55}" dt="2024-08-08T16:55:43.674" v="2" actId="14100"/>
        <pc:sldMkLst>
          <pc:docMk/>
          <pc:sldMk cId="1550432649" sldId="259"/>
        </pc:sldMkLst>
        <pc:picChg chg="mod">
          <ac:chgData name="syed adnaan" userId="c002d6234f675768" providerId="LiveId" clId="{4132A5CA-CAFA-45DF-B26F-E40657514E55}" dt="2024-08-08T16:55:43.674" v="2" actId="14100"/>
          <ac:picMkLst>
            <pc:docMk/>
            <pc:sldMk cId="1550432649" sldId="259"/>
            <ac:picMk id="5" creationId="{057E57C2-7FB4-185E-F479-A867451B3916}"/>
          </ac:picMkLst>
        </pc:picChg>
      </pc:sldChg>
      <pc:sldChg chg="modSp mod">
        <pc:chgData name="syed adnaan" userId="c002d6234f675768" providerId="LiveId" clId="{4132A5CA-CAFA-45DF-B26F-E40657514E55}" dt="2024-08-09T05:46:55.284" v="5" actId="5793"/>
        <pc:sldMkLst>
          <pc:docMk/>
          <pc:sldMk cId="4041911994" sldId="260"/>
        </pc:sldMkLst>
        <pc:spChg chg="mod">
          <ac:chgData name="syed adnaan" userId="c002d6234f675768" providerId="LiveId" clId="{4132A5CA-CAFA-45DF-B26F-E40657514E55}" dt="2024-08-09T05:46:55.284" v="5" actId="5793"/>
          <ac:spMkLst>
            <pc:docMk/>
            <pc:sldMk cId="4041911994" sldId="260"/>
            <ac:spMk id="13" creationId="{DE1F1842-8D60-6DFA-EF2C-FF4C5E00FB5B}"/>
          </ac:spMkLst>
        </pc:spChg>
      </pc:sldChg>
      <pc:sldChg chg="modSp mod">
        <pc:chgData name="syed adnaan" userId="c002d6234f675768" providerId="LiveId" clId="{4132A5CA-CAFA-45DF-B26F-E40657514E55}" dt="2024-08-08T16:55:52.512" v="4" actId="20577"/>
        <pc:sldMkLst>
          <pc:docMk/>
          <pc:sldMk cId="3641966235" sldId="262"/>
        </pc:sldMkLst>
        <pc:spChg chg="mod">
          <ac:chgData name="syed adnaan" userId="c002d6234f675768" providerId="LiveId" clId="{4132A5CA-CAFA-45DF-B26F-E40657514E55}" dt="2024-08-08T16:55:52.512" v="4" actId="20577"/>
          <ac:spMkLst>
            <pc:docMk/>
            <pc:sldMk cId="3641966235" sldId="262"/>
            <ac:spMk id="7" creationId="{AD07E86C-D462-D9B9-5C03-67AA95377C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6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0CE6C-4C02-4B38-9594-711C69BBAC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CCE8E9-1D92-47CC-9F4B-7F9B88D8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378F-BAF9-2B50-3FB2-C9D97A8C1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706C8-4D20-B1E2-15C3-90FC142DA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C23D-6DE5-49C0-93EC-427BBE3B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>
                <a:latin typeface="Calibri-Bold"/>
              </a:rPr>
              <a:t>Forwarders Performance Analysis: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6EA06-34D3-980B-79D1-11A841E7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681" y="2034567"/>
            <a:ext cx="4062714" cy="24448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955FA-6F42-511F-7EC1-C53A37BF4050}"/>
              </a:ext>
            </a:extLst>
          </p:cNvPr>
          <p:cNvSpPr txBox="1"/>
          <p:nvPr/>
        </p:nvSpPr>
        <p:spPr>
          <a:xfrm>
            <a:off x="1088020" y="3912243"/>
            <a:ext cx="9074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There's a noticeable difference in on-time performance between forwarders.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GFF 15 exhibits the highest on-time percentage.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045C-A641-8FED-C986-0DC47F0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/>
              <a:t>Recommendations.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2B09-AFEF-1A91-01E9-14FA0F7B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5408"/>
            <a:ext cx="10058400" cy="340368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Forwarders with lower on-time percentages could benefit from analyzing their operations to identify areas for improvement and enhance their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delivery routes to reduce travel time and fuel consumption.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Implement real-time shipment tracking to monitor progress and address delays proactively.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Implement inventory management strategies to reduce stock levels and transportation requirements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05E64C-9F7A-07D1-7970-271523B2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A347A3-DE62-00E7-6C0A-8E5465FC0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5C08A2-DEAC-B201-5FA3-77721D29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BBDB21-11CD-72CE-F90B-58B72569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201138"/>
            <a:ext cx="1338828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5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ECCB-2031-9AF1-933F-87A8ABBA77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1041723"/>
            <a:ext cx="12192000" cy="4827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51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DD8-0672-92EA-7819-D200269A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34B7-FD40-7742-1E0E-5AE233DE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170"/>
            <a:ext cx="10515600" cy="5065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As a logistics analyst for our pharmaceutical company, I have compiled and analyzed data from our logistics and pharma online portals to provide a comprehensive overview of our shipment performance. </a:t>
            </a:r>
          </a:p>
          <a:p>
            <a:r>
              <a:rPr lang="en-US" dirty="0"/>
              <a:t>This analysis includes a detailed assessment of on-time versus late shipments, with a focus on country-wise summaries to identify regions with performance issues. Additionally, I have conducted a cost analysis comparing product costs to freight costs to uncover potential inefficiencies and opportunities for cost reduction. </a:t>
            </a:r>
          </a:p>
          <a:p>
            <a:r>
              <a:rPr lang="en-US" dirty="0"/>
              <a:t>Based on these findings, I have developed actionable recommendations to optimize routes, enhance cost efficiency, and improve our alignment with forwarders. The insights will be presented through a detailed Power BI report and a narrative storyboard to ensure clarity for all members of the leadership team, including those without direct access to analytical tools.</a:t>
            </a:r>
          </a:p>
        </p:txBody>
      </p:sp>
    </p:spTree>
    <p:extLst>
      <p:ext uri="{BB962C8B-B14F-4D97-AF65-F5344CB8AC3E}">
        <p14:creationId xmlns:p14="http://schemas.microsoft.com/office/powerpoint/2010/main" val="27224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0557-BEC2-A0FE-DB0E-16CE7F7D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6E97-35DA-D00B-6C1D-E60B09AB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77" y="1949906"/>
            <a:ext cx="10058400" cy="4023360"/>
          </a:xfrm>
        </p:spPr>
        <p:txBody>
          <a:bodyPr/>
          <a:lstStyle/>
          <a:p>
            <a:r>
              <a:rPr lang="en-US" dirty="0"/>
              <a:t>The primary objectives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On-Time vs. Late Shipment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Country-Wise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Product Cost vs. Freight Cost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0" u="none" strike="noStrike" baseline="0" dirty="0">
                <a:latin typeface="Calibri-Bold"/>
              </a:rPr>
              <a:t>Forwarders Performance Analysis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9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2905-8187-A553-52EF-918B8DB4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3371"/>
          </a:xfrm>
        </p:spPr>
        <p:txBody>
          <a:bodyPr/>
          <a:lstStyle/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Preparation: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93B30A-27AD-C047-20D5-8AAE2264D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19"/>
            <a:ext cx="9945757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 Datasets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Combine the Logistics Data with the Product Cost Per EA data using the product number as the key.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 there are no missing values, outliers, or inconsistent data formats. Check the date formats, numerical consistency (e.g., freight cost, product cost).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2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901B-F80A-867F-EFA6-CE8F004F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On-Time vs. Late Shipment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4AF8-0CD5-BB5A-4896-878BDE4B0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094" y="2129697"/>
            <a:ext cx="3622876" cy="23844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7101E-9C09-1770-92C3-D488C2FF33BC}"/>
              </a:ext>
            </a:extLst>
          </p:cNvPr>
          <p:cNvSpPr txBox="1"/>
          <p:nvPr/>
        </p:nvSpPr>
        <p:spPr>
          <a:xfrm>
            <a:off x="1284789" y="3657600"/>
            <a:ext cx="98732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The "On-time" status is significantly more prevalent than the "Late" status, indicating a relatively high on-time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4038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BB4-C32E-9A40-28C3-7CB4F491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Country-Wise Summary: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57C2-7FB4-185E-F479-A867451B3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74" y="1888435"/>
            <a:ext cx="3200400" cy="221019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40531E-53C0-C2EF-7D4E-C268956C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73" y="1794076"/>
            <a:ext cx="3534418" cy="265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CB0EB-27AD-6F60-3C5D-C6084F9DC8B7}"/>
              </a:ext>
            </a:extLst>
          </p:cNvPr>
          <p:cNvSpPr txBox="1"/>
          <p:nvPr/>
        </p:nvSpPr>
        <p:spPr>
          <a:xfrm rot="10800000" flipV="1">
            <a:off x="833377" y="4758510"/>
            <a:ext cx="9213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There's a notable difference in on-time performance between countries. Belgium stands out as having a significantly higher count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15504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17A6D9-CD48-2B93-AAAE-D816B8A2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31" y="1944547"/>
            <a:ext cx="3331769" cy="3787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BC6D2C-9997-2853-D7F4-7F40D35E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94" y="1944547"/>
            <a:ext cx="3136700" cy="39101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F117BE-C1A2-CF3C-153D-9AB6DB73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Country-Wise Summary: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1F1842-8D60-6DFA-EF2C-FF4C5E00FB5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81416" y="5486400"/>
            <a:ext cx="215864" cy="3826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856B-4B01-C33C-5133-C22ABEB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Cost vs. Freight Cost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C5848-7456-1F66-6413-0992EC35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554" y="1932972"/>
            <a:ext cx="4502551" cy="22999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7E13A-8FDB-A441-F654-A0E64347D5F9}"/>
              </a:ext>
            </a:extLst>
          </p:cNvPr>
          <p:cNvSpPr txBox="1"/>
          <p:nvPr/>
        </p:nvSpPr>
        <p:spPr>
          <a:xfrm>
            <a:off x="733063" y="4232908"/>
            <a:ext cx="106207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There's a noticeable difference in both freight cost and product cost across the various product numbers. Some products have significantly higher counts than others for both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appears to be a general trend where products with higher freight costs also tend to have higher product costs.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FBE480-246C-AA0B-5F44-88B9B5FF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136" y="-4879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1409F0F-D57A-F7AA-ED9F-8899DCD0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3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A48A-6528-EF8D-EDD6-87B215C5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Cost vs. Freight Cost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EEB61-2BFF-D45F-AF34-228BF1AF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451" y="1938160"/>
            <a:ext cx="4294207" cy="21490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7E86C-D462-D9B9-5C03-67AA95377C47}"/>
              </a:ext>
            </a:extLst>
          </p:cNvPr>
          <p:cNvSpPr txBox="1"/>
          <p:nvPr/>
        </p:nvSpPr>
        <p:spPr>
          <a:xfrm>
            <a:off x="640948" y="3301678"/>
            <a:ext cx="1091010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chart reveals a substantial increase in freight costs in 2021, followed by a slight decline in 2022. This could be attributed to factors like supply chain disruptions, fuel prices, or demand fluctuations.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consistent increase in product costs over the three years suggests rising production expenses or material costs.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966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501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Calibri-Bold</vt:lpstr>
      <vt:lpstr>Retrospect</vt:lpstr>
      <vt:lpstr>Logistics dataset</vt:lpstr>
      <vt:lpstr>Introduction </vt:lpstr>
      <vt:lpstr>Objectives:</vt:lpstr>
      <vt:lpstr>Data Preparation: </vt:lpstr>
      <vt:lpstr>On-Time vs. Late Shipment Analysis:</vt:lpstr>
      <vt:lpstr>Country-Wise Summary:</vt:lpstr>
      <vt:lpstr>Country-Wise Summary:</vt:lpstr>
      <vt:lpstr>Product Cost vs. Freight Cost Analysis:</vt:lpstr>
      <vt:lpstr>Product Cost vs. Freight Cost Analysis:</vt:lpstr>
      <vt:lpstr>Forwarders Performance Analysis:</vt:lpstr>
      <vt:lpstr>Recommendations.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adnaan</dc:creator>
  <cp:lastModifiedBy>syed adnaan</cp:lastModifiedBy>
  <cp:revision>1</cp:revision>
  <dcterms:created xsi:type="dcterms:W3CDTF">2024-08-08T11:11:11Z</dcterms:created>
  <dcterms:modified xsi:type="dcterms:W3CDTF">2024-08-09T05:56:50Z</dcterms:modified>
</cp:coreProperties>
</file>