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3716000" cy="24384000"/>
  <p:embeddedFontLst>
    <p:embeddedFont>
      <p:font typeface="Arial Black" panose="020B0A040201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EB Garamond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FOTGNReIe1DhisanOtcyYfVc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4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Financial Overview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QUARTERLY PERFORMANCE</a:t>
            </a:r>
            <a:endParaRPr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2A709A-DC54-4ABB-A5D1-BCD56323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50219"/>
              </p:ext>
            </p:extLst>
          </p:nvPr>
        </p:nvGraphicFramePr>
        <p:xfrm>
          <a:off x="768096" y="1628774"/>
          <a:ext cx="10502900" cy="436005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0441449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50470964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16498515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663695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31935479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84785469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4307872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96474670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66281576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202411431"/>
                    </a:ext>
                  </a:extLst>
                </a:gridCol>
              </a:tblGrid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effectLst/>
                        </a:rPr>
                        <a:t>BigTechCompany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Q1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Q1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18328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sng" strike="noStrike" dirty="0">
                          <a:effectLst/>
                        </a:rPr>
                        <a:t>($ in thousands)</a:t>
                      </a:r>
                      <a:endParaRPr lang="en-IN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2021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2021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2021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2021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2022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2022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2022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2022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2023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43663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Revenues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$501,430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$513,924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$523,843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$539,652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$550,744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$557,910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$554,791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$549,644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$571,305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8848938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Quarterly Growth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2%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2%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3%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2%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1%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-1%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-1%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4%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9392532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9209993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Operating Income (EBITDA)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$137,190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$129,334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$122,868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$44,224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$138,014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$110,480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$107,311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$38,493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$120,002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7968379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Quarterly Growth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-6%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-5%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-64%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212%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-20%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-64%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212%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0929888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4027918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Income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$119,470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$94,711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$101,435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$42,520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$111,821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$100,867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$97,877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$3,870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$102,019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7936944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Quarterly Growth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-21%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7%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-58%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163%</a:t>
                      </a:r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-10%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-96%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2536%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9807786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Income per Share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$1.37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$0.12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2781790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3225598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Free Cash Flow (FCF)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$48,416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-$12,253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-$7,438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-$39,848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$56,118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$891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$33,030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$23,259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$56,812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7710675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9273961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Financial Metrics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sng" strike="noStrike">
                          <a:effectLst/>
                        </a:rPr>
                        <a:t>Q1 2021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sng" strike="noStrike">
                          <a:effectLst/>
                        </a:rPr>
                        <a:t>Q2 2021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sng" strike="noStrike">
                          <a:effectLst/>
                        </a:rPr>
                        <a:t>Q3 2021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sng" strike="noStrike">
                          <a:effectLst/>
                        </a:rPr>
                        <a:t>Q4 2021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sng" strike="noStrike">
                          <a:effectLst/>
                        </a:rPr>
                        <a:t>Q1 2022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sng" strike="noStrike" dirty="0">
                          <a:effectLst/>
                        </a:rPr>
                        <a:t>Q2 2022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sng" strike="noStrike">
                          <a:effectLst/>
                        </a:rPr>
                        <a:t>Q3 2022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sng" strike="noStrike" dirty="0">
                          <a:effectLst/>
                        </a:rPr>
                        <a:t>Q4 2022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sng" strike="noStrike">
                          <a:effectLst/>
                        </a:rPr>
                        <a:t>Q1 2023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8770405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EBITDA Margin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23%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7%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2586065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Income Margin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18%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18%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7720834"/>
                  </a:ext>
                </a:extLst>
              </a:tr>
              <a:tr h="2422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FCF per Diluted Share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$1.52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-$0.38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-$0.23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-$1.25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$1.77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$0.03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$1.05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$0.74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$1.79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20070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2446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CUSTOMER TRENDS</a:t>
            </a:r>
            <a:endParaRPr dirty="0"/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1071765" y="1117956"/>
            <a:ext cx="11120235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lang="en-IN"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Q1 of FY 2022 customer attrition changed from 444 to 2446 and 2446 to 5000 in Q2 of FY 2022 after increasing cost of subscription by 1$.</a:t>
            </a:r>
            <a:endParaRPr lang="en-IN"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Higher Churn Rate  increased the negative Change in Customers in  the year Q2 - 2022 &amp; Q-3 2022 but Lower Churn Rate validated positive Change in Customers . The Churn Rate should be maintained below 10 percent.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Users seems declining in Q4-2021 till Q3-2022 . Unlikely it started to grow in Q4-2022 till Q1-2023.</a:t>
            </a:r>
            <a:endParaRPr dirty="0"/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385994-8CF0-E053-57E2-C1B760974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2500"/>
              </p:ext>
            </p:extLst>
          </p:nvPr>
        </p:nvGraphicFramePr>
        <p:xfrm>
          <a:off x="1151164" y="2944167"/>
          <a:ext cx="10153232" cy="364578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016232">
                  <a:extLst>
                    <a:ext uri="{9D8B030D-6E8A-4147-A177-3AD203B41FA5}">
                      <a16:colId xmlns:a16="http://schemas.microsoft.com/office/drawing/2014/main" val="1866463702"/>
                    </a:ext>
                  </a:extLst>
                </a:gridCol>
                <a:gridCol w="793000">
                  <a:extLst>
                    <a:ext uri="{9D8B030D-6E8A-4147-A177-3AD203B41FA5}">
                      <a16:colId xmlns:a16="http://schemas.microsoft.com/office/drawing/2014/main" val="3479512104"/>
                    </a:ext>
                  </a:extLst>
                </a:gridCol>
                <a:gridCol w="793000">
                  <a:extLst>
                    <a:ext uri="{9D8B030D-6E8A-4147-A177-3AD203B41FA5}">
                      <a16:colId xmlns:a16="http://schemas.microsoft.com/office/drawing/2014/main" val="4277089785"/>
                    </a:ext>
                  </a:extLst>
                </a:gridCol>
                <a:gridCol w="793000">
                  <a:extLst>
                    <a:ext uri="{9D8B030D-6E8A-4147-A177-3AD203B41FA5}">
                      <a16:colId xmlns:a16="http://schemas.microsoft.com/office/drawing/2014/main" val="3578785861"/>
                    </a:ext>
                  </a:extLst>
                </a:gridCol>
                <a:gridCol w="793000">
                  <a:extLst>
                    <a:ext uri="{9D8B030D-6E8A-4147-A177-3AD203B41FA5}">
                      <a16:colId xmlns:a16="http://schemas.microsoft.com/office/drawing/2014/main" val="2744622945"/>
                    </a:ext>
                  </a:extLst>
                </a:gridCol>
                <a:gridCol w="793000">
                  <a:extLst>
                    <a:ext uri="{9D8B030D-6E8A-4147-A177-3AD203B41FA5}">
                      <a16:colId xmlns:a16="http://schemas.microsoft.com/office/drawing/2014/main" val="3015752958"/>
                    </a:ext>
                  </a:extLst>
                </a:gridCol>
                <a:gridCol w="793000">
                  <a:extLst>
                    <a:ext uri="{9D8B030D-6E8A-4147-A177-3AD203B41FA5}">
                      <a16:colId xmlns:a16="http://schemas.microsoft.com/office/drawing/2014/main" val="1911035823"/>
                    </a:ext>
                  </a:extLst>
                </a:gridCol>
                <a:gridCol w="793000">
                  <a:extLst>
                    <a:ext uri="{9D8B030D-6E8A-4147-A177-3AD203B41FA5}">
                      <a16:colId xmlns:a16="http://schemas.microsoft.com/office/drawing/2014/main" val="3286567400"/>
                    </a:ext>
                  </a:extLst>
                </a:gridCol>
                <a:gridCol w="793000">
                  <a:extLst>
                    <a:ext uri="{9D8B030D-6E8A-4147-A177-3AD203B41FA5}">
                      <a16:colId xmlns:a16="http://schemas.microsoft.com/office/drawing/2014/main" val="3127898447"/>
                    </a:ext>
                  </a:extLst>
                </a:gridCol>
                <a:gridCol w="793000">
                  <a:extLst>
                    <a:ext uri="{9D8B030D-6E8A-4147-A177-3AD203B41FA5}">
                      <a16:colId xmlns:a16="http://schemas.microsoft.com/office/drawing/2014/main" val="3382426432"/>
                    </a:ext>
                  </a:extLst>
                </a:gridCol>
              </a:tblGrid>
              <a:tr h="217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Customer Trends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Q1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Q1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985462"/>
                  </a:ext>
                </a:extLst>
              </a:tr>
              <a:tr h="217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sng" strike="noStrike" dirty="0">
                          <a:effectLst/>
                        </a:rPr>
                        <a:t>#s in thousands</a:t>
                      </a:r>
                      <a:endParaRPr lang="en-IN" sz="13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2021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2021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2021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2021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2022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2022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2022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>
                          <a:effectLst/>
                        </a:rPr>
                        <a:t>2022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2023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106545"/>
                  </a:ext>
                </a:extLst>
              </a:tr>
              <a:tr h="1936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1940814"/>
                  </a:ext>
                </a:extLst>
              </a:tr>
              <a:tr h="20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Cost of Subscription (Quarterly)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$33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$33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$33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$33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$34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$34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$34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$34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$34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0639338"/>
                  </a:ext>
                </a:extLst>
              </a:tr>
              <a:tr h="20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 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2691923"/>
                  </a:ext>
                </a:extLst>
              </a:tr>
              <a:tr h="395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Number of Users (Beginning of Period)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15,195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15,573 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15,874 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16,353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16,198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16,409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16,317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16,166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16,803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3347089"/>
                  </a:ext>
                </a:extLst>
              </a:tr>
              <a:tr h="3954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Customer Attrition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   89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200 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204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444 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2,446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5,000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1,655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1,244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322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7622988"/>
                  </a:ext>
                </a:extLst>
              </a:tr>
              <a:tr h="3954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New Users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468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501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683 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289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2,657 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4,908 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1,504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1,881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1,965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7920703"/>
                  </a:ext>
                </a:extLst>
              </a:tr>
              <a:tr h="395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Number of Users (End of Period)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15,573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15,874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16,353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16,198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16,409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16,317 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16,166 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16,803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18,446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5822483"/>
                  </a:ext>
                </a:extLst>
              </a:tr>
              <a:tr h="2118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Change in # of Users</a:t>
                      </a:r>
                      <a:endParaRPr lang="en-IN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2%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3%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-1%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1%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-1%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-1%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4%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10%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2136915"/>
                  </a:ext>
                </a:extLst>
              </a:tr>
              <a:tr h="2118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 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7305678"/>
                  </a:ext>
                </a:extLst>
              </a:tr>
              <a:tr h="3954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Net Change in Customers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379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301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479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(155)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211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 (92)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(151)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   637 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         1,643 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8005746"/>
                  </a:ext>
                </a:extLst>
              </a:tr>
              <a:tr h="2118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Churn Rate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0.6%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1.3%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1.3%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2.7%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15.1%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30.5%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10.1%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7.7%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1.9%</a:t>
                      </a:r>
                      <a:endParaRPr lang="en-IN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16772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PROJECTIONS</a:t>
            </a:r>
            <a:endParaRPr/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873677-FFAA-5CF7-7655-86E9F7AC5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39632"/>
              </p:ext>
            </p:extLst>
          </p:nvPr>
        </p:nvGraphicFramePr>
        <p:xfrm>
          <a:off x="1567193" y="1547445"/>
          <a:ext cx="9496042" cy="4300688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911307">
                  <a:extLst>
                    <a:ext uri="{9D8B030D-6E8A-4147-A177-3AD203B41FA5}">
                      <a16:colId xmlns:a16="http://schemas.microsoft.com/office/drawing/2014/main" val="3887129377"/>
                    </a:ext>
                  </a:extLst>
                </a:gridCol>
                <a:gridCol w="1249880">
                  <a:extLst>
                    <a:ext uri="{9D8B030D-6E8A-4147-A177-3AD203B41FA5}">
                      <a16:colId xmlns:a16="http://schemas.microsoft.com/office/drawing/2014/main" val="964264373"/>
                    </a:ext>
                  </a:extLst>
                </a:gridCol>
                <a:gridCol w="1066971">
                  <a:extLst>
                    <a:ext uri="{9D8B030D-6E8A-4147-A177-3AD203B41FA5}">
                      <a16:colId xmlns:a16="http://schemas.microsoft.com/office/drawing/2014/main" val="2967139386"/>
                    </a:ext>
                  </a:extLst>
                </a:gridCol>
                <a:gridCol w="1066971">
                  <a:extLst>
                    <a:ext uri="{9D8B030D-6E8A-4147-A177-3AD203B41FA5}">
                      <a16:colId xmlns:a16="http://schemas.microsoft.com/office/drawing/2014/main" val="3087416507"/>
                    </a:ext>
                  </a:extLst>
                </a:gridCol>
                <a:gridCol w="1066971">
                  <a:extLst>
                    <a:ext uri="{9D8B030D-6E8A-4147-A177-3AD203B41FA5}">
                      <a16:colId xmlns:a16="http://schemas.microsoft.com/office/drawing/2014/main" val="1951781324"/>
                    </a:ext>
                  </a:extLst>
                </a:gridCol>
                <a:gridCol w="1066971">
                  <a:extLst>
                    <a:ext uri="{9D8B030D-6E8A-4147-A177-3AD203B41FA5}">
                      <a16:colId xmlns:a16="http://schemas.microsoft.com/office/drawing/2014/main" val="3795246294"/>
                    </a:ext>
                  </a:extLst>
                </a:gridCol>
                <a:gridCol w="1066971">
                  <a:extLst>
                    <a:ext uri="{9D8B030D-6E8A-4147-A177-3AD203B41FA5}">
                      <a16:colId xmlns:a16="http://schemas.microsoft.com/office/drawing/2014/main" val="3251163273"/>
                    </a:ext>
                  </a:extLst>
                </a:gridCol>
              </a:tblGrid>
              <a:tr h="268793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FY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2020-2024E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289338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Financial Highlights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>
                          <a:effectLst/>
                        </a:rPr>
                        <a:t>2020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2021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2022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2023E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2024E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CAGR</a:t>
                      </a:r>
                      <a:endParaRPr lang="en-IN" sz="12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306427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Revenues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$1,999,444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$2,078,849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$2,213,089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$2,285,221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$2,628,004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7%</a:t>
                      </a:r>
                      <a:endParaRPr lang="en-IN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4826087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Annual Growth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6%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15%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>
                          <a:effectLst/>
                        </a:rPr>
                        <a:t> </a:t>
                      </a:r>
                      <a:endParaRPr lang="en-IN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242534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Operating Income (EBITDA)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$371,461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$433,616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$394,298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$480,009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$528,010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9%</a:t>
                      </a:r>
                      <a:endParaRPr lang="en-IN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2773528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Annual Growth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10%</a:t>
                      </a:r>
                      <a:endParaRPr lang="en-IN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>
                          <a:effectLst/>
                        </a:rPr>
                        <a:t> </a:t>
                      </a:r>
                      <a:endParaRPr lang="en-IN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3092767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Net Income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$247,641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$358,136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$314,435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$408,075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$440,721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16%</a:t>
                      </a:r>
                      <a:endParaRPr lang="en-IN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9313359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Annual Growth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45%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8%</a:t>
                      </a:r>
                      <a:endParaRPr lang="en-IN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>
                          <a:effectLst/>
                        </a:rPr>
                        <a:t> </a:t>
                      </a:r>
                      <a:endParaRPr lang="en-IN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254658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Net Income per Share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$12.11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$11.54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$10.09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$13.09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$14.14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4%</a:t>
                      </a:r>
                      <a:endParaRPr lang="en-IN" sz="1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215869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Free Cash Flow (FCF)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$755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-$11,123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$113,297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$227,248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$222,703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6594148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-2%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76205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sng" strike="noStrike" dirty="0">
                          <a:effectLst/>
                        </a:rPr>
                        <a:t>Financial Metrics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0422783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EBITDA Margin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3006863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Net Income Margin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9772827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Debt / EBITDA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2.7x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2.4x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2.5x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2.0x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1.9x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1450609"/>
                  </a:ext>
                </a:extLst>
              </a:tr>
              <a:tr h="268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FCF per Diluted Share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$0.03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-$0.35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$7.18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$7.03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895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CONCLUSIONS</a:t>
            </a:r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1488141" y="1441173"/>
            <a:ext cx="9215718" cy="5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Highlights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IN" dirty="0"/>
              <a:t>The Revenue of the company grows at a CAGR of 7% annually combining the historical and future forecasts.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IN" dirty="0"/>
              <a:t>The Cashflow was negative in FY-2021 but after it was a rapid positive growth in the cashflows.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IN" dirty="0"/>
              <a:t>The Debt/EBITDA ratio is 2.4x on an average which is excellent as it is below 4.0x.</a:t>
            </a:r>
          </a:p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Concern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Net Income of the company changed by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-58%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Q-4 of FY-2021 and then changed by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163%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Q-1 of FY-2022. Afterwards there is declining growth in other Quarters of FY-2022. Surprisingly the growth In the Q-1 of FY-2023 was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2536%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Expense in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Q-4 of every year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high compared to other quarters 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EBITDA Margin on an Average is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20%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below the industry Average of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39%.</a:t>
            </a:r>
          </a:p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Net Income seems to be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volatile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Q1-FY-2023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needs to be explained with details.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CashFlows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FY-2022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drastically changed from negative to positive. This too should be clarified.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We should develop a relationship with </a:t>
            </a:r>
            <a:r>
              <a:rPr lang="en-IN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BigTechCompany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as they are growing and can be a potential client in the future.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Also we should ask the company’s plan for increasing the price in the future which may lead to customer attrition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1022</Words>
  <Application>Microsoft Office PowerPoint</Application>
  <PresentationFormat>Widescreen</PresentationFormat>
  <Paragraphs>380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Noto Sans Symbols</vt:lpstr>
      <vt:lpstr>Arial Black</vt:lpstr>
      <vt:lpstr>EB Garamond</vt:lpstr>
      <vt:lpstr>Office Theme</vt:lpstr>
      <vt:lpstr>BIGTECHCOMPANY</vt:lpstr>
      <vt:lpstr>QUARTERLY PERFORMANCE</vt:lpstr>
      <vt:lpstr>CUSTOMER TRENDS</vt:lpstr>
      <vt:lpstr>PROJECTIONS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Stephanie Rodgers</dc:creator>
  <cp:lastModifiedBy>Syed Kawish Ahmad</cp:lastModifiedBy>
  <cp:revision>5</cp:revision>
  <dcterms:created xsi:type="dcterms:W3CDTF">2023-05-19T18:17:16Z</dcterms:created>
  <dcterms:modified xsi:type="dcterms:W3CDTF">2023-09-10T10:14:14Z</dcterms:modified>
</cp:coreProperties>
</file>