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2CB7-538D-4706-97C0-D69E85A9A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680F055A-A5E8-4F96-8033-C763A30AB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FA6EB4B2-5179-47F8-B31E-B50412ACB47E}"/>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5" name="Footer Placeholder 4">
            <a:extLst>
              <a:ext uri="{FF2B5EF4-FFF2-40B4-BE49-F238E27FC236}">
                <a16:creationId xmlns:a16="http://schemas.microsoft.com/office/drawing/2014/main" id="{C1756E1B-A891-4932-828D-8F1F315B442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8A1BF7DE-AF42-4FB7-8B2D-8351F6E7E0A0}"/>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240433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9925-3A38-4AFA-B8CD-3C03E4CD5913}"/>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157F38FB-F840-40B7-8178-7BF2072CB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34F1FBE-B588-40A7-B421-5E3ED90930C5}"/>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5" name="Footer Placeholder 4">
            <a:extLst>
              <a:ext uri="{FF2B5EF4-FFF2-40B4-BE49-F238E27FC236}">
                <a16:creationId xmlns:a16="http://schemas.microsoft.com/office/drawing/2014/main" id="{B7AD0085-E39F-45F3-8200-4010F909A9F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8D02760A-341A-4B50-80B1-CA89D0C470B9}"/>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232902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63A86-0132-49A6-B2A1-9F789C97A4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B906EA9A-6484-42B8-8067-D443B92C1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389254C-EA26-41CE-8F24-EE2DE45508D0}"/>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5" name="Footer Placeholder 4">
            <a:extLst>
              <a:ext uri="{FF2B5EF4-FFF2-40B4-BE49-F238E27FC236}">
                <a16:creationId xmlns:a16="http://schemas.microsoft.com/office/drawing/2014/main" id="{7C0A50D2-8525-4B16-BDAF-62D050F611D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E7CE1FB-B35C-4125-A1CE-0C1A020D675B}"/>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306538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2E67-A652-42EC-B4DE-EBEA66716850}"/>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8856589-BD28-4FD0-82A0-05B905DFB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EDB4DD5-AB8D-4A22-8E01-0D7B5BD81257}"/>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5" name="Footer Placeholder 4">
            <a:extLst>
              <a:ext uri="{FF2B5EF4-FFF2-40B4-BE49-F238E27FC236}">
                <a16:creationId xmlns:a16="http://schemas.microsoft.com/office/drawing/2014/main" id="{81B1441E-882F-47C5-8B97-9BFE31830A7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46DD3B5-7170-4097-BA19-F2F4AA9383B5}"/>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194772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23AB-3915-4D4B-8B79-D642F0A85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2C90147E-46DA-46DC-A1B8-6EBB904D8D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26B806-D7B5-406B-A748-8574102CCD6C}"/>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5" name="Footer Placeholder 4">
            <a:extLst>
              <a:ext uri="{FF2B5EF4-FFF2-40B4-BE49-F238E27FC236}">
                <a16:creationId xmlns:a16="http://schemas.microsoft.com/office/drawing/2014/main" id="{84A8340E-57F1-4ED4-93A3-8246938BE3B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AB397A6-F06D-44F4-82EE-6FD0CA677756}"/>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80321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E6A2-D2E5-4599-9191-43A5D2E13605}"/>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8EB4FA4-0FF6-4333-9FC3-B1A0DE6750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3ED8B6BA-8B4B-4FE0-9AB4-8EC546A404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CA2F02DF-FAC0-44B8-817A-DACA0038BF76}"/>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6" name="Footer Placeholder 5">
            <a:extLst>
              <a:ext uri="{FF2B5EF4-FFF2-40B4-BE49-F238E27FC236}">
                <a16:creationId xmlns:a16="http://schemas.microsoft.com/office/drawing/2014/main" id="{04F9BB97-8F45-4DDD-8138-095B1A37E6F5}"/>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19B25BF7-8D9C-44C1-93AD-1E9614E2D2FA}"/>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132190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B102-04CB-42FE-87AE-6D8D1E4669CE}"/>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A78725C7-3B12-4D2B-A885-9B1FBDD6F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51AEB8-971E-4377-99DE-F4713A1EE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CCBDA4A3-9EAC-4183-AC0F-320229E20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3A380-5644-478B-B21F-824638642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3FBFD9EB-D760-4096-A232-2B0FEF477A04}"/>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8" name="Footer Placeholder 7">
            <a:extLst>
              <a:ext uri="{FF2B5EF4-FFF2-40B4-BE49-F238E27FC236}">
                <a16:creationId xmlns:a16="http://schemas.microsoft.com/office/drawing/2014/main" id="{2EAA76B7-1201-4F00-88D7-84EF39C62A64}"/>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C7A710C8-CD9F-408F-AFC9-BAD613402DC9}"/>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215290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C27C-1B27-4CBB-AE01-FCB50D1984B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097B165-765E-4AAF-A003-1D71A47C7930}"/>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4" name="Footer Placeholder 3">
            <a:extLst>
              <a:ext uri="{FF2B5EF4-FFF2-40B4-BE49-F238E27FC236}">
                <a16:creationId xmlns:a16="http://schemas.microsoft.com/office/drawing/2014/main" id="{123247BA-DA37-4382-B838-0DB6B910A2D3}"/>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7695E153-36C8-4F87-9756-D82C38DC5E51}"/>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17469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C0676-9856-49A6-843B-6751FC4EFCAD}"/>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3" name="Footer Placeholder 2">
            <a:extLst>
              <a:ext uri="{FF2B5EF4-FFF2-40B4-BE49-F238E27FC236}">
                <a16:creationId xmlns:a16="http://schemas.microsoft.com/office/drawing/2014/main" id="{36AC1788-566D-4683-922E-A2C9B7C6D4C7}"/>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6154A4EB-7FC7-4DD7-AA7B-01F389642C7E}"/>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180587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D760-FCBB-4E42-8780-66C1B18A4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741912E9-10CD-40C2-9771-34C49D0B4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3D4FF287-4408-4618-ABF2-737985249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F195C-481F-485E-9C74-4780F2969134}"/>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6" name="Footer Placeholder 5">
            <a:extLst>
              <a:ext uri="{FF2B5EF4-FFF2-40B4-BE49-F238E27FC236}">
                <a16:creationId xmlns:a16="http://schemas.microsoft.com/office/drawing/2014/main" id="{262C9444-9FF2-4790-BC94-19A2B7227B08}"/>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D48446F-0B24-49BF-BDA9-7810B151871A}"/>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294594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E0F3-B77E-43BC-85FD-B6E155A00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332CCFC-D521-4DAC-9898-CA3A6E4FF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6C86112C-0F85-4C32-9FB9-0C6414342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A9F87-287E-4CCE-89FD-86AFA514AF84}"/>
              </a:ext>
            </a:extLst>
          </p:cNvPr>
          <p:cNvSpPr>
            <a:spLocks noGrp="1"/>
          </p:cNvSpPr>
          <p:nvPr>
            <p:ph type="dt" sz="half" idx="10"/>
          </p:nvPr>
        </p:nvSpPr>
        <p:spPr/>
        <p:txBody>
          <a:bodyPr/>
          <a:lstStyle/>
          <a:p>
            <a:fld id="{E36A85EA-4F26-4AEE-B9CD-32E391891041}" type="datetimeFigureOut">
              <a:rPr lang="de-DE" smtClean="0"/>
              <a:t>28.02.2021</a:t>
            </a:fld>
            <a:endParaRPr lang="de-DE"/>
          </a:p>
        </p:txBody>
      </p:sp>
      <p:sp>
        <p:nvSpPr>
          <p:cNvPr id="6" name="Footer Placeholder 5">
            <a:extLst>
              <a:ext uri="{FF2B5EF4-FFF2-40B4-BE49-F238E27FC236}">
                <a16:creationId xmlns:a16="http://schemas.microsoft.com/office/drawing/2014/main" id="{E9BFF1CF-5DD1-4223-94D2-48186C24034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0621506-460B-4493-A255-4418CF987670}"/>
              </a:ext>
            </a:extLst>
          </p:cNvPr>
          <p:cNvSpPr>
            <a:spLocks noGrp="1"/>
          </p:cNvSpPr>
          <p:nvPr>
            <p:ph type="sldNum" sz="quarter" idx="12"/>
          </p:nvPr>
        </p:nvSpPr>
        <p:spPr/>
        <p:txBody>
          <a:bodyPr/>
          <a:lstStyle/>
          <a:p>
            <a:fld id="{38340191-A8F9-47EB-9E9C-8776663F893E}" type="slidenum">
              <a:rPr lang="de-DE" smtClean="0"/>
              <a:t>‹#›</a:t>
            </a:fld>
            <a:endParaRPr lang="de-DE"/>
          </a:p>
        </p:txBody>
      </p:sp>
    </p:spTree>
    <p:extLst>
      <p:ext uri="{BB962C8B-B14F-4D97-AF65-F5344CB8AC3E}">
        <p14:creationId xmlns:p14="http://schemas.microsoft.com/office/powerpoint/2010/main" val="69868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65EC5A-900C-4E43-9069-D0B459EFF3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7D3C0531-F778-4627-AEDC-96FA45508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8010394-BA69-40BA-9793-0A9C4AAAF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A85EA-4F26-4AEE-B9CD-32E391891041}" type="datetimeFigureOut">
              <a:rPr lang="de-DE" smtClean="0"/>
              <a:t>28.02.2021</a:t>
            </a:fld>
            <a:endParaRPr lang="de-DE"/>
          </a:p>
        </p:txBody>
      </p:sp>
      <p:sp>
        <p:nvSpPr>
          <p:cNvPr id="5" name="Footer Placeholder 4">
            <a:extLst>
              <a:ext uri="{FF2B5EF4-FFF2-40B4-BE49-F238E27FC236}">
                <a16:creationId xmlns:a16="http://schemas.microsoft.com/office/drawing/2014/main" id="{DBB10BCC-2BEF-490C-BEE8-1C38C9B3A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CE78830-3912-4F0C-B426-602F5CA0F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40191-A8F9-47EB-9E9C-8776663F893E}" type="slidenum">
              <a:rPr lang="de-DE" smtClean="0"/>
              <a:t>‹#›</a:t>
            </a:fld>
            <a:endParaRPr lang="de-DE"/>
          </a:p>
        </p:txBody>
      </p:sp>
    </p:spTree>
    <p:extLst>
      <p:ext uri="{BB962C8B-B14F-4D97-AF65-F5344CB8AC3E}">
        <p14:creationId xmlns:p14="http://schemas.microsoft.com/office/powerpoint/2010/main" val="2086827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573094"/>
            <a:ext cx="9144000" cy="2387600"/>
          </a:xfrm>
        </p:spPr>
        <p:txBody>
          <a:bodyPr>
            <a:normAutofit fontScale="90000"/>
          </a:bodyPr>
          <a:lstStyle/>
          <a:p>
            <a:r>
              <a:rPr lang="en-US" b="1" i="0" dirty="0">
                <a:effectLst/>
                <a:latin typeface="Consolas" panose="020B0609020204030204" pitchFamily="49" charset="0"/>
              </a:rPr>
              <a:t>The Battle of Neighborhoods </a:t>
            </a:r>
            <a:br>
              <a:rPr lang="en-US" b="1" i="0" dirty="0">
                <a:effectLst/>
                <a:latin typeface="Consolas" panose="020B0609020204030204" pitchFamily="49" charset="0"/>
              </a:rPr>
            </a:br>
            <a:r>
              <a:rPr lang="en-US" b="1" i="0" dirty="0">
                <a:effectLst/>
                <a:latin typeface="Consolas" panose="020B0609020204030204" pitchFamily="49" charset="0"/>
              </a:rPr>
              <a:t>Final Presentation</a:t>
            </a:r>
            <a:br>
              <a:rPr lang="en-US" b="1" i="0" dirty="0">
                <a:effectLst/>
                <a:latin typeface="Consolas" panose="020B0609020204030204" pitchFamily="49" charset="0"/>
              </a:rPr>
            </a:br>
            <a:br>
              <a:rPr lang="en-US" b="1" i="0" dirty="0">
                <a:effectLst/>
                <a:latin typeface="Consolas" panose="020B0609020204030204" pitchFamily="49" charset="0"/>
              </a:rPr>
            </a:br>
            <a:r>
              <a:rPr lang="en-US" b="1" i="0" dirty="0">
                <a:effectLst/>
                <a:latin typeface="Consolas" panose="020B0609020204030204" pitchFamily="49" charset="0"/>
              </a:rPr>
              <a:t>Adnan Shahin</a:t>
            </a:r>
            <a:endParaRPr lang="de-DE" dirty="0"/>
          </a:p>
        </p:txBody>
      </p:sp>
    </p:spTree>
    <p:extLst>
      <p:ext uri="{BB962C8B-B14F-4D97-AF65-F5344CB8AC3E}">
        <p14:creationId xmlns:p14="http://schemas.microsoft.com/office/powerpoint/2010/main" val="938906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rmAutofit fontScale="90000"/>
          </a:bodyPr>
          <a:lstStyle/>
          <a:p>
            <a:r>
              <a:rPr lang="de-DE" b="1" i="0" dirty="0">
                <a:effectLst/>
                <a:latin typeface="Consolas" panose="020B0609020204030204" pitchFamily="49" charset="0"/>
              </a:rPr>
              <a:t>Discussion</a:t>
            </a:r>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0" i="0" dirty="0">
                <a:effectLst/>
                <a:latin typeface="Consolas" panose="020B0609020204030204" pitchFamily="49" charset="0"/>
              </a:rPr>
              <a:t>In general, I am positively impressed with the overall organization, content and lab works presented during the Coursera IBM Certification Course I feel this Capstone project presented me a great opportunity to practice and apply the Data Science tools and methodologies learned. I have created a good project that I can present as an example to show my potential. I feel I have acquired a good starting point to become a professional Data Scientist and I will continue exploring to creating examples of practical cases.</a:t>
            </a: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7200" b="0" i="0" dirty="0">
              <a:effectLst/>
              <a:latin typeface="Consolas" panose="020B0609020204030204" pitchFamily="49" charset="0"/>
            </a:endParaRPr>
          </a:p>
        </p:txBody>
      </p:sp>
    </p:spTree>
    <p:extLst>
      <p:ext uri="{BB962C8B-B14F-4D97-AF65-F5344CB8AC3E}">
        <p14:creationId xmlns:p14="http://schemas.microsoft.com/office/powerpoint/2010/main" val="190368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rmAutofit fontScale="90000"/>
          </a:bodyPr>
          <a:lstStyle/>
          <a:p>
            <a:r>
              <a:rPr lang="de-DE" b="1" i="0" dirty="0">
                <a:effectLst/>
                <a:latin typeface="Consolas" panose="020B0609020204030204" pitchFamily="49" charset="0"/>
              </a:rPr>
              <a:t>CONCLUSIONS</a:t>
            </a:r>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0" i="0" dirty="0">
                <a:effectLst/>
                <a:latin typeface="Consolas" panose="020B0609020204030204" pitchFamily="49" charset="0"/>
              </a:rPr>
              <a:t>I feel rewarded with the efforts, time and money spent. I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thoroughly and with confidence. I would recommend for use in similar situations. One must keep abreast of new tools for Data Science that continue to appear for application in several business fields.</a:t>
            </a: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b="0" i="0" dirty="0">
              <a:effectLst/>
              <a:latin typeface="Consolas" panose="020B0609020204030204" pitchFamily="49" charset="0"/>
            </a:endParaRPr>
          </a:p>
        </p:txBody>
      </p:sp>
    </p:spTree>
    <p:extLst>
      <p:ext uri="{BB962C8B-B14F-4D97-AF65-F5344CB8AC3E}">
        <p14:creationId xmlns:p14="http://schemas.microsoft.com/office/powerpoint/2010/main" val="147564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0" y="3001047"/>
            <a:ext cx="12112869" cy="1764384"/>
          </a:xfrm>
        </p:spPr>
        <p:txBody>
          <a:bodyPr>
            <a:normAutofit fontScale="90000"/>
          </a:bodyPr>
          <a:lstStyle/>
          <a:p>
            <a:br>
              <a:rPr lang="en-US" b="1" i="0" dirty="0">
                <a:effectLst/>
                <a:latin typeface="Consolas" panose="020B0609020204030204" pitchFamily="49" charset="0"/>
              </a:rPr>
            </a:br>
            <a:br>
              <a:rPr lang="en-US" b="1" i="0" dirty="0">
                <a:effectLst/>
                <a:latin typeface="Consolas" panose="020B0609020204030204" pitchFamily="49" charset="0"/>
              </a:rPr>
            </a:br>
            <a:br>
              <a:rPr lang="en-US" b="1" i="0" dirty="0">
                <a:effectLst/>
                <a:latin typeface="Consolas" panose="020B0609020204030204" pitchFamily="49" charset="0"/>
              </a:rPr>
            </a:br>
            <a:br>
              <a:rPr lang="en-US" b="1" i="0" dirty="0">
                <a:effectLst/>
                <a:latin typeface="Consolas" panose="020B0609020204030204" pitchFamily="49" charset="0"/>
              </a:rPr>
            </a:br>
            <a:r>
              <a:rPr lang="en-US" b="1" i="0" dirty="0">
                <a:effectLst/>
                <a:latin typeface="Consolas" panose="020B0609020204030204" pitchFamily="49" charset="0"/>
              </a:rPr>
              <a:t>End of Project and Course/ Thanks to Coursera Team and Students!. Happy 2021!!¶</a:t>
            </a:r>
            <a:endParaRPr lang="de-DE" b="1" i="0" dirty="0">
              <a:effectLst/>
              <a:latin typeface="Consolas" panose="020B0609020204030204" pitchFamily="49" charset="0"/>
            </a:endParaRPr>
          </a:p>
        </p:txBody>
      </p:sp>
    </p:spTree>
    <p:extLst>
      <p:ext uri="{BB962C8B-B14F-4D97-AF65-F5344CB8AC3E}">
        <p14:creationId xmlns:p14="http://schemas.microsoft.com/office/powerpoint/2010/main" val="384385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rmAutofit fontScale="90000"/>
          </a:bodyPr>
          <a:lstStyle/>
          <a:p>
            <a:r>
              <a:rPr lang="en-US" b="1" i="0" dirty="0">
                <a:effectLst/>
                <a:latin typeface="Consolas" panose="020B0609020204030204" pitchFamily="49" charset="0"/>
              </a:rPr>
              <a:t>Contents</a:t>
            </a:r>
            <a:endParaRPr lang="de-DE" dirty="0"/>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81692" cy="567983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Consolas" panose="020B0609020204030204" pitchFamily="49" charset="0"/>
              </a:rPr>
              <a:t>Introduction Section :</a:t>
            </a:r>
          </a:p>
          <a:p>
            <a:pPr algn="l"/>
            <a:r>
              <a:rPr lang="en-US" sz="1800" dirty="0">
                <a:latin typeface="Consolas" panose="020B0609020204030204" pitchFamily="49" charset="0"/>
              </a:rPr>
              <a:t>1.1 Discussion of the "background situation" leading to the problem at hand:</a:t>
            </a:r>
          </a:p>
          <a:p>
            <a:pPr algn="l"/>
            <a:r>
              <a:rPr lang="en-US" sz="1800" dirty="0">
                <a:latin typeface="Consolas" panose="020B0609020204030204" pitchFamily="49" charset="0"/>
              </a:rPr>
              <a:t>1.2 Problem to be resolved</a:t>
            </a:r>
          </a:p>
          <a:p>
            <a:pPr algn="l"/>
            <a:r>
              <a:rPr lang="en-US" sz="1800" dirty="0">
                <a:latin typeface="Consolas" panose="020B0609020204030204" pitchFamily="49" charset="0"/>
              </a:rPr>
              <a:t>1.3 Audience for this project.</a:t>
            </a:r>
          </a:p>
          <a:p>
            <a:pPr algn="l"/>
            <a:endParaRPr lang="en-US" sz="1800" dirty="0">
              <a:latin typeface="Consolas" panose="020B0609020204030204" pitchFamily="49" charset="0"/>
            </a:endParaRPr>
          </a:p>
          <a:p>
            <a:pPr algn="l"/>
            <a:r>
              <a:rPr lang="en-US" sz="1800" i="0" dirty="0">
                <a:effectLst/>
                <a:latin typeface="Consolas" panose="020B0609020204030204" pitchFamily="49" charset="0"/>
              </a:rPr>
              <a:t>Data Section</a:t>
            </a:r>
          </a:p>
          <a:p>
            <a:pPr algn="l"/>
            <a:r>
              <a:rPr lang="en-US" sz="1800" i="0" dirty="0">
                <a:effectLst/>
                <a:latin typeface="Consolas" panose="020B0609020204030204" pitchFamily="49" charset="0"/>
              </a:rPr>
              <a:t>2.1 Data of Current Situation (current residence place)</a:t>
            </a:r>
          </a:p>
          <a:p>
            <a:pPr algn="l"/>
            <a:r>
              <a:rPr lang="en-US" sz="1800" i="0" dirty="0">
                <a:effectLst/>
                <a:latin typeface="Consolas" panose="020B0609020204030204" pitchFamily="49" charset="0"/>
              </a:rPr>
              <a:t>2.2 Data required to resolve the problem</a:t>
            </a:r>
          </a:p>
          <a:p>
            <a:pPr algn="l"/>
            <a:r>
              <a:rPr lang="en-US" sz="1800" i="0" dirty="0">
                <a:effectLst/>
                <a:latin typeface="Consolas" panose="020B0609020204030204" pitchFamily="49" charset="0"/>
              </a:rPr>
              <a:t>2.3 Data sources and data manipulation</a:t>
            </a:r>
          </a:p>
          <a:p>
            <a:pPr algn="l"/>
            <a:endParaRPr lang="en-US" sz="1800" dirty="0">
              <a:latin typeface="Consolas" panose="020B0609020204030204" pitchFamily="49" charset="0"/>
            </a:endParaRPr>
          </a:p>
          <a:p>
            <a:pPr algn="l"/>
            <a:r>
              <a:rPr lang="en-US" sz="1800" i="0" dirty="0">
                <a:effectLst/>
                <a:latin typeface="Consolas" panose="020B0609020204030204" pitchFamily="49" charset="0"/>
              </a:rPr>
              <a:t>Methodology section </a:t>
            </a:r>
          </a:p>
          <a:p>
            <a:pPr algn="l"/>
            <a:r>
              <a:rPr lang="en-US" sz="1800" i="0" dirty="0">
                <a:effectLst/>
                <a:latin typeface="Consolas" panose="020B0609020204030204" pitchFamily="49" charset="0"/>
              </a:rPr>
              <a:t>3.1 Process steps and strategy to resolve the problem</a:t>
            </a:r>
          </a:p>
          <a:p>
            <a:pPr algn="l"/>
            <a:r>
              <a:rPr lang="en-US" sz="1800" i="0" dirty="0">
                <a:effectLst/>
                <a:latin typeface="Consolas" panose="020B0609020204030204" pitchFamily="49" charset="0"/>
              </a:rPr>
              <a:t>3.2 Data Science Methods, machine </a:t>
            </a:r>
            <a:r>
              <a:rPr lang="en-US" sz="1800" i="0" dirty="0" err="1">
                <a:effectLst/>
                <a:latin typeface="Consolas" panose="020B0609020204030204" pitchFamily="49" charset="0"/>
              </a:rPr>
              <a:t>learing</a:t>
            </a:r>
            <a:r>
              <a:rPr lang="en-US" sz="1800" i="0" dirty="0">
                <a:effectLst/>
                <a:latin typeface="Consolas" panose="020B0609020204030204" pitchFamily="49" charset="0"/>
              </a:rPr>
              <a:t>, mapping tools and exploratory data analysis.</a:t>
            </a:r>
          </a:p>
          <a:p>
            <a:pPr algn="l"/>
            <a:endParaRPr lang="en-US" sz="1800" i="0" dirty="0">
              <a:effectLst/>
              <a:latin typeface="Consolas" panose="020B0609020204030204" pitchFamily="49" charset="0"/>
            </a:endParaRPr>
          </a:p>
          <a:p>
            <a:pPr algn="l"/>
            <a:r>
              <a:rPr lang="en-US" sz="1800" i="0" dirty="0">
                <a:effectLst/>
                <a:latin typeface="Consolas" panose="020B0609020204030204" pitchFamily="49" charset="0"/>
              </a:rPr>
              <a:t>Results Section</a:t>
            </a:r>
          </a:p>
          <a:p>
            <a:pPr algn="l"/>
            <a:r>
              <a:rPr lang="en-US" sz="1800" i="0" dirty="0">
                <a:effectLst/>
                <a:latin typeface="Consolas" panose="020B0609020204030204" pitchFamily="49" charset="0"/>
              </a:rPr>
              <a:t>4.1 Discussion of the results and how they help to take a decision.</a:t>
            </a:r>
          </a:p>
          <a:p>
            <a:pPr algn="l"/>
            <a:endParaRPr lang="en-US" sz="1800" dirty="0">
              <a:latin typeface="Consolas" panose="020B0609020204030204" pitchFamily="49" charset="0"/>
            </a:endParaRPr>
          </a:p>
          <a:p>
            <a:pPr algn="l"/>
            <a:r>
              <a:rPr lang="en-US" sz="1800" i="0" dirty="0">
                <a:effectLst/>
                <a:latin typeface="Consolas" panose="020B0609020204030204" pitchFamily="49" charset="0"/>
              </a:rPr>
              <a:t>Discussion Section</a:t>
            </a:r>
          </a:p>
          <a:p>
            <a:pPr algn="l"/>
            <a:r>
              <a:rPr lang="en-US" sz="1800" i="0" dirty="0">
                <a:effectLst/>
                <a:latin typeface="Consolas" panose="020B0609020204030204" pitchFamily="49" charset="0"/>
              </a:rPr>
              <a:t>5.1 Elaboration and discussion on any observations and/or recommendations for improvement.</a:t>
            </a:r>
          </a:p>
          <a:p>
            <a:pPr algn="l"/>
            <a:endParaRPr lang="en-US" sz="1800" i="0" dirty="0">
              <a:effectLst/>
              <a:latin typeface="Consolas" panose="020B0609020204030204" pitchFamily="49" charset="0"/>
            </a:endParaRPr>
          </a:p>
          <a:p>
            <a:pPr algn="l"/>
            <a:r>
              <a:rPr lang="en-US" sz="1800" i="0" dirty="0">
                <a:effectLst/>
                <a:latin typeface="Consolas" panose="020B0609020204030204" pitchFamily="49" charset="0"/>
              </a:rPr>
              <a:t>Conclusion Section</a:t>
            </a:r>
          </a:p>
          <a:p>
            <a:pPr algn="l"/>
            <a:r>
              <a:rPr lang="en-US" sz="1800" i="0" dirty="0">
                <a:effectLst/>
                <a:latin typeface="Consolas" panose="020B0609020204030204" pitchFamily="49" charset="0"/>
              </a:rPr>
              <a:t>6.1 Decision taken and Report Conclusion.</a:t>
            </a:r>
            <a:endParaRPr lang="de-DE" sz="1800" dirty="0">
              <a:latin typeface="Consolas" panose="020B0609020204030204" pitchFamily="49" charset="0"/>
            </a:endParaRPr>
          </a:p>
        </p:txBody>
      </p:sp>
    </p:spTree>
    <p:extLst>
      <p:ext uri="{BB962C8B-B14F-4D97-AF65-F5344CB8AC3E}">
        <p14:creationId xmlns:p14="http://schemas.microsoft.com/office/powerpoint/2010/main" val="308976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rmAutofit fontScale="90000"/>
          </a:bodyPr>
          <a:lstStyle/>
          <a:p>
            <a:r>
              <a:rPr lang="en-US" sz="6000" dirty="0">
                <a:latin typeface="Consolas" panose="020B0609020204030204" pitchFamily="49" charset="0"/>
              </a:rPr>
              <a:t>Introduction Section</a:t>
            </a:r>
            <a:endParaRPr lang="de-DE" dirty="0"/>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500" dirty="0">
                <a:latin typeface="Consolas" panose="020B0609020204030204" pitchFamily="49" charset="0"/>
              </a:rPr>
              <a:t>1.1 Discussion of the "background situation" leading to the problem at hand:</a:t>
            </a:r>
          </a:p>
          <a:p>
            <a:pPr algn="l"/>
            <a:r>
              <a:rPr lang="en-US" sz="1500" b="0" i="0" dirty="0">
                <a:effectLst/>
                <a:latin typeface="Consolas" panose="020B0609020204030204" pitchFamily="49" charset="0"/>
              </a:rPr>
              <a:t>Discussion of the business problem and the audience who would be interested in this project. 1.1 Scenario and Background I am a data scientist residing in Aachen, Germany. I currently live within walking distance to many </a:t>
            </a:r>
            <a:r>
              <a:rPr lang="en-US" sz="1500" b="0" i="0" dirty="0" err="1">
                <a:effectLst/>
                <a:latin typeface="Consolas" panose="020B0609020204030204" pitchFamily="49" charset="0"/>
              </a:rPr>
              <a:t>ammenities</a:t>
            </a:r>
            <a:r>
              <a:rPr lang="en-US" sz="1500" b="0" i="0" dirty="0">
                <a:effectLst/>
                <a:latin typeface="Consolas" panose="020B0609020204030204" pitchFamily="49" charset="0"/>
              </a:rPr>
              <a:t> and venues in the area, such as various international </a:t>
            </a:r>
            <a:r>
              <a:rPr lang="en-US" sz="1500" b="0" i="0" dirty="0" err="1">
                <a:effectLst/>
                <a:latin typeface="Consolas" panose="020B0609020204030204" pitchFamily="49" charset="0"/>
              </a:rPr>
              <a:t>cousine</a:t>
            </a:r>
            <a:r>
              <a:rPr lang="en-US" sz="1500" b="0" i="0" dirty="0">
                <a:effectLst/>
                <a:latin typeface="Consolas" panose="020B0609020204030204" pitchFamily="49" charset="0"/>
              </a:rPr>
              <a:t> restaurants, cafes, </a:t>
            </a:r>
            <a:r>
              <a:rPr lang="en-US" sz="1500" b="0" i="0" dirty="0" err="1">
                <a:effectLst/>
                <a:latin typeface="Consolas" panose="020B0609020204030204" pitchFamily="49" charset="0"/>
              </a:rPr>
              <a:t>gyms,food</a:t>
            </a:r>
            <a:r>
              <a:rPr lang="en-US" sz="1500" b="0" i="0" dirty="0">
                <a:effectLst/>
                <a:latin typeface="Consolas" panose="020B0609020204030204" pitchFamily="49" charset="0"/>
              </a:rPr>
              <a:t> shops and entertainment.</a:t>
            </a:r>
          </a:p>
          <a:p>
            <a:pPr algn="l"/>
            <a:r>
              <a:rPr lang="en-US" sz="1500" b="0" i="0" dirty="0">
                <a:effectLst/>
                <a:latin typeface="Consolas" panose="020B0609020204030204" pitchFamily="49" charset="0"/>
              </a:rPr>
              <a:t>I have been offered a great opportunity to work in Aachen. Although, I am very excited about it, I am a bit stress toward the process to secure a comparable place to live in Aachen. Therefore, I decided to apply the learned skills during the Coursera course to explore ways to make sure my decision is factual and rewarding. Of course, there are alternatives to achieve the answer using available Google and Social media tools, but it rewarding doing it myself with learned tools.</a:t>
            </a:r>
          </a:p>
          <a:p>
            <a:pPr algn="l"/>
            <a:endParaRPr lang="en-US" sz="1500" b="0" i="0" dirty="0">
              <a:effectLst/>
              <a:latin typeface="Consolas" panose="020B0609020204030204" pitchFamily="49" charset="0"/>
            </a:endParaRPr>
          </a:p>
          <a:p>
            <a:pPr algn="l"/>
            <a:r>
              <a:rPr lang="en-US" sz="1500" b="0" i="0" dirty="0">
                <a:effectLst/>
                <a:latin typeface="Consolas" panose="020B0609020204030204" pitchFamily="49" charset="0"/>
              </a:rPr>
              <a:t>1.2 Problem to be resolved: The challenge to resolve is being able to find an apartment unit in Aachen that offers similar characteristics and benefits to my current situation. Therefore, in order to set a basis for comparison, I want to place subject to the following conditions:</a:t>
            </a:r>
          </a:p>
          <a:p>
            <a:pPr algn="l"/>
            <a:r>
              <a:rPr lang="en-US" sz="1500" b="0" i="0" dirty="0">
                <a:effectLst/>
                <a:latin typeface="Consolas" panose="020B0609020204030204" pitchFamily="49" charset="0"/>
              </a:rPr>
              <a:t>Top </a:t>
            </a:r>
            <a:r>
              <a:rPr lang="en-US" sz="1500" b="0" i="0" dirty="0" err="1">
                <a:effectLst/>
                <a:latin typeface="Consolas" panose="020B0609020204030204" pitchFamily="49" charset="0"/>
              </a:rPr>
              <a:t>ammenities</a:t>
            </a:r>
            <a:r>
              <a:rPr lang="en-US" sz="1500" b="0" i="0" dirty="0">
                <a:effectLst/>
                <a:latin typeface="Consolas" panose="020B0609020204030204" pitchFamily="49" charset="0"/>
              </a:rPr>
              <a:t> in the selected neighborhood shall be similar to current residence (See item 2.1) Desirable to have venues such as coffee shops, restaurants Asian Thai, wine stores, gym and food shops As a reference, I have included a map of venues near current residence in Aachen. 1.3 Interested Audience I believe this is a relevant project for a person or entity considering moving to a major city in Europe, US or Asia, since the approach and methodologies used here are applicable in all cases. The use of </a:t>
            </a:r>
            <a:r>
              <a:rPr lang="en-US" sz="1500" b="0" i="0" dirty="0" err="1">
                <a:effectLst/>
                <a:latin typeface="Consolas" panose="020B0609020204030204" pitchFamily="49" charset="0"/>
              </a:rPr>
              <a:t>FourSquare</a:t>
            </a:r>
            <a:r>
              <a:rPr lang="en-US" sz="1500" b="0" i="0" dirty="0">
                <a:effectLst/>
                <a:latin typeface="Consolas" panose="020B0609020204030204" pitchFamily="49" charset="0"/>
              </a:rPr>
              <a:t> data and mapping techniques combined with data analysis will help resolve the key questions arisen. Lastly, this project is a good practical case toward the development of Data Science skills.</a:t>
            </a:r>
          </a:p>
          <a:p>
            <a:pPr algn="l"/>
            <a:endParaRPr lang="en-US" sz="1500" dirty="0">
              <a:latin typeface="Consolas" panose="020B0609020204030204" pitchFamily="49" charset="0"/>
            </a:endParaRPr>
          </a:p>
        </p:txBody>
      </p:sp>
    </p:spTree>
    <p:extLst>
      <p:ext uri="{BB962C8B-B14F-4D97-AF65-F5344CB8AC3E}">
        <p14:creationId xmlns:p14="http://schemas.microsoft.com/office/powerpoint/2010/main" val="141417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rmAutofit fontScale="90000"/>
          </a:bodyPr>
          <a:lstStyle/>
          <a:p>
            <a:r>
              <a:rPr lang="en-US" sz="6000" dirty="0">
                <a:latin typeface="Consolas" panose="020B0609020204030204" pitchFamily="49" charset="0"/>
              </a:rPr>
              <a:t>Data section</a:t>
            </a:r>
            <a:endParaRPr lang="de-DE" dirty="0"/>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500" dirty="0">
                <a:latin typeface="Consolas" panose="020B0609020204030204" pitchFamily="49" charset="0"/>
              </a:rPr>
              <a:t>Description of the data and its sources that will be used to solve the problem </a:t>
            </a:r>
            <a:br>
              <a:rPr lang="en-US" sz="1500" dirty="0">
                <a:latin typeface="Consolas" panose="020B0609020204030204" pitchFamily="49" charset="0"/>
              </a:rPr>
            </a:br>
            <a:r>
              <a:rPr lang="en-US" sz="1500" dirty="0">
                <a:latin typeface="Consolas" panose="020B0609020204030204" pitchFamily="49" charset="0"/>
              </a:rPr>
              <a:t>2.1 Data of Current Situation</a:t>
            </a:r>
          </a:p>
          <a:p>
            <a:pPr algn="l"/>
            <a:r>
              <a:rPr lang="en-US" sz="1500" dirty="0">
                <a:latin typeface="Consolas" panose="020B0609020204030204" pitchFamily="49" charset="0"/>
              </a:rPr>
              <a:t>I Currently reside in the neighborhood of Aachen. I use Foursquare to identify the venues around the area of residence which are then shown in the New Delhi map shown in methodology and execution in section 3.0 . It serves as a reference for comparison with the desired future location in </a:t>
            </a:r>
            <a:r>
              <a:rPr lang="en-US" sz="1500" dirty="0" err="1">
                <a:latin typeface="Consolas" panose="020B0609020204030204" pitchFamily="49" charset="0"/>
              </a:rPr>
              <a:t>Koeln</a:t>
            </a:r>
            <a:r>
              <a:rPr lang="en-US" sz="1500" dirty="0">
                <a:latin typeface="Consolas" panose="020B0609020204030204" pitchFamily="49" charset="0"/>
              </a:rPr>
              <a:t>.</a:t>
            </a:r>
          </a:p>
          <a:p>
            <a:pPr algn="l"/>
            <a:r>
              <a:rPr lang="en-US" sz="1500" dirty="0">
                <a:latin typeface="Consolas" panose="020B0609020204030204" pitchFamily="49" charset="0"/>
              </a:rPr>
              <a:t>2.2 Data Required to resolve the problem</a:t>
            </a:r>
          </a:p>
          <a:p>
            <a:pPr algn="l"/>
            <a:r>
              <a:rPr lang="en-US" sz="1500" dirty="0">
                <a:latin typeface="Consolas" panose="020B0609020204030204" pitchFamily="49" charset="0"/>
              </a:rPr>
              <a:t>In order to make a good choice of a similar apartment in </a:t>
            </a:r>
            <a:r>
              <a:rPr lang="en-US" sz="1500" dirty="0" err="1">
                <a:latin typeface="Consolas" panose="020B0609020204030204" pitchFamily="49" charset="0"/>
              </a:rPr>
              <a:t>Koeln</a:t>
            </a:r>
            <a:r>
              <a:rPr lang="en-US" sz="1500" dirty="0">
                <a:latin typeface="Consolas" panose="020B0609020204030204" pitchFamily="49" charset="0"/>
              </a:rPr>
              <a:t>, the following data is required:</a:t>
            </a:r>
          </a:p>
          <a:p>
            <a:pPr algn="l"/>
            <a:r>
              <a:rPr lang="en-US" sz="1500" dirty="0">
                <a:latin typeface="Consolas" panose="020B0609020204030204" pitchFamily="49" charset="0"/>
              </a:rPr>
              <a:t>List/Information on neighborhoods form </a:t>
            </a:r>
            <a:r>
              <a:rPr lang="en-US" sz="1500" dirty="0" err="1">
                <a:latin typeface="Consolas" panose="020B0609020204030204" pitchFamily="49" charset="0"/>
              </a:rPr>
              <a:t>Koeln</a:t>
            </a:r>
            <a:r>
              <a:rPr lang="en-US" sz="1500" dirty="0">
                <a:latin typeface="Consolas" panose="020B0609020204030204" pitchFamily="49" charset="0"/>
              </a:rPr>
              <a:t> with their Geodata(latitude and longitude).</a:t>
            </a:r>
          </a:p>
          <a:p>
            <a:pPr algn="l"/>
            <a:r>
              <a:rPr lang="en-US" sz="1500" dirty="0">
                <a:latin typeface="Consolas" panose="020B0609020204030204" pitchFamily="49" charset="0"/>
              </a:rPr>
              <a:t>Venues and </a:t>
            </a:r>
            <a:r>
              <a:rPr lang="en-US" sz="1500" dirty="0" err="1">
                <a:latin typeface="Consolas" panose="020B0609020204030204" pitchFamily="49" charset="0"/>
              </a:rPr>
              <a:t>ammenities</a:t>
            </a:r>
            <a:r>
              <a:rPr lang="en-US" sz="1500" dirty="0">
                <a:latin typeface="Consolas" panose="020B0609020204030204" pitchFamily="49" charset="0"/>
              </a:rPr>
              <a:t> in the </a:t>
            </a:r>
            <a:r>
              <a:rPr lang="en-US" sz="1500" dirty="0" err="1">
                <a:latin typeface="Consolas" panose="020B0609020204030204" pitchFamily="49" charset="0"/>
              </a:rPr>
              <a:t>Koeln</a:t>
            </a:r>
            <a:r>
              <a:rPr lang="en-US" sz="1500" dirty="0">
                <a:latin typeface="Consolas" panose="020B0609020204030204" pitchFamily="49" charset="0"/>
              </a:rPr>
              <a:t> neighborhoods (e.g. top 10)</a:t>
            </a:r>
          </a:p>
          <a:p>
            <a:pPr algn="l"/>
            <a:r>
              <a:rPr lang="en-US" sz="1500" dirty="0">
                <a:latin typeface="Consolas" panose="020B0609020204030204" pitchFamily="49" charset="0"/>
              </a:rPr>
              <a:t>2.3 sources and manipulation</a:t>
            </a:r>
          </a:p>
          <a:p>
            <a:pPr algn="l"/>
            <a:r>
              <a:rPr lang="en-US" sz="1500" dirty="0">
                <a:latin typeface="Consolas" panose="020B0609020204030204" pitchFamily="49" charset="0"/>
              </a:rPr>
              <a:t>The list of </a:t>
            </a:r>
            <a:r>
              <a:rPr lang="en-US" sz="1500" dirty="0" err="1">
                <a:latin typeface="Consolas" panose="020B0609020204030204" pitchFamily="49" charset="0"/>
              </a:rPr>
              <a:t>Koeln</a:t>
            </a:r>
            <a:r>
              <a:rPr lang="en-US" sz="1500" dirty="0">
                <a:latin typeface="Consolas" panose="020B0609020204030204" pitchFamily="49" charset="0"/>
              </a:rPr>
              <a:t> neighborhoods is worked out during LAB exercise during the course. A csv file was created which will be read in order to create a </a:t>
            </a:r>
            <a:r>
              <a:rPr lang="en-US" sz="1500" dirty="0" err="1">
                <a:latin typeface="Consolas" panose="020B0609020204030204" pitchFamily="49" charset="0"/>
              </a:rPr>
              <a:t>dataframe</a:t>
            </a:r>
            <a:r>
              <a:rPr lang="en-US" sz="1500" dirty="0">
                <a:latin typeface="Consolas" panose="020B0609020204030204" pitchFamily="49" charset="0"/>
              </a:rPr>
              <a:t> and its mapping. The csv file 'mh_neigh_data.csv' has the following below data structure. The file will be directly read to the Jupiter Notebook for convenience and space savings. The clustering of neighborhoods and mapping will be shown however. An </a:t>
            </a:r>
            <a:r>
              <a:rPr lang="en-US" sz="1500" dirty="0" err="1">
                <a:latin typeface="Consolas" panose="020B0609020204030204" pitchFamily="49" charset="0"/>
              </a:rPr>
              <a:t>algorythm</a:t>
            </a:r>
            <a:r>
              <a:rPr lang="en-US" sz="1500" dirty="0">
                <a:latin typeface="Consolas" panose="020B0609020204030204" pitchFamily="49" charset="0"/>
              </a:rPr>
              <a:t> was used to determine the geodata from </a:t>
            </a:r>
            <a:r>
              <a:rPr lang="en-US" sz="1500" dirty="0" err="1">
                <a:latin typeface="Consolas" panose="020B0609020204030204" pitchFamily="49" charset="0"/>
              </a:rPr>
              <a:t>Nominatim</a:t>
            </a:r>
            <a:r>
              <a:rPr lang="en-US" sz="1500" dirty="0">
                <a:latin typeface="Consolas" panose="020B0609020204030204" pitchFamily="49" charset="0"/>
              </a:rPr>
              <a:t> . The actual </a:t>
            </a:r>
            <a:r>
              <a:rPr lang="en-US" sz="1500" dirty="0" err="1">
                <a:latin typeface="Consolas" panose="020B0609020204030204" pitchFamily="49" charset="0"/>
              </a:rPr>
              <a:t>algorythm</a:t>
            </a:r>
            <a:r>
              <a:rPr lang="en-US" sz="1500" dirty="0">
                <a:latin typeface="Consolas" panose="020B0609020204030204" pitchFamily="49" charset="0"/>
              </a:rPr>
              <a:t> coding may be shown in 'markdown' mode </a:t>
            </a:r>
            <a:r>
              <a:rPr lang="en-US" sz="1500" dirty="0" err="1">
                <a:latin typeface="Consolas" panose="020B0609020204030204" pitchFamily="49" charset="0"/>
              </a:rPr>
              <a:t>becasues</a:t>
            </a:r>
            <a:r>
              <a:rPr lang="en-US" sz="1500" dirty="0">
                <a:latin typeface="Consolas" panose="020B0609020204030204" pitchFamily="49" charset="0"/>
              </a:rPr>
              <a:t> it takes time to run.</a:t>
            </a:r>
          </a:p>
          <a:p>
            <a:pPr algn="l"/>
            <a:r>
              <a:rPr lang="en-US" sz="1500" dirty="0">
                <a:latin typeface="Consolas" panose="020B0609020204030204" pitchFamily="49" charset="0"/>
              </a:rPr>
              <a:t>2.4 How the data will be used to solve the problem The data will be used as follows:</a:t>
            </a:r>
          </a:p>
          <a:p>
            <a:pPr algn="l"/>
            <a:r>
              <a:rPr lang="en-US" sz="1500" dirty="0">
                <a:latin typeface="Consolas" panose="020B0609020204030204" pitchFamily="49" charset="0"/>
              </a:rPr>
              <a:t>Foursquare and </a:t>
            </a:r>
            <a:r>
              <a:rPr lang="en-US" sz="1500" dirty="0" err="1">
                <a:latin typeface="Consolas" panose="020B0609020204030204" pitchFamily="49" charset="0"/>
              </a:rPr>
              <a:t>geopy</a:t>
            </a:r>
            <a:r>
              <a:rPr lang="en-US" sz="1500" dirty="0">
                <a:latin typeface="Consolas" panose="020B0609020204030204" pitchFamily="49" charset="0"/>
              </a:rPr>
              <a:t> data to map top 10 venues for all Manhattan neighborhoods and clustered in groups ( as per Course LAB)</a:t>
            </a:r>
          </a:p>
          <a:p>
            <a:pPr algn="l"/>
            <a:r>
              <a:rPr lang="en-US" sz="1500" dirty="0">
                <a:latin typeface="Consolas" panose="020B0609020204030204" pitchFamily="49" charset="0"/>
              </a:rPr>
              <a:t>2.5 Mapping of Data</a:t>
            </a:r>
          </a:p>
          <a:p>
            <a:pPr algn="l"/>
            <a:r>
              <a:rPr lang="en-US" sz="1500" dirty="0">
                <a:latin typeface="Consolas" panose="020B0609020204030204" pitchFamily="49" charset="0"/>
              </a:rPr>
              <a:t>The following maps were created to facilitate the analysis and the choice of the palace to live.</a:t>
            </a:r>
          </a:p>
          <a:p>
            <a:pPr algn="l"/>
            <a:r>
              <a:rPr lang="en-US" sz="1500" dirty="0" err="1">
                <a:latin typeface="Consolas" panose="020B0609020204030204" pitchFamily="49" charset="0"/>
              </a:rPr>
              <a:t>Koeln</a:t>
            </a:r>
            <a:r>
              <a:rPr lang="en-US" sz="1500" dirty="0">
                <a:latin typeface="Consolas" panose="020B0609020204030204" pitchFamily="49" charset="0"/>
              </a:rPr>
              <a:t> map of Neighborhoods</a:t>
            </a:r>
          </a:p>
          <a:p>
            <a:pPr algn="l"/>
            <a:r>
              <a:rPr lang="en-US" sz="1500" dirty="0" err="1">
                <a:latin typeface="Consolas" panose="020B0609020204030204" pitchFamily="49" charset="0"/>
              </a:rPr>
              <a:t>Koeln</a:t>
            </a:r>
            <a:r>
              <a:rPr lang="en-US" sz="1500" dirty="0">
                <a:latin typeface="Consolas" panose="020B0609020204030204" pitchFamily="49" charset="0"/>
              </a:rPr>
              <a:t> map of clustered venues and neighborhoods.</a:t>
            </a:r>
          </a:p>
          <a:p>
            <a:pPr algn="l"/>
            <a:endParaRPr lang="en-US" sz="1500" dirty="0">
              <a:latin typeface="Consolas" panose="020B0609020204030204" pitchFamily="49" charset="0"/>
            </a:endParaRPr>
          </a:p>
        </p:txBody>
      </p:sp>
    </p:spTree>
    <p:extLst>
      <p:ext uri="{BB962C8B-B14F-4D97-AF65-F5344CB8AC3E}">
        <p14:creationId xmlns:p14="http://schemas.microsoft.com/office/powerpoint/2010/main" val="297278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rmAutofit fontScale="90000"/>
          </a:bodyPr>
          <a:lstStyle/>
          <a:p>
            <a:r>
              <a:rPr lang="de-DE" b="1" i="0" dirty="0">
                <a:effectLst/>
                <a:latin typeface="Consolas" panose="020B0609020204030204" pitchFamily="49" charset="0"/>
              </a:rPr>
              <a:t>Methodology section</a:t>
            </a:r>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500" b="0" i="0" dirty="0">
                <a:effectLst/>
                <a:latin typeface="Consolas" panose="020B0609020204030204" pitchFamily="49" charset="0"/>
              </a:rPr>
              <a:t>This section represents the main component of the report where the data is gathered, prepared for analysis. The tools described are used here and the Notebook cells indicates the execution of steps.</a:t>
            </a:r>
          </a:p>
          <a:p>
            <a:pPr algn="l"/>
            <a:r>
              <a:rPr lang="en-US" sz="1500" b="0" i="0" dirty="0">
                <a:effectLst/>
                <a:latin typeface="Consolas" panose="020B0609020204030204" pitchFamily="49" charset="0"/>
              </a:rPr>
              <a:t>The analysis and the </a:t>
            </a:r>
            <a:r>
              <a:rPr lang="en-US" sz="1500" b="0" i="0" dirty="0" err="1">
                <a:effectLst/>
                <a:latin typeface="Consolas" panose="020B0609020204030204" pitchFamily="49" charset="0"/>
              </a:rPr>
              <a:t>stragegy</a:t>
            </a:r>
            <a:r>
              <a:rPr lang="en-US" sz="1500" b="0" i="0" dirty="0">
                <a:effectLst/>
                <a:latin typeface="Consolas" panose="020B0609020204030204" pitchFamily="49" charset="0"/>
              </a:rPr>
              <a:t>: The strategy is based on mapping the above described data in section 2.0, in order to facilitate the choice of a candidate places for </a:t>
            </a:r>
            <a:r>
              <a:rPr lang="en-US" sz="1500" b="0" i="0" dirty="0" err="1">
                <a:effectLst/>
                <a:latin typeface="Consolas" panose="020B0609020204030204" pitchFamily="49" charset="0"/>
              </a:rPr>
              <a:t>accomodation</a:t>
            </a:r>
            <a:r>
              <a:rPr lang="en-US" sz="1500" b="0" i="0" dirty="0">
                <a:effectLst/>
                <a:latin typeface="Consolas" panose="020B0609020204030204" pitchFamily="49" charset="0"/>
              </a:rPr>
              <a:t>. The choice is made based on the demands imposed : similar venues to Dwarka, New Delhi, India. This visual approach and maps with popups labels allow quick identification of location, thus making the selection very easy.</a:t>
            </a:r>
          </a:p>
          <a:p>
            <a:pPr algn="l"/>
            <a:r>
              <a:rPr lang="en-US" sz="1500" b="0" i="0" dirty="0">
                <a:effectLst/>
                <a:latin typeface="Consolas" panose="020B0609020204030204" pitchFamily="49" charset="0"/>
              </a:rPr>
              <a:t>The </a:t>
            </a:r>
            <a:r>
              <a:rPr lang="en-US" sz="1500" b="0" i="0" dirty="0" err="1">
                <a:effectLst/>
                <a:latin typeface="Consolas" panose="020B0609020204030204" pitchFamily="49" charset="0"/>
              </a:rPr>
              <a:t>procesing</a:t>
            </a:r>
            <a:r>
              <a:rPr lang="en-US" sz="1500" b="0" i="0" dirty="0">
                <a:effectLst/>
                <a:latin typeface="Consolas" panose="020B0609020204030204" pitchFamily="49" charset="0"/>
              </a:rPr>
              <a:t> of these DATA and its mapping will allow to answer the key questions to make a decision:</a:t>
            </a:r>
          </a:p>
          <a:p>
            <a:pPr algn="l"/>
            <a:r>
              <a:rPr lang="en-US" sz="1500" b="0" i="0" dirty="0">
                <a:effectLst/>
                <a:latin typeface="Consolas" panose="020B0609020204030204" pitchFamily="49" charset="0"/>
              </a:rPr>
              <a:t>What are the venues of the best place to live? How venues distribute among </a:t>
            </a:r>
            <a:r>
              <a:rPr lang="en-US" sz="1500" b="0" i="0" dirty="0" err="1">
                <a:effectLst/>
                <a:latin typeface="Consolas" panose="020B0609020204030204" pitchFamily="49" charset="0"/>
              </a:rPr>
              <a:t>Koeln</a:t>
            </a:r>
            <a:r>
              <a:rPr lang="en-US" sz="1500" b="0" i="0" dirty="0">
                <a:effectLst/>
                <a:latin typeface="Consolas" panose="020B0609020204030204" pitchFamily="49" charset="0"/>
              </a:rPr>
              <a:t> neighborhoods ?</a:t>
            </a: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p:txBody>
      </p:sp>
    </p:spTree>
    <p:extLst>
      <p:ext uri="{BB962C8B-B14F-4D97-AF65-F5344CB8AC3E}">
        <p14:creationId xmlns:p14="http://schemas.microsoft.com/office/powerpoint/2010/main" val="173106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rmAutofit fontScale="90000"/>
          </a:bodyPr>
          <a:lstStyle/>
          <a:p>
            <a:r>
              <a:rPr lang="de-DE" b="1" i="0" dirty="0">
                <a:effectLst/>
                <a:latin typeface="Consolas" panose="020B0609020204030204" pitchFamily="49" charset="0"/>
              </a:rPr>
              <a:t>Methodology section</a:t>
            </a:r>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500" b="0" i="0" dirty="0">
                <a:effectLst/>
                <a:latin typeface="Consolas" panose="020B0609020204030204" pitchFamily="49" charset="0"/>
              </a:rPr>
              <a:t>This section represents the main component of the report where the data is gathered, prepared for analysis. The tools described are used here and the Notebook cells indicates the execution of steps.</a:t>
            </a:r>
          </a:p>
          <a:p>
            <a:pPr algn="l"/>
            <a:r>
              <a:rPr lang="en-US" sz="1500" b="0" i="0" dirty="0">
                <a:effectLst/>
                <a:latin typeface="Consolas" panose="020B0609020204030204" pitchFamily="49" charset="0"/>
              </a:rPr>
              <a:t>The analysis and the strategy: The strategy is based on mapping the above described data in section 2.0, in order to facilitate the choice of a candidate places for accommodation. The choice is made based on the demands imposed : similar venues to Aachen, </a:t>
            </a:r>
            <a:r>
              <a:rPr lang="en-US" sz="1500" dirty="0">
                <a:latin typeface="Consolas" panose="020B0609020204030204" pitchFamily="49" charset="0"/>
              </a:rPr>
              <a:t>G</a:t>
            </a:r>
            <a:r>
              <a:rPr lang="en-US" sz="1500" b="0" i="0" dirty="0">
                <a:effectLst/>
                <a:latin typeface="Consolas" panose="020B0609020204030204" pitchFamily="49" charset="0"/>
              </a:rPr>
              <a:t>ermany. This visual approach and maps with popups labels allow quick identification of location, thus making the selection very easy.</a:t>
            </a:r>
          </a:p>
          <a:p>
            <a:pPr algn="l"/>
            <a:r>
              <a:rPr lang="en-US" sz="1500" b="0" i="0" dirty="0">
                <a:effectLst/>
                <a:latin typeface="Consolas" panose="020B0609020204030204" pitchFamily="49" charset="0"/>
              </a:rPr>
              <a:t>The processing of these DATA and its mapping will allow to answer the key questions to make a decision:</a:t>
            </a:r>
          </a:p>
          <a:p>
            <a:pPr algn="l"/>
            <a:r>
              <a:rPr lang="en-US" sz="1500" b="0" i="0" dirty="0">
                <a:effectLst/>
                <a:latin typeface="Consolas" panose="020B0609020204030204" pitchFamily="49" charset="0"/>
              </a:rPr>
              <a:t>What are the venues of the best place to live? How venues distribute among </a:t>
            </a:r>
            <a:r>
              <a:rPr lang="en-US" sz="1500" b="0" i="0" dirty="0" err="1">
                <a:effectLst/>
                <a:latin typeface="Consolas" panose="020B0609020204030204" pitchFamily="49" charset="0"/>
              </a:rPr>
              <a:t>Koeln</a:t>
            </a:r>
            <a:r>
              <a:rPr lang="en-US" sz="1500" b="0" i="0" dirty="0">
                <a:effectLst/>
                <a:latin typeface="Consolas" panose="020B0609020204030204" pitchFamily="49" charset="0"/>
              </a:rPr>
              <a:t> neighborhoods ?</a:t>
            </a: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a:p>
            <a:pPr algn="l"/>
            <a:endParaRPr lang="en-US" sz="1500" dirty="0">
              <a:latin typeface="Consolas" panose="020B0609020204030204" pitchFamily="49" charset="0"/>
            </a:endParaRPr>
          </a:p>
          <a:p>
            <a:pPr algn="l"/>
            <a:endParaRPr lang="en-US" sz="1500" b="0" i="0" dirty="0">
              <a:effectLst/>
              <a:latin typeface="Consolas" panose="020B0609020204030204" pitchFamily="49" charset="0"/>
            </a:endParaRPr>
          </a:p>
        </p:txBody>
      </p:sp>
    </p:spTree>
    <p:extLst>
      <p:ext uri="{BB962C8B-B14F-4D97-AF65-F5344CB8AC3E}">
        <p14:creationId xmlns:p14="http://schemas.microsoft.com/office/powerpoint/2010/main" val="237042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Autofit/>
          </a:bodyPr>
          <a:lstStyle/>
          <a:p>
            <a:r>
              <a:rPr lang="en-US" sz="2800" b="1" dirty="0">
                <a:effectLst/>
                <a:latin typeface="Consolas" panose="020B0609020204030204" pitchFamily="49" charset="0"/>
              </a:rPr>
              <a:t>Map of Aachen residence place with venues in Neighborhood - for reference</a:t>
            </a:r>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1500" b="0" i="0" dirty="0">
              <a:effectLst/>
              <a:latin typeface="Consolas" panose="020B0609020204030204" pitchFamily="49" charset="0"/>
            </a:endParaRPr>
          </a:p>
        </p:txBody>
      </p:sp>
      <p:pic>
        <p:nvPicPr>
          <p:cNvPr id="5" name="Picture 4">
            <a:extLst>
              <a:ext uri="{FF2B5EF4-FFF2-40B4-BE49-F238E27FC236}">
                <a16:creationId xmlns:a16="http://schemas.microsoft.com/office/drawing/2014/main" id="{65D00DFE-2D51-4CD9-A847-834EE00EE771}"/>
              </a:ext>
            </a:extLst>
          </p:cNvPr>
          <p:cNvPicPr>
            <a:picLocks noChangeAspect="1"/>
          </p:cNvPicPr>
          <p:nvPr/>
        </p:nvPicPr>
        <p:blipFill>
          <a:blip r:embed="rId2"/>
          <a:stretch>
            <a:fillRect/>
          </a:stretch>
        </p:blipFill>
        <p:spPr>
          <a:xfrm>
            <a:off x="0" y="1228125"/>
            <a:ext cx="12192000" cy="5280982"/>
          </a:xfrm>
          <a:prstGeom prst="rect">
            <a:avLst/>
          </a:prstGeom>
        </p:spPr>
      </p:pic>
    </p:spTree>
    <p:extLst>
      <p:ext uri="{BB962C8B-B14F-4D97-AF65-F5344CB8AC3E}">
        <p14:creationId xmlns:p14="http://schemas.microsoft.com/office/powerpoint/2010/main" val="112859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Autofit/>
          </a:bodyPr>
          <a:lstStyle/>
          <a:p>
            <a:r>
              <a:rPr lang="en-US" sz="2800" b="1" dirty="0">
                <a:effectLst/>
                <a:latin typeface="Consolas" panose="020B0609020204030204" pitchFamily="49" charset="0"/>
              </a:rPr>
              <a:t>Map of </a:t>
            </a:r>
            <a:r>
              <a:rPr lang="en-US" sz="2800" b="1" dirty="0" err="1">
                <a:effectLst/>
                <a:latin typeface="Consolas" panose="020B0609020204030204" pitchFamily="49" charset="0"/>
              </a:rPr>
              <a:t>Koeln</a:t>
            </a:r>
            <a:r>
              <a:rPr lang="en-US" sz="2800" b="1" dirty="0">
                <a:effectLst/>
                <a:latin typeface="Consolas" panose="020B0609020204030204" pitchFamily="49" charset="0"/>
              </a:rPr>
              <a:t> using latitude and longitude values with clustering of venues</a:t>
            </a:r>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1500" b="0" i="0" dirty="0">
              <a:effectLst/>
              <a:latin typeface="Consolas" panose="020B0609020204030204" pitchFamily="49" charset="0"/>
            </a:endParaRPr>
          </a:p>
        </p:txBody>
      </p:sp>
      <p:pic>
        <p:nvPicPr>
          <p:cNvPr id="6" name="Picture 5">
            <a:extLst>
              <a:ext uri="{FF2B5EF4-FFF2-40B4-BE49-F238E27FC236}">
                <a16:creationId xmlns:a16="http://schemas.microsoft.com/office/drawing/2014/main" id="{2261BFEE-8733-4203-8527-B0D07ECD55B9}"/>
              </a:ext>
            </a:extLst>
          </p:cNvPr>
          <p:cNvPicPr>
            <a:picLocks noChangeAspect="1"/>
          </p:cNvPicPr>
          <p:nvPr/>
        </p:nvPicPr>
        <p:blipFill>
          <a:blip r:embed="rId2"/>
          <a:stretch>
            <a:fillRect/>
          </a:stretch>
        </p:blipFill>
        <p:spPr>
          <a:xfrm>
            <a:off x="0" y="1564704"/>
            <a:ext cx="12192000" cy="5124773"/>
          </a:xfrm>
          <a:prstGeom prst="rect">
            <a:avLst/>
          </a:prstGeom>
        </p:spPr>
      </p:pic>
    </p:spTree>
    <p:extLst>
      <p:ext uri="{BB962C8B-B14F-4D97-AF65-F5344CB8AC3E}">
        <p14:creationId xmlns:p14="http://schemas.microsoft.com/office/powerpoint/2010/main" val="86375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620-C49D-499C-AD99-4783B97B93FB}"/>
              </a:ext>
            </a:extLst>
          </p:cNvPr>
          <p:cNvSpPr>
            <a:spLocks noGrp="1"/>
          </p:cNvSpPr>
          <p:nvPr>
            <p:ph type="ctrTitle"/>
          </p:nvPr>
        </p:nvSpPr>
        <p:spPr>
          <a:xfrm>
            <a:off x="1524000" y="260717"/>
            <a:ext cx="9144000" cy="855906"/>
          </a:xfrm>
        </p:spPr>
        <p:txBody>
          <a:bodyPr>
            <a:normAutofit fontScale="90000"/>
          </a:bodyPr>
          <a:lstStyle/>
          <a:p>
            <a:r>
              <a:rPr lang="de-DE" b="1" i="0" dirty="0">
                <a:effectLst/>
                <a:latin typeface="Consolas" panose="020B0609020204030204" pitchFamily="49" charset="0"/>
              </a:rPr>
              <a:t>Resutls</a:t>
            </a:r>
          </a:p>
        </p:txBody>
      </p:sp>
      <p:sp>
        <p:nvSpPr>
          <p:cNvPr id="3" name="Title 1">
            <a:extLst>
              <a:ext uri="{FF2B5EF4-FFF2-40B4-BE49-F238E27FC236}">
                <a16:creationId xmlns:a16="http://schemas.microsoft.com/office/drawing/2014/main" id="{8303DE8F-0D25-44C1-ABB7-33CE80545AD1}"/>
              </a:ext>
            </a:extLst>
          </p:cNvPr>
          <p:cNvSpPr txBox="1">
            <a:spLocks/>
          </p:cNvSpPr>
          <p:nvPr/>
        </p:nvSpPr>
        <p:spPr>
          <a:xfrm>
            <a:off x="290146" y="1116622"/>
            <a:ext cx="11755316" cy="56798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0" i="0" dirty="0">
                <a:effectLst/>
                <a:latin typeface="Consolas" panose="020B0609020204030204" pitchFamily="49" charset="0"/>
              </a:rPr>
              <a:t>ONE CONSOLIDATE MAP Let's consolidate all the required </a:t>
            </a:r>
            <a:r>
              <a:rPr lang="en-US" sz="1600" b="0" i="0" dirty="0" err="1">
                <a:effectLst/>
                <a:latin typeface="Consolas" panose="020B0609020204030204" pitchFamily="49" charset="0"/>
              </a:rPr>
              <a:t>inforamtion</a:t>
            </a:r>
            <a:r>
              <a:rPr lang="en-US" sz="1600" b="0" i="0" dirty="0">
                <a:effectLst/>
                <a:latin typeface="Consolas" panose="020B0609020204030204" pitchFamily="49" charset="0"/>
              </a:rPr>
              <a:t> to make the apartment selection in one map </a:t>
            </a:r>
            <a:r>
              <a:rPr lang="en-US" sz="1600" b="0" i="0" dirty="0" err="1">
                <a:effectLst/>
                <a:latin typeface="Consolas" panose="020B0609020204030204" pitchFamily="49" charset="0"/>
              </a:rPr>
              <a:t>Map</a:t>
            </a:r>
            <a:r>
              <a:rPr lang="en-US" sz="1600" b="0" i="0" dirty="0">
                <a:effectLst/>
                <a:latin typeface="Consolas" panose="020B0609020204030204" pitchFamily="49" charset="0"/>
              </a:rPr>
              <a:t> of </a:t>
            </a:r>
            <a:r>
              <a:rPr lang="en-US" sz="1600" b="0" i="0" dirty="0" err="1">
                <a:effectLst/>
                <a:latin typeface="Consolas" panose="020B0609020204030204" pitchFamily="49" charset="0"/>
              </a:rPr>
              <a:t>Koeln</a:t>
            </a:r>
            <a:r>
              <a:rPr lang="en-US" sz="1600" b="0" i="0" dirty="0">
                <a:effectLst/>
                <a:latin typeface="Consolas" panose="020B0609020204030204" pitchFamily="49" charset="0"/>
              </a:rPr>
              <a:t> with cluster of venues Bubbles are the clusters of venues</a:t>
            </a: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1600" dirty="0">
              <a:latin typeface="Consolas" panose="020B0609020204030204" pitchFamily="49" charset="0"/>
            </a:endParaRPr>
          </a:p>
          <a:p>
            <a:pPr algn="l"/>
            <a:endParaRPr lang="en-US" sz="1600" b="0" i="0" dirty="0">
              <a:effectLst/>
              <a:latin typeface="Consolas" panose="020B0609020204030204" pitchFamily="49" charset="0"/>
            </a:endParaRPr>
          </a:p>
          <a:p>
            <a:pPr algn="l"/>
            <a:endParaRPr lang="en-US" sz="3600" b="0" i="0" dirty="0">
              <a:effectLst/>
              <a:latin typeface="Consolas" panose="020B0609020204030204" pitchFamily="49" charset="0"/>
            </a:endParaRPr>
          </a:p>
        </p:txBody>
      </p:sp>
    </p:spTree>
    <p:extLst>
      <p:ext uri="{BB962C8B-B14F-4D97-AF65-F5344CB8AC3E}">
        <p14:creationId xmlns:p14="http://schemas.microsoft.com/office/powerpoint/2010/main" val="3792552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The Battle of Neighborhoods  Final Presentation  Adnan Shahin</vt:lpstr>
      <vt:lpstr>Contents</vt:lpstr>
      <vt:lpstr>Introduction Section</vt:lpstr>
      <vt:lpstr>Data section</vt:lpstr>
      <vt:lpstr>Methodology section</vt:lpstr>
      <vt:lpstr>Methodology section</vt:lpstr>
      <vt:lpstr>Map of Aachen residence place with venues in Neighborhood - for reference</vt:lpstr>
      <vt:lpstr>Map of Koeln using latitude and longitude values with clustering of venues</vt:lpstr>
      <vt:lpstr>Resutls</vt:lpstr>
      <vt:lpstr>Discussion</vt:lpstr>
      <vt:lpstr>CONCLUSIONS</vt:lpstr>
      <vt:lpstr>    End of Project and Course/ Thanks to Coursera Team and Students!. Happy 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Final Presentation  Adnan Shahin</dc:title>
  <dc:creator>Adnan Shahin</dc:creator>
  <cp:lastModifiedBy>Adnan Shahin</cp:lastModifiedBy>
  <cp:revision>2</cp:revision>
  <dcterms:created xsi:type="dcterms:W3CDTF">2021-02-28T12:02:14Z</dcterms:created>
  <dcterms:modified xsi:type="dcterms:W3CDTF">2021-02-28T12:16:06Z</dcterms:modified>
</cp:coreProperties>
</file>