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23E866-1549-4AD5-8F4F-90B451948278}" type="datetimeFigureOut">
              <a:rPr lang="sk-SK" smtClean="0"/>
              <a:t>19. 2. 2025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4DF173-C146-4C89-A516-8DD37102727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E866-1549-4AD5-8F4F-90B451948278}" type="datetimeFigureOut">
              <a:rPr lang="sk-SK" smtClean="0"/>
              <a:t>19. 2. 2025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F173-C146-4C89-A516-8DD37102727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E866-1549-4AD5-8F4F-90B451948278}" type="datetimeFigureOut">
              <a:rPr lang="sk-SK" smtClean="0"/>
              <a:t>19. 2. 2025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F173-C146-4C89-A516-8DD37102727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E866-1549-4AD5-8F4F-90B451948278}" type="datetimeFigureOut">
              <a:rPr lang="sk-SK" smtClean="0"/>
              <a:t>19. 2. 2025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F173-C146-4C89-A516-8DD371027272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E866-1549-4AD5-8F4F-90B451948278}" type="datetimeFigureOut">
              <a:rPr lang="sk-SK" smtClean="0"/>
              <a:t>19. 2. 2025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F173-C146-4C89-A516-8DD371027272}" type="slidenum">
              <a:rPr lang="sk-SK" smtClean="0"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E866-1549-4AD5-8F4F-90B451948278}" type="datetimeFigureOut">
              <a:rPr lang="sk-SK" smtClean="0"/>
              <a:t>19. 2. 2025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F173-C146-4C89-A516-8DD371027272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E866-1549-4AD5-8F4F-90B451948278}" type="datetimeFigureOut">
              <a:rPr lang="sk-SK" smtClean="0"/>
              <a:t>19. 2. 2025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F173-C146-4C89-A516-8DD371027272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E866-1549-4AD5-8F4F-90B451948278}" type="datetimeFigureOut">
              <a:rPr lang="sk-SK" smtClean="0"/>
              <a:t>19. 2. 2025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F173-C146-4C89-A516-8DD371027272}" type="slidenum">
              <a:rPr lang="sk-SK" smtClean="0"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E866-1549-4AD5-8F4F-90B451948278}" type="datetimeFigureOut">
              <a:rPr lang="sk-SK" smtClean="0"/>
              <a:t>19. 2. 2025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F173-C146-4C89-A516-8DD371027272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923E866-1549-4AD5-8F4F-90B451948278}" type="datetimeFigureOut">
              <a:rPr lang="sk-SK" smtClean="0"/>
              <a:t>19. 2. 2025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DF173-C146-4C89-A516-8DD371027272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23E866-1549-4AD5-8F4F-90B451948278}" type="datetimeFigureOut">
              <a:rPr lang="sk-SK" smtClean="0"/>
              <a:t>19. 2. 2025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4DF173-C146-4C89-A516-8DD371027272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923E866-1549-4AD5-8F4F-90B451948278}" type="datetimeFigureOut">
              <a:rPr lang="sk-SK" smtClean="0"/>
              <a:t>19. 2. 2025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C4DF173-C146-4C89-A516-8DD371027272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Obohacovanie slovnej zásoby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Lexikológia </a:t>
            </a:r>
            <a:r>
              <a:rPr lang="sk-SK" dirty="0" err="1" smtClean="0"/>
              <a:t>ll</a:t>
            </a:r>
            <a:r>
              <a:rPr lang="sk-SK" smtClean="0"/>
              <a:t>.</a:t>
            </a:r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Obohacovanie a rozširovanie slovnej zásoby </a:t>
            </a:r>
          </a:p>
          <a:p>
            <a:pPr>
              <a:buNone/>
            </a:pPr>
            <a:r>
              <a:rPr lang="sk-SK" dirty="0"/>
              <a:t>o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FF0000"/>
                </a:solidFill>
              </a:rPr>
              <a:t>slová cudzieho pôvodu</a:t>
            </a:r>
            <a:r>
              <a:rPr lang="sk-SK" dirty="0" smtClean="0"/>
              <a:t>:</a:t>
            </a:r>
          </a:p>
          <a:p>
            <a:pPr>
              <a:buNone/>
            </a:pPr>
            <a:r>
              <a:rPr lang="sk-SK" dirty="0" smtClean="0"/>
              <a:t> indiánske j. – </a:t>
            </a:r>
            <a:r>
              <a:rPr lang="sk-SK" dirty="0" smtClean="0">
                <a:solidFill>
                  <a:srgbClr val="FF0000"/>
                </a:solidFill>
              </a:rPr>
              <a:t>čokoláda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africké j. – lev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rumunský j. – </a:t>
            </a:r>
            <a:r>
              <a:rPr lang="sk-SK" dirty="0" smtClean="0">
                <a:solidFill>
                  <a:srgbClr val="FF0000"/>
                </a:solidFill>
              </a:rPr>
              <a:t>salaš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maďarský j. – čižmy</a:t>
            </a:r>
          </a:p>
          <a:p>
            <a:pPr>
              <a:buNone/>
            </a:pPr>
            <a:r>
              <a:rPr lang="sk-SK" dirty="0" smtClean="0"/>
              <a:t>Dôvody preberania: chýba domáci výraz, domáci výraz je dlhší, potreba internacionálneho termínu, </a:t>
            </a:r>
            <a:r>
              <a:rPr lang="sk-SK" dirty="0" err="1" smtClean="0"/>
              <a:t>prestížnosť</a:t>
            </a:r>
            <a:r>
              <a:rPr lang="sk-SK" smtClean="0"/>
              <a:t>.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Preberanie slov</a:t>
            </a:r>
            <a:endParaRPr lang="sk-S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Skladá sa z </a:t>
            </a:r>
            <a:r>
              <a:rPr lang="sk-SK" dirty="0" smtClean="0">
                <a:solidFill>
                  <a:srgbClr val="00B050"/>
                </a:solidFill>
              </a:rPr>
              <a:t>viacerých slov</a:t>
            </a:r>
            <a:r>
              <a:rPr lang="sk-SK" dirty="0" smtClean="0"/>
              <a:t>, ale pomenúva len </a:t>
            </a:r>
            <a:r>
              <a:rPr lang="sk-SK" dirty="0" smtClean="0">
                <a:solidFill>
                  <a:srgbClr val="00B050"/>
                </a:solidFill>
              </a:rPr>
              <a:t>jeden objekt</a:t>
            </a:r>
            <a:r>
              <a:rPr lang="sk-SK" dirty="0" smtClean="0"/>
              <a:t>: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Slovenské národné divadlo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dirty="0" smtClean="0"/>
              <a:t> hríb satan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Združené pomenovanie</a:t>
            </a:r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Frazeologizmy/ ustálené slovné spojenia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Ľudové</a:t>
            </a:r>
            <a:r>
              <a:rPr lang="sk-SK" dirty="0" smtClean="0"/>
              <a:t> frazeologizmy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half" idx="3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rgbClr val="00B050"/>
                </a:solidFill>
              </a:rPr>
              <a:t>Intelektuálne</a:t>
            </a:r>
            <a:r>
              <a:rPr lang="sk-SK" dirty="0" smtClean="0"/>
              <a:t> frazeologizmy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Príslovie</a:t>
            </a:r>
            <a:r>
              <a:rPr lang="sk-SK" dirty="0" smtClean="0"/>
              <a:t> - Kto druhému jamu kope, sám do nej spadne. 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Porekadlo</a:t>
            </a:r>
            <a:r>
              <a:rPr lang="sk-SK" dirty="0" smtClean="0"/>
              <a:t> – Aká matka, taká Katka.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Pranostika</a:t>
            </a:r>
            <a:r>
              <a:rPr lang="sk-SK" dirty="0" smtClean="0"/>
              <a:t> – Matej ľady láme.</a:t>
            </a:r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k-SK" dirty="0" smtClean="0"/>
              <a:t>Kocky sú hodené.</a:t>
            </a:r>
          </a:p>
          <a:p>
            <a:r>
              <a:rPr lang="sk-SK" dirty="0" smtClean="0"/>
              <a:t>Bojuje proti veterným mlynom.</a:t>
            </a:r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Tvorenie obrazných pomenovaní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Metafora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sk-SK" dirty="0" smtClean="0"/>
              <a:t>Metonymia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sk-SK" dirty="0" smtClean="0"/>
              <a:t>Prenesenie pomenovania slova na základe </a:t>
            </a:r>
            <a:r>
              <a:rPr lang="sk-SK" b="1" dirty="0" smtClean="0"/>
              <a:t>vonkajšej podoby</a:t>
            </a:r>
            <a:r>
              <a:rPr lang="sk-SK" dirty="0" smtClean="0"/>
              <a:t> s iným predmetom: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hviezda – </a:t>
            </a:r>
            <a:r>
              <a:rPr lang="sk-SK" dirty="0" smtClean="0">
                <a:solidFill>
                  <a:srgbClr val="FF0000"/>
                </a:solidFill>
              </a:rPr>
              <a:t>celebrita</a:t>
            </a:r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Personifikácia – </a:t>
            </a:r>
            <a:r>
              <a:rPr lang="sk-SK" dirty="0" smtClean="0"/>
              <a:t>neživá vec vykonáva činnosť človeka.</a:t>
            </a:r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Zem spieva.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Prenesenie pomenovania slova na základe </a:t>
            </a:r>
            <a:r>
              <a:rPr lang="sk-SK" b="1" dirty="0" smtClean="0"/>
              <a:t>vnútorných</a:t>
            </a:r>
            <a:r>
              <a:rPr lang="sk-SK" dirty="0" smtClean="0"/>
              <a:t> </a:t>
            </a:r>
            <a:r>
              <a:rPr lang="sk-SK" b="1" dirty="0" smtClean="0"/>
              <a:t>súvislostí</a:t>
            </a:r>
            <a:r>
              <a:rPr lang="sk-SK" dirty="0" smtClean="0"/>
              <a:t> medzi dvoma predmetmi: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číta </a:t>
            </a:r>
            <a:r>
              <a:rPr lang="sk-SK" dirty="0" smtClean="0">
                <a:solidFill>
                  <a:srgbClr val="00B050"/>
                </a:solidFill>
              </a:rPr>
              <a:t>Hviezdoslava</a:t>
            </a:r>
          </a:p>
          <a:p>
            <a:pPr>
              <a:buNone/>
            </a:pPr>
            <a:r>
              <a:rPr lang="sk-SK" dirty="0" smtClean="0"/>
              <a:t> / autor – dielo / </a:t>
            </a:r>
          </a:p>
          <a:p>
            <a:pPr>
              <a:buNone/>
            </a:pPr>
            <a:r>
              <a:rPr lang="sk-SK" dirty="0" smtClean="0">
                <a:solidFill>
                  <a:srgbClr val="00B050"/>
                </a:solidFill>
              </a:rPr>
              <a:t>Synekdocha</a:t>
            </a:r>
            <a:r>
              <a:rPr lang="sk-SK" dirty="0" smtClean="0"/>
              <a:t> – význam slova sa prenáša na základe kvantitatívnych vzťahov. </a:t>
            </a:r>
          </a:p>
          <a:p>
            <a:pPr>
              <a:buNone/>
            </a:pPr>
            <a:r>
              <a:rPr lang="sk-SK" dirty="0" smtClean="0">
                <a:solidFill>
                  <a:srgbClr val="00B050"/>
                </a:solidFill>
              </a:rPr>
              <a:t>Požiadať o ruku. Slovensko získalo zlatú medailu</a:t>
            </a:r>
            <a:r>
              <a:rPr lang="sk-SK" dirty="0" smtClean="0"/>
              <a:t>.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k-SK" dirty="0" smtClean="0"/>
              <a:t>Tvorenie slov – odvodzovanie, skladanie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Pretváranie slov – univerbizácia, multiverbizácia, skracovanie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Preberanie slov 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Tvorenie viacslovných pomenovaní – združené pomenovanie, frazeologizmy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Tvorenie obrazných pomenovaní – metafora, metonymia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Obohacovanie slovnej zásoby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k-SK" dirty="0" smtClean="0"/>
              <a:t>Predponou: </a:t>
            </a:r>
            <a:r>
              <a:rPr lang="sk-SK" dirty="0" err="1" smtClean="0">
                <a:solidFill>
                  <a:srgbClr val="FF0000"/>
                </a:solidFill>
              </a:rPr>
              <a:t>vy</a:t>
            </a:r>
            <a:r>
              <a:rPr lang="sk-SK" dirty="0" err="1" smtClean="0"/>
              <a:t>-letieť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r>
              <a:rPr lang="sk-SK" dirty="0" smtClean="0"/>
              <a:t>Príponou: </a:t>
            </a:r>
            <a:r>
              <a:rPr lang="sk-SK" dirty="0" err="1" smtClean="0"/>
              <a:t>boh-</a:t>
            </a:r>
            <a:r>
              <a:rPr lang="sk-SK" dirty="0" err="1" smtClean="0">
                <a:solidFill>
                  <a:srgbClr val="00B0F0"/>
                </a:solidFill>
              </a:rPr>
              <a:t>yňa</a:t>
            </a:r>
            <a:endParaRPr lang="sk-SK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sk-SK" dirty="0" smtClean="0"/>
              <a:t>Predponou aj príponou súčasne: </a:t>
            </a:r>
            <a:r>
              <a:rPr lang="sk-SK" dirty="0" err="1" smtClean="0">
                <a:solidFill>
                  <a:srgbClr val="FF0000"/>
                </a:solidFill>
              </a:rPr>
              <a:t>po</a:t>
            </a:r>
            <a:r>
              <a:rPr lang="sk-SK" dirty="0" err="1" smtClean="0"/>
              <a:t>-hrob-</a:t>
            </a:r>
            <a:r>
              <a:rPr lang="sk-SK" dirty="0" err="1" smtClean="0">
                <a:solidFill>
                  <a:srgbClr val="00B0F0"/>
                </a:solidFill>
              </a:rPr>
              <a:t>ok</a:t>
            </a:r>
            <a:endParaRPr lang="sk-SK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sk-SK" dirty="0" smtClean="0"/>
              <a:t>Prechodom do iného ohýbania:</a:t>
            </a:r>
          </a:p>
          <a:p>
            <a:pPr>
              <a:buNone/>
            </a:pPr>
            <a:r>
              <a:rPr lang="sk-SK" dirty="0" smtClean="0"/>
              <a:t>  vyletieť / </a:t>
            </a:r>
            <a:r>
              <a:rPr lang="sk-SK" dirty="0" smtClean="0">
                <a:solidFill>
                  <a:srgbClr val="00B050"/>
                </a:solidFill>
              </a:rPr>
              <a:t>sloveso</a:t>
            </a:r>
            <a:r>
              <a:rPr lang="sk-SK" dirty="0" smtClean="0"/>
              <a:t> /</a:t>
            </a:r>
          </a:p>
          <a:p>
            <a:pPr>
              <a:buNone/>
            </a:pPr>
            <a:r>
              <a:rPr lang="sk-SK" dirty="0" smtClean="0"/>
              <a:t>  výlet / </a:t>
            </a:r>
            <a:r>
              <a:rPr lang="sk-SK" dirty="0" smtClean="0">
                <a:solidFill>
                  <a:srgbClr val="7030A0"/>
                </a:solidFill>
              </a:rPr>
              <a:t>podstatné meno </a:t>
            </a:r>
            <a:r>
              <a:rPr lang="sk-SK" dirty="0" smtClean="0"/>
              <a:t>/  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Odvodzovanie / derivácia</a:t>
            </a: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k-SK" dirty="0" smtClean="0"/>
              <a:t>Pravé zložené slová – zložili sa dva slovotvorné základy: </a:t>
            </a:r>
            <a:r>
              <a:rPr lang="sk-SK" dirty="0" err="1" smtClean="0">
                <a:solidFill>
                  <a:srgbClr val="FF0000"/>
                </a:solidFill>
              </a:rPr>
              <a:t>sto</a:t>
            </a:r>
            <a:r>
              <a:rPr lang="sk-SK" dirty="0" err="1" smtClean="0"/>
              <a:t>-</a:t>
            </a:r>
            <a:r>
              <a:rPr lang="sk-SK" dirty="0" err="1" smtClean="0">
                <a:solidFill>
                  <a:srgbClr val="00B050"/>
                </a:solidFill>
              </a:rPr>
              <a:t>roč</a:t>
            </a:r>
            <a:r>
              <a:rPr lang="sk-SK" dirty="0" err="1" smtClean="0"/>
              <a:t>ie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r>
              <a:rPr lang="sk-SK" dirty="0" smtClean="0"/>
              <a:t>Nepravé zložené slová – spojili sa dva členy syntagmy: </a:t>
            </a:r>
            <a:r>
              <a:rPr lang="sk-SK" dirty="0" err="1" smtClean="0">
                <a:solidFill>
                  <a:srgbClr val="7030A0"/>
                </a:solidFill>
              </a:rPr>
              <a:t>vrti</a:t>
            </a:r>
            <a:r>
              <a:rPr lang="sk-SK" dirty="0" err="1" smtClean="0"/>
              <a:t>-</a:t>
            </a:r>
            <a:r>
              <a:rPr lang="sk-SK" dirty="0" err="1" smtClean="0">
                <a:solidFill>
                  <a:srgbClr val="00B0F0"/>
                </a:solidFill>
              </a:rPr>
              <a:t>chvost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Skladanie / kompozícia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Píšeme: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Dovedna – </a:t>
            </a:r>
            <a:r>
              <a:rPr lang="sk-SK" dirty="0" smtClean="0">
                <a:solidFill>
                  <a:srgbClr val="00B050"/>
                </a:solidFill>
              </a:rPr>
              <a:t>zem</a:t>
            </a:r>
            <a:r>
              <a:rPr lang="sk-SK" dirty="0" smtClean="0"/>
              <a:t>e</a:t>
            </a:r>
            <a:r>
              <a:rPr lang="sk-SK" dirty="0" smtClean="0">
                <a:solidFill>
                  <a:srgbClr val="FF0000"/>
                </a:solidFill>
              </a:rPr>
              <a:t>guľa</a:t>
            </a:r>
          </a:p>
          <a:p>
            <a:pPr>
              <a:buFont typeface="Wingdings" pitchFamily="2" charset="2"/>
              <a:buChar char="Ø"/>
            </a:pPr>
            <a:r>
              <a:rPr lang="sk-SK" dirty="0" smtClean="0"/>
              <a:t>So spojovníkom – </a:t>
            </a:r>
            <a:r>
              <a:rPr lang="sk-SK" dirty="0" smtClean="0">
                <a:solidFill>
                  <a:srgbClr val="00B0F0"/>
                </a:solidFill>
              </a:rPr>
              <a:t>slovensko</a:t>
            </a:r>
            <a:r>
              <a:rPr lang="sk-SK" dirty="0" smtClean="0">
                <a:solidFill>
                  <a:srgbClr val="002060"/>
                </a:solidFill>
              </a:rPr>
              <a:t>-</a:t>
            </a:r>
            <a:r>
              <a:rPr lang="sk-SK" dirty="0" smtClean="0">
                <a:solidFill>
                  <a:srgbClr val="FF0000"/>
                </a:solidFill>
              </a:rPr>
              <a:t>český</a:t>
            </a:r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Zložené slová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sk-SK" dirty="0" smtClean="0"/>
              <a:t>Zmena viacslovného pomenovania na </a:t>
            </a:r>
            <a:r>
              <a:rPr lang="sk-SK" dirty="0" smtClean="0">
                <a:solidFill>
                  <a:srgbClr val="FF0000"/>
                </a:solidFill>
              </a:rPr>
              <a:t>jednoslovné</a:t>
            </a:r>
            <a:r>
              <a:rPr lang="sk-SK" dirty="0" smtClean="0"/>
              <a:t>:</a:t>
            </a:r>
          </a:p>
          <a:p>
            <a:pPr>
              <a:buNone/>
            </a:pPr>
            <a:r>
              <a:rPr lang="sk-SK" dirty="0" smtClean="0"/>
              <a:t> panelový dom – </a:t>
            </a:r>
            <a:r>
              <a:rPr lang="sk-SK" dirty="0" smtClean="0">
                <a:solidFill>
                  <a:srgbClr val="FF0000"/>
                </a:solidFill>
              </a:rPr>
              <a:t>panelák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dirty="0" smtClean="0"/>
              <a:t> minerálna voda - </a:t>
            </a:r>
            <a:r>
              <a:rPr lang="sk-SK" dirty="0" smtClean="0">
                <a:solidFill>
                  <a:srgbClr val="FF0000"/>
                </a:solidFill>
              </a:rPr>
              <a:t>minerálka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Univerbizácia</a:t>
            </a: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sk-SK" dirty="0" smtClean="0"/>
              <a:t>Zmena jednoslovného pomenovania na </a:t>
            </a:r>
            <a:r>
              <a:rPr lang="sk-SK" dirty="0" smtClean="0">
                <a:solidFill>
                  <a:srgbClr val="00B050"/>
                </a:solidFill>
              </a:rPr>
              <a:t>viacslovné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navštíviť – </a:t>
            </a:r>
            <a:r>
              <a:rPr lang="sk-SK" dirty="0" smtClean="0">
                <a:solidFill>
                  <a:srgbClr val="00B050"/>
                </a:solidFill>
              </a:rPr>
              <a:t>vykonať návštevu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Multiverbizácia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k-SK" dirty="0" smtClean="0">
                <a:solidFill>
                  <a:srgbClr val="FF0000"/>
                </a:solidFill>
              </a:rPr>
              <a:t>Skratka</a:t>
            </a:r>
            <a:r>
              <a:rPr lang="sk-SK" dirty="0" smtClean="0"/>
              <a:t>: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textová – </a:t>
            </a:r>
            <a:r>
              <a:rPr lang="sk-SK" dirty="0" smtClean="0">
                <a:solidFill>
                  <a:srgbClr val="FF0000"/>
                </a:solidFill>
              </a:rPr>
              <a:t>atď.</a:t>
            </a:r>
            <a:r>
              <a:rPr lang="sk-SK" dirty="0" smtClean="0"/>
              <a:t>, t.j.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akademický titul – </a:t>
            </a:r>
            <a:r>
              <a:rPr lang="sk-SK" dirty="0" smtClean="0">
                <a:solidFill>
                  <a:srgbClr val="FF0000"/>
                </a:solidFill>
              </a:rPr>
              <a:t>MUDr.</a:t>
            </a:r>
            <a:r>
              <a:rPr lang="sk-SK" dirty="0" smtClean="0"/>
              <a:t> Ján Hus, CSc.</a:t>
            </a:r>
          </a:p>
          <a:p>
            <a:pPr>
              <a:buNone/>
            </a:pPr>
            <a:r>
              <a:rPr lang="sk-SK" dirty="0" smtClean="0"/>
              <a:t> iniciálová – EÚ, </a:t>
            </a:r>
            <a:r>
              <a:rPr lang="sk-SK" dirty="0" smtClean="0">
                <a:solidFill>
                  <a:srgbClr val="FF0000"/>
                </a:solidFill>
              </a:rPr>
              <a:t>SR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Abreviácia / skracovanie slov</a:t>
            </a: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Značka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7030A0"/>
                </a:solidFill>
              </a:rPr>
              <a:t>Skratkové slovo</a:t>
            </a:r>
            <a:endParaRPr lang="sk-SK" dirty="0">
              <a:solidFill>
                <a:srgbClr val="7030A0"/>
              </a:solidFill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sk-SK" dirty="0" smtClean="0"/>
              <a:t>Chemické – </a:t>
            </a:r>
            <a:r>
              <a:rPr lang="sk-SK" dirty="0" smtClean="0">
                <a:solidFill>
                  <a:srgbClr val="00B050"/>
                </a:solidFill>
              </a:rPr>
              <a:t>H2O</a:t>
            </a:r>
          </a:p>
          <a:p>
            <a:r>
              <a:rPr lang="sk-SK" dirty="0" smtClean="0"/>
              <a:t>Menové jednotky – Sk/</a:t>
            </a:r>
            <a:r>
              <a:rPr lang="sk-SK" dirty="0" smtClean="0">
                <a:solidFill>
                  <a:srgbClr val="00B050"/>
                </a:solidFill>
              </a:rPr>
              <a:t>SKK</a:t>
            </a:r>
          </a:p>
          <a:p>
            <a:r>
              <a:rPr lang="sk-SK" dirty="0" smtClean="0"/>
              <a:t>Meracie jednotky – </a:t>
            </a:r>
            <a:r>
              <a:rPr lang="sk-SK" dirty="0" smtClean="0">
                <a:solidFill>
                  <a:srgbClr val="00B050"/>
                </a:solidFill>
              </a:rPr>
              <a:t>cm</a:t>
            </a:r>
            <a:r>
              <a:rPr lang="sk-SK" dirty="0" smtClean="0"/>
              <a:t>, kW</a:t>
            </a:r>
          </a:p>
          <a:p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7030A0"/>
                </a:solidFill>
              </a:rPr>
              <a:t>SĽUK</a:t>
            </a:r>
          </a:p>
          <a:p>
            <a:r>
              <a:rPr lang="sk-SK" dirty="0" smtClean="0"/>
              <a:t>TANAP</a:t>
            </a:r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172</TotalTime>
  <Words>373</Words>
  <Application>Microsoft Office PowerPoint</Application>
  <PresentationFormat>Prezentácia na obrazovke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9" baseType="lpstr">
      <vt:lpstr>Lucida Sans Unicode</vt:lpstr>
      <vt:lpstr>Verdana</vt:lpstr>
      <vt:lpstr>Wingdings</vt:lpstr>
      <vt:lpstr>Wingdings 2</vt:lpstr>
      <vt:lpstr>Wingdings 3</vt:lpstr>
      <vt:lpstr>Hala</vt:lpstr>
      <vt:lpstr>Obohacovanie slovnej zásoby</vt:lpstr>
      <vt:lpstr>Obohacovanie slovnej zásoby</vt:lpstr>
      <vt:lpstr>Odvodzovanie / derivácia</vt:lpstr>
      <vt:lpstr>Skladanie / kompozícia</vt:lpstr>
      <vt:lpstr>Zložené slová</vt:lpstr>
      <vt:lpstr>Univerbizácia</vt:lpstr>
      <vt:lpstr>Multiverbizácia</vt:lpstr>
      <vt:lpstr>Abreviácia / skracovanie slov</vt:lpstr>
      <vt:lpstr>Prezentácia programu PowerPoint</vt:lpstr>
      <vt:lpstr>Preberanie slov</vt:lpstr>
      <vt:lpstr>Združené pomenovanie</vt:lpstr>
      <vt:lpstr>Frazeologizmy/ ustálené slovné spojenia</vt:lpstr>
      <vt:lpstr>Tvorenie obrazných pomenovaní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Obohacovanie slovnej zásoby</dc:title>
  <dc:creator>pc home</dc:creator>
  <cp:lastModifiedBy>ucitel</cp:lastModifiedBy>
  <cp:revision>20</cp:revision>
  <dcterms:created xsi:type="dcterms:W3CDTF">2013-05-14T14:21:27Z</dcterms:created>
  <dcterms:modified xsi:type="dcterms:W3CDTF">2025-02-19T10:56:27Z</dcterms:modified>
</cp:coreProperties>
</file>