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FDA2F-DE6D-44F8-AE84-BC2DA0D55F8A}" v="26" dt="2025-02-19T09:54:27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F503C-BED8-4774-8C92-E54D0B8459FB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B1D04-475B-43F0-A7DE-8EC92A084F4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419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B1D04-475B-43F0-A7DE-8EC92A084F45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295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78C07A-9682-F917-2CC2-CC66ED0B8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397D042-3DF9-5AC4-451A-89CB0E364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C0AE4D8-939A-CC84-A665-6336449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3BD2-96F9-4DF4-A4F4-390834338B7A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206D64-663F-4BC1-464B-4E60DF10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F973DBB-E728-47E1-B65B-5FD5B0CE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B8B6-88BA-4823-8FDE-8C2678CC59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218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B5BAB6-1C76-ACFC-64D1-42E562F4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853558F-82D5-6ED2-D3DD-7926794CE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CFA745F-D255-A1D0-3071-B7428FB1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3BD2-96F9-4DF4-A4F4-390834338B7A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5320EAF-57E9-B336-AA8A-AAE0E609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59EF3EE-E770-1DB2-E364-4491B3E3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B8B6-88BA-4823-8FDE-8C2678CC59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282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CD2EE2B-5CD9-9A20-CEE1-294CD87E6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752CB77-4262-D4C3-EA3B-940F4898E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D75B72A-E2EC-CE38-B616-303053BA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3BD2-96F9-4DF4-A4F4-390834338B7A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22E336E-1B33-0B36-FC3A-510F09E4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A0A1E7C-499C-85F9-67F4-55F51C43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B8B6-88BA-4823-8FDE-8C2678CC59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56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6349E9-ED61-68E4-E32F-CB3A5559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72B628-5635-649C-A380-BB9B916C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0D3E3E4-634A-F446-6B9E-F690F5D3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3BD2-96F9-4DF4-A4F4-390834338B7A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CBF4BC8-949F-3CD0-AB1A-0CD1F542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B2399AD-9575-7630-A92F-8F3D79D7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B8B6-88BA-4823-8FDE-8C2678CC59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175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70734A-F5DE-2E21-71EC-0DD1A0A7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581C414-E08B-B91E-E914-0CA46843B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AFC2494-A902-16C8-B4E1-83C780CF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3BD2-96F9-4DF4-A4F4-390834338B7A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6699FAC-D2C5-D144-FEBC-37F1C4BD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8B13594-F96A-5CE1-BB91-88D8F1F8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B8B6-88BA-4823-8FDE-8C2678CC59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764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3A9486-133E-BCBD-CD2C-1812DC5B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971207-3C93-14C9-A12B-7CAAB12E0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22C4597-03CF-D539-2FD4-E57AE05F1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614F11C-5215-5BE9-68F2-C6D775C3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3BD2-96F9-4DF4-A4F4-390834338B7A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B553ED9-FAEA-D62C-1871-6FAEF59E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FB73EA0-D8E4-DD21-A9F2-217556FD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B8B6-88BA-4823-8FDE-8C2678CC59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444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94E7FA-3F7D-EBAE-EA77-3E86963A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4074777-3195-570D-1102-5771EDDF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A50AB11-A136-F19E-F268-A0808FB48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CE32876-2B3D-E4D0-0D15-11B43B2DF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36F5AE1-A3DE-95DF-1E5C-DA197B30C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9585809-D014-21B4-3D0C-8FA442DD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3BD2-96F9-4DF4-A4F4-390834338B7A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D1A4ABA-B3E2-4E82-B2E0-9B89A789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4792F23-7AFD-9FF3-97F8-5A14F6C8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B8B6-88BA-4823-8FDE-8C2678CC59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79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03D024-6E91-6B98-56D8-6CC4CA7A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CDD439C-D585-9E69-6DE6-F683E1BA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3BD2-96F9-4DF4-A4F4-390834338B7A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62317C2-9464-3780-2CEB-B4A2C39A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FCD95A2-6E99-85AE-AAEB-C9386C26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B8B6-88BA-4823-8FDE-8C2678CC59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79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3E30207F-0EA0-2505-1B9F-2E6A5666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3BD2-96F9-4DF4-A4F4-390834338B7A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FBD9A040-26F5-B0A3-EAF3-5A6B1297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08A33E8-F365-A4D1-CA07-7FF58C70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B8B6-88BA-4823-8FDE-8C2678CC59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800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AC14C2-152D-9F62-CC59-CB1BDF89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F03D74-072D-E695-2F4B-1A2A9C9EF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47B2878-187A-B248-5764-404B6210E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F4704D7-EA70-2BB1-2FD1-C3746639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3BD2-96F9-4DF4-A4F4-390834338B7A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42664F7-647F-821E-F4A1-B0C0CD75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DF65B06-3404-741D-B73F-06A8827A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B8B6-88BA-4823-8FDE-8C2678CC59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52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3F8135-C1F9-C8DD-78C5-C5786023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582FDB0-D4E2-772C-78BB-90C7D219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D7A486D-18C0-4994-CAC8-FFBEE501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87DBFE2-42AF-7169-6D17-27A0389D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3BD2-96F9-4DF4-A4F4-390834338B7A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64A643C-1C7C-E701-07C7-4A5B49BA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20B81C4-F9AD-D023-127E-D12CC665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B8B6-88BA-4823-8FDE-8C2678CC59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988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BF53C578-13B5-A92B-E758-6A2BD259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5CD1B0-D499-EBBF-F3C1-DC7C7A8D0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B1E3F76-C17C-C6F0-2C6A-BBB33020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93BD2-96F9-4DF4-A4F4-390834338B7A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2BC190B-017E-B9F3-A5F2-DA741B502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D19ECEF-9CCB-C82B-3107-43BA92B2B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98B8B6-88BA-4823-8FDE-8C2678CC593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716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EB70BC6-202C-6165-7475-FBE67C7A4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sk-SK" sz="9600"/>
              <a:t>Handlová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E3F3709-2984-1951-9BD1-ED20DB23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sk-SK" dirty="0"/>
              <a:t>Adrian Simonides</a:t>
            </a:r>
            <a:endParaRPr lang="sk-SK"/>
          </a:p>
        </p:txBody>
      </p:sp>
      <p:pic>
        <p:nvPicPr>
          <p:cNvPr id="5" name="Obrázok 4" descr="Obrázok, na ktorom je text, písmo, grafika, snímka obrazovky&#10;&#10;Obsah vygenerovaný umelou inteligenciou môže byť nesprávny.">
            <a:extLst>
              <a:ext uri="{FF2B5EF4-FFF2-40B4-BE49-F238E27FC236}">
                <a16:creationId xmlns:a16="http://schemas.microsoft.com/office/drawing/2014/main" id="{69D185F9-42D6-595E-0452-D9C8FDC46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21" b="1633"/>
          <a:stretch/>
        </p:blipFill>
        <p:spPr>
          <a:xfrm>
            <a:off x="10898372" y="-3568"/>
            <a:ext cx="1293628" cy="10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93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4FA1D9F-F51D-A3A1-6E03-AF25EFE7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2447925"/>
          </a:xfrm>
        </p:spPr>
        <p:txBody>
          <a:bodyPr>
            <a:normAutofit/>
          </a:bodyPr>
          <a:lstStyle/>
          <a:p>
            <a:pPr algn="r"/>
            <a:r>
              <a:rPr lang="sk-SK" sz="5100" dirty="0"/>
              <a:t>Polohopis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1D78A0-9C6B-77F9-6890-D1602E2D0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775" y="728403"/>
            <a:ext cx="6660420" cy="5417215"/>
          </a:xfrm>
        </p:spPr>
        <p:txBody>
          <a:bodyPr anchor="ctr">
            <a:normAutofit/>
          </a:bodyPr>
          <a:lstStyle/>
          <a:p>
            <a:r>
              <a:rPr lang="sk-SK" sz="1800" dirty="0"/>
              <a:t>Handlová leží na západnom Slovensku, približne 10 km od geografického stredu Európy. Administratívne spadá do Trenčianskeho kraja, okresu Prievidza a je tretím najväčším mestom regiónu Horná Nitra.</a:t>
            </a:r>
          </a:p>
          <a:p>
            <a:r>
              <a:rPr lang="sk-SK" sz="1800" dirty="0"/>
              <a:t>Mesto je obklopené pohoriami Vtáčnik, Žiar a Kremnické vrchy.</a:t>
            </a:r>
          </a:p>
          <a:p>
            <a:r>
              <a:rPr lang="sk-SK" sz="1800" dirty="0"/>
              <a:t>    územie je situované vo východnej časti Hornonitrianskej kotliny, centrálnu časť mesta tvorí Handlovská kotlina, juhozápadnú časť treťohorné sopečné pohorie Vtáčnik a z východu treťohorné sopečné Kremnické vrchy</a:t>
            </a:r>
          </a:p>
          <a:p>
            <a:r>
              <a:rPr lang="sk-SK" sz="1800" dirty="0"/>
              <a:t>    z chránených území a častí prírody horného Ponitria sa v mikroregióne Handlová nachádza prírodná rezervácia Biely kameň, patriaca do katastrálneho územia Handlová – časť Nová Lehota, a chránené stromy tis obyčajný (</a:t>
            </a:r>
            <a:r>
              <a:rPr lang="sk-SK" sz="1800" dirty="0" err="1"/>
              <a:t>Taxus</a:t>
            </a:r>
            <a:r>
              <a:rPr lang="sk-SK" sz="1800" dirty="0"/>
              <a:t> </a:t>
            </a:r>
            <a:r>
              <a:rPr lang="sk-SK" sz="1800" dirty="0" err="1"/>
              <a:t>baccata</a:t>
            </a:r>
            <a:r>
              <a:rPr lang="sk-SK" sz="1800" dirty="0"/>
              <a:t> L.) a </a:t>
            </a:r>
            <a:r>
              <a:rPr lang="sk-SK" sz="1800" dirty="0" err="1"/>
              <a:t>sekvojovec</a:t>
            </a:r>
            <a:r>
              <a:rPr lang="sk-SK" sz="1800" dirty="0"/>
              <a:t> mamutí (</a:t>
            </a:r>
            <a:r>
              <a:rPr lang="sk-SK" sz="1800" dirty="0" err="1"/>
              <a:t>Sequoiadendron</a:t>
            </a:r>
            <a:r>
              <a:rPr lang="sk-SK" sz="1800" dirty="0"/>
              <a:t> </a:t>
            </a:r>
            <a:r>
              <a:rPr lang="sk-SK" sz="1800" dirty="0" err="1"/>
              <a:t>giganteum</a:t>
            </a:r>
            <a:r>
              <a:rPr lang="sk-SK" sz="1800" dirty="0"/>
              <a:t> </a:t>
            </a:r>
            <a:r>
              <a:rPr lang="sk-SK" sz="1800" dirty="0" err="1"/>
              <a:t>Lindl</a:t>
            </a:r>
            <a:r>
              <a:rPr lang="sk-SK" sz="1800" dirty="0"/>
              <a:t>.), rastúce v k. ú. Nová Lehota pred miestnou farou</a:t>
            </a:r>
          </a:p>
          <a:p>
            <a:r>
              <a:rPr lang="sk-SK" sz="1800" dirty="0"/>
              <a:t>    mestom preteká rieka Handlovka s prítokmi Mlynský potok, </a:t>
            </a:r>
            <a:r>
              <a:rPr lang="sk-SK" sz="1800" dirty="0" err="1"/>
              <a:t>Pstruhársky</a:t>
            </a:r>
            <a:r>
              <a:rPr lang="sk-SK" sz="1800" dirty="0"/>
              <a:t> potok a Račí potok, ktorá sa vlieva do rieky Nitry</a:t>
            </a:r>
          </a:p>
        </p:txBody>
      </p:sp>
      <p:pic>
        <p:nvPicPr>
          <p:cNvPr id="4" name="Obrázok 3" descr="Obrázok, na ktorom je text, písmo, grafika, snímka obrazovky&#10;&#10;Obsah vygenerovaný umelou inteligenciou môže byť nesprávny.">
            <a:extLst>
              <a:ext uri="{FF2B5EF4-FFF2-40B4-BE49-F238E27FC236}">
                <a16:creationId xmlns:a16="http://schemas.microsoft.com/office/drawing/2014/main" id="{301456F0-C2CA-C79F-2FC2-AA0F75AA8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21" b="1633"/>
          <a:stretch/>
        </p:blipFill>
        <p:spPr>
          <a:xfrm>
            <a:off x="10898372" y="-3568"/>
            <a:ext cx="1293628" cy="1016988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E6FC6BC7-A06F-C0C4-AF95-7D288616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09" y="3636562"/>
            <a:ext cx="2876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7B197EA-779D-C86F-CEA0-A9B2B4F2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033" y="1324563"/>
            <a:ext cx="3872408" cy="1618489"/>
          </a:xfrm>
        </p:spPr>
        <p:txBody>
          <a:bodyPr anchor="ctr">
            <a:normAutofit/>
          </a:bodyPr>
          <a:lstStyle/>
          <a:p>
            <a:r>
              <a:rPr lang="sk-SK" sz="5400" b="1" dirty="0"/>
              <a:t>Časti mesta</a:t>
            </a:r>
            <a:endParaRPr lang="sk-SK" sz="54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DCF4A1-BD1B-304E-0287-A62FEBA5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72" y="828391"/>
            <a:ext cx="6624083" cy="5014952"/>
          </a:xfrm>
        </p:spPr>
        <p:txBody>
          <a:bodyPr anchor="t">
            <a:normAutofit fontScale="92500" lnSpcReduction="10000"/>
          </a:bodyPr>
          <a:lstStyle/>
          <a:p>
            <a:r>
              <a:rPr lang="sk-SK" sz="1800" dirty="0"/>
              <a:t>Sídelný útvar je rozdelený do 7 urbanistických okrskov.</a:t>
            </a:r>
          </a:p>
          <a:p>
            <a:endParaRPr lang="sk-SK" sz="1800" dirty="0"/>
          </a:p>
          <a:p>
            <a:r>
              <a:rPr lang="sk-SK" sz="1800" dirty="0"/>
              <a:t>    okrsok č. 1: hromadná bytová zástavba a individuálna bytová zástavba vo východnej časti okrsku.</a:t>
            </a:r>
          </a:p>
          <a:p>
            <a:r>
              <a:rPr lang="sk-SK" sz="1800" dirty="0"/>
              <a:t>    okrsok č. 2: priemyselné plochy (areál Bane Handlová, Chemika a Slovenka).</a:t>
            </a:r>
          </a:p>
          <a:p>
            <a:r>
              <a:rPr lang="sk-SK" sz="1800" dirty="0"/>
              <a:t>    okrsok č. 3: územie starej baníckej kolónie.</a:t>
            </a:r>
          </a:p>
          <a:p>
            <a:r>
              <a:rPr lang="sk-SK" sz="1800" dirty="0"/>
              <a:t>    okrsok č. 4: Dolný koniec – severná časť územia Handlová, prevažne obytná funkcia.</a:t>
            </a:r>
          </a:p>
          <a:p>
            <a:r>
              <a:rPr lang="sk-SK" sz="1800" dirty="0"/>
              <a:t>    okrsok č. 5: Horný koniec – južná časť, okrem obytnej funkcie sa tu nachádzajú dva poľnohospodárske dvory.</a:t>
            </a:r>
          </a:p>
          <a:p>
            <a:r>
              <a:rPr lang="sk-SK" sz="1800" dirty="0"/>
              <a:t>    okrsok č. 6: </a:t>
            </a:r>
            <a:r>
              <a:rPr lang="sk-SK" sz="1800" dirty="0" err="1"/>
              <a:t>Morovno</a:t>
            </a:r>
            <a:r>
              <a:rPr lang="sk-SK" sz="1800" dirty="0"/>
              <a:t> – bývalá obec </a:t>
            </a:r>
            <a:r>
              <a:rPr lang="sk-SK" sz="1800" dirty="0" err="1"/>
              <a:t>Morovno</a:t>
            </a:r>
            <a:r>
              <a:rPr lang="sk-SK" sz="1800" dirty="0"/>
              <a:t> s výlučne individuálnou bytovou zástavbou. V obci je malé letisko umožňujúce pristávanie najmenších športových lietadiel a lietadiel využívaných v poľnohospodárstve.</a:t>
            </a:r>
          </a:p>
          <a:p>
            <a:r>
              <a:rPr lang="sk-SK" sz="1800" dirty="0"/>
              <a:t>    okrsok č. 7: Nová Lehota – bývalá obec Nová Lehota. Ide o obvod s obytnou funkciou rekreačného charakteru, ktorý nie je stavebne zrastený s mestom Handlová.</a:t>
            </a:r>
          </a:p>
        </p:txBody>
      </p:sp>
      <p:cxnSp>
        <p:nvCxnSpPr>
          <p:cNvPr id="6" name="Rovná spojnica 5">
            <a:extLst>
              <a:ext uri="{FF2B5EF4-FFF2-40B4-BE49-F238E27FC236}">
                <a16:creationId xmlns:a16="http://schemas.microsoft.com/office/drawing/2014/main" id="{6C914757-79C2-0A8C-4309-2F8C6D6C8616}"/>
              </a:ext>
            </a:extLst>
          </p:cNvPr>
          <p:cNvCxnSpPr/>
          <p:nvPr/>
        </p:nvCxnSpPr>
        <p:spPr>
          <a:xfrm>
            <a:off x="7591647" y="1850065"/>
            <a:ext cx="0" cy="28388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Obrázok 6" descr="Obrázok, na ktorom je text, písmo, grafika, snímka obrazovky&#10;&#10;Obsah vygenerovaný umelou inteligenciou môže byť nesprávny.">
            <a:extLst>
              <a:ext uri="{FF2B5EF4-FFF2-40B4-BE49-F238E27FC236}">
                <a16:creationId xmlns:a16="http://schemas.microsoft.com/office/drawing/2014/main" id="{E4E7E897-7DD0-7121-7B46-9A8B0E6A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21" b="1633"/>
          <a:stretch/>
        </p:blipFill>
        <p:spPr>
          <a:xfrm>
            <a:off x="10898372" y="-3568"/>
            <a:ext cx="1293628" cy="1016988"/>
          </a:xfrm>
          <a:prstGeom prst="rect">
            <a:avLst/>
          </a:prstGeom>
        </p:spPr>
      </p:pic>
      <p:pic>
        <p:nvPicPr>
          <p:cNvPr id="11" name="Obrázok 10" descr="Obrázok, na ktorom je exteriér, príroda, nebo, strom&#10;&#10;Obsah vygenerovaný umelou inteligenciou môže byť nesprávny.">
            <a:extLst>
              <a:ext uri="{FF2B5EF4-FFF2-40B4-BE49-F238E27FC236}">
                <a16:creationId xmlns:a16="http://schemas.microsoft.com/office/drawing/2014/main" id="{0628656C-6533-F74B-5F4E-B7864701F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47" y="3410023"/>
            <a:ext cx="3649980" cy="24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455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657E9F5-2A98-0618-126F-A75F68E1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sk-SK" sz="6600" dirty="0" err="1"/>
              <a:t>Historia</a:t>
            </a:r>
            <a:endParaRPr lang="sk-SK" sz="6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ok 3" descr="Obrázok, na ktorom je text, písmo, grafika, snímka obrazovky&#10;&#10;Obsah vygenerovaný umelou inteligenciou môže byť nesprávny.">
            <a:extLst>
              <a:ext uri="{FF2B5EF4-FFF2-40B4-BE49-F238E27FC236}">
                <a16:creationId xmlns:a16="http://schemas.microsoft.com/office/drawing/2014/main" id="{06A820A4-87F9-07AE-1207-C75220DFC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21" b="1633"/>
          <a:stretch/>
        </p:blipFill>
        <p:spPr>
          <a:xfrm>
            <a:off x="11013440" y="-3568"/>
            <a:ext cx="1178560" cy="926527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070F08-1FA8-0558-2BB7-6048B552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775" y="623275"/>
            <a:ext cx="6841046" cy="5607882"/>
          </a:xfrm>
        </p:spPr>
        <p:txBody>
          <a:bodyPr anchor="ctr">
            <a:normAutofit lnSpcReduction="10000"/>
          </a:bodyPr>
          <a:lstStyle/>
          <a:p>
            <a:r>
              <a:rPr lang="sk-SK" sz="1800" dirty="0"/>
              <a:t>Handlová vznikla zakladajúcou listinou kráľa Ľudovíta I. zo dňa 8. marca 1376, v ktorej dovolil osadníkovi Henrichovi </a:t>
            </a:r>
            <a:r>
              <a:rPr lang="sk-SK" sz="1800" dirty="0" err="1"/>
              <a:t>Krickerovi</a:t>
            </a:r>
            <a:r>
              <a:rPr lang="sk-SK" sz="1800" dirty="0"/>
              <a:t> (</a:t>
            </a:r>
            <a:r>
              <a:rPr lang="sk-SK" sz="1800" dirty="0" err="1"/>
              <a:t>Chrikeer</a:t>
            </a:r>
            <a:r>
              <a:rPr lang="sk-SK" sz="1800" dirty="0"/>
              <a:t>) založiť na mieste zvanom Krásny Les (</a:t>
            </a:r>
            <a:r>
              <a:rPr lang="sk-SK" sz="1800" dirty="0" err="1"/>
              <a:t>Seperdeo</a:t>
            </a:r>
            <a:r>
              <a:rPr lang="sk-SK" sz="1800" dirty="0"/>
              <a:t> </a:t>
            </a:r>
            <a:r>
              <a:rPr lang="sk-SK" sz="1800" dirty="0" err="1"/>
              <a:t>Vita</a:t>
            </a:r>
            <a:r>
              <a:rPr lang="sk-SK" sz="1800" dirty="0"/>
              <a:t>) stálu osadu. Spolu s </a:t>
            </a:r>
            <a:r>
              <a:rPr lang="sk-SK" sz="1800" dirty="0" err="1"/>
              <a:t>Krickerom</a:t>
            </a:r>
            <a:r>
              <a:rPr lang="sk-SK" sz="1800" dirty="0"/>
              <a:t> prišlo z Kremnice asi 200 nemeckých rodín. Podľa zakladateľovho mena sa v nemčine Handlová dodnes nazýva </a:t>
            </a:r>
            <a:r>
              <a:rPr lang="sk-SK" sz="1800" dirty="0" err="1"/>
              <a:t>Krickerhau</a:t>
            </a:r>
            <a:r>
              <a:rPr lang="sk-SK" sz="1800" dirty="0"/>
              <a:t> alebo </a:t>
            </a:r>
            <a:r>
              <a:rPr lang="sk-SK" sz="1800" dirty="0" err="1"/>
              <a:t>Krikerhau</a:t>
            </a:r>
            <a:r>
              <a:rPr lang="sk-SK" sz="1800" dirty="0"/>
              <a:t>.</a:t>
            </a:r>
          </a:p>
          <a:p>
            <a:r>
              <a:rPr lang="sk-SK" sz="1800" dirty="0"/>
              <a:t>Je to príklad </a:t>
            </a:r>
            <a:r>
              <a:rPr lang="sk-SK" sz="1800" dirty="0" err="1"/>
              <a:t>šoltýskej</a:t>
            </a:r>
            <a:r>
              <a:rPr lang="sk-SK" sz="1800" dirty="0"/>
              <a:t> kolonizácie typickej pre oblasť Hornej Nitry, kde sa usídlilo nemecky hovoriace obyvateľstvo označované neskôr ako karpatskí Nemci.</a:t>
            </a:r>
          </a:p>
          <a:p>
            <a:r>
              <a:rPr lang="sk-SK" sz="1800" dirty="0"/>
              <a:t>Obec získala v roku 1839 od cisára Ferdinanda I. mestské práva a právo organizovať štyri jarmoky v roku. Prvé záznamy o výskyte uhlia v oblasti pochádzajú z roku 1784. S jeho priemyselnou ťažbou sa začalo až tesne pred prvou svetovou vojnou.</a:t>
            </a:r>
          </a:p>
          <a:p>
            <a:r>
              <a:rPr lang="sk-SK" sz="1800" dirty="0"/>
              <a:t>Dňa 11. decembra 1960 sa začal na juhovýchodnom okraji mesta vyvíjať katastrofický zosuv, ktorý do 30. mája 1961 postupne zničil 150 domov, poškodil 2 km úsek cesty, vodovod a elektrické vedenie.</a:t>
            </a:r>
          </a:p>
          <a:p>
            <a:r>
              <a:rPr lang="sk-SK" sz="1800" dirty="0"/>
              <a:t>Dňa 15. mája 2024 sa v Handlovej konalo výjazdové rokovanie vlády, po ktorom na Námestí baníkov došlo k atentátu na jej predsedu, Roberta Fica, piatimi výstrelmi z ručnej zbrane z davu. Útočník bol zadržaný na mieste. Premiéra ošetrili v miestnej nemocnici a transportovali do Banskej Bystrice. </a:t>
            </a:r>
          </a:p>
        </p:txBody>
      </p:sp>
    </p:spTree>
    <p:extLst>
      <p:ext uri="{BB962C8B-B14F-4D97-AF65-F5344CB8AC3E}">
        <p14:creationId xmlns:p14="http://schemas.microsoft.com/office/powerpoint/2010/main" val="2377072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F2E5D1C-1A6D-3523-5297-EBD8C47F7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1981283"/>
          </a:xfrm>
        </p:spPr>
        <p:txBody>
          <a:bodyPr>
            <a:normAutofit/>
          </a:bodyPr>
          <a:lstStyle/>
          <a:p>
            <a:pPr algn="r"/>
            <a:r>
              <a:rPr lang="sk-SK" sz="5600" dirty="0"/>
              <a:t>Pamiatky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2AF135-660D-541A-89C5-F9A08F52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775" y="623275"/>
            <a:ext cx="6841039" cy="5607881"/>
          </a:xfrm>
        </p:spPr>
        <p:txBody>
          <a:bodyPr anchor="ctr">
            <a:normAutofit lnSpcReduction="10000"/>
          </a:bodyPr>
          <a:lstStyle/>
          <a:p>
            <a:r>
              <a:rPr lang="sk-SK" sz="1400" dirty="0"/>
              <a:t>Kostol sv. Kataríny</a:t>
            </a:r>
          </a:p>
          <a:p>
            <a:r>
              <a:rPr lang="sk-SK" sz="1400" dirty="0"/>
              <a:t>    (kat.), postavený v gotickom slohu v druhej polovici 14. storočia. Pôvodne mal len jednu loď s polygonálnym uzáverom presbytéria a </a:t>
            </a:r>
            <a:r>
              <a:rPr lang="sk-SK" sz="1400" dirty="0" err="1"/>
              <a:t>predstavanú</a:t>
            </a:r>
            <a:r>
              <a:rPr lang="sk-SK" sz="1400" dirty="0"/>
              <a:t> vežu (45 m). Obnovený 1603, 1710 čiastočne </a:t>
            </a:r>
            <a:r>
              <a:rPr lang="sk-SK" sz="1400" dirty="0" err="1"/>
              <a:t>barokizovaný</a:t>
            </a:r>
            <a:r>
              <a:rPr lang="sk-SK" sz="1400" dirty="0"/>
              <a:t>. Pre potreby rýchlo rastúceho počtu obyvateľov začiatkom 20. storočia bol rozšírený v roku 1941 priečne postavenou halou nového kostola, so zachovaním veže a presbytéria. Pri prechode frontu bol kostol ťažko poškodený (1945). V pôvodnej orientácii bol obnovený v roku 1958. Najnovšie úpravy sú z roku 1996. Z pôvodného inventára sa zachovali gotické monštrancie z 15. stor. Vnútorné zariadenie a oltár sú z novších čias. Vo veži s arkádovým prechodom a šindľovou baňou sú tri zvony.</a:t>
            </a:r>
          </a:p>
          <a:p>
            <a:r>
              <a:rPr lang="sk-SK" sz="1400" dirty="0"/>
              <a:t>Kostol Dobrého pastiera</a:t>
            </a:r>
          </a:p>
          <a:p>
            <a:r>
              <a:rPr lang="sk-SK" sz="1400" dirty="0"/>
              <a:t>    (kat.), kamenná stavba s dvoma kaplnkami pochádza z roku 1941. Vnútorné zariadenie je z čias stavby.</a:t>
            </a:r>
          </a:p>
          <a:p>
            <a:r>
              <a:rPr lang="sk-SK" sz="1400" dirty="0"/>
              <a:t>Kaplnka sv. Jána </a:t>
            </a:r>
            <a:r>
              <a:rPr lang="sk-SK" sz="1400" dirty="0" err="1"/>
              <a:t>Nepomuckého</a:t>
            </a:r>
            <a:endParaRPr lang="sk-SK" sz="1400" dirty="0"/>
          </a:p>
          <a:p>
            <a:r>
              <a:rPr lang="sk-SK" sz="1400" dirty="0"/>
              <a:t>    v centre mesta na námestí, neskorobaroková stavba z 2. polovice 18. stor.</a:t>
            </a:r>
          </a:p>
          <a:p>
            <a:r>
              <a:rPr lang="sk-SK" sz="1400" dirty="0"/>
              <a:t>Kaplnka Sedembolestnej Panny Márie</a:t>
            </a:r>
          </a:p>
          <a:p>
            <a:r>
              <a:rPr lang="sk-SK" sz="1400" dirty="0"/>
              <a:t>    na Dolnom konci, prícestná kaplnka s </a:t>
            </a:r>
            <a:r>
              <a:rPr lang="sk-SK" sz="1400" dirty="0" err="1"/>
              <a:t>predstavanou</a:t>
            </a:r>
            <a:r>
              <a:rPr lang="sk-SK" sz="1400" dirty="0"/>
              <a:t> vežou, </a:t>
            </a:r>
            <a:r>
              <a:rPr lang="sk-SK" sz="1400" dirty="0" err="1"/>
              <a:t>neskoroklasicistická</a:t>
            </a:r>
            <a:r>
              <a:rPr lang="sk-SK" sz="1400" dirty="0"/>
              <a:t> z 2. pol. 19. stor. V interiéri je ústredná ľudová plastika Piety z čias stavby.</a:t>
            </a:r>
          </a:p>
          <a:p>
            <a:r>
              <a:rPr lang="sk-SK" sz="1400" dirty="0"/>
              <a:t>Kostol sv. Mikuláša biskupa</a:t>
            </a:r>
          </a:p>
          <a:p>
            <a:r>
              <a:rPr lang="sk-SK" sz="1400" dirty="0"/>
              <a:t>    (kat.) v časti Nová Lehota, jednoloďový, barokovo-klasicistický z roku 1785, postavený čiastočne na starších, neskorogotických základoch, písomne doložený v záznamoch z 15. storočia.</a:t>
            </a:r>
          </a:p>
          <a:p>
            <a:r>
              <a:rPr lang="sk-SK" sz="1400" dirty="0"/>
              <a:t>Kaplnka sv. Vendelína</a:t>
            </a:r>
          </a:p>
          <a:p>
            <a:r>
              <a:rPr lang="sk-SK" sz="1400" dirty="0"/>
              <a:t>    v Novej Lehote, klasicistická stavba z roku 1847, plastika z 19. stor.</a:t>
            </a:r>
          </a:p>
        </p:txBody>
      </p:sp>
      <p:pic>
        <p:nvPicPr>
          <p:cNvPr id="4" name="Obrázok 3" descr="Obrázok, na ktorom je text, písmo, grafika, snímka obrazovky&#10;&#10;Obsah vygenerovaný umelou inteligenciou môže byť nesprávny.">
            <a:extLst>
              <a:ext uri="{FF2B5EF4-FFF2-40B4-BE49-F238E27FC236}">
                <a16:creationId xmlns:a16="http://schemas.microsoft.com/office/drawing/2014/main" id="{34F6C652-F38C-11EC-98B6-E5C8B7A46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21" b="1633"/>
          <a:stretch/>
        </p:blipFill>
        <p:spPr>
          <a:xfrm>
            <a:off x="10898372" y="-3568"/>
            <a:ext cx="1293628" cy="1016988"/>
          </a:xfrm>
          <a:prstGeom prst="rect">
            <a:avLst/>
          </a:prstGeom>
        </p:spPr>
      </p:pic>
      <p:pic>
        <p:nvPicPr>
          <p:cNvPr id="6" name="Obrázok 5" descr="Obrázok, na ktorom je exteriér, nebo, tráva, strom">
            <a:extLst>
              <a:ext uri="{FF2B5EF4-FFF2-40B4-BE49-F238E27FC236}">
                <a16:creationId xmlns:a16="http://schemas.microsoft.com/office/drawing/2014/main" id="{6B33EF60-18DD-2FB4-B580-86711B466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9" y="3606800"/>
            <a:ext cx="3667494" cy="20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7959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F0660E-600A-794F-BD2F-98CD736F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sk-SK" sz="4800"/>
              <a:t>Doprava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D53C056-F4AC-D56C-BAF2-726AE3DB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880" y="772160"/>
            <a:ext cx="6284055" cy="5293359"/>
          </a:xfrm>
        </p:spPr>
        <p:txBody>
          <a:bodyPr anchor="t">
            <a:normAutofit lnSpcReduction="10000"/>
          </a:bodyPr>
          <a:lstStyle/>
          <a:p>
            <a:endParaRPr lang="sk-SK" sz="1200" dirty="0"/>
          </a:p>
          <a:p>
            <a:r>
              <a:rPr lang="sk-SK" sz="1800" dirty="0"/>
              <a:t>Cez Handlovú prechádza štátna cesta prvej triedy číslo I/9 s medzinárodným významom (E572). Dostupné sú diaľkové aj medzinárodné autobusové linky, prímestská doprava celej Handlovskej doliny spáduje do svojho prirodzeného a historického centra, do Prievidze. Niekoľko prímestských spojov premáva aj v smere na Žiar nad Hronom.</a:t>
            </a:r>
          </a:p>
          <a:p>
            <a:r>
              <a:rPr lang="sk-SK" sz="1800" dirty="0"/>
              <a:t>Mesto je napojené aj na železničnú sieť, rovnomenná železničná stanica je medziľahlou na trati Prievidza – Horná Štubňa. Táto trať bola vybudovaná v dvoch krokoch, prvým otvoreným úsekom bola spojnica Handlová – Prievidza, otvorená 15. februára 1913. Popudom na jej výstavbu bola najmä potreba prepravy uhlia, ktorého produkcia sa po zavedení priemyselnej ťažby prudko zvýšila a doprava povozmi nebola naďalej udržateľná. Pokračovanie trate do Hornej Štubne, kde sa napojila na trať Budapešť – Fiľakovo – Zvolen – Kremnica – Vrútky, bolo sprevádzkované až 20. decembra 1931. Na tejto trati leží aj </a:t>
            </a:r>
            <a:r>
              <a:rPr lang="sk-SK" sz="1800" dirty="0" err="1"/>
              <a:t>Bralský</a:t>
            </a:r>
            <a:r>
              <a:rPr lang="sk-SK" sz="1800" dirty="0"/>
              <a:t> tunel, ktorý sa svojou dĺžkou 3 011,6 m radí na štvrté miesto v rámci železničných tunelov na Slovensku. Podľa súčasného číslovania tratí nesie táto trať číslo 145.</a:t>
            </a:r>
          </a:p>
          <a:p>
            <a:r>
              <a:rPr lang="sk-SK" sz="1800" dirty="0"/>
              <a:t>V meste je prevádzkovaná aj mestská hromadná doprava. </a:t>
            </a:r>
          </a:p>
        </p:txBody>
      </p:sp>
      <p:pic>
        <p:nvPicPr>
          <p:cNvPr id="5" name="Obrázok 4" descr="Obrázok, na ktorom je exteriér, doprava, text, budova&#10;&#10;Obsah vygenerovaný umelou inteligenciou môže byť nesprávny.">
            <a:extLst>
              <a:ext uri="{FF2B5EF4-FFF2-40B4-BE49-F238E27FC236}">
                <a16:creationId xmlns:a16="http://schemas.microsoft.com/office/drawing/2014/main" id="{E278E3C6-6835-C056-05E8-F64CFFB6C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9" t="25534" r="40787" b="5544"/>
          <a:stretch/>
        </p:blipFill>
        <p:spPr>
          <a:xfrm rot="5400000">
            <a:off x="917249" y="2458353"/>
            <a:ext cx="3344003" cy="3796307"/>
          </a:xfrm>
          <a:prstGeom prst="rect">
            <a:avLst/>
          </a:prstGeom>
        </p:spPr>
      </p:pic>
      <p:pic>
        <p:nvPicPr>
          <p:cNvPr id="6" name="Obrázok 5" descr="Obrázok, na ktorom je text, písmo, grafika, snímka obrazovky&#10;&#10;Obsah vygenerovaný umelou inteligenciou môže byť nesprávny.">
            <a:extLst>
              <a:ext uri="{FF2B5EF4-FFF2-40B4-BE49-F238E27FC236}">
                <a16:creationId xmlns:a16="http://schemas.microsoft.com/office/drawing/2014/main" id="{5F1C11E2-7BBA-9C4C-B76F-EF533E948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21" b="1633"/>
          <a:stretch/>
        </p:blipFill>
        <p:spPr>
          <a:xfrm>
            <a:off x="10898372" y="-3568"/>
            <a:ext cx="1293628" cy="10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0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214A90F-557F-A9E2-C569-2A05659F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8317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ĎAKUJEM ZA POZORNOSŤ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rázok 2" descr="Obrázok, na ktorom je text, písmo, grafika, snímka obrazovky&#10;&#10;Obsah vygenerovaný umelou inteligenciou môže byť nesprávny.">
            <a:extLst>
              <a:ext uri="{FF2B5EF4-FFF2-40B4-BE49-F238E27FC236}">
                <a16:creationId xmlns:a16="http://schemas.microsoft.com/office/drawing/2014/main" id="{D1FD5E09-2F2D-CAB5-8631-50E0F029B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21" b="1633"/>
          <a:stretch/>
        </p:blipFill>
        <p:spPr>
          <a:xfrm>
            <a:off x="10898371" y="-5203"/>
            <a:ext cx="1293628" cy="10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76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1009</Words>
  <Application>Microsoft Office PowerPoint</Application>
  <PresentationFormat>Širokouhlá</PresentationFormat>
  <Paragraphs>44</Paragraphs>
  <Slides>7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Motív Office</vt:lpstr>
      <vt:lpstr>Handlová</vt:lpstr>
      <vt:lpstr>Polohopis</vt:lpstr>
      <vt:lpstr>Časti mesta</vt:lpstr>
      <vt:lpstr>Historia</vt:lpstr>
      <vt:lpstr>Pamiatky</vt:lpstr>
      <vt:lpstr>Doprava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Simonides</dc:creator>
  <cp:lastModifiedBy>Adrian Simonides</cp:lastModifiedBy>
  <cp:revision>3</cp:revision>
  <dcterms:created xsi:type="dcterms:W3CDTF">2025-02-07T08:38:28Z</dcterms:created>
  <dcterms:modified xsi:type="dcterms:W3CDTF">2025-02-19T10:03:43Z</dcterms:modified>
</cp:coreProperties>
</file>