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0" r:id="rId4"/>
  </p:sldMasterIdLst>
  <p:notesMasterIdLst>
    <p:notesMasterId r:id="rId13"/>
  </p:notesMasterIdLst>
  <p:handoutMasterIdLst>
    <p:handoutMasterId r:id="rId14"/>
  </p:handoutMasterIdLst>
  <p:sldIdLst>
    <p:sldId id="293" r:id="rId5"/>
    <p:sldId id="294" r:id="rId6"/>
    <p:sldId id="283" r:id="rId7"/>
    <p:sldId id="284" r:id="rId8"/>
    <p:sldId id="285" r:id="rId9"/>
    <p:sldId id="286" r:id="rId10"/>
    <p:sldId id="287" r:id="rId11"/>
    <p:sldId id="292" r:id="rId12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tajte" id="{E75E278A-FF0E-49A4-B170-79828D63BBAD}">
          <p14:sldIdLst>
            <p14:sldId id="293"/>
            <p14:sldId id="294"/>
            <p14:sldId id="283"/>
            <p14:sldId id="284"/>
            <p14:sldId id="285"/>
            <p14:sldId id="286"/>
            <p14:sldId id="287"/>
            <p14:sldId id="292"/>
          </p14:sldIdLst>
        </p14:section>
        <p14:section name="Návrh, morfing, zapisovanie, spolupráca, Chcem zistiť" id="{B9B51309-D148-4332-87C2-07BE32FBCA3B}">
          <p14:sldIdLst/>
        </p14:section>
        <p14:section name="Ďalšie informáci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3" autoAdjust="0"/>
    <p:restoredTop sz="94241" autoAdjust="0"/>
  </p:normalViewPr>
  <p:slideViewPr>
    <p:cSldViewPr snapToGrid="0">
      <p:cViewPr varScale="1">
        <p:scale>
          <a:sx n="55" d="100"/>
          <a:sy n="55" d="100"/>
        </p:scale>
        <p:origin x="114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CFF2A6-4447-40D8-B0BD-349EFB2F894A}" type="datetime1">
              <a:rPr lang="sk-SK" smtClean="0"/>
              <a:t>22.09.2020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68DA8-5393-47E3-9D0E-0199BD06DEF9}" type="datetime1">
              <a:rPr lang="sk-SK" smtClean="0"/>
              <a:pPr/>
              <a:t>22.09.2020</a:t>
            </a:fld>
            <a:endParaRPr lang="sk-SK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3821635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3759126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29441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47387632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9451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4873187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6470154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3545450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789257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sk-SK" sz="1800" noProof="0" dirty="0"/>
          </a:p>
        </p:txBody>
      </p:sp>
      <p:cxnSp>
        <p:nvCxnSpPr>
          <p:cNvPr id="12" name="Priama spojnica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adpis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 smtClean="0"/>
              <a:t>Upraviť štýly predlohy textu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 smtClean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 smtClean="0"/>
              <a:t>Tretia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 smtClean="0"/>
              <a:t>Štvrtá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 smtClean="0"/>
              <a:t>Piata úroveň</a:t>
            </a:r>
            <a:endParaRPr lang="sk-SK" noProof="0" dirty="0"/>
          </a:p>
        </p:txBody>
      </p:sp>
      <p:sp>
        <p:nvSpPr>
          <p:cNvPr id="6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B8EBBA8-277D-4C2A-9F35-2CCFADABB6FD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7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8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717348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sz="1800" noProof="0" dirty="0"/>
          </a:p>
        </p:txBody>
      </p:sp>
      <p:sp>
        <p:nvSpPr>
          <p:cNvPr id="10" name="Obdĺžni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sz="1800" noProof="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sk-SK" noProof="0" smtClean="0"/>
              <a:t>Upravte štýly predlohy textu</a:t>
            </a:r>
            <a:endParaRPr lang="sk-SK" noProof="0" dirty="0"/>
          </a:p>
        </p:txBody>
      </p:sp>
      <p:sp>
        <p:nvSpPr>
          <p:cNvPr id="7" name="Zástupný symbol obsah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 smtClean="0"/>
              <a:t>Upraviť štýly predlohy textu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 smtClean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 smtClean="0"/>
              <a:t>Tretia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 smtClean="0"/>
              <a:t>Štvrtá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sk-SK" noProof="0" smtClean="0"/>
              <a:t>Piata úroveň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6228469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bdĺžnik 6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sz="1800" noProof="0" dirty="0"/>
          </a:p>
        </p:txBody>
      </p:sp>
      <p:sp>
        <p:nvSpPr>
          <p:cNvPr id="8" name="Obdĺžnik 7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sz="1800" noProof="0" dirty="0"/>
          </a:p>
        </p:txBody>
      </p:sp>
    </p:spTree>
    <p:extLst>
      <p:ext uri="{BB962C8B-B14F-4D97-AF65-F5344CB8AC3E}">
        <p14:creationId xmlns:p14="http://schemas.microsoft.com/office/powerpoint/2010/main" val="81843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1581378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3313280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3746169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4274346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907543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sk-SK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2616565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C1CC43A-B9A4-49BF-99F6-ED764D857D6C}" type="datetime1">
              <a:rPr lang="sk-SK" noProof="0" smtClean="0"/>
              <a:t>22.09.2020</a:t>
            </a:fld>
            <a:endParaRPr lang="sk-SK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9860EDB8-5305-433F-BE41-D7A86D811DB3}" type="slidenum">
              <a:rPr lang="sk-SK" noProof="0" smtClean="0"/>
              <a:pPr/>
              <a:t>‹#›</a:t>
            </a:fld>
            <a:endParaRPr lang="sk-SK" noProof="0" dirty="0"/>
          </a:p>
        </p:txBody>
      </p:sp>
      <p:sp>
        <p:nvSpPr>
          <p:cNvPr id="18" name="Obdĺžnik 17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sk-SK" sz="1800" noProof="0" dirty="0"/>
          </a:p>
        </p:txBody>
      </p:sp>
      <p:cxnSp>
        <p:nvCxnSpPr>
          <p:cNvPr id="19" name="Priama spojnica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5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663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925842" y="2192216"/>
            <a:ext cx="8596668" cy="1320800"/>
          </a:xfrm>
        </p:spPr>
        <p:txBody>
          <a:bodyPr>
            <a:normAutofit/>
          </a:bodyPr>
          <a:lstStyle/>
          <a:p>
            <a:r>
              <a:rPr lang="sk-SK" sz="5400" dirty="0" smtClean="0"/>
              <a:t>ALGORITMIZÁCIA ÚLOH</a:t>
            </a:r>
            <a:endParaRPr lang="sk-SK" sz="5400" dirty="0"/>
          </a:p>
        </p:txBody>
      </p:sp>
    </p:spTree>
    <p:extLst>
      <p:ext uri="{BB962C8B-B14F-4D97-AF65-F5344CB8AC3E}">
        <p14:creationId xmlns:p14="http://schemas.microsoft.com/office/powerpoint/2010/main" val="18471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Algoritmizácia</a:t>
            </a:r>
            <a:r>
              <a:rPr lang="sk-SK" dirty="0" smtClean="0"/>
              <a:t> úloh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08089" cy="512345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k-SK" sz="2400" dirty="0" smtClean="0"/>
              <a:t>je </a:t>
            </a:r>
            <a:r>
              <a:rPr lang="sk-SK" sz="2400" dirty="0"/>
              <a:t>proces hľadania algoritmu pre danú úlohu </a:t>
            </a:r>
            <a:endParaRPr lang="sk-SK" sz="2400" dirty="0" smtClean="0"/>
          </a:p>
          <a:p>
            <a:pPr marL="0" indent="0">
              <a:buNone/>
            </a:pPr>
            <a:r>
              <a:rPr lang="sk-SK" sz="2400" dirty="0" err="1"/>
              <a:t>Algoritmizácia</a:t>
            </a:r>
            <a:r>
              <a:rPr lang="sk-SK" sz="2400" dirty="0"/>
              <a:t> úlohy má </a:t>
            </a:r>
            <a:r>
              <a:rPr lang="sk-SK" sz="2400" dirty="0" smtClean="0"/>
              <a:t>niekoľko etáp: </a:t>
            </a:r>
            <a:endParaRPr lang="sk-SK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sk-SK" sz="2400" u="sng" dirty="0"/>
              <a:t>formulácia-</a:t>
            </a:r>
            <a:r>
              <a:rPr lang="sk-SK" sz="2400" dirty="0"/>
              <a:t> slovné zadanie úlohy ( definovanie vstupov a výstupov úlohy</a:t>
            </a:r>
            <a:r>
              <a:rPr lang="sk-SK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2400" u="sng" dirty="0" smtClean="0"/>
              <a:t>analýza</a:t>
            </a:r>
            <a:r>
              <a:rPr lang="sk-SK" sz="2400" dirty="0" smtClean="0"/>
              <a:t>- </a:t>
            </a:r>
            <a:r>
              <a:rPr lang="sk-SK" sz="2400" dirty="0"/>
              <a:t>úloha sa zovšeobecňuje, určujú sa podmienky postupu ( popis ako získať z daných vstupov dané výstupy</a:t>
            </a:r>
            <a:r>
              <a:rPr lang="sk-SK" sz="2400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2400" u="sng" dirty="0" smtClean="0"/>
              <a:t>zostavenie </a:t>
            </a:r>
            <a:r>
              <a:rPr lang="sk-SK" sz="2400" u="sng" dirty="0"/>
              <a:t>algoritmu</a:t>
            </a:r>
            <a:r>
              <a:rPr lang="sk-SK" sz="2400" dirty="0"/>
              <a:t>- presné vyjadrenie logiky a postupu </a:t>
            </a:r>
            <a:r>
              <a:rPr lang="sk-SK" sz="2400" dirty="0" smtClean="0"/>
              <a:t>riešenia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2400" u="sng" dirty="0"/>
              <a:t>v</a:t>
            </a:r>
            <a:r>
              <a:rPr lang="sk-SK" sz="2400" u="sng" dirty="0" smtClean="0"/>
              <a:t>ýber spôsobu zápisu algoritmu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k-SK" sz="2400" u="sng" dirty="0"/>
              <a:t>o</a:t>
            </a:r>
            <a:r>
              <a:rPr lang="sk-SK" sz="2400" u="sng" dirty="0" smtClean="0"/>
              <a:t>dstraňovanie chýb </a:t>
            </a:r>
            <a:r>
              <a:rPr lang="sk-SK" sz="2400" dirty="0" smtClean="0"/>
              <a:t>(odlaďovanie programu):</a:t>
            </a:r>
          </a:p>
          <a:p>
            <a:pPr marL="720725" indent="-368300"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sk-SK" sz="2400" dirty="0"/>
              <a:t>c</a:t>
            </a:r>
            <a:r>
              <a:rPr lang="sk-SK" sz="2400" dirty="0" smtClean="0"/>
              <a:t>hyby zápisu – zlá syntax príkazu, sú najľahšie odstrániteľné</a:t>
            </a:r>
          </a:p>
          <a:p>
            <a:pPr marL="720725" indent="-368300"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sk-SK" sz="2400" dirty="0"/>
              <a:t>c</a:t>
            </a:r>
            <a:r>
              <a:rPr lang="sk-SK" sz="2400" dirty="0" smtClean="0"/>
              <a:t>hyby počas behu programu – pretečenie</a:t>
            </a:r>
          </a:p>
          <a:p>
            <a:pPr marL="720725" indent="-368300">
              <a:buFont typeface="Arial" panose="020B0604020202020204" pitchFamily="34" charset="0"/>
              <a:buChar char="•"/>
              <a:tabLst>
                <a:tab pos="720725" algn="l"/>
              </a:tabLst>
            </a:pPr>
            <a:r>
              <a:rPr lang="sk-SK" sz="2400" dirty="0"/>
              <a:t>l</a:t>
            </a:r>
            <a:r>
              <a:rPr lang="sk-SK" sz="2400" dirty="0" smtClean="0"/>
              <a:t>ogické chyby – zlé riešenie, najťažšie odstrániteľné</a:t>
            </a:r>
            <a:endParaRPr lang="sk-SK" sz="2400" dirty="0"/>
          </a:p>
          <a:p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9446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sk-SK" dirty="0" smtClean="0"/>
              <a:t>Algoritmus – </a:t>
            </a:r>
            <a:r>
              <a:rPr lang="cs-CZ" altLang="sk-SK" dirty="0" err="1" smtClean="0"/>
              <a:t>definícia</a:t>
            </a:r>
            <a:endParaRPr lang="cs-CZ" altLang="sk-SK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39495" y="1435608"/>
            <a:ext cx="10626735" cy="4842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s-CZ" altLang="sk-SK" sz="2400" dirty="0"/>
              <a:t>jednoznačný </a:t>
            </a:r>
            <a:r>
              <a:rPr lang="cs-CZ" altLang="sk-SK" sz="2400" dirty="0" err="1" smtClean="0"/>
              <a:t>zrozumiteľný</a:t>
            </a:r>
            <a:r>
              <a:rPr lang="cs-CZ" altLang="sk-SK" sz="2400" dirty="0" smtClean="0"/>
              <a:t> </a:t>
            </a:r>
            <a:r>
              <a:rPr lang="cs-CZ" altLang="sk-SK" sz="2400" dirty="0" err="1" smtClean="0"/>
              <a:t>presne</a:t>
            </a:r>
            <a:r>
              <a:rPr lang="cs-CZ" altLang="sk-SK" sz="2400" dirty="0" smtClean="0"/>
              <a:t> </a:t>
            </a:r>
            <a:r>
              <a:rPr lang="cs-CZ" altLang="sk-SK" sz="2400" dirty="0" err="1" smtClean="0"/>
              <a:t>špecifikovaný</a:t>
            </a:r>
            <a:r>
              <a:rPr lang="cs-CZ" altLang="sk-SK" sz="2400" dirty="0" smtClean="0"/>
              <a:t> </a:t>
            </a:r>
            <a:r>
              <a:rPr lang="cs-CZ" altLang="sk-SK" sz="2400" dirty="0"/>
              <a:t>postup (</a:t>
            </a:r>
            <a:r>
              <a:rPr lang="cs-CZ" altLang="sk-SK" sz="2400" dirty="0" err="1" smtClean="0"/>
              <a:t>predpis</a:t>
            </a:r>
            <a:r>
              <a:rPr lang="cs-CZ" altLang="sk-SK" sz="2400" dirty="0"/>
              <a:t>) </a:t>
            </a:r>
            <a:r>
              <a:rPr lang="cs-CZ" altLang="sk-SK" sz="2400" dirty="0" smtClean="0"/>
              <a:t>, </a:t>
            </a:r>
            <a:r>
              <a:rPr lang="cs-CZ" altLang="sk-SK" sz="2400" dirty="0" err="1" smtClean="0"/>
              <a:t>ktorý</a:t>
            </a:r>
            <a:r>
              <a:rPr lang="cs-CZ" altLang="sk-SK" sz="2400" dirty="0" smtClean="0"/>
              <a:t> </a:t>
            </a:r>
            <a:r>
              <a:rPr lang="cs-CZ" altLang="sk-SK" sz="2400" dirty="0" err="1" smtClean="0"/>
              <a:t>vedie</a:t>
            </a:r>
            <a:r>
              <a:rPr lang="cs-CZ" altLang="sk-SK" sz="2400" dirty="0" smtClean="0"/>
              <a:t>  </a:t>
            </a:r>
            <a:r>
              <a:rPr lang="cs-CZ" altLang="sk-SK" sz="2400" dirty="0"/>
              <a:t>v </a:t>
            </a:r>
            <a:r>
              <a:rPr lang="cs-CZ" altLang="sk-SK" sz="2400" dirty="0" err="1" smtClean="0"/>
              <a:t>konečnom</a:t>
            </a:r>
            <a:r>
              <a:rPr lang="cs-CZ" altLang="sk-SK" sz="2400" dirty="0" smtClean="0"/>
              <a:t> počte </a:t>
            </a:r>
            <a:r>
              <a:rPr lang="cs-CZ" altLang="sk-SK" sz="2400" dirty="0" err="1" smtClean="0"/>
              <a:t>krokov</a:t>
            </a:r>
            <a:r>
              <a:rPr lang="cs-CZ" altLang="sk-SK" sz="2400" dirty="0" smtClean="0"/>
              <a:t> </a:t>
            </a:r>
            <a:r>
              <a:rPr lang="cs-CZ" altLang="sk-SK" sz="2400" dirty="0"/>
              <a:t>k </a:t>
            </a:r>
            <a:r>
              <a:rPr lang="cs-CZ" altLang="sk-SK" sz="2400" dirty="0" err="1" smtClean="0"/>
              <a:t>riešeniu</a:t>
            </a:r>
            <a:r>
              <a:rPr lang="cs-CZ" altLang="sk-SK" sz="2400" dirty="0" smtClean="0"/>
              <a:t> </a:t>
            </a:r>
            <a:r>
              <a:rPr lang="cs-CZ" altLang="sk-SK" sz="2400" dirty="0" err="1" smtClean="0"/>
              <a:t>určitej</a:t>
            </a:r>
            <a:r>
              <a:rPr lang="cs-CZ" altLang="sk-SK" sz="2400" dirty="0" smtClean="0"/>
              <a:t> </a:t>
            </a:r>
            <a:r>
              <a:rPr lang="cs-CZ" altLang="sk-SK" sz="2400" dirty="0"/>
              <a:t>úlohy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cs-CZ" altLang="sk-SK" sz="2400" dirty="0" err="1" smtClean="0"/>
              <a:t>presne</a:t>
            </a:r>
            <a:r>
              <a:rPr lang="cs-CZ" altLang="sk-SK" sz="2400" dirty="0" smtClean="0"/>
              <a:t> </a:t>
            </a:r>
            <a:r>
              <a:rPr lang="cs-CZ" altLang="sk-SK" sz="2400" dirty="0"/>
              <a:t>určená </a:t>
            </a:r>
            <a:r>
              <a:rPr lang="cs-CZ" altLang="sk-SK" sz="2400" dirty="0" smtClean="0"/>
              <a:t>konečná </a:t>
            </a:r>
            <a:r>
              <a:rPr lang="cs-CZ" altLang="sk-SK" sz="2400" dirty="0" err="1"/>
              <a:t>postupnosť</a:t>
            </a:r>
            <a:r>
              <a:rPr lang="cs-CZ" altLang="sk-SK" sz="2400" dirty="0"/>
              <a:t> </a:t>
            </a:r>
            <a:r>
              <a:rPr lang="cs-CZ" altLang="sk-SK" sz="2400" dirty="0" err="1"/>
              <a:t>pravidiel</a:t>
            </a:r>
            <a:r>
              <a:rPr lang="cs-CZ" altLang="sk-SK" sz="2400" dirty="0"/>
              <a:t>, </a:t>
            </a:r>
            <a:r>
              <a:rPr lang="cs-CZ" altLang="sk-SK" sz="2400" dirty="0" err="1"/>
              <a:t>ktorých</a:t>
            </a:r>
            <a:r>
              <a:rPr lang="cs-CZ" altLang="sk-SK" sz="2400" dirty="0"/>
              <a:t> </a:t>
            </a:r>
            <a:r>
              <a:rPr lang="cs-CZ" altLang="sk-SK" sz="2400" dirty="0" err="1"/>
              <a:t>realizácia</a:t>
            </a:r>
            <a:r>
              <a:rPr lang="cs-CZ" altLang="sk-SK" sz="2400" dirty="0"/>
              <a:t> nám umožní </a:t>
            </a:r>
            <a:r>
              <a:rPr lang="cs-CZ" altLang="sk-SK" sz="2400" dirty="0" err="1"/>
              <a:t>pre</a:t>
            </a:r>
            <a:r>
              <a:rPr lang="cs-CZ" altLang="sk-SK" sz="2400" dirty="0"/>
              <a:t> </a:t>
            </a:r>
            <a:r>
              <a:rPr lang="cs-CZ" altLang="sk-SK" sz="2400" dirty="0" err="1"/>
              <a:t>prípustné</a:t>
            </a:r>
            <a:r>
              <a:rPr lang="cs-CZ" altLang="sk-SK" sz="2400" dirty="0"/>
              <a:t> </a:t>
            </a:r>
            <a:r>
              <a:rPr lang="cs-CZ" altLang="sk-SK" sz="2400" dirty="0" smtClean="0"/>
              <a:t>hodnoty </a:t>
            </a:r>
            <a:r>
              <a:rPr lang="cs-CZ" altLang="sk-SK" sz="2400" dirty="0"/>
              <a:t>vstupných dát </a:t>
            </a:r>
            <a:r>
              <a:rPr lang="cs-CZ" altLang="sk-SK" sz="2400" dirty="0" err="1"/>
              <a:t>nájsť</a:t>
            </a:r>
            <a:r>
              <a:rPr lang="cs-CZ" altLang="sk-SK" sz="2400" dirty="0"/>
              <a:t> </a:t>
            </a:r>
            <a:r>
              <a:rPr lang="cs-CZ" altLang="sk-SK" sz="2400" dirty="0"/>
              <a:t>po </a:t>
            </a:r>
            <a:r>
              <a:rPr lang="cs-CZ" altLang="sk-SK" sz="2400" dirty="0" err="1"/>
              <a:t>konečnom</a:t>
            </a:r>
            <a:r>
              <a:rPr lang="cs-CZ" altLang="sk-SK" sz="2400" dirty="0"/>
              <a:t> počte </a:t>
            </a:r>
            <a:r>
              <a:rPr lang="cs-CZ" altLang="sk-SK" sz="2400" dirty="0" err="1"/>
              <a:t>krokov</a:t>
            </a:r>
            <a:r>
              <a:rPr lang="cs-CZ" altLang="sk-SK" sz="2400" dirty="0"/>
              <a:t> </a:t>
            </a:r>
            <a:r>
              <a:rPr lang="cs-CZ" altLang="sk-SK" sz="2400" dirty="0" err="1"/>
              <a:t>správne</a:t>
            </a:r>
            <a:r>
              <a:rPr lang="cs-CZ" altLang="sk-SK" sz="2400" dirty="0"/>
              <a:t> výstupné </a:t>
            </a:r>
            <a:r>
              <a:rPr lang="cs-CZ" altLang="sk-SK" sz="2400" dirty="0" err="1"/>
              <a:t>dáta</a:t>
            </a:r>
            <a:r>
              <a:rPr lang="cs-CZ" altLang="sk-SK" sz="2400" dirty="0"/>
              <a:t> </a:t>
            </a:r>
          </a:p>
          <a:p>
            <a:r>
              <a:rPr lang="sk-SK" sz="2400" dirty="0"/>
              <a:t>postupnosť krokov vedúca k vyriešeniu úlohy</a:t>
            </a:r>
          </a:p>
          <a:p>
            <a:r>
              <a:rPr lang="sk-SK" dirty="0"/>
              <a:t> 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cs-CZ" altLang="sk-SK" sz="2400" dirty="0" err="1" smtClean="0"/>
              <a:t>navrhovanie</a:t>
            </a:r>
            <a:r>
              <a:rPr lang="cs-CZ" altLang="sk-SK" sz="2400" dirty="0" smtClean="0"/>
              <a:t> </a:t>
            </a:r>
            <a:r>
              <a:rPr lang="cs-CZ" altLang="sk-SK" sz="2400" dirty="0"/>
              <a:t>a </a:t>
            </a:r>
            <a:r>
              <a:rPr lang="cs-CZ" altLang="sk-SK" sz="2400" dirty="0" err="1" smtClean="0"/>
              <a:t>vymýšľanie</a:t>
            </a:r>
            <a:r>
              <a:rPr lang="cs-CZ" altLang="sk-SK" sz="2400" dirty="0" smtClean="0"/>
              <a:t> </a:t>
            </a:r>
            <a:r>
              <a:rPr lang="cs-CZ" altLang="sk-SK" sz="2400" dirty="0" err="1" smtClean="0"/>
              <a:t>algoritmov</a:t>
            </a:r>
            <a:r>
              <a:rPr lang="cs-CZ" altLang="sk-SK" sz="2400" dirty="0" smtClean="0"/>
              <a:t> </a:t>
            </a:r>
            <a:r>
              <a:rPr lang="cs-CZ" altLang="sk-SK" sz="2400" dirty="0"/>
              <a:t>je </a:t>
            </a:r>
            <a:r>
              <a:rPr lang="cs-CZ" altLang="sk-SK" sz="2400" dirty="0" err="1" smtClean="0"/>
              <a:t>základom</a:t>
            </a:r>
            <a:r>
              <a:rPr lang="cs-CZ" altLang="sk-SK" sz="2400" dirty="0" smtClean="0"/>
              <a:t> </a:t>
            </a:r>
            <a:r>
              <a:rPr lang="cs-CZ" altLang="sk-SK" sz="2400" dirty="0" err="1" smtClean="0"/>
              <a:t>programovania</a:t>
            </a:r>
            <a:r>
              <a:rPr lang="cs-CZ" altLang="sk-SK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78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734" y="571149"/>
            <a:ext cx="6876288" cy="640080"/>
          </a:xfrm>
        </p:spPr>
        <p:txBody>
          <a:bodyPr>
            <a:normAutofit/>
          </a:bodyPr>
          <a:lstStyle/>
          <a:p>
            <a:pPr eaLnBrk="1" hangingPunct="1"/>
            <a:r>
              <a:rPr lang="cs-CZ" altLang="sk-SK" dirty="0" smtClean="0"/>
              <a:t>Algoritmus – </a:t>
            </a:r>
            <a:r>
              <a:rPr lang="cs-CZ" altLang="sk-SK" dirty="0" err="1" smtClean="0"/>
              <a:t>príklady</a:t>
            </a:r>
            <a:endParaRPr lang="cs-CZ" altLang="sk-SK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56139" y="1354015"/>
            <a:ext cx="4308230" cy="51874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sk-SK" sz="2400" dirty="0"/>
              <a:t>Postupy </a:t>
            </a:r>
            <a:r>
              <a:rPr lang="cs-CZ" altLang="sk-SK" sz="2400" dirty="0" err="1"/>
              <a:t>pre</a:t>
            </a:r>
            <a:r>
              <a:rPr lang="cs-CZ" altLang="sk-SK" sz="2400" dirty="0"/>
              <a:t>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sk-SK" sz="2400" dirty="0" err="1"/>
              <a:t>pranie</a:t>
            </a:r>
            <a:r>
              <a:rPr lang="cs-CZ" altLang="sk-SK" sz="2400" dirty="0"/>
              <a:t>  </a:t>
            </a:r>
            <a:r>
              <a:rPr lang="cs-CZ" altLang="sk-SK" sz="2400" dirty="0" err="1"/>
              <a:t>odevov</a:t>
            </a:r>
            <a:endParaRPr lang="cs-CZ" altLang="sk-SK" sz="24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sk-SK" sz="2400" dirty="0" err="1"/>
              <a:t>telefonovanie</a:t>
            </a:r>
            <a:endParaRPr lang="cs-CZ" altLang="sk-SK" sz="24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sk-SK" sz="2400" dirty="0" err="1"/>
              <a:t>zavesenie</a:t>
            </a:r>
            <a:r>
              <a:rPr lang="cs-CZ" altLang="sk-SK" sz="2400" dirty="0"/>
              <a:t> obrazu na stenu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sk-SK" sz="2400" dirty="0" err="1"/>
              <a:t>uvarenie</a:t>
            </a:r>
            <a:r>
              <a:rPr lang="cs-CZ" altLang="sk-SK" sz="2400" dirty="0"/>
              <a:t> </a:t>
            </a:r>
            <a:r>
              <a:rPr lang="cs-CZ" altLang="sk-SK" sz="2400" dirty="0" err="1"/>
              <a:t>guľášu</a:t>
            </a:r>
            <a:endParaRPr lang="cs-CZ" altLang="sk-SK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cs-CZ" altLang="sk-SK" sz="2400" dirty="0"/>
              <a:t>Návod na: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sk-SK" sz="2400" dirty="0" err="1"/>
              <a:t>použitie</a:t>
            </a:r>
            <a:r>
              <a:rPr lang="cs-CZ" altLang="sk-SK" sz="2400" dirty="0"/>
              <a:t> </a:t>
            </a:r>
            <a:r>
              <a:rPr lang="cs-CZ" altLang="sk-SK" sz="2400" dirty="0" err="1"/>
              <a:t>hasiaceho</a:t>
            </a:r>
            <a:r>
              <a:rPr lang="cs-CZ" altLang="sk-SK" sz="2400" dirty="0"/>
              <a:t> </a:t>
            </a:r>
            <a:r>
              <a:rPr lang="cs-CZ" altLang="sk-SK" sz="2400" dirty="0" err="1"/>
              <a:t>prístroja</a:t>
            </a:r>
            <a:endParaRPr lang="cs-CZ" altLang="sk-SK" sz="24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sk-SK" sz="2400" dirty="0"/>
              <a:t>údržbu </a:t>
            </a:r>
            <a:r>
              <a:rPr lang="cs-CZ" altLang="sk-SK" sz="2400" dirty="0" err="1"/>
              <a:t>topánok</a:t>
            </a:r>
            <a:endParaRPr lang="cs-CZ" altLang="sk-SK" sz="2400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cs-CZ" altLang="sk-SK" sz="2400" dirty="0" err="1"/>
              <a:t>vyhľadanie</a:t>
            </a:r>
            <a:r>
              <a:rPr lang="cs-CZ" altLang="sk-SK" sz="2400" dirty="0"/>
              <a:t> knihy v knižnici</a:t>
            </a:r>
          </a:p>
        </p:txBody>
      </p:sp>
      <p:sp>
        <p:nvSpPr>
          <p:cNvPr id="2" name="BlokTextu 1"/>
          <p:cNvSpPr txBox="1"/>
          <p:nvPr/>
        </p:nvSpPr>
        <p:spPr>
          <a:xfrm>
            <a:off x="5855677" y="1354015"/>
            <a:ext cx="5152292" cy="417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Postup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pri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285750" indent="-285750" defTabSz="457200">
              <a:lnSpc>
                <a:spcPts val="33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nájdení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najväčšieho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spoločného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deliteľa</a:t>
            </a:r>
            <a:endParaRPr lang="cs-CZ" altLang="sk-SK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457200">
              <a:lnSpc>
                <a:spcPts val="33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altLang="sk-SK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riešení</a:t>
            </a:r>
            <a:r>
              <a:rPr lang="cs-CZ" altLang="sk-SK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lineárnej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kvadratickej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rovnice </a:t>
            </a:r>
          </a:p>
          <a:p>
            <a:pPr marL="285750" indent="-285750" defTabSz="457200">
              <a:lnSpc>
                <a:spcPts val="33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konštrukcii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dotyčnice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ku kružnici</a:t>
            </a:r>
          </a:p>
          <a:p>
            <a:pPr marL="285750" indent="-285750" defTabSz="457200">
              <a:lnSpc>
                <a:spcPts val="33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zistení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obsahov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objemov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obvodov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cs-CZ" altLang="sk-SK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povrchov</a:t>
            </a:r>
            <a:r>
              <a:rPr lang="cs-CZ" altLang="sk-SK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….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0434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sk-SK" smtClean="0"/>
              <a:t>Vlastnosti algoritmu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39495" y="1213338"/>
            <a:ext cx="11048767" cy="56446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cs-CZ" altLang="sk-SK" b="1" dirty="0" err="1" smtClean="0"/>
              <a:t>determinovanosť</a:t>
            </a:r>
            <a:r>
              <a:rPr lang="cs-CZ" altLang="sk-SK" dirty="0" smtClean="0"/>
              <a:t> -  </a:t>
            </a:r>
            <a:r>
              <a:rPr lang="sk-SK" dirty="0"/>
              <a:t>pre každý krok algoritmu je jednoznačne určený nasledujúci </a:t>
            </a:r>
            <a:r>
              <a:rPr lang="sk-SK" dirty="0" smtClean="0"/>
              <a:t>krok</a:t>
            </a:r>
            <a:endParaRPr lang="cs-CZ" altLang="sk-SK" dirty="0"/>
          </a:p>
          <a:p>
            <a:pPr eaLnBrk="1" hangingPunct="1">
              <a:lnSpc>
                <a:spcPct val="150000"/>
              </a:lnSpc>
            </a:pPr>
            <a:r>
              <a:rPr lang="cs-CZ" altLang="sk-SK" b="1" dirty="0" err="1"/>
              <a:t>h</a:t>
            </a:r>
            <a:r>
              <a:rPr lang="cs-CZ" altLang="sk-SK" b="1" dirty="0" err="1" smtClean="0"/>
              <a:t>romadnosť</a:t>
            </a:r>
            <a:r>
              <a:rPr lang="cs-CZ" altLang="sk-SK" dirty="0" smtClean="0"/>
              <a:t> - </a:t>
            </a:r>
            <a:r>
              <a:rPr lang="cs-CZ" altLang="sk-SK" dirty="0" err="1" smtClean="0"/>
              <a:t>možnosť</a:t>
            </a:r>
            <a:r>
              <a:rPr lang="cs-CZ" altLang="sk-SK" dirty="0" smtClean="0"/>
              <a:t> </a:t>
            </a:r>
            <a:r>
              <a:rPr lang="cs-CZ" altLang="sk-SK" dirty="0"/>
              <a:t>opakovaného </a:t>
            </a:r>
            <a:r>
              <a:rPr lang="cs-CZ" altLang="sk-SK" dirty="0" err="1"/>
              <a:t>využitia</a:t>
            </a:r>
            <a:r>
              <a:rPr lang="cs-CZ" altLang="sk-SK" dirty="0"/>
              <a:t> </a:t>
            </a:r>
            <a:r>
              <a:rPr lang="cs-CZ" altLang="sk-SK" dirty="0" err="1"/>
              <a:t>pre</a:t>
            </a:r>
            <a:r>
              <a:rPr lang="cs-CZ" altLang="sk-SK" dirty="0"/>
              <a:t> </a:t>
            </a:r>
            <a:r>
              <a:rPr lang="cs-CZ" altLang="sk-SK" dirty="0" err="1"/>
              <a:t>rôzne</a:t>
            </a:r>
            <a:r>
              <a:rPr lang="cs-CZ" altLang="sk-SK" dirty="0"/>
              <a:t> množiny vstupných </a:t>
            </a:r>
            <a:r>
              <a:rPr lang="cs-CZ" altLang="sk-SK" dirty="0" smtClean="0"/>
              <a:t>dát</a:t>
            </a:r>
            <a:endParaRPr lang="cs-CZ" altLang="sk-SK" dirty="0"/>
          </a:p>
          <a:p>
            <a:pPr eaLnBrk="1" hangingPunct="1">
              <a:lnSpc>
                <a:spcPct val="150000"/>
              </a:lnSpc>
            </a:pPr>
            <a:r>
              <a:rPr lang="cs-CZ" altLang="sk-SK" b="1" dirty="0" err="1"/>
              <a:t>r</a:t>
            </a:r>
            <a:r>
              <a:rPr lang="cs-CZ" altLang="sk-SK" b="1" dirty="0" err="1" smtClean="0"/>
              <a:t>ezultatívnosť</a:t>
            </a:r>
            <a:r>
              <a:rPr lang="cs-CZ" altLang="sk-SK" b="1" dirty="0" smtClean="0"/>
              <a:t> </a:t>
            </a:r>
            <a:r>
              <a:rPr lang="cs-CZ" altLang="sk-SK" dirty="0" smtClean="0"/>
              <a:t>- </a:t>
            </a:r>
            <a:r>
              <a:rPr lang="cs-CZ" altLang="sk-SK" sz="1800" dirty="0" smtClean="0"/>
              <a:t>v </a:t>
            </a:r>
            <a:r>
              <a:rPr lang="cs-CZ" altLang="sk-SK" sz="1800" dirty="0" err="1"/>
              <a:t>konečnom</a:t>
            </a:r>
            <a:r>
              <a:rPr lang="cs-CZ" altLang="sk-SK" sz="1800" dirty="0"/>
              <a:t> počte </a:t>
            </a:r>
            <a:r>
              <a:rPr lang="cs-CZ" altLang="sk-SK" sz="1800" dirty="0" err="1"/>
              <a:t>krokov</a:t>
            </a:r>
            <a:r>
              <a:rPr lang="cs-CZ" altLang="sk-SK" sz="1800" dirty="0"/>
              <a:t> </a:t>
            </a:r>
            <a:r>
              <a:rPr lang="cs-CZ" altLang="sk-SK" sz="1800" dirty="0" err="1"/>
              <a:t>vedie</a:t>
            </a:r>
            <a:r>
              <a:rPr lang="cs-CZ" altLang="sk-SK" sz="1800" dirty="0"/>
              <a:t> k </a:t>
            </a:r>
            <a:r>
              <a:rPr lang="cs-CZ" altLang="sk-SK" sz="1800" dirty="0" err="1" smtClean="0"/>
              <a:t>riešeniu</a:t>
            </a:r>
            <a:endParaRPr lang="cs-CZ" altLang="sk-SK" sz="1800" dirty="0" smtClean="0"/>
          </a:p>
          <a:p>
            <a:pPr lvl="0">
              <a:lnSpc>
                <a:spcPct val="150000"/>
              </a:lnSpc>
            </a:pPr>
            <a:r>
              <a:rPr lang="sk-SK" b="1" dirty="0"/>
              <a:t>konečnosť</a:t>
            </a:r>
            <a:r>
              <a:rPr lang="sk-SK" dirty="0"/>
              <a:t>- postup skončí vždy v určitom čase a po vykonaní konečného počtu </a:t>
            </a:r>
            <a:r>
              <a:rPr lang="sk-SK" dirty="0" smtClean="0"/>
              <a:t>činností </a:t>
            </a:r>
          </a:p>
          <a:p>
            <a:pPr lvl="0">
              <a:lnSpc>
                <a:spcPct val="150000"/>
              </a:lnSpc>
            </a:pPr>
            <a:r>
              <a:rPr lang="sk-SK" b="1" dirty="0" smtClean="0"/>
              <a:t>elementárnosť</a:t>
            </a:r>
            <a:r>
              <a:rPr lang="sk-SK" dirty="0" smtClean="0"/>
              <a:t>- </a:t>
            </a:r>
            <a:r>
              <a:rPr lang="sk-SK" dirty="0"/>
              <a:t>postup je zložený z činností, ktoré sú pre realizátora elementárne a </a:t>
            </a:r>
            <a:r>
              <a:rPr lang="sk-SK" dirty="0" smtClean="0"/>
              <a:t>zrozumiteľné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cs-CZ" altLang="sk-SK" b="1" dirty="0" err="1" smtClean="0"/>
              <a:t>efektívnosť</a:t>
            </a:r>
            <a:r>
              <a:rPr lang="cs-CZ" altLang="sk-SK" b="1" dirty="0" smtClean="0"/>
              <a:t> </a:t>
            </a:r>
            <a:r>
              <a:rPr lang="sk-SK" dirty="0"/>
              <a:t>- postup sa uskutočňuje v čo najkratšom čase a s využitím čo najmenšieho počtu </a:t>
            </a:r>
            <a:r>
              <a:rPr lang="sk-SK" dirty="0" smtClean="0"/>
              <a:t>prostriedkov</a:t>
            </a:r>
          </a:p>
          <a:p>
            <a:pPr>
              <a:lnSpc>
                <a:spcPct val="150000"/>
              </a:lnSpc>
            </a:pPr>
            <a:r>
              <a:rPr lang="cs-CZ" altLang="sk-SK" sz="1600" b="1" dirty="0" err="1"/>
              <a:t>zrozumitelnosť</a:t>
            </a:r>
            <a:endParaRPr lang="cs-CZ" altLang="sk-SK" sz="1600" b="1" dirty="0"/>
          </a:p>
          <a:p>
            <a:pPr>
              <a:lnSpc>
                <a:spcPct val="150000"/>
              </a:lnSpc>
            </a:pPr>
            <a:r>
              <a:rPr lang="cs-CZ" altLang="sk-SK" sz="1600" b="1" dirty="0" err="1"/>
              <a:t>správnosť</a:t>
            </a:r>
            <a:endParaRPr lang="cs-CZ" altLang="sk-SK" sz="1600" b="1" dirty="0"/>
          </a:p>
          <a:p>
            <a:pPr>
              <a:lnSpc>
                <a:spcPct val="150000"/>
              </a:lnSpc>
            </a:pPr>
            <a:endParaRPr lang="cs-CZ" altLang="sk-SK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33365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sk-SK" dirty="0" err="1" smtClean="0"/>
              <a:t>Spôsoby</a:t>
            </a:r>
            <a:r>
              <a:rPr lang="cs-CZ" altLang="sk-SK" dirty="0" smtClean="0"/>
              <a:t> zápisu algoritmu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9496" y="1435608"/>
            <a:ext cx="7004304" cy="5088284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cs-CZ" altLang="sk-SK" sz="2400" dirty="0"/>
              <a:t>textový zápis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cs-CZ" altLang="sk-SK" sz="1600" dirty="0" err="1" smtClean="0"/>
              <a:t>prirodzený</a:t>
            </a:r>
            <a:r>
              <a:rPr lang="cs-CZ" altLang="sk-SK" sz="1600" dirty="0" smtClean="0"/>
              <a:t> jazyk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cs-CZ" altLang="sk-SK" sz="1600" dirty="0" err="1" smtClean="0"/>
              <a:t>pseudojazyk</a:t>
            </a:r>
            <a:endParaRPr lang="cs-CZ" altLang="sk-SK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cs-CZ" altLang="sk-SK" sz="2400" dirty="0"/>
              <a:t>grafický zápis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cs-CZ" altLang="sk-SK" sz="1600" dirty="0" smtClean="0"/>
              <a:t>vývojový diagram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cs-CZ" altLang="sk-SK" sz="1600" dirty="0" err="1" smtClean="0"/>
              <a:t>štruktúrogram</a:t>
            </a:r>
            <a:endParaRPr lang="cs-CZ" altLang="sk-SK" sz="16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cs-CZ" altLang="sk-SK" sz="24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63899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sk-SK" dirty="0" smtClean="0"/>
              <a:t>Typy </a:t>
            </a:r>
            <a:r>
              <a:rPr lang="cs-CZ" altLang="sk-SK" dirty="0" err="1" smtClean="0"/>
              <a:t>algoritmov</a:t>
            </a:r>
            <a:endParaRPr lang="cs-CZ" altLang="sk-SK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sk-SK" sz="2400" dirty="0" err="1" smtClean="0"/>
              <a:t>priamy</a:t>
            </a:r>
            <a:r>
              <a:rPr lang="cs-CZ" altLang="sk-SK" sz="2400" dirty="0" smtClean="0"/>
              <a:t> </a:t>
            </a:r>
            <a:r>
              <a:rPr lang="cs-CZ" altLang="sk-SK" sz="2400" dirty="0"/>
              <a:t>(</a:t>
            </a:r>
            <a:r>
              <a:rPr lang="cs-CZ" altLang="sk-SK" sz="2400" dirty="0" err="1" smtClean="0"/>
              <a:t>lineárny</a:t>
            </a:r>
            <a:r>
              <a:rPr lang="cs-CZ" altLang="sk-SK" sz="2400" dirty="0" smtClean="0"/>
              <a:t>)</a:t>
            </a:r>
            <a:endParaRPr lang="cs-CZ" altLang="sk-SK" sz="2400" dirty="0"/>
          </a:p>
          <a:p>
            <a:pPr eaLnBrk="1" hangingPunct="1"/>
            <a:r>
              <a:rPr lang="cs-CZ" altLang="sk-SK" sz="2400" dirty="0" err="1" smtClean="0"/>
              <a:t>vetvený</a:t>
            </a:r>
            <a:r>
              <a:rPr lang="cs-CZ" altLang="sk-SK" sz="2400" dirty="0" smtClean="0"/>
              <a:t> </a:t>
            </a:r>
            <a:endParaRPr lang="cs-CZ" altLang="sk-SK" sz="2400" dirty="0"/>
          </a:p>
          <a:p>
            <a:pPr eaLnBrk="1" hangingPunct="1"/>
            <a:r>
              <a:rPr lang="cs-CZ" altLang="sk-SK" sz="2400" dirty="0"/>
              <a:t>cyklický</a:t>
            </a:r>
          </a:p>
        </p:txBody>
      </p:sp>
    </p:spTree>
    <p:extLst>
      <p:ext uri="{BB962C8B-B14F-4D97-AF65-F5344CB8AC3E}">
        <p14:creationId xmlns:p14="http://schemas.microsoft.com/office/powerpoint/2010/main" val="31681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sk-SK" smtClean="0"/>
              <a:t>Program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7334" y="2160589"/>
            <a:ext cx="10295466" cy="388077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cs-CZ" altLang="sk-SK" sz="2400" dirty="0" err="1"/>
              <a:t>postupnosť</a:t>
            </a:r>
            <a:r>
              <a:rPr lang="cs-CZ" altLang="sk-SK" sz="2400" dirty="0"/>
              <a:t> </a:t>
            </a:r>
            <a:r>
              <a:rPr lang="cs-CZ" altLang="sk-SK" sz="2400" dirty="0" err="1"/>
              <a:t>príkazov</a:t>
            </a:r>
            <a:r>
              <a:rPr lang="cs-CZ" altLang="sk-SK" sz="2400" dirty="0"/>
              <a:t> </a:t>
            </a:r>
            <a:r>
              <a:rPr lang="cs-CZ" altLang="sk-SK" sz="2400" dirty="0" err="1"/>
              <a:t>realizujúcich</a:t>
            </a:r>
            <a:r>
              <a:rPr lang="cs-CZ" altLang="sk-SK" sz="2400" dirty="0"/>
              <a:t> </a:t>
            </a:r>
            <a:r>
              <a:rPr lang="cs-CZ" altLang="sk-SK" sz="2400" dirty="0" err="1"/>
              <a:t>istý</a:t>
            </a:r>
            <a:r>
              <a:rPr lang="cs-CZ" altLang="sk-SK" sz="2400" dirty="0"/>
              <a:t> algoritmus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cs-CZ" altLang="sk-SK" sz="2400" dirty="0" err="1"/>
              <a:t>postupnosť</a:t>
            </a:r>
            <a:r>
              <a:rPr lang="cs-CZ" altLang="sk-SK" sz="2400" dirty="0"/>
              <a:t> strojových </a:t>
            </a:r>
            <a:r>
              <a:rPr lang="cs-CZ" altLang="sk-SK" sz="2400" dirty="0" err="1"/>
              <a:t>inštrukcií</a:t>
            </a:r>
            <a:r>
              <a:rPr lang="cs-CZ" altLang="sk-SK" sz="2400" dirty="0"/>
              <a:t> (</a:t>
            </a:r>
            <a:r>
              <a:rPr lang="cs-CZ" altLang="sk-SK" sz="2400" dirty="0" err="1"/>
              <a:t>mikroinštrukcií</a:t>
            </a:r>
            <a:r>
              <a:rPr lang="cs-CZ" altLang="sk-SK" sz="2400" dirty="0"/>
              <a:t>)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cs-CZ" altLang="sk-SK" sz="2400" dirty="0" err="1"/>
              <a:t>overuje</a:t>
            </a:r>
            <a:r>
              <a:rPr lang="cs-CZ" altLang="sk-SK" sz="2400" dirty="0"/>
              <a:t> a </a:t>
            </a:r>
            <a:r>
              <a:rPr lang="cs-CZ" altLang="sk-SK" sz="2400" dirty="0" err="1"/>
              <a:t>spracováva</a:t>
            </a:r>
            <a:r>
              <a:rPr lang="cs-CZ" altLang="sk-SK" sz="2400" dirty="0"/>
              <a:t> a vyhodnocuje vstupné </a:t>
            </a:r>
            <a:r>
              <a:rPr lang="cs-CZ" altLang="sk-SK" sz="2400" dirty="0" err="1"/>
              <a:t>dáta</a:t>
            </a:r>
            <a:endParaRPr lang="cs-CZ" altLang="sk-SK" sz="24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cs-CZ" altLang="sk-SK" sz="2400" dirty="0" err="1"/>
              <a:t>vypočítava</a:t>
            </a:r>
            <a:r>
              <a:rPr lang="cs-CZ" altLang="sk-SK" sz="2400" dirty="0"/>
              <a:t> výstupné </a:t>
            </a:r>
            <a:r>
              <a:rPr lang="cs-CZ" altLang="sk-SK" sz="2400" dirty="0" err="1"/>
              <a:t>dáta</a:t>
            </a:r>
            <a:endParaRPr lang="cs-CZ" altLang="sk-SK" sz="2400" dirty="0"/>
          </a:p>
        </p:txBody>
      </p:sp>
    </p:spTree>
    <p:extLst>
      <p:ext uri="{BB962C8B-B14F-4D97-AF65-F5344CB8AC3E}">
        <p14:creationId xmlns:p14="http://schemas.microsoft.com/office/powerpoint/2010/main" val="42852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71af3243-3dd4-4a8d-8c0d-dd76da1f02a5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300</Words>
  <Application>Microsoft Office PowerPoint</Application>
  <PresentationFormat>Širokouhlá</PresentationFormat>
  <Paragraphs>59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Fazeta</vt:lpstr>
      <vt:lpstr>ALGORITMIZÁCIA ÚLOH</vt:lpstr>
      <vt:lpstr>Algoritmizácia úloh</vt:lpstr>
      <vt:lpstr>Algoritmus – definícia</vt:lpstr>
      <vt:lpstr>Algoritmus – príklady</vt:lpstr>
      <vt:lpstr>Vlastnosti algoritmu</vt:lpstr>
      <vt:lpstr>Spôsoby zápisu algoritmu</vt:lpstr>
      <vt:lpstr>Typy algoritmov</vt:lpstr>
      <vt:lpstr>Program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2020-09-21T11:59:08Z</dcterms:created>
  <dcterms:modified xsi:type="dcterms:W3CDTF">2020-09-22T07:42:08Z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