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B593E58-C1FA-419E-9133-D62B8247A0CD}" type="datetime1">
              <a:rPr lang="sk-SK" smtClean="0"/>
              <a:t>18. 9. 2024</a:t>
            </a:fld>
            <a:endParaRPr lang="en-US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79F80C-C490-43B3-8D19-0042F9BDBBAA}" type="datetime1">
              <a:rPr lang="sk-SK" smtClean="0"/>
              <a:t>18. 9. 2024</a:t>
            </a:fld>
            <a:endParaRPr lang="en-US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"/>
              <a:t>Kliknutím upravíte štýly predlohy textu</a:t>
            </a:r>
            <a:endParaRPr lang="en-US"/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/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Obdĺžni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Obdĺžni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Obdĺžni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Skupin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20" name="Zástupný symbol dátumu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F8C1DB6-B6E9-4F7B-96DD-7072F04BAEFD}" type="datetime1">
              <a:rPr lang="sk-SK" smtClean="0"/>
              <a:t>18. 9. 2024</a:t>
            </a:fld>
            <a:endParaRPr lang="en-US" dirty="0"/>
          </a:p>
        </p:txBody>
      </p:sp>
      <p:sp>
        <p:nvSpPr>
          <p:cNvPr id="21" name="Zástupná pät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Zástupné číslo snímk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72DE5-AEA9-4ACC-9E05-04042A87619E}" type="datetime1">
              <a:rPr lang="sk-SK" smtClean="0"/>
              <a:t>18. 9. 2024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50202-251D-45E2-822C-75B2F36DD8BE}" type="datetime1">
              <a:rPr lang="sk-SK" smtClean="0"/>
              <a:t>18. 9. 2024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ĺžni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Obdĺžni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Obdĺžni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Obdĺžni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Priama spojnica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riama spojnica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riama spojnica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01C29537-B49C-4F04-A12F-20D399F5C2C6}" type="datetime1">
              <a:rPr lang="sk-SK" smtClean="0"/>
              <a:t>18. 9. 2024</a:t>
            </a:fld>
            <a:endParaRPr lang="en-US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59FE2D-4279-4261-936D-FBEDD6AA9195}" type="datetime1">
              <a:rPr lang="sk-SK" smtClean="0"/>
              <a:t>18. 9. 2024</a:t>
            </a:fld>
            <a:endParaRPr lang="en-US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obsah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B6C318-EFB0-4C8B-87EC-51C6A37DA4C1}" type="datetime1">
              <a:rPr lang="sk-SK" smtClean="0"/>
              <a:t>18. 9. 2024</a:t>
            </a:fld>
            <a:endParaRPr lang="en-US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E41EE-338C-4BCD-86E5-B220F9FCBFB8}" type="datetime1">
              <a:rPr lang="sk-SK" smtClean="0"/>
              <a:t>18. 9. 2024</a:t>
            </a:fld>
            <a:endParaRPr lang="en-US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316BBF-A37A-4518-8384-E1C9C5369A78}" type="datetime1">
              <a:rPr lang="sk-SK" smtClean="0"/>
              <a:t>18. 9. 2024</a:t>
            </a:fld>
            <a:endParaRPr lang="en-US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bdĺžni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D32B4DC7-C6D0-443A-9AC1-706F94010F92}" type="datetime1">
              <a:rPr lang="sk-SK" smtClean="0"/>
              <a:t>18. 9. 2024</a:t>
            </a:fld>
            <a:endParaRPr lang="en-US"/>
          </a:p>
        </p:txBody>
      </p:sp>
      <p:sp>
        <p:nvSpPr>
          <p:cNvPr id="9" name="Zástupný symbol pät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Zástupný symbol čísla snímk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ĺžni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2CB11CC-D6F4-4228-B450-2134BFF6C99A}" type="datetime1">
              <a:rPr lang="sk-SK" smtClean="0"/>
              <a:t>18. 9. 2024</a:t>
            </a:fld>
            <a:endParaRPr lang="en-US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bdĺžni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bdĺžni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Obdĺžni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Obdĺžni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Zástupný objekt nadpisu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"/>
              <a:t>Kliknite sem a upravte štýl predlohy nadpisov</a:t>
            </a:r>
            <a:endParaRPr lang="en-US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"/>
              <a:t>Kliknutím upravíte štýly predlohy textu</a:t>
            </a:r>
          </a:p>
          <a:p>
            <a:pPr lvl="1" rtl="0"/>
            <a:r>
              <a:rPr lang="sk"/>
              <a:t>Druhá úroveň</a:t>
            </a:r>
          </a:p>
          <a:p>
            <a:pPr lvl="2" rtl="0"/>
            <a:r>
              <a:rPr lang="sk"/>
              <a:t>Tretia úroveň</a:t>
            </a:r>
          </a:p>
          <a:p>
            <a:pPr lvl="3" rtl="0"/>
            <a:r>
              <a:rPr lang="sk"/>
              <a:t>Štvrtá úroveň</a:t>
            </a:r>
          </a:p>
          <a:p>
            <a:pPr lvl="4" rtl="0"/>
            <a:r>
              <a:rPr lang="sk"/>
              <a:t>Piata úroveň</a:t>
            </a:r>
            <a:endParaRPr lang="en-US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0CA74D9-753D-452E-9D17-5DEDD13B9F67}" type="datetime1">
              <a:rPr lang="sk-SK" smtClean="0"/>
              <a:t>18. 9. 2024</a:t>
            </a:fld>
            <a:endParaRPr lang="en-US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ok 5" descr="Detailný záber loga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Obdĺžni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sk-SK"/>
          </a:p>
        </p:txBody>
      </p:sp>
      <p:sp>
        <p:nvSpPr>
          <p:cNvPr id="84" name="Obdĺžni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sk-SK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sk-SK" sz="4400" dirty="0">
                <a:solidFill>
                  <a:schemeClr val="tx1"/>
                </a:solidFill>
              </a:rPr>
              <a:t>Vývojový diagram</a:t>
            </a:r>
            <a:endParaRPr lang="sk" sz="4400" dirty="0">
              <a:solidFill>
                <a:schemeClr val="tx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sk">
                <a:solidFill>
                  <a:schemeClr val="tx1"/>
                </a:solidFill>
              </a:rPr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BCDAC4-566F-09D6-D9B7-F8FC6F9C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Značka podmieneného príkazu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3A60A8A-3569-2B79-CFC1-E7B2EA11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sk-SK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sk-SK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druhy:	</a:t>
            </a:r>
            <a:r>
              <a:rPr lang="sk-SK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ú</a:t>
            </a:r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plný</a:t>
            </a: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sk-SK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neúplný</a:t>
            </a: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3426B4B-6A52-8C1B-A50C-7A960F1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EB003C5-E850-BF0C-7F9D-AB2FAB64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53" y="2216058"/>
            <a:ext cx="2569074" cy="181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B5DC8C-1396-ADF3-70F1-7E1E09AE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99823"/>
          </a:xfrm>
        </p:spPr>
        <p:txBody>
          <a:bodyPr>
            <a:normAutofit/>
          </a:bodyPr>
          <a:lstStyle/>
          <a:p>
            <a:r>
              <a:rPr lang="sk-SK" sz="2800" dirty="0"/>
              <a:t>Úplný podmienený príkaz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798913-3011-DF9E-99AB-2F74E9E8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8A5B930F-3BDC-BC75-B982-AD1CB382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4188"/>
            <a:ext cx="10058400" cy="3849624"/>
          </a:xfrm>
        </p:spPr>
        <p:txBody>
          <a:bodyPr/>
          <a:lstStyle/>
          <a:p>
            <a:r>
              <a:rPr lang="sk-SK" dirty="0"/>
              <a:t>vytvorený z dvoch príkazov, z ktorých sa podľa splnenia/nesplnenia podmienky, vykoná jeden z nich (tzv. binárne vetvenie)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4CD72605-20C5-FD80-39FE-E71CEF770549}"/>
              </a:ext>
            </a:extLst>
          </p:cNvPr>
          <p:cNvGrpSpPr>
            <a:grpSpLocks/>
          </p:cNvGrpSpPr>
          <p:nvPr/>
        </p:nvGrpSpPr>
        <p:grpSpPr bwMode="auto">
          <a:xfrm>
            <a:off x="4066162" y="2276272"/>
            <a:ext cx="3297676" cy="2752928"/>
            <a:chOff x="4041" y="12784"/>
            <a:chExt cx="3060" cy="2702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8D311385-B21E-C237-E420-F97530FB1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296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k-SK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+</a:t>
              </a:r>
              <a:endParaRPr lang="sk-SK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231B2B42-D524-1E81-D377-9AB90D2203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" y="12784"/>
              <a:ext cx="3060" cy="2702"/>
              <a:chOff x="2421" y="1264"/>
              <a:chExt cx="6660" cy="5760"/>
            </a:xfrm>
          </p:grpSpPr>
          <p:sp>
            <p:nvSpPr>
              <p:cNvPr id="12" name="AutoShape 6">
                <a:extLst>
                  <a:ext uri="{FF2B5EF4-FFF2-40B4-BE49-F238E27FC236}">
                    <a16:creationId xmlns:a16="http://schemas.microsoft.com/office/drawing/2014/main" id="{0AD33628-6394-A767-4090-A0AA453CE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1" y="1984"/>
                <a:ext cx="1980" cy="1800"/>
              </a:xfrm>
              <a:prstGeom prst="flowChartDecision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3" name="AutoShape 7">
                <a:extLst>
                  <a:ext uri="{FF2B5EF4-FFF2-40B4-BE49-F238E27FC236}">
                    <a16:creationId xmlns:a16="http://schemas.microsoft.com/office/drawing/2014/main" id="{AFF050F4-6339-8213-D581-185040063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1" y="4144"/>
                <a:ext cx="1080" cy="900"/>
              </a:xfrm>
              <a:prstGeom prst="flowChartProcess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sk-SK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endParaRPr lang="sk-SK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AutoShape 8">
                <a:extLst>
                  <a:ext uri="{FF2B5EF4-FFF2-40B4-BE49-F238E27FC236}">
                    <a16:creationId xmlns:a16="http://schemas.microsoft.com/office/drawing/2014/main" id="{CB8FD070-B585-5B3E-31E5-57C8B00B9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" y="4144"/>
                <a:ext cx="1080" cy="900"/>
              </a:xfrm>
              <a:prstGeom prst="flowChartProcess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l"/>
                <a:r>
                  <a:rPr lang="sk-SK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endParaRPr lang="sk-SK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5" name="Line 9">
                <a:extLst>
                  <a:ext uri="{FF2B5EF4-FFF2-40B4-BE49-F238E27FC236}">
                    <a16:creationId xmlns:a16="http://schemas.microsoft.com/office/drawing/2014/main" id="{08B4EDDB-441F-023C-9D94-EFB885CB4A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961" y="2884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Line 10">
                <a:extLst>
                  <a:ext uri="{FF2B5EF4-FFF2-40B4-BE49-F238E27FC236}">
                    <a16:creationId xmlns:a16="http://schemas.microsoft.com/office/drawing/2014/main" id="{7D06311F-E990-354E-21FC-D0E953E820A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741" y="2884"/>
                <a:ext cx="18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11">
                <a:extLst>
                  <a:ext uri="{FF2B5EF4-FFF2-40B4-BE49-F238E27FC236}">
                    <a16:creationId xmlns:a16="http://schemas.microsoft.com/office/drawing/2014/main" id="{B5BA2DBE-3C1D-5C7F-0B83-43C45E9507D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61" y="2884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12">
                <a:extLst>
                  <a:ext uri="{FF2B5EF4-FFF2-40B4-BE49-F238E27FC236}">
                    <a16:creationId xmlns:a16="http://schemas.microsoft.com/office/drawing/2014/main" id="{2E85AAF3-0ACC-5D62-895C-09349E9D05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541" y="2884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13">
                <a:extLst>
                  <a:ext uri="{FF2B5EF4-FFF2-40B4-BE49-F238E27FC236}">
                    <a16:creationId xmlns:a16="http://schemas.microsoft.com/office/drawing/2014/main" id="{B365DA74-F9B7-2CC1-840D-A034BC0BC8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61" y="5044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14">
                <a:extLst>
                  <a:ext uri="{FF2B5EF4-FFF2-40B4-BE49-F238E27FC236}">
                    <a16:creationId xmlns:a16="http://schemas.microsoft.com/office/drawing/2014/main" id="{73E51987-DF74-B3C8-4E4A-A081144334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541" y="5044"/>
                <a:ext cx="0" cy="12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15">
                <a:extLst>
                  <a:ext uri="{FF2B5EF4-FFF2-40B4-BE49-F238E27FC236}">
                    <a16:creationId xmlns:a16="http://schemas.microsoft.com/office/drawing/2014/main" id="{19761EFA-532C-2C3F-5FB2-F66B25707AA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961" y="6304"/>
                <a:ext cx="28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16">
                <a:extLst>
                  <a:ext uri="{FF2B5EF4-FFF2-40B4-BE49-F238E27FC236}">
                    <a16:creationId xmlns:a16="http://schemas.microsoft.com/office/drawing/2014/main" id="{ED8B9C20-C289-85EB-E246-50A7FADD76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841" y="6304"/>
                <a:ext cx="27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" name="Line 17">
                <a:extLst>
                  <a:ext uri="{FF2B5EF4-FFF2-40B4-BE49-F238E27FC236}">
                    <a16:creationId xmlns:a16="http://schemas.microsoft.com/office/drawing/2014/main" id="{CECCC54E-DC05-3771-F53F-A34AE72A12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41" y="630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" name="Line 18">
                <a:extLst>
                  <a:ext uri="{FF2B5EF4-FFF2-40B4-BE49-F238E27FC236}">
                    <a16:creationId xmlns:a16="http://schemas.microsoft.com/office/drawing/2014/main" id="{25911B99-6FD6-006E-E7DD-7466A8470D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661" y="1264"/>
                <a:ext cx="0" cy="7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5" name="Text Box 19">
                <a:extLst>
                  <a:ext uri="{FF2B5EF4-FFF2-40B4-BE49-F238E27FC236}">
                    <a16:creationId xmlns:a16="http://schemas.microsoft.com/office/drawing/2014/main" id="{FFACCA38-E586-1D1F-BB5D-DB04364676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1" y="1984"/>
                <a:ext cx="90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sk-SK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 Box 20">
                <a:extLst>
                  <a:ext uri="{FF2B5EF4-FFF2-40B4-BE49-F238E27FC236}">
                    <a16:creationId xmlns:a16="http://schemas.microsoft.com/office/drawing/2014/main" id="{DD2A4DEF-87FD-367D-6ED7-0E78B243A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1" y="1984"/>
                <a:ext cx="900" cy="5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4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endParaRPr lang="sk-SK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" name="Text Box 21">
              <a:extLst>
                <a:ext uri="{FF2B5EF4-FFF2-40B4-BE49-F238E27FC236}">
                  <a16:creationId xmlns:a16="http://schemas.microsoft.com/office/drawing/2014/main" id="{9EE3308F-3422-4F7F-99F0-3F16704AD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1" y="12964"/>
              <a:ext cx="72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sk-SK" sz="20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</a:t>
              </a:r>
              <a:endParaRPr lang="sk-SK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BlokTextu 26">
            <a:extLst>
              <a:ext uri="{FF2B5EF4-FFF2-40B4-BE49-F238E27FC236}">
                <a16:creationId xmlns:a16="http://schemas.microsoft.com/office/drawing/2014/main" id="{D1BE6E5C-0799-F144-F173-626379800864}"/>
              </a:ext>
            </a:extLst>
          </p:cNvPr>
          <p:cNvSpPr txBox="1"/>
          <p:nvPr/>
        </p:nvSpPr>
        <p:spPr>
          <a:xfrm>
            <a:off x="8657617" y="2500009"/>
            <a:ext cx="2169268" cy="143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600"/>
              </a:spcAft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Čítame: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 platí P, vykonaj A, inak vykonaj B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3846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13615A-DFAE-4A07-A51F-ECA2A8C6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10058400" cy="712726"/>
          </a:xfrm>
        </p:spPr>
        <p:txBody>
          <a:bodyPr>
            <a:normAutofit/>
          </a:bodyPr>
          <a:lstStyle/>
          <a:p>
            <a:r>
              <a:rPr lang="sk-SK" sz="3100" dirty="0"/>
              <a:t>Neúplný podmienený príkaz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0791F7B-47B8-790C-CFC5-7850CD82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978" y="1400816"/>
            <a:ext cx="10058400" cy="3849624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ako úplný, ale chýba jedna vetva tzn. je vytvorený z jedného príkazu, ktorý sa realizuje ak podmienka platí; ak podmienka neplatí príkaz sa nerealizuje a pokračuje sa ďalej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B0E37C-75CF-A51B-7CDA-5AA521794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grpSp>
        <p:nvGrpSpPr>
          <p:cNvPr id="5" name="Skupina 4">
            <a:extLst>
              <a:ext uri="{FF2B5EF4-FFF2-40B4-BE49-F238E27FC236}">
                <a16:creationId xmlns:a16="http://schemas.microsoft.com/office/drawing/2014/main" id="{408CDD37-E4AE-FDBD-18E4-8DE7405B2644}"/>
              </a:ext>
            </a:extLst>
          </p:cNvPr>
          <p:cNvGrpSpPr>
            <a:grpSpLocks/>
          </p:cNvGrpSpPr>
          <p:nvPr/>
        </p:nvGrpSpPr>
        <p:grpSpPr bwMode="auto">
          <a:xfrm>
            <a:off x="4432367" y="2570194"/>
            <a:ext cx="3171622" cy="3262414"/>
            <a:chOff x="3861" y="3064"/>
            <a:chExt cx="2340" cy="3060"/>
          </a:xfrm>
        </p:grpSpPr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0A36C260-644D-21A0-087A-8880E1B39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1" y="3064"/>
              <a:ext cx="2340" cy="2700"/>
              <a:chOff x="3861" y="3064"/>
              <a:chExt cx="2340" cy="2700"/>
            </a:xfrm>
          </p:grpSpPr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9F490B2-2D89-2AFF-BD65-49B33BD86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1" y="4324"/>
                <a:ext cx="7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endParaRPr lang="sk-SK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AutoShape 25">
                <a:extLst>
                  <a:ext uri="{FF2B5EF4-FFF2-40B4-BE49-F238E27FC236}">
                    <a16:creationId xmlns:a16="http://schemas.microsoft.com/office/drawing/2014/main" id="{22D398C5-A8DE-7E09-0F55-D7F58FB47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3424"/>
                <a:ext cx="1440" cy="1001"/>
              </a:xfrm>
              <a:prstGeom prst="flowChartDecision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10" name="AutoShape 26">
                <a:extLst>
                  <a:ext uri="{FF2B5EF4-FFF2-40B4-BE49-F238E27FC236}">
                    <a16:creationId xmlns:a16="http://schemas.microsoft.com/office/drawing/2014/main" id="{E095CD1F-342B-2914-9A7B-EB2173D4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1" y="4864"/>
                <a:ext cx="496" cy="422"/>
              </a:xfrm>
              <a:prstGeom prst="flowChartProcess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sk-SK" sz="1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endParaRPr lang="sk-SK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" name="Line 27">
                <a:extLst>
                  <a:ext uri="{FF2B5EF4-FFF2-40B4-BE49-F238E27FC236}">
                    <a16:creationId xmlns:a16="http://schemas.microsoft.com/office/drawing/2014/main" id="{DC50B34C-4117-EA58-DE73-3860D2643F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306" y="4003"/>
                <a:ext cx="82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28">
                <a:extLst>
                  <a:ext uri="{FF2B5EF4-FFF2-40B4-BE49-F238E27FC236}">
                    <a16:creationId xmlns:a16="http://schemas.microsoft.com/office/drawing/2014/main" id="{C2814712-6856-0F69-BF9E-DAAED238F0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761" y="5764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29">
                <a:extLst>
                  <a:ext uri="{FF2B5EF4-FFF2-40B4-BE49-F238E27FC236}">
                    <a16:creationId xmlns:a16="http://schemas.microsoft.com/office/drawing/2014/main" id="{DABEC469-BB4D-A65C-8642-4FB71C7822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61" y="4347"/>
                <a:ext cx="0" cy="5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30">
                <a:extLst>
                  <a:ext uri="{FF2B5EF4-FFF2-40B4-BE49-F238E27FC236}">
                    <a16:creationId xmlns:a16="http://schemas.microsoft.com/office/drawing/2014/main" id="{6EA79D90-3B5D-0CB6-E57B-B319AF4F69A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61" y="3064"/>
                <a:ext cx="0" cy="3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Text Box 31">
                <a:extLst>
                  <a:ext uri="{FF2B5EF4-FFF2-40B4-BE49-F238E27FC236}">
                    <a16:creationId xmlns:a16="http://schemas.microsoft.com/office/drawing/2014/main" id="{70529841-3026-CE6D-A006-1BD3C50F4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1" y="3244"/>
                <a:ext cx="720" cy="7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sk-SK" sz="2000" b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endParaRPr lang="sk-SK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Line 32">
                <a:extLst>
                  <a:ext uri="{FF2B5EF4-FFF2-40B4-BE49-F238E27FC236}">
                    <a16:creationId xmlns:a16="http://schemas.microsoft.com/office/drawing/2014/main" id="{A04C30CD-BF55-74F9-9B78-CC05526B9D7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761" y="5247"/>
                <a:ext cx="0" cy="51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33">
                <a:extLst>
                  <a:ext uri="{FF2B5EF4-FFF2-40B4-BE49-F238E27FC236}">
                    <a16:creationId xmlns:a16="http://schemas.microsoft.com/office/drawing/2014/main" id="{4E191183-4580-6A7B-6EA6-05F364AB7E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201" y="3964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" name="Line 34">
              <a:extLst>
                <a:ext uri="{FF2B5EF4-FFF2-40B4-BE49-F238E27FC236}">
                  <a16:creationId xmlns:a16="http://schemas.microsoft.com/office/drawing/2014/main" id="{82430D04-DEDE-E105-4FD4-F5A2992339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61" y="576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BlokTextu 17">
            <a:extLst>
              <a:ext uri="{FF2B5EF4-FFF2-40B4-BE49-F238E27FC236}">
                <a16:creationId xmlns:a16="http://schemas.microsoft.com/office/drawing/2014/main" id="{2D78C16B-4047-EC8B-0280-F870C2ECD552}"/>
              </a:ext>
            </a:extLst>
          </p:cNvPr>
          <p:cNvSpPr txBox="1"/>
          <p:nvPr/>
        </p:nvSpPr>
        <p:spPr>
          <a:xfrm>
            <a:off x="8851640" y="2531092"/>
            <a:ext cx="1961745" cy="1759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Čítame: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 platí P, Vykonaj A, ak neplatí, pokračuj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4284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B3ED24-7EF0-3BD3-C623-38E5E04A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Značka cyklu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29711DF-BBDF-9981-D5E5-0E98AD3A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sp>
        <p:nvSpPr>
          <p:cNvPr id="17" name="Zástupný objekt pre obsah 16">
            <a:extLst>
              <a:ext uri="{FF2B5EF4-FFF2-40B4-BE49-F238E27FC236}">
                <a16:creationId xmlns:a16="http://schemas.microsoft.com/office/drawing/2014/main" id="{2792C6BC-7D12-CAC9-6DB2-5BAAC34E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opakované vykonávane príkazu alebo viacerých  príkazov</a:t>
            </a:r>
          </a:p>
          <a:p>
            <a:pPr marL="0" indent="0">
              <a:buNone/>
            </a:pPr>
            <a:r>
              <a:rPr lang="sk-SK" b="1" dirty="0"/>
              <a:t>Typy cyklov:</a:t>
            </a:r>
          </a:p>
          <a:p>
            <a:r>
              <a:rPr lang="sk-SK" u="sng" dirty="0"/>
              <a:t>cyklus s pevným počtom opakovaní  </a:t>
            </a:r>
            <a:r>
              <a:rPr lang="sk-SK" dirty="0"/>
              <a:t>-  počet opakovaní príkazu/príkazov je pevné (5-krát, 11-krát, n-krát...)</a:t>
            </a:r>
          </a:p>
        </p:txBody>
      </p:sp>
      <p:pic>
        <p:nvPicPr>
          <p:cNvPr id="23" name="Obrázok 22">
            <a:extLst>
              <a:ext uri="{FF2B5EF4-FFF2-40B4-BE49-F238E27FC236}">
                <a16:creationId xmlns:a16="http://schemas.microsoft.com/office/drawing/2014/main" id="{1A550D6A-EB83-3865-5A8E-0B3A0D60A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699" y="3429000"/>
            <a:ext cx="7665699" cy="22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FB430A-EE9A-9DF5-BE88-A775F6EA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BB27746-5FD4-6906-08FA-1D2E34FE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sp>
        <p:nvSpPr>
          <p:cNvPr id="7" name="Zástupný objekt pre obsah 6">
            <a:extLst>
              <a:ext uri="{FF2B5EF4-FFF2-40B4-BE49-F238E27FC236}">
                <a16:creationId xmlns:a16="http://schemas.microsoft.com/office/drawing/2014/main" id="{A3863FEE-FBFF-E6F5-7BC8-A6608723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/>
              <a:t>cyklus s podmienkou na začiatku  </a:t>
            </a:r>
            <a:r>
              <a:rPr lang="sk-SK" dirty="0"/>
              <a:t>-  počet opakovaní je daný testom podmienky na začiatku, pred časťou, ktorá sa má vykonávať</a:t>
            </a:r>
          </a:p>
        </p:txBody>
      </p:sp>
      <p:pic>
        <p:nvPicPr>
          <p:cNvPr id="9" name="Obrázok 8">
            <a:extLst>
              <a:ext uri="{FF2B5EF4-FFF2-40B4-BE49-F238E27FC236}">
                <a16:creationId xmlns:a16="http://schemas.microsoft.com/office/drawing/2014/main" id="{6DB1A23A-FF55-CEB0-D387-95CD6D6D6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58" y="2850204"/>
            <a:ext cx="4930863" cy="29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32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FFD52-1E4F-A183-CB95-AC838B1D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4686B7A-8447-7254-EFD0-5E584A316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u="sng" dirty="0"/>
              <a:t>cyklus s podmienkou na konci  </a:t>
            </a:r>
            <a:r>
              <a:rPr lang="sk-SK" dirty="0"/>
              <a:t>-  počet opakovaní je daný testom podmienky po časti, ktorá sa má opakovať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B0648DE-6B0F-707C-2909-D720224A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8AC4E602-16AC-2D66-237A-43DE9A5F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622704"/>
            <a:ext cx="3210128" cy="3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5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5A50E9-3328-DDA1-816D-3816A3C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Vývojový diagram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ABADA1B-0291-21D6-6A01-24366DEB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Vývojový diagram je vlastne algoritmus v grafickom tvare.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Je tvorený normalizovanými značkami.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Do nich zapisujeme jednotlivé činnosti, ktoré sa majú vykonať a tiež premenné, s ktorými chceme tieto činnosti vykonávať.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Jednotlivé značky spájame čiarami, ktorým hovoríme </a:t>
            </a:r>
            <a:r>
              <a:rPr kumimoji="0" lang="sk-SK" sz="24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spojnice.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BAB71F4-9850-9FF8-3E3A-4760AA81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0ABBE049-99BC-276B-462E-33AA6A625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3" y="4477545"/>
            <a:ext cx="2893045" cy="167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CFBA1A-B3F5-779E-698F-D9B89E69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Hraničná (medzná) značka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DA3229C-6BE3-B043-5FCC-AE0A6A9D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označenie hraničného bodu, napríklad začiatku alebo konca vývojového diagramu 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BE96CF7-0E5E-4C53-6C62-9FF7C330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B5FA845F-324B-4D4B-A9FF-F27187C0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277" y="3433864"/>
            <a:ext cx="6515372" cy="15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8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747AE-8B5A-A2BC-9058-D8F8FBF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Značka pre vstup údajov (zadávanie, načítanie)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287FDBC-1722-1796-537C-8DC5C47D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zo vstupného zariadenia sa prečíta n hodnôt a postupne sa priradia premenným a1,..,an.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8D9757-2756-1DD3-B3E2-66D1F443C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CE084A7-E4D2-C5B6-2FDC-6C779771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40" y="3356298"/>
            <a:ext cx="2156298" cy="13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0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0E854F-436A-0FD6-427C-59F1E180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Značka pre výstup údajov (zobrazenie)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95F38F-40FF-416A-0869-12F5BEAF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zobrazia sa  výstupné údaje b1,..,bn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C3F9C20-37D2-0CE7-BDC2-88C6258F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A6567C9D-ED45-121E-8C93-0BC5054E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987" y="3173873"/>
            <a:ext cx="2694561" cy="137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97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0382C8-D83E-F373-4861-AD2AB4ED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Značka spracovania údajov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04A574F-6900-338F-19AD-0996C4C7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priradenie </a:t>
            </a:r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hodnoty výrazu na pravej strane do premennej na ľavej strane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1B61C45-4FE8-1DB3-323F-04A3F161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E3F7B57D-0B73-19E6-B630-267A653E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22" y="3570052"/>
            <a:ext cx="2294265" cy="12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1E34C8-2503-A64E-B6CC-5622F9D1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Premenná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E6B3FF-8F8F-C785-1F63-2918A030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129736" cy="3849624"/>
          </a:xfrm>
        </p:spPr>
        <p:txBody>
          <a:bodyPr/>
          <a:lstStyle/>
          <a:p>
            <a:pPr algn="just"/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 objekt algoritmu, ktorý môže počas realizácie algoritmu nadobúdať rôzne hodnoty, ale iba hodnoty z množiny prípustných hodnôt (vymedzené typom premennej)</a:t>
            </a:r>
          </a:p>
          <a:p>
            <a:pPr algn="just"/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 </a:t>
            </a:r>
          </a:p>
          <a:p>
            <a:pPr algn="just"/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Premennú označujeme </a:t>
            </a:r>
            <a:r>
              <a:rPr lang="sk-SK" sz="2400" u="sng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identifikátorom(menom).</a:t>
            </a:r>
          </a:p>
          <a:p>
            <a:pPr algn="just"/>
            <a:r>
              <a:rPr lang="sk-SK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Identifikátor premennej – reťazec písmen a číslic; </a:t>
            </a:r>
            <a:r>
              <a:rPr lang="sk-SK" sz="2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vždy začína písmenom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EBAF3F9-B900-4B4B-9787-7C05B5A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25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F0051C-63D5-9403-FE9A-0EC04C8E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Výrazy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5EBD8A-8DEC-D1EE-F702-8AEFC71E5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Výraz = predpis na získanie hodnoty, je tvorený menami premenných, konštantami, operátormi a zátvorkami, ktorými meníme prioritu operátorov</a:t>
            </a:r>
          </a:p>
          <a:p>
            <a:pPr algn="just"/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 </a:t>
            </a:r>
          </a:p>
          <a:p>
            <a:pPr algn="just"/>
            <a:r>
              <a:rPr lang="sk-SK" sz="26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Operátory poznáme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:</a:t>
            </a:r>
          </a:p>
          <a:p>
            <a:pPr algn="just"/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 </a:t>
            </a:r>
          </a:p>
          <a:p>
            <a:pPr marL="342900" lvl="0" indent="-342900" algn="just">
              <a:buFont typeface="+mj-lt"/>
              <a:buAutoNum type="alphaLcParenR"/>
              <a:tabLst>
                <a:tab pos="457200" algn="l"/>
              </a:tabLst>
            </a:pP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aritmetické :      *      (súčin) ,      /       (podiel) ,     +    (súčet),     -      (rozdiel)</a:t>
            </a:r>
          </a:p>
          <a:p>
            <a:pPr marL="342900" lvl="0" indent="-342900" algn="just">
              <a:buFont typeface="+mj-lt"/>
              <a:buAutoNum type="alphaLcParenR"/>
              <a:tabLst>
                <a:tab pos="457200" algn="l"/>
              </a:tabLst>
            </a:pP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logické :  negácia, logický súčin, logický súčet</a:t>
            </a:r>
          </a:p>
          <a:p>
            <a:pPr marL="342900" lvl="0" indent="-342900" algn="just">
              <a:buFont typeface="+mj-lt"/>
              <a:buAutoNum type="alphaLcParenR" startAt="3"/>
              <a:tabLst>
                <a:tab pos="444500" algn="l"/>
              </a:tabLst>
            </a:pP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relačné :  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Symbol" panose="05050102010706020507" pitchFamily="18" charset="2"/>
              </a:rPr>
              <a:t>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Symbol" panose="05050102010706020507" pitchFamily="18" charset="2"/>
              </a:rPr>
              <a:t>&lt;=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Symbol" panose="05050102010706020507" pitchFamily="18" charset="2"/>
              </a:rPr>
              <a:t>==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, &lt;&gt;, &gt;=, </a:t>
            </a:r>
            <a:r>
              <a:rPr lang="sk-SK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sym typeface="Symbol" panose="05050102010706020507" pitchFamily="18" charset="2"/>
              </a:rPr>
              <a:t></a:t>
            </a:r>
            <a:endParaRPr lang="sk-SK" sz="26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algn="just"/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0887EB5-2DA2-C15B-6738-0CA91913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5991FE-AB83-90BF-7262-C88DFF3A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Príkaz priradenia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655197-D614-093E-7694-4C6E1DFD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sk-SK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priradenie hodnoty výrazu na pravej strane do premennej na ľavej strane; typ premennej a výrazu musia byť kompatibilné</a:t>
            </a:r>
          </a:p>
          <a:p>
            <a:pPr algn="just"/>
            <a:r>
              <a:rPr lang="sk-SK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znak priradenia =</a:t>
            </a:r>
          </a:p>
          <a:p>
            <a:pPr algn="just"/>
            <a:r>
              <a:rPr lang="sk-SK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napr. p=2*(</a:t>
            </a:r>
            <a:r>
              <a:rPr lang="sk-SK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x+y</a:t>
            </a:r>
            <a:r>
              <a:rPr lang="sk-SK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)      </a:t>
            </a:r>
            <a:r>
              <a:rPr lang="sk-SK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Čítame : 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Premennej p priraď hodnotu výrazu 2*(</a:t>
            </a:r>
            <a:r>
              <a:rPr lang="sk-SK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x+y</a:t>
            </a:r>
            <a:r>
              <a:rPr lang="sk-SK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+mj-lt"/>
              <a:buAutoNum type="alphaLcParenR" startAt="3"/>
            </a:pPr>
            <a:endParaRPr lang="sk-SK" sz="2000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342900" lvl="0" indent="-342900" algn="just">
              <a:buFont typeface="+mj-lt"/>
              <a:buAutoNum type="alphaLcParenR" startAt="3"/>
            </a:pPr>
            <a:endParaRPr lang="sk-S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sk-SK" dirty="0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92A5277D-6B3E-7D52-826A-A33E3F78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A691F6-4A63-42E4-90E9-69A6FC45C189}" type="datetime1">
              <a:rPr lang="sk-SK" smtClean="0"/>
              <a:t>18. 9. 2024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19_TF78438558" id="{03D3C7D7-7294-4361-A24E-058731A8E82E}" vid="{E6517E62-9974-45F6-9388-3E4B9F20DFDE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{C5E647A1-24D4-465E-A643-8A32B5B41426}tf78438558_win32</Template>
  <TotalTime>67</TotalTime>
  <Words>474</Words>
  <Application>Microsoft Office PowerPoint</Application>
  <PresentationFormat>Širokouhlá</PresentationFormat>
  <Paragraphs>83</Paragraphs>
  <Slides>15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22" baseType="lpstr">
      <vt:lpstr>Calibri</vt:lpstr>
      <vt:lpstr>Century Gothic</vt:lpstr>
      <vt:lpstr>Garamond</vt:lpstr>
      <vt:lpstr>Times New Roman</vt:lpstr>
      <vt:lpstr>Trebuchet MS</vt:lpstr>
      <vt:lpstr>Wingdings 3</vt:lpstr>
      <vt:lpstr>SavonVTI</vt:lpstr>
      <vt:lpstr>Vývojový diagram</vt:lpstr>
      <vt:lpstr>Vývojový diagram</vt:lpstr>
      <vt:lpstr>Hraničná (medzná) značka</vt:lpstr>
      <vt:lpstr>Značka pre vstup údajov (zadávanie, načítanie)</vt:lpstr>
      <vt:lpstr>Značka pre výstup údajov (zobrazenie)</vt:lpstr>
      <vt:lpstr>Značka spracovania údajov</vt:lpstr>
      <vt:lpstr>Premenná</vt:lpstr>
      <vt:lpstr>Výrazy</vt:lpstr>
      <vt:lpstr>Príkaz priradenia</vt:lpstr>
      <vt:lpstr>Značka podmieneného príkazu</vt:lpstr>
      <vt:lpstr>Úplný podmienený príkaz</vt:lpstr>
      <vt:lpstr>Neúplný podmienený príkaz</vt:lpstr>
      <vt:lpstr>Značka cyklu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Alena Michalovicova</dc:creator>
  <cp:lastModifiedBy>ikt6pcUCITEL@sosha.sk</cp:lastModifiedBy>
  <cp:revision>8</cp:revision>
  <dcterms:created xsi:type="dcterms:W3CDTF">2024-09-11T14:50:30Z</dcterms:created>
  <dcterms:modified xsi:type="dcterms:W3CDTF">2024-09-18T11:00:00Z</dcterms:modified>
</cp:coreProperties>
</file>