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9" r:id="rId9"/>
    <p:sldId id="264" r:id="rId10"/>
    <p:sldId id="265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21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3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67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578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2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6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9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82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8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A501EB-7819-4F23-AAEB-59BE59CC84F8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7A12E6-523B-4971-9588-5049A0EF947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85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1D85-668C-1914-FC33-829E12FB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26776"/>
            <a:ext cx="9144000" cy="2387600"/>
          </a:xfrm>
        </p:spPr>
        <p:txBody>
          <a:bodyPr/>
          <a:lstStyle/>
          <a:p>
            <a:r>
              <a:rPr lang="en-IE" sz="6000" dirty="0"/>
              <a:t>First</a:t>
            </a:r>
            <a:r>
              <a:rPr lang="es-ES" sz="6000" dirty="0"/>
              <a:t> look at </a:t>
            </a:r>
            <a:r>
              <a:rPr lang="es-ES" sz="6000" dirty="0" err="1"/>
              <a:t>the</a:t>
            </a:r>
            <a:r>
              <a:rPr lang="es-ES" sz="6000" dirty="0"/>
              <a:t> </a:t>
            </a:r>
            <a:r>
              <a:rPr lang="es-ES" sz="6000" dirty="0" err="1"/>
              <a:t>datasets</a:t>
            </a:r>
            <a:r>
              <a:rPr lang="es-ES" sz="6000" dirty="0"/>
              <a:t> in </a:t>
            </a:r>
            <a:r>
              <a:rPr lang="es-ES" sz="6000" dirty="0" err="1"/>
              <a:t>Spotlight</a:t>
            </a:r>
            <a:endParaRPr lang="es-ES" sz="6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657F4C-EF03-9D22-581D-0314A74FD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89" y="4136978"/>
            <a:ext cx="7213419" cy="17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2FA5-9168-09CC-B287-BFC7DD20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Wordclouds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1761B-AB7B-0AF7-E0E7-544A303A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042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In a similar </a:t>
            </a:r>
            <a:r>
              <a:rPr lang="es-ES" dirty="0" err="1"/>
              <a:t>way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b="1" dirty="0" err="1"/>
              <a:t>genre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</a:t>
            </a:r>
            <a:r>
              <a:rPr lang="es-ES" dirty="0" err="1"/>
              <a:t>wordcloud</a:t>
            </a:r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2A7452-91F9-298A-F4C3-4762E8F3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56" y="2371271"/>
            <a:ext cx="3820488" cy="39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B327-57A1-6E77-371B-ACE6A99C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Wordclouds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A15C7-6C47-E82A-8795-E54E4C60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Finally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a look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ED585A-E5F7-5BEF-C24E-56FC071D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91" y="2690949"/>
            <a:ext cx="6008418" cy="32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2202F-E832-7C07-C05E-89018DD4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2FF10-9367-02A9-5C76-C4093505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0807" cy="4667250"/>
          </a:xfrm>
        </p:spPr>
        <p:txBody>
          <a:bodyPr>
            <a:noAutofit/>
          </a:bodyPr>
          <a:lstStyle/>
          <a:p>
            <a:r>
              <a:rPr lang="es-ES" dirty="0" err="1"/>
              <a:t>The</a:t>
            </a:r>
            <a:r>
              <a:rPr lang="es-ES" dirty="0"/>
              <a:t> ‘</a:t>
            </a:r>
            <a:r>
              <a:rPr lang="es-ES" dirty="0" err="1"/>
              <a:t>metadata</a:t>
            </a:r>
            <a:r>
              <a:rPr lang="es-ES" dirty="0"/>
              <a:t>’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holds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.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b="1" dirty="0" err="1"/>
              <a:t>don’t</a:t>
            </a:r>
            <a:r>
              <a:rPr lang="es-ES" b="1" dirty="0"/>
              <a:t> </a:t>
            </a:r>
            <a:r>
              <a:rPr lang="es-ES" b="1" dirty="0" err="1"/>
              <a:t>see</a:t>
            </a:r>
            <a:r>
              <a:rPr lang="es-ES" b="1" dirty="0"/>
              <a:t> a </a:t>
            </a:r>
            <a:r>
              <a:rPr lang="es-ES" b="1" dirty="0" err="1"/>
              <a:t>clear</a:t>
            </a:r>
            <a:r>
              <a:rPr lang="es-ES" b="1" dirty="0"/>
              <a:t> </a:t>
            </a:r>
            <a:r>
              <a:rPr lang="es-ES" b="1" dirty="0" err="1"/>
              <a:t>correlation</a:t>
            </a:r>
            <a:r>
              <a:rPr lang="es-ES" b="1" dirty="0"/>
              <a:t> </a:t>
            </a:r>
            <a:r>
              <a:rPr lang="es-ES" b="1" dirty="0" err="1"/>
              <a:t>between</a:t>
            </a:r>
            <a:r>
              <a:rPr lang="es-ES" b="1" dirty="0"/>
              <a:t> ratings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movie</a:t>
            </a:r>
            <a:r>
              <a:rPr lang="es-ES" b="1" dirty="0"/>
              <a:t> and </a:t>
            </a:r>
            <a:r>
              <a:rPr lang="es-ES" b="1" dirty="0" err="1"/>
              <a:t>its</a:t>
            </a:r>
            <a:r>
              <a:rPr lang="es-ES" b="1" dirty="0"/>
              <a:t> </a:t>
            </a:r>
            <a:r>
              <a:rPr lang="es-ES" b="1" dirty="0" err="1"/>
              <a:t>popularity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ratings and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popularity</a:t>
            </a:r>
            <a:r>
              <a:rPr lang="es-ES" dirty="0"/>
              <a:t>.</a:t>
            </a:r>
          </a:p>
          <a:p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b="1" dirty="0"/>
              <a:t>similar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correlation</a:t>
            </a:r>
            <a:r>
              <a:rPr lang="es-ES" b="1" dirty="0"/>
              <a:t> </a:t>
            </a:r>
            <a:r>
              <a:rPr lang="es-ES" b="1" dirty="0" err="1"/>
              <a:t>between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ratings and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movie</a:t>
            </a:r>
            <a:r>
              <a:rPr lang="es-ES" b="1" dirty="0"/>
              <a:t> </a:t>
            </a:r>
            <a:r>
              <a:rPr lang="es-ES" b="1" dirty="0" err="1"/>
              <a:t>budget</a:t>
            </a:r>
            <a:r>
              <a:rPr lang="es-ES" dirty="0"/>
              <a:t>.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can’t</a:t>
            </a:r>
            <a:r>
              <a:rPr lang="es-ES" dirty="0"/>
              <a:t> </a:t>
            </a:r>
            <a:r>
              <a:rPr lang="es-ES" dirty="0" err="1"/>
              <a:t>conclude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clear</a:t>
            </a:r>
            <a:r>
              <a:rPr lang="es-ES" dirty="0"/>
              <a:t> </a:t>
            </a:r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budget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ratings.</a:t>
            </a:r>
          </a:p>
          <a:p>
            <a:r>
              <a:rPr lang="es-ES" dirty="0"/>
              <a:t>In </a:t>
            </a:r>
            <a:r>
              <a:rPr lang="es-ES" dirty="0" err="1"/>
              <a:t>contrast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say</a:t>
            </a:r>
            <a:r>
              <a:rPr lang="es-ES" dirty="0"/>
              <a:t> </a:t>
            </a:r>
            <a:r>
              <a:rPr lang="es-ES" b="1" dirty="0" err="1"/>
              <a:t>there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a </a:t>
            </a:r>
            <a:r>
              <a:rPr lang="es-ES" b="1" dirty="0" err="1"/>
              <a:t>correlation</a:t>
            </a:r>
            <a:r>
              <a:rPr lang="es-ES" b="1" dirty="0"/>
              <a:t> </a:t>
            </a:r>
            <a:r>
              <a:rPr lang="es-ES" b="1" dirty="0" err="1"/>
              <a:t>between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budget</a:t>
            </a:r>
            <a:r>
              <a:rPr lang="es-ES" b="1" dirty="0"/>
              <a:t> and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popularity</a:t>
            </a:r>
            <a:r>
              <a:rPr lang="es-ES" b="1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seems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a </a:t>
            </a:r>
            <a:r>
              <a:rPr lang="es-ES" dirty="0" err="1"/>
              <a:t>slight</a:t>
            </a:r>
            <a:r>
              <a:rPr lang="es-ES" dirty="0"/>
              <a:t> </a:t>
            </a:r>
            <a:r>
              <a:rPr lang="es-ES" dirty="0" err="1"/>
              <a:t>growing</a:t>
            </a:r>
            <a:r>
              <a:rPr lang="es-ES" dirty="0"/>
              <a:t> tren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.</a:t>
            </a:r>
          </a:p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PCA, </a:t>
            </a:r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observe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separeted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, </a:t>
            </a:r>
            <a:r>
              <a:rPr lang="es-ES" dirty="0" err="1"/>
              <a:t>meaning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b="1" dirty="0" err="1"/>
              <a:t>cannot</a:t>
            </a:r>
            <a:r>
              <a:rPr lang="es-ES" b="1" dirty="0"/>
              <a:t> </a:t>
            </a:r>
            <a:r>
              <a:rPr lang="es-ES" b="1" dirty="0" err="1"/>
              <a:t>extract</a:t>
            </a:r>
            <a:r>
              <a:rPr lang="es-ES" b="1" dirty="0"/>
              <a:t> a rules </a:t>
            </a:r>
            <a:r>
              <a:rPr lang="es-ES" b="1" dirty="0" err="1"/>
              <a:t>that</a:t>
            </a:r>
            <a:r>
              <a:rPr lang="es-ES" b="1" dirty="0"/>
              <a:t> relates </a:t>
            </a:r>
            <a:r>
              <a:rPr lang="es-ES" b="1" dirty="0" err="1"/>
              <a:t>popularity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genre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movie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70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B1FA0-F2F6-DF09-F701-33669142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BA07C-450F-3058-D2DE-7747D288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b="1" dirty="0" err="1"/>
              <a:t>outliers</a:t>
            </a:r>
            <a:r>
              <a:rPr lang="es-ES" dirty="0"/>
              <a:t>: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 ‘Minions’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outlier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differenciated</a:t>
            </a:r>
            <a:r>
              <a:rPr lang="es-ES" dirty="0"/>
              <a:t> </a:t>
            </a:r>
            <a:r>
              <a:rPr lang="es-ES" dirty="0" err="1"/>
              <a:t>mark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popularity</a:t>
            </a:r>
            <a:r>
              <a:rPr lang="es-ES" dirty="0"/>
              <a:t>.</a:t>
            </a:r>
          </a:p>
          <a:p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bit </a:t>
            </a:r>
            <a:r>
              <a:rPr lang="es-ES" b="1" dirty="0" err="1"/>
              <a:t>unbalanced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n-US" b="0" i="0" dirty="0">
                <a:effectLst/>
                <a:latin typeface="-apple-system"/>
              </a:rPr>
              <a:t>there are many more Drama movies that other genres. When training we should ensure the model is not biased towards this, if we end up using 'genre' as a learning feature. We can see this in the bar chart and the first </a:t>
            </a:r>
            <a:r>
              <a:rPr lang="en-US" b="0" i="0" dirty="0" err="1">
                <a:effectLst/>
                <a:latin typeface="-apple-system"/>
              </a:rPr>
              <a:t>wordcloud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s-ES" dirty="0"/>
          </a:p>
          <a:p>
            <a:r>
              <a:rPr lang="es-ES" dirty="0" err="1"/>
              <a:t>Lastly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English, </a:t>
            </a:r>
            <a:r>
              <a:rPr lang="es-ES" dirty="0" err="1"/>
              <a:t>Espanigh</a:t>
            </a:r>
            <a:r>
              <a:rPr lang="es-ES" dirty="0"/>
              <a:t>, French and German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frequent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. </a:t>
            </a:r>
            <a:r>
              <a:rPr lang="es-ES" dirty="0" err="1"/>
              <a:t>Yet</a:t>
            </a:r>
            <a:r>
              <a:rPr lang="es-ES" dirty="0"/>
              <a:t>,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.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in </a:t>
            </a:r>
            <a:r>
              <a:rPr lang="es-ES" dirty="0" err="1"/>
              <a:t>mind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look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b="1" dirty="0" err="1"/>
              <a:t>special</a:t>
            </a:r>
            <a:r>
              <a:rPr lang="es-ES" b="1" dirty="0"/>
              <a:t> </a:t>
            </a:r>
            <a:r>
              <a:rPr lang="es-ES" b="1" dirty="0" err="1"/>
              <a:t>characters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 </a:t>
            </a:r>
            <a:r>
              <a:rPr lang="es-ES" dirty="0" err="1"/>
              <a:t>titles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84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D408C-C0AA-30F4-2B69-E27C46A1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CA959-7E59-21C1-7286-A6421AEE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Finally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mention</a:t>
            </a:r>
            <a:r>
              <a:rPr lang="es-ES" dirty="0"/>
              <a:t>,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preliminary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helpful</a:t>
            </a:r>
            <a:r>
              <a:rPr lang="es-ES" dirty="0"/>
              <a:t> and has </a:t>
            </a:r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insights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done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‘</a:t>
            </a:r>
            <a:r>
              <a:rPr lang="es-ES" dirty="0" err="1"/>
              <a:t>metadata</a:t>
            </a:r>
            <a:r>
              <a:rPr lang="es-ES" dirty="0"/>
              <a:t>’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, </a:t>
            </a:r>
            <a:r>
              <a:rPr lang="es-ES" dirty="0" err="1"/>
              <a:t>yet</a:t>
            </a:r>
            <a:r>
              <a:rPr lang="es-ES" dirty="0"/>
              <a:t>, </a:t>
            </a:r>
            <a:r>
              <a:rPr lang="es-ES" b="1" dirty="0" err="1"/>
              <a:t>this</a:t>
            </a:r>
            <a:r>
              <a:rPr lang="es-ES" b="1" dirty="0"/>
              <a:t> data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directly</a:t>
            </a:r>
            <a:r>
              <a:rPr lang="es-ES" b="1" dirty="0"/>
              <a:t> </a:t>
            </a:r>
            <a:r>
              <a:rPr lang="es-ES" b="1" dirty="0" err="1"/>
              <a:t>used</a:t>
            </a:r>
            <a:r>
              <a:rPr lang="es-ES" b="1" dirty="0"/>
              <a:t> in </a:t>
            </a:r>
            <a:r>
              <a:rPr lang="es-ES" b="1" dirty="0" err="1"/>
              <a:t>the</a:t>
            </a:r>
            <a:r>
              <a:rPr lang="es-ES" b="1" dirty="0"/>
              <a:t> training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models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Finally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say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anomalies</a:t>
            </a:r>
            <a:r>
              <a:rPr lang="es-ES" dirty="0"/>
              <a:t>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95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95306-605B-0223-9515-040C6FB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16A64-AB8F-021C-5FEB-D8463316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goal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b="1" dirty="0"/>
              <a:t>a </a:t>
            </a:r>
            <a:r>
              <a:rPr lang="es-ES" b="1" dirty="0" err="1"/>
              <a:t>preliminary</a:t>
            </a:r>
            <a:r>
              <a:rPr lang="es-ES" b="1" dirty="0"/>
              <a:t> </a:t>
            </a:r>
            <a:r>
              <a:rPr lang="es-ES" b="1" dirty="0" err="1"/>
              <a:t>view</a:t>
            </a:r>
            <a:r>
              <a:rPr lang="es-ES" b="1" dirty="0"/>
              <a:t> </a:t>
            </a:r>
            <a:r>
              <a:rPr lang="es-ES" b="1" dirty="0" err="1"/>
              <a:t>on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 come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Spotlight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n-US" dirty="0"/>
              <a:t>gain insights on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explore the different </a:t>
            </a:r>
            <a:r>
              <a:rPr lang="en-US" b="1" dirty="0"/>
              <a:t>data distributions</a:t>
            </a:r>
            <a:r>
              <a:rPr lang="en-US" dirty="0"/>
              <a:t>, find </a:t>
            </a:r>
            <a:r>
              <a:rPr lang="en-US" b="1" dirty="0"/>
              <a:t>correlations</a:t>
            </a:r>
            <a:r>
              <a:rPr lang="en-US" dirty="0"/>
              <a:t> between different features and detect possible </a:t>
            </a:r>
            <a:r>
              <a:rPr lang="en-US" b="1" dirty="0"/>
              <a:t>anomalies</a:t>
            </a:r>
            <a:r>
              <a:rPr lang="en-US" dirty="0"/>
              <a:t> (like outliers) if there are any.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we will use for the analysis consists on a sample from the datasets (as explained in the documentation). The two main dataset the we are exploring are the </a:t>
            </a:r>
            <a:r>
              <a:rPr lang="en-US" b="1" dirty="0"/>
              <a:t>‘ratings’ </a:t>
            </a:r>
            <a:r>
              <a:rPr lang="en-US" dirty="0"/>
              <a:t>and the </a:t>
            </a:r>
            <a:r>
              <a:rPr lang="en-US" b="1" dirty="0"/>
              <a:t>‘metadata’ datasets.</a:t>
            </a:r>
          </a:p>
        </p:txBody>
      </p:sp>
    </p:spTree>
    <p:extLst>
      <p:ext uri="{BB962C8B-B14F-4D97-AF65-F5344CB8AC3E}">
        <p14:creationId xmlns:p14="http://schemas.microsoft.com/office/powerpoint/2010/main" val="27149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3A777-6AAA-61C2-0CA6-7D9EED60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STEPS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47622-2C92-0657-7BB2-CEF8D8EB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conduct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pPr marL="514350" indent="-514350">
              <a:buAutoNum type="arabicPeriod"/>
            </a:pP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basic</a:t>
            </a:r>
            <a:r>
              <a:rPr lang="es-ES" b="1" dirty="0"/>
              <a:t> </a:t>
            </a:r>
            <a:r>
              <a:rPr lang="es-ES" b="1" dirty="0" err="1"/>
              <a:t>metrics</a:t>
            </a:r>
            <a:r>
              <a:rPr lang="es-ES" b="1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base</a:t>
            </a:r>
          </a:p>
          <a:p>
            <a:pPr marL="514350" indent="-514350">
              <a:buAutoNum type="arabicPeriod"/>
            </a:pPr>
            <a:r>
              <a:rPr lang="es-ES" dirty="0"/>
              <a:t>Explore </a:t>
            </a:r>
            <a:r>
              <a:rPr lang="es-ES" b="1" dirty="0" err="1"/>
              <a:t>relationships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plots</a:t>
            </a:r>
            <a:endParaRPr lang="es-ES" dirty="0"/>
          </a:p>
          <a:p>
            <a:pPr marL="514350" indent="-514350">
              <a:buAutoNum type="arabicPeriod"/>
            </a:pPr>
            <a:r>
              <a:rPr lang="es-ES" dirty="0"/>
              <a:t>Explore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distribution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bar charts</a:t>
            </a:r>
          </a:p>
          <a:p>
            <a:pPr marL="514350" indent="-514350">
              <a:buAutoNum type="arabicPeriod"/>
            </a:pPr>
            <a:r>
              <a:rPr lang="es-ES" dirty="0"/>
              <a:t>Explore </a:t>
            </a:r>
            <a:r>
              <a:rPr lang="es-ES" b="1" dirty="0" err="1"/>
              <a:t>frequency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wordclouds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visualizations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hope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extract</a:t>
            </a:r>
            <a:r>
              <a:rPr lang="es-ES" b="1" dirty="0"/>
              <a:t> </a:t>
            </a:r>
            <a:r>
              <a:rPr lang="es-ES" b="1" dirty="0" err="1"/>
              <a:t>meaninful</a:t>
            </a:r>
            <a:r>
              <a:rPr lang="es-ES" b="1" dirty="0"/>
              <a:t> and </a:t>
            </a:r>
            <a:r>
              <a:rPr lang="es-ES" b="1" dirty="0" err="1"/>
              <a:t>relevant</a:t>
            </a:r>
            <a:r>
              <a:rPr lang="es-ES" b="1" dirty="0"/>
              <a:t> </a:t>
            </a:r>
            <a:r>
              <a:rPr lang="es-ES" b="1" dirty="0" err="1"/>
              <a:t>information</a:t>
            </a:r>
            <a:r>
              <a:rPr lang="es-ES" dirty="0"/>
              <a:t> and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generate</a:t>
            </a:r>
            <a:r>
              <a:rPr lang="es-ES" b="1" dirty="0"/>
              <a:t> </a:t>
            </a:r>
            <a:r>
              <a:rPr lang="es-ES" b="1" dirty="0" err="1"/>
              <a:t>insights</a:t>
            </a:r>
            <a:r>
              <a:rPr lang="es-ES" b="1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3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5C15D-2E2C-2A13-BE23-D0CBD3A5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Basic </a:t>
            </a:r>
            <a:r>
              <a:rPr lang="es-ES" dirty="0" err="1"/>
              <a:t>metrics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8A41B-EB84-A003-C110-FBCD55C1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The</a:t>
            </a:r>
            <a:r>
              <a:rPr lang="es-ES" dirty="0"/>
              <a:t> ‘ratings’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and ratings.</a:t>
            </a:r>
          </a:p>
          <a:p>
            <a:r>
              <a:rPr lang="es-ES" dirty="0"/>
              <a:t>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b="1" dirty="0"/>
              <a:t>‘ratings’ </a:t>
            </a:r>
            <a:r>
              <a:rPr lang="es-ES" dirty="0" err="1"/>
              <a:t>subset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b="1" dirty="0"/>
              <a:t>100.004 </a:t>
            </a:r>
            <a:r>
              <a:rPr lang="es-ES" b="1" dirty="0" err="1"/>
              <a:t>entries</a:t>
            </a:r>
            <a:r>
              <a:rPr lang="es-ES" b="1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ratings.</a:t>
            </a:r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taking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avarage</a:t>
            </a:r>
            <a:r>
              <a:rPr lang="es-ES" dirty="0"/>
              <a:t> rating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data set,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There are 300 movies rated in mean score of top value 5.</a:t>
            </a:r>
          </a:p>
          <a:p>
            <a:pPr lvl="1"/>
            <a:r>
              <a:rPr lang="en-US" dirty="0"/>
              <a:t>There are  89 movies rated with a mean score less than 0.5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4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D8868-CE43-1787-6C2A-627B9FE9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Basic </a:t>
            </a:r>
            <a:r>
              <a:rPr lang="es-ES" dirty="0" err="1"/>
              <a:t>metrics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13E15-0218-0FC3-E2D5-8F150C51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‘metada’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movies</a:t>
            </a:r>
            <a:r>
              <a:rPr lang="es-ES" dirty="0"/>
              <a:t>,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budget</a:t>
            </a:r>
            <a:r>
              <a:rPr lang="es-ES" dirty="0"/>
              <a:t>, </a:t>
            </a:r>
            <a:r>
              <a:rPr lang="es-ES" dirty="0" err="1"/>
              <a:t>genre</a:t>
            </a:r>
            <a:r>
              <a:rPr lang="es-ES" dirty="0"/>
              <a:t>, </a:t>
            </a:r>
            <a:r>
              <a:rPr lang="es-ES" dirty="0" err="1"/>
              <a:t>popularity</a:t>
            </a:r>
            <a:r>
              <a:rPr lang="es-ES" dirty="0"/>
              <a:t>, etc.</a:t>
            </a:r>
          </a:p>
          <a:p>
            <a:r>
              <a:rPr lang="es-ES" dirty="0"/>
              <a:t>In </a:t>
            </a:r>
            <a:r>
              <a:rPr lang="es-ES" dirty="0" err="1"/>
              <a:t>our</a:t>
            </a:r>
            <a:r>
              <a:rPr lang="es-ES" dirty="0"/>
              <a:t> ‘</a:t>
            </a:r>
            <a:r>
              <a:rPr lang="es-ES" dirty="0" err="1"/>
              <a:t>metadata</a:t>
            </a:r>
            <a:r>
              <a:rPr lang="es-ES" dirty="0"/>
              <a:t>’ </a:t>
            </a:r>
            <a:r>
              <a:rPr lang="es-ES" dirty="0" err="1"/>
              <a:t>subset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/>
              <a:t>45466 </a:t>
            </a:r>
            <a:r>
              <a:rPr lang="es-ES" b="1" dirty="0" err="1"/>
              <a:t>different</a:t>
            </a:r>
            <a:r>
              <a:rPr lang="es-ES" b="1" dirty="0"/>
              <a:t> </a:t>
            </a:r>
            <a:r>
              <a:rPr lang="es-ES" b="1" dirty="0" err="1"/>
              <a:t>movies</a:t>
            </a:r>
            <a:r>
              <a:rPr lang="es-ES" b="1" dirty="0"/>
              <a:t>.</a:t>
            </a: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 </a:t>
            </a:r>
            <a:r>
              <a:rPr lang="es-ES" b="1" dirty="0" err="1"/>
              <a:t>features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explore </a:t>
            </a:r>
            <a:r>
              <a:rPr lang="es-ES" dirty="0" err="1"/>
              <a:t>relationships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section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36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1F8D-59E9-F8DE-2494-490E2497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6D8D1-5C39-FE23-F898-964B27E1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573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‘</a:t>
            </a:r>
            <a:r>
              <a:rPr lang="es-ES" dirty="0" err="1"/>
              <a:t>metadata</a:t>
            </a:r>
            <a:r>
              <a:rPr lang="es-ES" dirty="0"/>
              <a:t>’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 can show </a:t>
            </a:r>
            <a:r>
              <a:rPr lang="es-ES" dirty="0" err="1"/>
              <a:t>correlations</a:t>
            </a:r>
            <a:r>
              <a:rPr lang="es-ES" dirty="0"/>
              <a:t>. </a:t>
            </a:r>
          </a:p>
          <a:p>
            <a:r>
              <a:rPr lang="es-ES" b="1" dirty="0" err="1"/>
              <a:t>Popularity</a:t>
            </a:r>
            <a:r>
              <a:rPr lang="es-ES" b="1" dirty="0"/>
              <a:t> vs. Rating</a:t>
            </a:r>
            <a:r>
              <a:rPr lang="es-ES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8345EB-6513-4A95-AB3F-1CDFB2E2E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2646393"/>
            <a:ext cx="5603966" cy="352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88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D4205-485C-0766-5B60-EF1F9713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93D47-F276-E7AD-191F-F0ADACD3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9"/>
            <a:ext cx="5257800" cy="4351338"/>
          </a:xfrm>
        </p:spPr>
        <p:txBody>
          <a:bodyPr/>
          <a:lstStyle/>
          <a:p>
            <a:r>
              <a:rPr lang="es-ES" b="1" dirty="0"/>
              <a:t>Budget vs. Rating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7C43E55-BF19-78D0-63BC-AA4A3454E975}"/>
              </a:ext>
            </a:extLst>
          </p:cNvPr>
          <p:cNvSpPr txBox="1">
            <a:spLocks/>
          </p:cNvSpPr>
          <p:nvPr/>
        </p:nvSpPr>
        <p:spPr>
          <a:xfrm>
            <a:off x="6516188" y="1616619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2000" b="1" dirty="0"/>
          </a:p>
          <a:p>
            <a:r>
              <a:rPr lang="es-ES" sz="2000" b="1" dirty="0"/>
              <a:t>Budget vs. Rating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8F7053-C690-D9F1-923B-885C23A4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08" y="3102519"/>
            <a:ext cx="5681559" cy="292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F7F9A1-16CC-9EF4-BEDD-B474DF8C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5" y="2171700"/>
            <a:ext cx="5964203" cy="283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1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86FC-2D80-2058-738A-26C6FC42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A9EAE-78F6-9C40-4FB5-4F0BDB93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573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Finally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explore </a:t>
            </a:r>
            <a:r>
              <a:rPr lang="es-ES" dirty="0" err="1"/>
              <a:t>correlations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performed</a:t>
            </a:r>
            <a:r>
              <a:rPr lang="es-ES" dirty="0"/>
              <a:t> a PCA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popularity</a:t>
            </a:r>
            <a:r>
              <a:rPr lang="es-ES" b="1" dirty="0"/>
              <a:t> and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genre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a </a:t>
            </a:r>
            <a:r>
              <a:rPr lang="es-ES" b="1" dirty="0" err="1"/>
              <a:t>movie</a:t>
            </a:r>
            <a:endParaRPr lang="es-E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6D712D-8763-E0B7-B9CB-83558C45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01" y="2837505"/>
            <a:ext cx="5224198" cy="365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5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2078-5048-D18D-76C3-60C044D2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Bar chart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E7140-22E3-01F7-D866-B87FDAC2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Using</a:t>
            </a:r>
            <a:r>
              <a:rPr lang="es-ES" dirty="0"/>
              <a:t> a bar chart,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distribution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b="1" dirty="0" err="1"/>
              <a:t>genre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2A1AB6-37BD-21B3-1429-08967B793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80" y="2485168"/>
            <a:ext cx="4355239" cy="400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7528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164</TotalTime>
  <Words>798</Words>
  <Application>Microsoft Office PowerPoint</Application>
  <PresentationFormat>Panorámica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Franklin Gothic Book</vt:lpstr>
      <vt:lpstr>Recorte</vt:lpstr>
      <vt:lpstr>First look at the datasets in Spotlight</vt:lpstr>
      <vt:lpstr>GOAL</vt:lpstr>
      <vt:lpstr>STEPS</vt:lpstr>
      <vt:lpstr>1. Basic metrics of the data</vt:lpstr>
      <vt:lpstr>1. Basic metrics of the data</vt:lpstr>
      <vt:lpstr>2. Scatter plots</vt:lpstr>
      <vt:lpstr>2. Scatter plots</vt:lpstr>
      <vt:lpstr>2. Scatter plots</vt:lpstr>
      <vt:lpstr>3. Bar chart</vt:lpstr>
      <vt:lpstr>4. Wordclouds</vt:lpstr>
      <vt:lpstr>4. Wordclouds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look at the datasets in Spotlight</dc:title>
  <dc:creator>ALBA GARCIA ROMO</dc:creator>
  <cp:lastModifiedBy>ALBA GARCIA ROMO</cp:lastModifiedBy>
  <cp:revision>3</cp:revision>
  <dcterms:created xsi:type="dcterms:W3CDTF">2023-11-15T17:57:10Z</dcterms:created>
  <dcterms:modified xsi:type="dcterms:W3CDTF">2023-11-16T20:38:00Z</dcterms:modified>
</cp:coreProperties>
</file>