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43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CE5D8-6DB4-4721-92C0-C8C94E399DF2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8DA98-29F5-4E62-B70C-47143FF4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Idealista</a:t>
            </a:r>
            <a:r>
              <a:rPr lang="en-GB" dirty="0"/>
              <a:t> API data. Features examples: flat’s size in squared meters, number of rooms and bathrooms, lift, parking, floor, etc. (November 2016)</a:t>
            </a:r>
          </a:p>
          <a:p>
            <a:r>
              <a:rPr lang="en-GB" dirty="0" err="1"/>
              <a:t>OpenDataBCN</a:t>
            </a:r>
            <a:r>
              <a:rPr lang="en-GB" dirty="0"/>
              <a:t>: Average price per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neighborhood (October 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DA98-29F5-4E62-B70C-47143FF400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4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Manual ETL. Can be automatize but in the future if we have a less restricted access to </a:t>
            </a:r>
            <a:r>
              <a:rPr lang="en-GB" dirty="0" err="1"/>
              <a:t>Idealista’s</a:t>
            </a:r>
            <a:r>
              <a:rPr lang="en-GB" dirty="0"/>
              <a:t> API.</a:t>
            </a:r>
          </a:p>
          <a:p>
            <a:pPr marL="171450" indent="-171450">
              <a:buFontTx/>
              <a:buChar char="-"/>
            </a:pPr>
            <a:r>
              <a:rPr lang="en-GB" dirty="0"/>
              <a:t>Generic data cleaning to load the most complete and valid dataset to the DB: drop non informative features, keep flats where “municipality”=Barcelona, replace string per number in “floor”, convert some feature to numeric, combine some features (“</a:t>
            </a:r>
            <a:r>
              <a:rPr lang="en-GB" dirty="0" err="1"/>
              <a:t>propertyType</a:t>
            </a:r>
            <a:r>
              <a:rPr lang="en-GB" dirty="0"/>
              <a:t>” and “Typology”), create dummies (“district”)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specific data cleaning (remove outliers for instance) done just before applying the regression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DA98-29F5-4E62-B70C-47143FF400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78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LiveSlide
https://fmicand.carto.com/builder/84125710-4872-11e6-ba69-0ee66e2c9693/embed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DA98-29F5-4E62-B70C-47143FF400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1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3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9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7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5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8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2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opendata.bcn.cat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idealist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Source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08CD-8637-49E2-8C64-0B539A0874D0}" type="slidenum">
              <a:rPr lang="it-IT" smtClean="0"/>
              <a:t>1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93" y="983599"/>
            <a:ext cx="5152602" cy="24350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2028210" y="1809586"/>
            <a:ext cx="2194860" cy="783108"/>
            <a:chOff x="2024750" y="1970307"/>
            <a:chExt cx="2194860" cy="783108"/>
          </a:xfrm>
        </p:grpSpPr>
        <p:sp>
          <p:nvSpPr>
            <p:cNvPr id="6" name="CasellaDiTesto 5"/>
            <p:cNvSpPr txBox="1"/>
            <p:nvPr/>
          </p:nvSpPr>
          <p:spPr>
            <a:xfrm>
              <a:off x="2069966" y="1970307"/>
              <a:ext cx="2149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/>
                <a:t>Idealista API</a:t>
              </a:r>
              <a:endParaRPr lang="it-IT" sz="2400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024750" y="2384083"/>
              <a:ext cx="205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u="sng" dirty="0">
                  <a:hlinkClick r:id="rId4"/>
                </a:rPr>
                <a:t>http://idealista.com</a:t>
              </a:r>
              <a:endParaRPr lang="it-IT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93" y="3687231"/>
            <a:ext cx="5152602" cy="2419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1832259" y="4342908"/>
            <a:ext cx="2449004" cy="1107996"/>
            <a:chOff x="1679118" y="4666074"/>
            <a:chExt cx="2449004" cy="1107996"/>
          </a:xfrm>
        </p:grpSpPr>
        <p:sp>
          <p:nvSpPr>
            <p:cNvPr id="8" name="CasellaDiTesto 7"/>
            <p:cNvSpPr txBox="1"/>
            <p:nvPr/>
          </p:nvSpPr>
          <p:spPr>
            <a:xfrm>
              <a:off x="1828799" y="4666074"/>
              <a:ext cx="2149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/>
                <a:t>OpenDataBCN</a:t>
              </a:r>
              <a:endParaRPr lang="it-IT" sz="2400" dirty="0"/>
            </a:p>
          </p:txBody>
        </p:sp>
        <p:sp>
          <p:nvSpPr>
            <p:cNvPr id="11" name="Rettangolo 6"/>
            <p:cNvSpPr/>
            <p:nvPr/>
          </p:nvSpPr>
          <p:spPr>
            <a:xfrm>
              <a:off x="1679118" y="5127739"/>
              <a:ext cx="24490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hlinkClick r:id="rId6"/>
                </a:rPr>
                <a:t>http://opendata.bcn.cat</a:t>
              </a:r>
              <a:endParaRPr lang="it-IT" dirty="0"/>
            </a:p>
            <a:p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91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ETL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08CD-8637-49E2-8C64-0B539A0874D0}" type="slidenum">
              <a:rPr lang="it-IT" smtClean="0"/>
              <a:t>2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879502" y="242106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Idealista</a:t>
            </a:r>
            <a:r>
              <a:rPr lang="en-GB" b="1" dirty="0"/>
              <a:t> API</a:t>
            </a:r>
            <a:endParaRPr lang="it-IT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053468" y="2822457"/>
            <a:ext cx="305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100 req/Mo=5000 flats/Mo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 req/s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Location centered req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 credentials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99262" y="1387626"/>
            <a:ext cx="1440000" cy="1080000"/>
            <a:chOff x="10662062" y="1598062"/>
            <a:chExt cx="698546" cy="469554"/>
          </a:xfrm>
        </p:grpSpPr>
        <p:grpSp>
          <p:nvGrpSpPr>
            <p:cNvPr id="21" name="Group 20"/>
            <p:cNvGrpSpPr/>
            <p:nvPr/>
          </p:nvGrpSpPr>
          <p:grpSpPr>
            <a:xfrm>
              <a:off x="10662062" y="1598062"/>
              <a:ext cx="400545" cy="469554"/>
              <a:chOff x="1648220" y="2276872"/>
              <a:chExt cx="388557" cy="455501"/>
            </a:xfrm>
          </p:grpSpPr>
          <p:sp>
            <p:nvSpPr>
              <p:cNvPr id="25" name="Freeform 124"/>
              <p:cNvSpPr>
                <a:spLocks/>
              </p:cNvSpPr>
              <p:nvPr/>
            </p:nvSpPr>
            <p:spPr bwMode="auto">
              <a:xfrm>
                <a:off x="1648220" y="2321732"/>
                <a:ext cx="388557" cy="143552"/>
              </a:xfrm>
              <a:custGeom>
                <a:avLst/>
                <a:gdLst>
                  <a:gd name="T0" fmla="*/ 0 w 338"/>
                  <a:gd name="T1" fmla="*/ 0 h 125"/>
                  <a:gd name="T2" fmla="*/ 0 w 338"/>
                  <a:gd name="T3" fmla="*/ 87 h 125"/>
                  <a:gd name="T4" fmla="*/ 169 w 338"/>
                  <a:gd name="T5" fmla="*/ 125 h 125"/>
                  <a:gd name="T6" fmla="*/ 338 w 338"/>
                  <a:gd name="T7" fmla="*/ 87 h 125"/>
                  <a:gd name="T8" fmla="*/ 338 w 338"/>
                  <a:gd name="T9" fmla="*/ 0 h 125"/>
                  <a:gd name="T10" fmla="*/ 169 w 338"/>
                  <a:gd name="T11" fmla="*/ 35 h 125"/>
                  <a:gd name="T12" fmla="*/ 0 w 338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125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108"/>
                      <a:pt x="76" y="125"/>
                      <a:pt x="169" y="125"/>
                    </a:cubicBezTo>
                    <a:cubicBezTo>
                      <a:pt x="263" y="125"/>
                      <a:pt x="338" y="108"/>
                      <a:pt x="338" y="87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169" y="35"/>
                      <a:pt x="169" y="35"/>
                      <a:pt x="169" y="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  <p:sp>
            <p:nvSpPr>
              <p:cNvPr id="26" name="Freeform 125"/>
              <p:cNvSpPr>
                <a:spLocks noEditPoints="1"/>
              </p:cNvSpPr>
              <p:nvPr/>
            </p:nvSpPr>
            <p:spPr bwMode="auto">
              <a:xfrm>
                <a:off x="1648220" y="2276872"/>
                <a:ext cx="388557" cy="88340"/>
              </a:xfrm>
              <a:custGeom>
                <a:avLst/>
                <a:gdLst>
                  <a:gd name="T0" fmla="*/ 169 w 338"/>
                  <a:gd name="T1" fmla="*/ 0 h 77"/>
                  <a:gd name="T2" fmla="*/ 0 w 338"/>
                  <a:gd name="T3" fmla="*/ 39 h 77"/>
                  <a:gd name="T4" fmla="*/ 169 w 338"/>
                  <a:gd name="T5" fmla="*/ 77 h 77"/>
                  <a:gd name="T6" fmla="*/ 338 w 338"/>
                  <a:gd name="T7" fmla="*/ 39 h 77"/>
                  <a:gd name="T8" fmla="*/ 169 w 338"/>
                  <a:gd name="T9" fmla="*/ 0 h 77"/>
                  <a:gd name="T10" fmla="*/ 169 w 338"/>
                  <a:gd name="T11" fmla="*/ 62 h 77"/>
                  <a:gd name="T12" fmla="*/ 68 w 338"/>
                  <a:gd name="T13" fmla="*/ 39 h 77"/>
                  <a:gd name="T14" fmla="*/ 169 w 338"/>
                  <a:gd name="T15" fmla="*/ 15 h 77"/>
                  <a:gd name="T16" fmla="*/ 270 w 338"/>
                  <a:gd name="T17" fmla="*/ 39 h 77"/>
                  <a:gd name="T18" fmla="*/ 169 w 338"/>
                  <a:gd name="T19" fmla="*/ 6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8" h="77">
                    <a:moveTo>
                      <a:pt x="169" y="0"/>
                    </a:moveTo>
                    <a:cubicBezTo>
                      <a:pt x="76" y="0"/>
                      <a:pt x="0" y="17"/>
                      <a:pt x="0" y="39"/>
                    </a:cubicBezTo>
                    <a:cubicBezTo>
                      <a:pt x="0" y="60"/>
                      <a:pt x="76" y="77"/>
                      <a:pt x="169" y="77"/>
                    </a:cubicBezTo>
                    <a:cubicBezTo>
                      <a:pt x="263" y="77"/>
                      <a:pt x="338" y="60"/>
                      <a:pt x="338" y="39"/>
                    </a:cubicBezTo>
                    <a:cubicBezTo>
                      <a:pt x="338" y="17"/>
                      <a:pt x="263" y="0"/>
                      <a:pt x="169" y="0"/>
                    </a:cubicBezTo>
                    <a:close/>
                    <a:moveTo>
                      <a:pt x="169" y="62"/>
                    </a:moveTo>
                    <a:cubicBezTo>
                      <a:pt x="113" y="62"/>
                      <a:pt x="68" y="51"/>
                      <a:pt x="68" y="39"/>
                    </a:cubicBezTo>
                    <a:cubicBezTo>
                      <a:pt x="68" y="26"/>
                      <a:pt x="113" y="15"/>
                      <a:pt x="169" y="15"/>
                    </a:cubicBezTo>
                    <a:cubicBezTo>
                      <a:pt x="225" y="15"/>
                      <a:pt x="270" y="26"/>
                      <a:pt x="270" y="39"/>
                    </a:cubicBezTo>
                    <a:cubicBezTo>
                      <a:pt x="270" y="51"/>
                      <a:pt x="225" y="62"/>
                      <a:pt x="169" y="62"/>
                    </a:cubicBezTo>
                    <a:close/>
                  </a:path>
                </a:pathLst>
              </a:custGeom>
              <a:solidFill>
                <a:srgbClr val="CECEC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  <p:sp>
            <p:nvSpPr>
              <p:cNvPr id="27" name="Freeform 126"/>
              <p:cNvSpPr>
                <a:spLocks/>
              </p:cNvSpPr>
              <p:nvPr/>
            </p:nvSpPr>
            <p:spPr bwMode="auto">
              <a:xfrm>
                <a:off x="1648220" y="2452861"/>
                <a:ext cx="388557" cy="144932"/>
              </a:xfrm>
              <a:custGeom>
                <a:avLst/>
                <a:gdLst>
                  <a:gd name="T0" fmla="*/ 169 w 338"/>
                  <a:gd name="T1" fmla="*/ 39 h 126"/>
                  <a:gd name="T2" fmla="*/ 0 w 338"/>
                  <a:gd name="T3" fmla="*/ 0 h 126"/>
                  <a:gd name="T4" fmla="*/ 0 w 338"/>
                  <a:gd name="T5" fmla="*/ 87 h 126"/>
                  <a:gd name="T6" fmla="*/ 169 w 338"/>
                  <a:gd name="T7" fmla="*/ 126 h 126"/>
                  <a:gd name="T8" fmla="*/ 338 w 338"/>
                  <a:gd name="T9" fmla="*/ 87 h 126"/>
                  <a:gd name="T10" fmla="*/ 338 w 338"/>
                  <a:gd name="T11" fmla="*/ 0 h 126"/>
                  <a:gd name="T12" fmla="*/ 169 w 338"/>
                  <a:gd name="T13" fmla="*/ 3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126">
                    <a:moveTo>
                      <a:pt x="169" y="39"/>
                    </a:moveTo>
                    <a:cubicBezTo>
                      <a:pt x="76" y="39"/>
                      <a:pt x="0" y="22"/>
                      <a:pt x="0" y="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09"/>
                      <a:pt x="76" y="126"/>
                      <a:pt x="169" y="126"/>
                    </a:cubicBezTo>
                    <a:cubicBezTo>
                      <a:pt x="263" y="126"/>
                      <a:pt x="338" y="109"/>
                      <a:pt x="338" y="87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38" y="22"/>
                      <a:pt x="263" y="39"/>
                      <a:pt x="169" y="39"/>
                    </a:cubicBezTo>
                    <a:close/>
                  </a:path>
                </a:pathLst>
              </a:custGeom>
              <a:solidFill>
                <a:srgbClr val="CECEC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  <p:sp>
            <p:nvSpPr>
              <p:cNvPr id="28" name="Freeform 127"/>
              <p:cNvSpPr>
                <a:spLocks/>
              </p:cNvSpPr>
              <p:nvPr/>
            </p:nvSpPr>
            <p:spPr bwMode="auto">
              <a:xfrm>
                <a:off x="1648220" y="2587441"/>
                <a:ext cx="388557" cy="144932"/>
              </a:xfrm>
              <a:custGeom>
                <a:avLst/>
                <a:gdLst>
                  <a:gd name="T0" fmla="*/ 169 w 338"/>
                  <a:gd name="T1" fmla="*/ 39 h 126"/>
                  <a:gd name="T2" fmla="*/ 0 w 338"/>
                  <a:gd name="T3" fmla="*/ 0 h 126"/>
                  <a:gd name="T4" fmla="*/ 0 w 338"/>
                  <a:gd name="T5" fmla="*/ 87 h 126"/>
                  <a:gd name="T6" fmla="*/ 169 w 338"/>
                  <a:gd name="T7" fmla="*/ 126 h 126"/>
                  <a:gd name="T8" fmla="*/ 338 w 338"/>
                  <a:gd name="T9" fmla="*/ 87 h 126"/>
                  <a:gd name="T10" fmla="*/ 338 w 338"/>
                  <a:gd name="T11" fmla="*/ 0 h 126"/>
                  <a:gd name="T12" fmla="*/ 169 w 338"/>
                  <a:gd name="T13" fmla="*/ 3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126">
                    <a:moveTo>
                      <a:pt x="169" y="39"/>
                    </a:moveTo>
                    <a:cubicBezTo>
                      <a:pt x="76" y="39"/>
                      <a:pt x="0" y="22"/>
                      <a:pt x="0" y="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09"/>
                      <a:pt x="76" y="126"/>
                      <a:pt x="169" y="126"/>
                    </a:cubicBezTo>
                    <a:cubicBezTo>
                      <a:pt x="263" y="126"/>
                      <a:pt x="338" y="109"/>
                      <a:pt x="338" y="87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38" y="22"/>
                      <a:pt x="263" y="39"/>
                      <a:pt x="169" y="39"/>
                    </a:cubicBezTo>
                    <a:close/>
                  </a:path>
                </a:pathLst>
              </a:custGeom>
              <a:solidFill>
                <a:srgbClr val="CECEC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013467" y="1741808"/>
              <a:ext cx="347141" cy="325808"/>
              <a:chOff x="2946400" y="4164013"/>
              <a:chExt cx="568325" cy="533400"/>
            </a:xfrm>
            <a:solidFill>
              <a:srgbClr val="FF8F1C"/>
            </a:solidFill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946400" y="4164013"/>
                <a:ext cx="568325" cy="358775"/>
              </a:xfrm>
              <a:custGeom>
                <a:avLst/>
                <a:gdLst>
                  <a:gd name="T0" fmla="*/ 28 w 179"/>
                  <a:gd name="T1" fmla="*/ 60 h 113"/>
                  <a:gd name="T2" fmla="*/ 34 w 179"/>
                  <a:gd name="T3" fmla="*/ 53 h 113"/>
                  <a:gd name="T4" fmla="*/ 137 w 179"/>
                  <a:gd name="T5" fmla="*/ 53 h 113"/>
                  <a:gd name="T6" fmla="*/ 137 w 179"/>
                  <a:gd name="T7" fmla="*/ 72 h 113"/>
                  <a:gd name="T8" fmla="*/ 179 w 179"/>
                  <a:gd name="T9" fmla="*/ 36 h 113"/>
                  <a:gd name="T10" fmla="*/ 137 w 179"/>
                  <a:gd name="T11" fmla="*/ 0 h 113"/>
                  <a:gd name="T12" fmla="*/ 137 w 179"/>
                  <a:gd name="T13" fmla="*/ 21 h 113"/>
                  <a:gd name="T14" fmla="*/ 21 w 179"/>
                  <a:gd name="T15" fmla="*/ 21 h 113"/>
                  <a:gd name="T16" fmla="*/ 0 w 179"/>
                  <a:gd name="T17" fmla="*/ 40 h 113"/>
                  <a:gd name="T18" fmla="*/ 0 w 179"/>
                  <a:gd name="T19" fmla="*/ 113 h 113"/>
                  <a:gd name="T20" fmla="*/ 28 w 179"/>
                  <a:gd name="T21" fmla="*/ 87 h 113"/>
                  <a:gd name="T22" fmla="*/ 28 w 179"/>
                  <a:gd name="T23" fmla="*/ 60 h 113"/>
                  <a:gd name="T24" fmla="*/ 28 w 179"/>
                  <a:gd name="T25" fmla="*/ 6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13">
                    <a:moveTo>
                      <a:pt x="28" y="60"/>
                    </a:moveTo>
                    <a:cubicBezTo>
                      <a:pt x="28" y="60"/>
                      <a:pt x="27" y="53"/>
                      <a:pt x="34" y="53"/>
                    </a:cubicBezTo>
                    <a:cubicBezTo>
                      <a:pt x="137" y="53"/>
                      <a:pt x="137" y="53"/>
                      <a:pt x="137" y="5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79" y="36"/>
                      <a:pt x="179" y="36"/>
                      <a:pt x="179" y="36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0" y="19"/>
                      <a:pt x="0" y="4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lose/>
                  </a:path>
                </a:pathLst>
              </a:custGeom>
              <a:solidFill>
                <a:srgbClr val="4F868E"/>
              </a:solidFill>
              <a:ln w="6350">
                <a:solidFill>
                  <a:srgbClr val="FFFFFF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946400" y="4354513"/>
                <a:ext cx="539750" cy="342900"/>
              </a:xfrm>
              <a:custGeom>
                <a:avLst/>
                <a:gdLst>
                  <a:gd name="T0" fmla="*/ 144 w 170"/>
                  <a:gd name="T1" fmla="*/ 48 h 108"/>
                  <a:gd name="T2" fmla="*/ 139 w 170"/>
                  <a:gd name="T3" fmla="*/ 55 h 108"/>
                  <a:gd name="T4" fmla="*/ 35 w 170"/>
                  <a:gd name="T5" fmla="*/ 55 h 108"/>
                  <a:gd name="T6" fmla="*/ 35 w 170"/>
                  <a:gd name="T7" fmla="*/ 36 h 108"/>
                  <a:gd name="T8" fmla="*/ 0 w 170"/>
                  <a:gd name="T9" fmla="*/ 71 h 108"/>
                  <a:gd name="T10" fmla="*/ 34 w 170"/>
                  <a:gd name="T11" fmla="*/ 108 h 108"/>
                  <a:gd name="T12" fmla="*/ 35 w 170"/>
                  <a:gd name="T13" fmla="*/ 87 h 108"/>
                  <a:gd name="T14" fmla="*/ 150 w 170"/>
                  <a:gd name="T15" fmla="*/ 87 h 108"/>
                  <a:gd name="T16" fmla="*/ 170 w 170"/>
                  <a:gd name="T17" fmla="*/ 68 h 108"/>
                  <a:gd name="T18" fmla="*/ 170 w 170"/>
                  <a:gd name="T19" fmla="*/ 0 h 108"/>
                  <a:gd name="T20" fmla="*/ 144 w 170"/>
                  <a:gd name="T21" fmla="*/ 22 h 108"/>
                  <a:gd name="T22" fmla="*/ 144 w 170"/>
                  <a:gd name="T23" fmla="*/ 48 h 108"/>
                  <a:gd name="T24" fmla="*/ 144 w 170"/>
                  <a:gd name="T25" fmla="*/ 4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08">
                    <a:moveTo>
                      <a:pt x="144" y="48"/>
                    </a:moveTo>
                    <a:cubicBezTo>
                      <a:pt x="144" y="48"/>
                      <a:pt x="144" y="55"/>
                      <a:pt x="139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150" y="87"/>
                      <a:pt x="150" y="87"/>
                      <a:pt x="150" y="87"/>
                    </a:cubicBezTo>
                    <a:cubicBezTo>
                      <a:pt x="150" y="87"/>
                      <a:pt x="170" y="87"/>
                      <a:pt x="170" y="68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144" y="48"/>
                      <a:pt x="144" y="48"/>
                      <a:pt x="144" y="48"/>
                    </a:cubicBezTo>
                    <a:close/>
                  </a:path>
                </a:pathLst>
              </a:custGeom>
              <a:solidFill>
                <a:srgbClr val="4F868E"/>
              </a:solidFill>
              <a:ln w="6350">
                <a:solidFill>
                  <a:srgbClr val="FFFFFF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9262" y="4225197"/>
            <a:ext cx="830235" cy="1080000"/>
            <a:chOff x="1067314" y="4259975"/>
            <a:chExt cx="830235" cy="1175625"/>
          </a:xfrm>
        </p:grpSpPr>
        <p:sp>
          <p:nvSpPr>
            <p:cNvPr id="38" name="Rounded Rectangle 508"/>
            <p:cNvSpPr/>
            <p:nvPr/>
          </p:nvSpPr>
          <p:spPr>
            <a:xfrm>
              <a:off x="1067314" y="4259975"/>
              <a:ext cx="830235" cy="1175625"/>
            </a:xfrm>
            <a:custGeom>
              <a:avLst/>
              <a:gdLst/>
              <a:ahLst/>
              <a:cxnLst/>
              <a:rect l="l" t="t" r="r" b="b"/>
              <a:pathLst>
                <a:path w="340747" h="452319">
                  <a:moveTo>
                    <a:pt x="48728" y="251293"/>
                  </a:moveTo>
                  <a:cubicBezTo>
                    <a:pt x="45791" y="251293"/>
                    <a:pt x="43410" y="253674"/>
                    <a:pt x="43410" y="256611"/>
                  </a:cubicBezTo>
                  <a:lnTo>
                    <a:pt x="43410" y="277885"/>
                  </a:lnTo>
                  <a:cubicBezTo>
                    <a:pt x="43410" y="280822"/>
                    <a:pt x="45791" y="283203"/>
                    <a:pt x="48728" y="283203"/>
                  </a:cubicBezTo>
                  <a:lnTo>
                    <a:pt x="285873" y="283203"/>
                  </a:lnTo>
                  <a:cubicBezTo>
                    <a:pt x="288810" y="283203"/>
                    <a:pt x="291191" y="280822"/>
                    <a:pt x="291191" y="277885"/>
                  </a:cubicBezTo>
                  <a:lnTo>
                    <a:pt x="291191" y="256611"/>
                  </a:lnTo>
                  <a:cubicBezTo>
                    <a:pt x="291191" y="253674"/>
                    <a:pt x="288810" y="251293"/>
                    <a:pt x="285873" y="251293"/>
                  </a:cubicBezTo>
                  <a:close/>
                  <a:moveTo>
                    <a:pt x="48728" y="201031"/>
                  </a:moveTo>
                  <a:cubicBezTo>
                    <a:pt x="45791" y="201031"/>
                    <a:pt x="43410" y="203412"/>
                    <a:pt x="43410" y="206349"/>
                  </a:cubicBezTo>
                  <a:lnTo>
                    <a:pt x="43410" y="227623"/>
                  </a:lnTo>
                  <a:cubicBezTo>
                    <a:pt x="43410" y="230560"/>
                    <a:pt x="45791" y="232941"/>
                    <a:pt x="48728" y="232941"/>
                  </a:cubicBezTo>
                  <a:lnTo>
                    <a:pt x="285873" y="232941"/>
                  </a:lnTo>
                  <a:cubicBezTo>
                    <a:pt x="288810" y="232941"/>
                    <a:pt x="291191" y="230560"/>
                    <a:pt x="291191" y="227623"/>
                  </a:cubicBezTo>
                  <a:lnTo>
                    <a:pt x="291191" y="206349"/>
                  </a:lnTo>
                  <a:cubicBezTo>
                    <a:pt x="291191" y="203412"/>
                    <a:pt x="288810" y="201031"/>
                    <a:pt x="285873" y="201031"/>
                  </a:cubicBezTo>
                  <a:close/>
                  <a:moveTo>
                    <a:pt x="48728" y="150772"/>
                  </a:moveTo>
                  <a:cubicBezTo>
                    <a:pt x="45791" y="150772"/>
                    <a:pt x="43410" y="153153"/>
                    <a:pt x="43410" y="156090"/>
                  </a:cubicBezTo>
                  <a:lnTo>
                    <a:pt x="43410" y="177364"/>
                  </a:lnTo>
                  <a:cubicBezTo>
                    <a:pt x="43410" y="180301"/>
                    <a:pt x="45791" y="182682"/>
                    <a:pt x="48728" y="182682"/>
                  </a:cubicBezTo>
                  <a:lnTo>
                    <a:pt x="285873" y="182682"/>
                  </a:lnTo>
                  <a:cubicBezTo>
                    <a:pt x="288810" y="182682"/>
                    <a:pt x="291191" y="180301"/>
                    <a:pt x="291191" y="177364"/>
                  </a:cubicBezTo>
                  <a:lnTo>
                    <a:pt x="291191" y="156090"/>
                  </a:lnTo>
                  <a:cubicBezTo>
                    <a:pt x="291191" y="153153"/>
                    <a:pt x="288810" y="150772"/>
                    <a:pt x="285873" y="150772"/>
                  </a:cubicBezTo>
                  <a:close/>
                  <a:moveTo>
                    <a:pt x="48728" y="100517"/>
                  </a:moveTo>
                  <a:cubicBezTo>
                    <a:pt x="45791" y="100517"/>
                    <a:pt x="43410" y="102898"/>
                    <a:pt x="43410" y="105835"/>
                  </a:cubicBezTo>
                  <a:lnTo>
                    <a:pt x="43410" y="127109"/>
                  </a:lnTo>
                  <a:cubicBezTo>
                    <a:pt x="43410" y="130046"/>
                    <a:pt x="45791" y="132427"/>
                    <a:pt x="48728" y="132427"/>
                  </a:cubicBezTo>
                  <a:lnTo>
                    <a:pt x="285873" y="132427"/>
                  </a:lnTo>
                  <a:cubicBezTo>
                    <a:pt x="288810" y="132427"/>
                    <a:pt x="291191" y="130046"/>
                    <a:pt x="291191" y="127109"/>
                  </a:cubicBezTo>
                  <a:lnTo>
                    <a:pt x="291191" y="105835"/>
                  </a:lnTo>
                  <a:cubicBezTo>
                    <a:pt x="291191" y="102898"/>
                    <a:pt x="288810" y="100517"/>
                    <a:pt x="285873" y="100517"/>
                  </a:cubicBezTo>
                  <a:close/>
                  <a:moveTo>
                    <a:pt x="48728" y="50259"/>
                  </a:moveTo>
                  <a:cubicBezTo>
                    <a:pt x="45791" y="50259"/>
                    <a:pt x="43410" y="52640"/>
                    <a:pt x="43410" y="55577"/>
                  </a:cubicBezTo>
                  <a:lnTo>
                    <a:pt x="43410" y="76851"/>
                  </a:lnTo>
                  <a:cubicBezTo>
                    <a:pt x="43410" y="79788"/>
                    <a:pt x="45791" y="82169"/>
                    <a:pt x="48728" y="82169"/>
                  </a:cubicBezTo>
                  <a:lnTo>
                    <a:pt x="186760" y="82169"/>
                  </a:lnTo>
                  <a:cubicBezTo>
                    <a:pt x="189697" y="82169"/>
                    <a:pt x="192078" y="79788"/>
                    <a:pt x="192078" y="76851"/>
                  </a:cubicBezTo>
                  <a:lnTo>
                    <a:pt x="192078" y="55577"/>
                  </a:lnTo>
                  <a:cubicBezTo>
                    <a:pt x="192078" y="52640"/>
                    <a:pt x="189697" y="50259"/>
                    <a:pt x="186760" y="50259"/>
                  </a:cubicBezTo>
                  <a:close/>
                  <a:moveTo>
                    <a:pt x="31751" y="0"/>
                  </a:moveTo>
                  <a:lnTo>
                    <a:pt x="308996" y="0"/>
                  </a:lnTo>
                  <a:cubicBezTo>
                    <a:pt x="326532" y="0"/>
                    <a:pt x="340747" y="14215"/>
                    <a:pt x="340747" y="31751"/>
                  </a:cubicBezTo>
                  <a:lnTo>
                    <a:pt x="340747" y="420568"/>
                  </a:lnTo>
                  <a:cubicBezTo>
                    <a:pt x="340747" y="438104"/>
                    <a:pt x="326532" y="452319"/>
                    <a:pt x="308996" y="452319"/>
                  </a:cubicBezTo>
                  <a:lnTo>
                    <a:pt x="31751" y="452319"/>
                  </a:lnTo>
                  <a:cubicBezTo>
                    <a:pt x="14215" y="452319"/>
                    <a:pt x="0" y="438104"/>
                    <a:pt x="0" y="420568"/>
                  </a:cubicBezTo>
                  <a:lnTo>
                    <a:pt x="0" y="31751"/>
                  </a:lnTo>
                  <a:cubicBezTo>
                    <a:pt x="0" y="14215"/>
                    <a:pt x="14215" y="0"/>
                    <a:pt x="31751" y="0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2843" y="4990656"/>
              <a:ext cx="703749" cy="43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4F868E"/>
                  </a:solidFill>
                </a:rPr>
                <a:t>CSV</a:t>
              </a:r>
            </a:p>
          </p:txBody>
        </p:sp>
      </p:grpSp>
      <p:sp>
        <p:nvSpPr>
          <p:cNvPr id="43" name="CasellaDiTesto 7"/>
          <p:cNvSpPr txBox="1"/>
          <p:nvPr/>
        </p:nvSpPr>
        <p:spPr>
          <a:xfrm>
            <a:off x="3214871" y="1591305"/>
            <a:ext cx="75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JSON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511665" y="1491651"/>
            <a:ext cx="830235" cy="1080000"/>
            <a:chOff x="1067314" y="4259975"/>
            <a:chExt cx="830235" cy="1175625"/>
          </a:xfrm>
        </p:grpSpPr>
        <p:sp>
          <p:nvSpPr>
            <p:cNvPr id="47" name="Rounded Rectangle 508"/>
            <p:cNvSpPr/>
            <p:nvPr/>
          </p:nvSpPr>
          <p:spPr>
            <a:xfrm>
              <a:off x="1067314" y="4259975"/>
              <a:ext cx="830235" cy="1175625"/>
            </a:xfrm>
            <a:custGeom>
              <a:avLst/>
              <a:gdLst/>
              <a:ahLst/>
              <a:cxnLst/>
              <a:rect l="l" t="t" r="r" b="b"/>
              <a:pathLst>
                <a:path w="340747" h="452319">
                  <a:moveTo>
                    <a:pt x="48728" y="251293"/>
                  </a:moveTo>
                  <a:cubicBezTo>
                    <a:pt x="45791" y="251293"/>
                    <a:pt x="43410" y="253674"/>
                    <a:pt x="43410" y="256611"/>
                  </a:cubicBezTo>
                  <a:lnTo>
                    <a:pt x="43410" y="277885"/>
                  </a:lnTo>
                  <a:cubicBezTo>
                    <a:pt x="43410" y="280822"/>
                    <a:pt x="45791" y="283203"/>
                    <a:pt x="48728" y="283203"/>
                  </a:cubicBezTo>
                  <a:lnTo>
                    <a:pt x="285873" y="283203"/>
                  </a:lnTo>
                  <a:cubicBezTo>
                    <a:pt x="288810" y="283203"/>
                    <a:pt x="291191" y="280822"/>
                    <a:pt x="291191" y="277885"/>
                  </a:cubicBezTo>
                  <a:lnTo>
                    <a:pt x="291191" y="256611"/>
                  </a:lnTo>
                  <a:cubicBezTo>
                    <a:pt x="291191" y="253674"/>
                    <a:pt x="288810" y="251293"/>
                    <a:pt x="285873" y="251293"/>
                  </a:cubicBezTo>
                  <a:close/>
                  <a:moveTo>
                    <a:pt x="48728" y="201031"/>
                  </a:moveTo>
                  <a:cubicBezTo>
                    <a:pt x="45791" y="201031"/>
                    <a:pt x="43410" y="203412"/>
                    <a:pt x="43410" y="206349"/>
                  </a:cubicBezTo>
                  <a:lnTo>
                    <a:pt x="43410" y="227623"/>
                  </a:lnTo>
                  <a:cubicBezTo>
                    <a:pt x="43410" y="230560"/>
                    <a:pt x="45791" y="232941"/>
                    <a:pt x="48728" y="232941"/>
                  </a:cubicBezTo>
                  <a:lnTo>
                    <a:pt x="285873" y="232941"/>
                  </a:lnTo>
                  <a:cubicBezTo>
                    <a:pt x="288810" y="232941"/>
                    <a:pt x="291191" y="230560"/>
                    <a:pt x="291191" y="227623"/>
                  </a:cubicBezTo>
                  <a:lnTo>
                    <a:pt x="291191" y="206349"/>
                  </a:lnTo>
                  <a:cubicBezTo>
                    <a:pt x="291191" y="203412"/>
                    <a:pt x="288810" y="201031"/>
                    <a:pt x="285873" y="201031"/>
                  </a:cubicBezTo>
                  <a:close/>
                  <a:moveTo>
                    <a:pt x="48728" y="150772"/>
                  </a:moveTo>
                  <a:cubicBezTo>
                    <a:pt x="45791" y="150772"/>
                    <a:pt x="43410" y="153153"/>
                    <a:pt x="43410" y="156090"/>
                  </a:cubicBezTo>
                  <a:lnTo>
                    <a:pt x="43410" y="177364"/>
                  </a:lnTo>
                  <a:cubicBezTo>
                    <a:pt x="43410" y="180301"/>
                    <a:pt x="45791" y="182682"/>
                    <a:pt x="48728" y="182682"/>
                  </a:cubicBezTo>
                  <a:lnTo>
                    <a:pt x="285873" y="182682"/>
                  </a:lnTo>
                  <a:cubicBezTo>
                    <a:pt x="288810" y="182682"/>
                    <a:pt x="291191" y="180301"/>
                    <a:pt x="291191" y="177364"/>
                  </a:cubicBezTo>
                  <a:lnTo>
                    <a:pt x="291191" y="156090"/>
                  </a:lnTo>
                  <a:cubicBezTo>
                    <a:pt x="291191" y="153153"/>
                    <a:pt x="288810" y="150772"/>
                    <a:pt x="285873" y="150772"/>
                  </a:cubicBezTo>
                  <a:close/>
                  <a:moveTo>
                    <a:pt x="48728" y="100517"/>
                  </a:moveTo>
                  <a:cubicBezTo>
                    <a:pt x="45791" y="100517"/>
                    <a:pt x="43410" y="102898"/>
                    <a:pt x="43410" y="105835"/>
                  </a:cubicBezTo>
                  <a:lnTo>
                    <a:pt x="43410" y="127109"/>
                  </a:lnTo>
                  <a:cubicBezTo>
                    <a:pt x="43410" y="130046"/>
                    <a:pt x="45791" y="132427"/>
                    <a:pt x="48728" y="132427"/>
                  </a:cubicBezTo>
                  <a:lnTo>
                    <a:pt x="285873" y="132427"/>
                  </a:lnTo>
                  <a:cubicBezTo>
                    <a:pt x="288810" y="132427"/>
                    <a:pt x="291191" y="130046"/>
                    <a:pt x="291191" y="127109"/>
                  </a:cubicBezTo>
                  <a:lnTo>
                    <a:pt x="291191" y="105835"/>
                  </a:lnTo>
                  <a:cubicBezTo>
                    <a:pt x="291191" y="102898"/>
                    <a:pt x="288810" y="100517"/>
                    <a:pt x="285873" y="100517"/>
                  </a:cubicBezTo>
                  <a:close/>
                  <a:moveTo>
                    <a:pt x="48728" y="50259"/>
                  </a:moveTo>
                  <a:cubicBezTo>
                    <a:pt x="45791" y="50259"/>
                    <a:pt x="43410" y="52640"/>
                    <a:pt x="43410" y="55577"/>
                  </a:cubicBezTo>
                  <a:lnTo>
                    <a:pt x="43410" y="76851"/>
                  </a:lnTo>
                  <a:cubicBezTo>
                    <a:pt x="43410" y="79788"/>
                    <a:pt x="45791" y="82169"/>
                    <a:pt x="48728" y="82169"/>
                  </a:cubicBezTo>
                  <a:lnTo>
                    <a:pt x="186760" y="82169"/>
                  </a:lnTo>
                  <a:cubicBezTo>
                    <a:pt x="189697" y="82169"/>
                    <a:pt x="192078" y="79788"/>
                    <a:pt x="192078" y="76851"/>
                  </a:cubicBezTo>
                  <a:lnTo>
                    <a:pt x="192078" y="55577"/>
                  </a:lnTo>
                  <a:cubicBezTo>
                    <a:pt x="192078" y="52640"/>
                    <a:pt x="189697" y="50259"/>
                    <a:pt x="186760" y="50259"/>
                  </a:cubicBezTo>
                  <a:close/>
                  <a:moveTo>
                    <a:pt x="31751" y="0"/>
                  </a:moveTo>
                  <a:lnTo>
                    <a:pt x="308996" y="0"/>
                  </a:lnTo>
                  <a:cubicBezTo>
                    <a:pt x="326532" y="0"/>
                    <a:pt x="340747" y="14215"/>
                    <a:pt x="340747" y="31751"/>
                  </a:cubicBezTo>
                  <a:lnTo>
                    <a:pt x="340747" y="420568"/>
                  </a:lnTo>
                  <a:cubicBezTo>
                    <a:pt x="340747" y="438104"/>
                    <a:pt x="326532" y="452319"/>
                    <a:pt x="308996" y="452319"/>
                  </a:cubicBezTo>
                  <a:lnTo>
                    <a:pt x="31751" y="452319"/>
                  </a:lnTo>
                  <a:cubicBezTo>
                    <a:pt x="14215" y="452319"/>
                    <a:pt x="0" y="438104"/>
                    <a:pt x="0" y="420568"/>
                  </a:cubicBezTo>
                  <a:lnTo>
                    <a:pt x="0" y="31751"/>
                  </a:lnTo>
                  <a:cubicBezTo>
                    <a:pt x="0" y="14215"/>
                    <a:pt x="14215" y="0"/>
                    <a:pt x="31751" y="0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22843" y="4990656"/>
              <a:ext cx="703749" cy="43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4F868E"/>
                  </a:solidFill>
                </a:rPr>
                <a:t>CSV</a:t>
              </a:r>
            </a:p>
          </p:txBody>
        </p:sp>
      </p:grpSp>
      <p:sp>
        <p:nvSpPr>
          <p:cNvPr id="49" name="Rettangolo 6"/>
          <p:cNvSpPr/>
          <p:nvPr/>
        </p:nvSpPr>
        <p:spPr>
          <a:xfrm>
            <a:off x="838200" y="5322942"/>
            <a:ext cx="1555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OpenDataBCN</a:t>
            </a:r>
            <a:endParaRPr lang="it-IT" b="1" dirty="0"/>
          </a:p>
        </p:txBody>
      </p:sp>
      <p:sp>
        <p:nvSpPr>
          <p:cNvPr id="50" name="Rectangle 49"/>
          <p:cNvSpPr/>
          <p:nvPr/>
        </p:nvSpPr>
        <p:spPr>
          <a:xfrm>
            <a:off x="1226220" y="5710019"/>
            <a:ext cx="2451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Average price per neighborhood</a:t>
            </a:r>
          </a:p>
        </p:txBody>
      </p:sp>
      <p:cxnSp>
        <p:nvCxnSpPr>
          <p:cNvPr id="52" name="Connector: Elbow 51"/>
          <p:cNvCxnSpPr>
            <a:cxnSpLocks/>
          </p:cNvCxnSpPr>
          <p:nvPr/>
        </p:nvCxnSpPr>
        <p:spPr>
          <a:xfrm>
            <a:off x="5633978" y="1998784"/>
            <a:ext cx="1242879" cy="122145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4F86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2853973" y="1981223"/>
            <a:ext cx="1440000" cy="14288"/>
          </a:xfrm>
          <a:prstGeom prst="straightConnector1">
            <a:avLst/>
          </a:prstGeom>
          <a:ln w="38100" cap="flat" cmpd="sng" algn="ctr">
            <a:solidFill>
              <a:srgbClr val="4F86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cxnSpLocks/>
          </p:cNvCxnSpPr>
          <p:nvPr/>
        </p:nvCxnSpPr>
        <p:spPr>
          <a:xfrm flipV="1">
            <a:off x="2723425" y="3503083"/>
            <a:ext cx="4147083" cy="1393363"/>
          </a:xfrm>
          <a:prstGeom prst="bentConnector3">
            <a:avLst>
              <a:gd name="adj1" fmla="val 85141"/>
            </a:avLst>
          </a:prstGeom>
          <a:ln w="38100" cap="flat" cmpd="sng" algn="ctr">
            <a:solidFill>
              <a:srgbClr val="4F86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CasellaDiTesto 7"/>
          <p:cNvSpPr txBox="1"/>
          <p:nvPr/>
        </p:nvSpPr>
        <p:spPr>
          <a:xfrm>
            <a:off x="5939917" y="1663059"/>
            <a:ext cx="21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Cleaning</a:t>
            </a:r>
          </a:p>
        </p:txBody>
      </p:sp>
      <p:sp>
        <p:nvSpPr>
          <p:cNvPr id="63" name="CasellaDiTesto 7"/>
          <p:cNvSpPr txBox="1"/>
          <p:nvPr/>
        </p:nvSpPr>
        <p:spPr>
          <a:xfrm>
            <a:off x="5939917" y="4908286"/>
            <a:ext cx="1801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Merging this feature with the properties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094549" y="2831835"/>
            <a:ext cx="830235" cy="1080000"/>
            <a:chOff x="1067314" y="4259975"/>
            <a:chExt cx="830235" cy="1175625"/>
          </a:xfrm>
        </p:grpSpPr>
        <p:sp>
          <p:nvSpPr>
            <p:cNvPr id="71" name="Rounded Rectangle 508"/>
            <p:cNvSpPr/>
            <p:nvPr/>
          </p:nvSpPr>
          <p:spPr>
            <a:xfrm>
              <a:off x="1067314" y="4259975"/>
              <a:ext cx="830235" cy="1175625"/>
            </a:xfrm>
            <a:custGeom>
              <a:avLst/>
              <a:gdLst/>
              <a:ahLst/>
              <a:cxnLst/>
              <a:rect l="l" t="t" r="r" b="b"/>
              <a:pathLst>
                <a:path w="340747" h="452319">
                  <a:moveTo>
                    <a:pt x="48728" y="251293"/>
                  </a:moveTo>
                  <a:cubicBezTo>
                    <a:pt x="45791" y="251293"/>
                    <a:pt x="43410" y="253674"/>
                    <a:pt x="43410" y="256611"/>
                  </a:cubicBezTo>
                  <a:lnTo>
                    <a:pt x="43410" y="277885"/>
                  </a:lnTo>
                  <a:cubicBezTo>
                    <a:pt x="43410" y="280822"/>
                    <a:pt x="45791" y="283203"/>
                    <a:pt x="48728" y="283203"/>
                  </a:cubicBezTo>
                  <a:lnTo>
                    <a:pt x="285873" y="283203"/>
                  </a:lnTo>
                  <a:cubicBezTo>
                    <a:pt x="288810" y="283203"/>
                    <a:pt x="291191" y="280822"/>
                    <a:pt x="291191" y="277885"/>
                  </a:cubicBezTo>
                  <a:lnTo>
                    <a:pt x="291191" y="256611"/>
                  </a:lnTo>
                  <a:cubicBezTo>
                    <a:pt x="291191" y="253674"/>
                    <a:pt x="288810" y="251293"/>
                    <a:pt x="285873" y="251293"/>
                  </a:cubicBezTo>
                  <a:close/>
                  <a:moveTo>
                    <a:pt x="48728" y="201031"/>
                  </a:moveTo>
                  <a:cubicBezTo>
                    <a:pt x="45791" y="201031"/>
                    <a:pt x="43410" y="203412"/>
                    <a:pt x="43410" y="206349"/>
                  </a:cubicBezTo>
                  <a:lnTo>
                    <a:pt x="43410" y="227623"/>
                  </a:lnTo>
                  <a:cubicBezTo>
                    <a:pt x="43410" y="230560"/>
                    <a:pt x="45791" y="232941"/>
                    <a:pt x="48728" y="232941"/>
                  </a:cubicBezTo>
                  <a:lnTo>
                    <a:pt x="285873" y="232941"/>
                  </a:lnTo>
                  <a:cubicBezTo>
                    <a:pt x="288810" y="232941"/>
                    <a:pt x="291191" y="230560"/>
                    <a:pt x="291191" y="227623"/>
                  </a:cubicBezTo>
                  <a:lnTo>
                    <a:pt x="291191" y="206349"/>
                  </a:lnTo>
                  <a:cubicBezTo>
                    <a:pt x="291191" y="203412"/>
                    <a:pt x="288810" y="201031"/>
                    <a:pt x="285873" y="201031"/>
                  </a:cubicBezTo>
                  <a:close/>
                  <a:moveTo>
                    <a:pt x="48728" y="150772"/>
                  </a:moveTo>
                  <a:cubicBezTo>
                    <a:pt x="45791" y="150772"/>
                    <a:pt x="43410" y="153153"/>
                    <a:pt x="43410" y="156090"/>
                  </a:cubicBezTo>
                  <a:lnTo>
                    <a:pt x="43410" y="177364"/>
                  </a:lnTo>
                  <a:cubicBezTo>
                    <a:pt x="43410" y="180301"/>
                    <a:pt x="45791" y="182682"/>
                    <a:pt x="48728" y="182682"/>
                  </a:cubicBezTo>
                  <a:lnTo>
                    <a:pt x="285873" y="182682"/>
                  </a:lnTo>
                  <a:cubicBezTo>
                    <a:pt x="288810" y="182682"/>
                    <a:pt x="291191" y="180301"/>
                    <a:pt x="291191" y="177364"/>
                  </a:cubicBezTo>
                  <a:lnTo>
                    <a:pt x="291191" y="156090"/>
                  </a:lnTo>
                  <a:cubicBezTo>
                    <a:pt x="291191" y="153153"/>
                    <a:pt x="288810" y="150772"/>
                    <a:pt x="285873" y="150772"/>
                  </a:cubicBezTo>
                  <a:close/>
                  <a:moveTo>
                    <a:pt x="48728" y="100517"/>
                  </a:moveTo>
                  <a:cubicBezTo>
                    <a:pt x="45791" y="100517"/>
                    <a:pt x="43410" y="102898"/>
                    <a:pt x="43410" y="105835"/>
                  </a:cubicBezTo>
                  <a:lnTo>
                    <a:pt x="43410" y="127109"/>
                  </a:lnTo>
                  <a:cubicBezTo>
                    <a:pt x="43410" y="130046"/>
                    <a:pt x="45791" y="132427"/>
                    <a:pt x="48728" y="132427"/>
                  </a:cubicBezTo>
                  <a:lnTo>
                    <a:pt x="285873" y="132427"/>
                  </a:lnTo>
                  <a:cubicBezTo>
                    <a:pt x="288810" y="132427"/>
                    <a:pt x="291191" y="130046"/>
                    <a:pt x="291191" y="127109"/>
                  </a:cubicBezTo>
                  <a:lnTo>
                    <a:pt x="291191" y="105835"/>
                  </a:lnTo>
                  <a:cubicBezTo>
                    <a:pt x="291191" y="102898"/>
                    <a:pt x="288810" y="100517"/>
                    <a:pt x="285873" y="100517"/>
                  </a:cubicBezTo>
                  <a:close/>
                  <a:moveTo>
                    <a:pt x="48728" y="50259"/>
                  </a:moveTo>
                  <a:cubicBezTo>
                    <a:pt x="45791" y="50259"/>
                    <a:pt x="43410" y="52640"/>
                    <a:pt x="43410" y="55577"/>
                  </a:cubicBezTo>
                  <a:lnTo>
                    <a:pt x="43410" y="76851"/>
                  </a:lnTo>
                  <a:cubicBezTo>
                    <a:pt x="43410" y="79788"/>
                    <a:pt x="45791" y="82169"/>
                    <a:pt x="48728" y="82169"/>
                  </a:cubicBezTo>
                  <a:lnTo>
                    <a:pt x="186760" y="82169"/>
                  </a:lnTo>
                  <a:cubicBezTo>
                    <a:pt x="189697" y="82169"/>
                    <a:pt x="192078" y="79788"/>
                    <a:pt x="192078" y="76851"/>
                  </a:cubicBezTo>
                  <a:lnTo>
                    <a:pt x="192078" y="55577"/>
                  </a:lnTo>
                  <a:cubicBezTo>
                    <a:pt x="192078" y="52640"/>
                    <a:pt x="189697" y="50259"/>
                    <a:pt x="186760" y="50259"/>
                  </a:cubicBezTo>
                  <a:close/>
                  <a:moveTo>
                    <a:pt x="31751" y="0"/>
                  </a:moveTo>
                  <a:lnTo>
                    <a:pt x="308996" y="0"/>
                  </a:lnTo>
                  <a:cubicBezTo>
                    <a:pt x="326532" y="0"/>
                    <a:pt x="340747" y="14215"/>
                    <a:pt x="340747" y="31751"/>
                  </a:cubicBezTo>
                  <a:lnTo>
                    <a:pt x="340747" y="420568"/>
                  </a:lnTo>
                  <a:cubicBezTo>
                    <a:pt x="340747" y="438104"/>
                    <a:pt x="326532" y="452319"/>
                    <a:pt x="308996" y="452319"/>
                  </a:cubicBezTo>
                  <a:lnTo>
                    <a:pt x="31751" y="452319"/>
                  </a:lnTo>
                  <a:cubicBezTo>
                    <a:pt x="14215" y="452319"/>
                    <a:pt x="0" y="438104"/>
                    <a:pt x="0" y="420568"/>
                  </a:cubicBezTo>
                  <a:lnTo>
                    <a:pt x="0" y="31751"/>
                  </a:lnTo>
                  <a:cubicBezTo>
                    <a:pt x="0" y="14215"/>
                    <a:pt x="14215" y="0"/>
                    <a:pt x="31751" y="0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22843" y="4990656"/>
              <a:ext cx="703749" cy="43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4F868E"/>
                  </a:solidFill>
                </a:rPr>
                <a:t>CSV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876913" y="2727107"/>
            <a:ext cx="825693" cy="1080000"/>
            <a:chOff x="1648220" y="2276872"/>
            <a:chExt cx="388557" cy="455501"/>
          </a:xfrm>
        </p:grpSpPr>
        <p:sp>
          <p:nvSpPr>
            <p:cNvPr id="78" name="Freeform 124"/>
            <p:cNvSpPr>
              <a:spLocks/>
            </p:cNvSpPr>
            <p:nvPr/>
          </p:nvSpPr>
          <p:spPr bwMode="auto">
            <a:xfrm>
              <a:off x="1648220" y="2321732"/>
              <a:ext cx="388557" cy="143552"/>
            </a:xfrm>
            <a:custGeom>
              <a:avLst/>
              <a:gdLst>
                <a:gd name="T0" fmla="*/ 0 w 338"/>
                <a:gd name="T1" fmla="*/ 0 h 125"/>
                <a:gd name="T2" fmla="*/ 0 w 338"/>
                <a:gd name="T3" fmla="*/ 87 h 125"/>
                <a:gd name="T4" fmla="*/ 169 w 338"/>
                <a:gd name="T5" fmla="*/ 125 h 125"/>
                <a:gd name="T6" fmla="*/ 338 w 338"/>
                <a:gd name="T7" fmla="*/ 87 h 125"/>
                <a:gd name="T8" fmla="*/ 338 w 338"/>
                <a:gd name="T9" fmla="*/ 0 h 125"/>
                <a:gd name="T10" fmla="*/ 169 w 338"/>
                <a:gd name="T11" fmla="*/ 35 h 125"/>
                <a:gd name="T12" fmla="*/ 0 w 338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25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08"/>
                    <a:pt x="76" y="125"/>
                    <a:pt x="169" y="125"/>
                  </a:cubicBezTo>
                  <a:cubicBezTo>
                    <a:pt x="263" y="125"/>
                    <a:pt x="338" y="108"/>
                    <a:pt x="338" y="87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169" y="35"/>
                    <a:pt x="169" y="35"/>
                    <a:pt x="169" y="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79" name="Freeform 125"/>
            <p:cNvSpPr>
              <a:spLocks noEditPoints="1"/>
            </p:cNvSpPr>
            <p:nvPr/>
          </p:nvSpPr>
          <p:spPr bwMode="auto">
            <a:xfrm>
              <a:off x="1648220" y="2276872"/>
              <a:ext cx="388557" cy="88340"/>
            </a:xfrm>
            <a:custGeom>
              <a:avLst/>
              <a:gdLst>
                <a:gd name="T0" fmla="*/ 169 w 338"/>
                <a:gd name="T1" fmla="*/ 0 h 77"/>
                <a:gd name="T2" fmla="*/ 0 w 338"/>
                <a:gd name="T3" fmla="*/ 39 h 77"/>
                <a:gd name="T4" fmla="*/ 169 w 338"/>
                <a:gd name="T5" fmla="*/ 77 h 77"/>
                <a:gd name="T6" fmla="*/ 338 w 338"/>
                <a:gd name="T7" fmla="*/ 39 h 77"/>
                <a:gd name="T8" fmla="*/ 169 w 338"/>
                <a:gd name="T9" fmla="*/ 0 h 77"/>
                <a:gd name="T10" fmla="*/ 169 w 338"/>
                <a:gd name="T11" fmla="*/ 62 h 77"/>
                <a:gd name="T12" fmla="*/ 68 w 338"/>
                <a:gd name="T13" fmla="*/ 39 h 77"/>
                <a:gd name="T14" fmla="*/ 169 w 338"/>
                <a:gd name="T15" fmla="*/ 15 h 77"/>
                <a:gd name="T16" fmla="*/ 270 w 338"/>
                <a:gd name="T17" fmla="*/ 39 h 77"/>
                <a:gd name="T18" fmla="*/ 169 w 338"/>
                <a:gd name="T19" fmla="*/ 6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77">
                  <a:moveTo>
                    <a:pt x="169" y="0"/>
                  </a:moveTo>
                  <a:cubicBezTo>
                    <a:pt x="76" y="0"/>
                    <a:pt x="0" y="17"/>
                    <a:pt x="0" y="39"/>
                  </a:cubicBezTo>
                  <a:cubicBezTo>
                    <a:pt x="0" y="60"/>
                    <a:pt x="76" y="77"/>
                    <a:pt x="169" y="77"/>
                  </a:cubicBezTo>
                  <a:cubicBezTo>
                    <a:pt x="263" y="77"/>
                    <a:pt x="338" y="60"/>
                    <a:pt x="338" y="39"/>
                  </a:cubicBezTo>
                  <a:cubicBezTo>
                    <a:pt x="338" y="17"/>
                    <a:pt x="263" y="0"/>
                    <a:pt x="169" y="0"/>
                  </a:cubicBezTo>
                  <a:close/>
                  <a:moveTo>
                    <a:pt x="169" y="62"/>
                  </a:moveTo>
                  <a:cubicBezTo>
                    <a:pt x="113" y="62"/>
                    <a:pt x="68" y="51"/>
                    <a:pt x="68" y="39"/>
                  </a:cubicBezTo>
                  <a:cubicBezTo>
                    <a:pt x="68" y="26"/>
                    <a:pt x="113" y="15"/>
                    <a:pt x="169" y="15"/>
                  </a:cubicBezTo>
                  <a:cubicBezTo>
                    <a:pt x="225" y="15"/>
                    <a:pt x="270" y="26"/>
                    <a:pt x="270" y="39"/>
                  </a:cubicBezTo>
                  <a:cubicBezTo>
                    <a:pt x="270" y="51"/>
                    <a:pt x="225" y="62"/>
                    <a:pt x="169" y="62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80" name="Freeform 126"/>
            <p:cNvSpPr>
              <a:spLocks/>
            </p:cNvSpPr>
            <p:nvPr/>
          </p:nvSpPr>
          <p:spPr bwMode="auto">
            <a:xfrm>
              <a:off x="1648220" y="2452861"/>
              <a:ext cx="388557" cy="144932"/>
            </a:xfrm>
            <a:custGeom>
              <a:avLst/>
              <a:gdLst>
                <a:gd name="T0" fmla="*/ 169 w 338"/>
                <a:gd name="T1" fmla="*/ 39 h 126"/>
                <a:gd name="T2" fmla="*/ 0 w 338"/>
                <a:gd name="T3" fmla="*/ 0 h 126"/>
                <a:gd name="T4" fmla="*/ 0 w 338"/>
                <a:gd name="T5" fmla="*/ 87 h 126"/>
                <a:gd name="T6" fmla="*/ 169 w 338"/>
                <a:gd name="T7" fmla="*/ 126 h 126"/>
                <a:gd name="T8" fmla="*/ 338 w 338"/>
                <a:gd name="T9" fmla="*/ 87 h 126"/>
                <a:gd name="T10" fmla="*/ 338 w 338"/>
                <a:gd name="T11" fmla="*/ 0 h 126"/>
                <a:gd name="T12" fmla="*/ 169 w 338"/>
                <a:gd name="T13" fmla="*/ 3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26">
                  <a:moveTo>
                    <a:pt x="169" y="39"/>
                  </a:moveTo>
                  <a:cubicBezTo>
                    <a:pt x="76" y="39"/>
                    <a:pt x="0" y="22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9"/>
                    <a:pt x="76" y="126"/>
                    <a:pt x="169" y="126"/>
                  </a:cubicBezTo>
                  <a:cubicBezTo>
                    <a:pt x="263" y="126"/>
                    <a:pt x="338" y="109"/>
                    <a:pt x="338" y="87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8" y="22"/>
                    <a:pt x="263" y="39"/>
                    <a:pt x="169" y="39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81" name="Freeform 127"/>
            <p:cNvSpPr>
              <a:spLocks/>
            </p:cNvSpPr>
            <p:nvPr/>
          </p:nvSpPr>
          <p:spPr bwMode="auto">
            <a:xfrm>
              <a:off x="1648220" y="2587441"/>
              <a:ext cx="388557" cy="144932"/>
            </a:xfrm>
            <a:custGeom>
              <a:avLst/>
              <a:gdLst>
                <a:gd name="T0" fmla="*/ 169 w 338"/>
                <a:gd name="T1" fmla="*/ 39 h 126"/>
                <a:gd name="T2" fmla="*/ 0 w 338"/>
                <a:gd name="T3" fmla="*/ 0 h 126"/>
                <a:gd name="T4" fmla="*/ 0 w 338"/>
                <a:gd name="T5" fmla="*/ 87 h 126"/>
                <a:gd name="T6" fmla="*/ 169 w 338"/>
                <a:gd name="T7" fmla="*/ 126 h 126"/>
                <a:gd name="T8" fmla="*/ 338 w 338"/>
                <a:gd name="T9" fmla="*/ 87 h 126"/>
                <a:gd name="T10" fmla="*/ 338 w 338"/>
                <a:gd name="T11" fmla="*/ 0 h 126"/>
                <a:gd name="T12" fmla="*/ 169 w 338"/>
                <a:gd name="T13" fmla="*/ 3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26">
                  <a:moveTo>
                    <a:pt x="169" y="39"/>
                  </a:moveTo>
                  <a:cubicBezTo>
                    <a:pt x="76" y="39"/>
                    <a:pt x="0" y="22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9"/>
                    <a:pt x="76" y="126"/>
                    <a:pt x="169" y="126"/>
                  </a:cubicBezTo>
                  <a:cubicBezTo>
                    <a:pt x="263" y="126"/>
                    <a:pt x="338" y="109"/>
                    <a:pt x="338" y="87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8" y="22"/>
                    <a:pt x="263" y="39"/>
                    <a:pt x="169" y="39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</p:grpSp>
      <p:sp>
        <p:nvSpPr>
          <p:cNvPr id="82" name="Rettangolo 6"/>
          <p:cNvSpPr/>
          <p:nvPr/>
        </p:nvSpPr>
        <p:spPr>
          <a:xfrm>
            <a:off x="9675263" y="3796207"/>
            <a:ext cx="122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Postgre</a:t>
            </a:r>
            <a:r>
              <a:rPr lang="en-GB" b="1" dirty="0"/>
              <a:t> DB</a:t>
            </a:r>
            <a:endParaRPr lang="it-IT" b="1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31501" r="4819" b="31229"/>
          <a:stretch/>
        </p:blipFill>
        <p:spPr>
          <a:xfrm>
            <a:off x="9588825" y="2302406"/>
            <a:ext cx="1256095" cy="392533"/>
          </a:xfrm>
          <a:prstGeom prst="rect">
            <a:avLst/>
          </a:prstGeom>
        </p:spPr>
      </p:pic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8148825" y="3303108"/>
            <a:ext cx="1440000" cy="0"/>
          </a:xfrm>
          <a:prstGeom prst="straightConnector1">
            <a:avLst/>
          </a:prstGeom>
          <a:ln w="38100" cap="flat" cmpd="sng" algn="ctr">
            <a:solidFill>
              <a:srgbClr val="4F86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8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Overview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08CD-8637-49E2-8C64-0B539A0874D0}" type="slidenum">
              <a:rPr lang="it-IT" smtClean="0"/>
              <a:t>3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042737" y="3331021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Number of flats per neighborhood on a CartoDB heatmap.</a:t>
            </a:r>
          </a:p>
          <a:p>
            <a:r>
              <a:rPr lang="it-IT" sz="2400" b="1" dirty="0"/>
              <a:t>(example in next slide). </a:t>
            </a:r>
          </a:p>
          <a:p>
            <a:endParaRPr lang="it-IT" sz="2400" b="1" dirty="0"/>
          </a:p>
          <a:p>
            <a:r>
              <a:rPr lang="it-IT" sz="2400" b="1" dirty="0"/>
              <a:t>You need to install this PowerPoint add-on to see it as a live content:</a:t>
            </a:r>
          </a:p>
          <a:p>
            <a:r>
              <a:rPr lang="it-IT" sz="2400" b="1" dirty="0"/>
              <a:t>https://www.liveslides.com</a:t>
            </a:r>
            <a:endParaRPr lang="it-IT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63289" y="1690688"/>
            <a:ext cx="20654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t-IT" sz="3600" b="1" dirty="0">
                <a:solidFill>
                  <a:prstClr val="black"/>
                </a:solidFill>
              </a:rPr>
              <a:t>1820€</a:t>
            </a:r>
          </a:p>
          <a:p>
            <a:pPr lvl="0" algn="ctr"/>
            <a:r>
              <a:rPr lang="it-IT" sz="2400" b="1" dirty="0">
                <a:solidFill>
                  <a:srgbClr val="4F868E"/>
                </a:solidFill>
              </a:rPr>
              <a:t>Average price</a:t>
            </a:r>
            <a:endParaRPr lang="it-IT" sz="3600" dirty="0">
              <a:solidFill>
                <a:prstClr val="black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44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8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db11613-9195-4390-8827-ca1da7566b07"/>
  <p:tag name="__PE_POLL_URL" val="True"/>
  <p:tag name="__PE_ORIG_SIZE" val="5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246</Words>
  <Application>Microsoft Office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HurmeGeometricSans2 Light</vt:lpstr>
      <vt:lpstr>Office Theme</vt:lpstr>
      <vt:lpstr>Data Source</vt:lpstr>
      <vt:lpstr>Data ETL</vt:lpstr>
      <vt:lpstr>Data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 M</dc:creator>
  <cp:lastModifiedBy>Florent M</cp:lastModifiedBy>
  <cp:revision>21</cp:revision>
  <dcterms:created xsi:type="dcterms:W3CDTF">2016-12-18T20:10:28Z</dcterms:created>
  <dcterms:modified xsi:type="dcterms:W3CDTF">2016-12-18T23:43:56Z</dcterms:modified>
</cp:coreProperties>
</file>