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68" r:id="rId2"/>
    <p:sldId id="501" r:id="rId3"/>
    <p:sldId id="523" r:id="rId4"/>
    <p:sldId id="506" r:id="rId5"/>
    <p:sldId id="524" r:id="rId6"/>
    <p:sldId id="525" r:id="rId7"/>
    <p:sldId id="526" r:id="rId8"/>
    <p:sldId id="527" r:id="rId9"/>
    <p:sldId id="528" r:id="rId10"/>
    <p:sldId id="529" r:id="rId11"/>
    <p:sldId id="566" r:id="rId12"/>
    <p:sldId id="567" r:id="rId13"/>
    <p:sldId id="568" r:id="rId14"/>
    <p:sldId id="292" r:id="rId15"/>
    <p:sldId id="293" r:id="rId16"/>
    <p:sldId id="294" r:id="rId17"/>
    <p:sldId id="295" r:id="rId18"/>
    <p:sldId id="296"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264" r:id="rId38"/>
    <p:sldId id="563" r:id="rId39"/>
    <p:sldId id="564" r:id="rId4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B9A7A-6842-4CBE-9769-F997AE12F4D7}" type="datetimeFigureOut">
              <a:rPr lang="es-CO" smtClean="0"/>
              <a:t>24/09/2023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5B641-5E8D-498B-841C-35D558B47A76}" type="slidenum">
              <a:rPr lang="es-CO" smtClean="0"/>
              <a:t>‹Nº›</a:t>
            </a:fld>
            <a:endParaRPr lang="es-CO"/>
          </a:p>
        </p:txBody>
      </p:sp>
    </p:spTree>
    <p:extLst>
      <p:ext uri="{BB962C8B-B14F-4D97-AF65-F5344CB8AC3E}">
        <p14:creationId xmlns:p14="http://schemas.microsoft.com/office/powerpoint/2010/main" val="43897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B2935-BFDC-FABE-877D-C9932774B29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7AFB9A0-43E7-9797-0E1E-5C5F31CB8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B690CB0-74D3-01BA-DB3E-014FB950D166}"/>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66D0217F-A9D8-742E-7B22-2640725039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CDF710-8AB5-3567-A45E-57DA62B05823}"/>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279193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BD0FC-7CE0-43D8-66BF-FD3273AA202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D25E973-DB19-9840-8885-35948EF6BF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7F07431-FE9E-5F08-367A-A5A305A11002}"/>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58089C3F-4F70-26DA-9811-8AD6CD7D32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D0BC359-A3C8-2913-5F97-EBEB86BA0925}"/>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191169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2F781F3-6F9E-CB07-0EE1-D0EB858AE3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F91E8E6-F183-64CE-20E9-497EDFAEBA4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C0BFDC3-0911-7273-B634-308651C169D6}"/>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BDB77362-B6A9-F757-7D84-CF585F2966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1B78E57-168E-385C-4468-693ADA0E7A07}"/>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4217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7558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24/09/2023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3008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23717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F2B32-EE60-A446-756C-5275433D7B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1E6631-6E17-B2FD-51DA-E32889F73DA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E3668CE-16BE-8BAA-7ED0-E5B3892898C5}"/>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14F2E591-D1A9-BF24-081B-E06F821BA3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734176-8892-8539-3E83-7008FC96DA0A}"/>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190495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F44DA-B089-9C0C-C79F-0E41DCE5E08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2A94D7B-0BEC-528D-025B-38B8F3F2F2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76E5D5-3D45-992B-4170-D433FE48D5AF}"/>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6379122A-39A2-2573-0B0E-365E3BBB61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CA8BB5E-414B-1B20-ACCA-A1249E80D5D0}"/>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78410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A0E82-F74E-0E42-5C1C-623263F617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F25BEAB-8EF2-698C-4D1C-94591DA5BF7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2B3D716-A546-C5D0-FD86-C670A1F6894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F4C991-7F9E-FB76-4205-6FBE11E4AA7D}"/>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6" name="Marcador de pie de página 5">
            <a:extLst>
              <a:ext uri="{FF2B5EF4-FFF2-40B4-BE49-F238E27FC236}">
                <a16:creationId xmlns:a16="http://schemas.microsoft.com/office/drawing/2014/main" id="{A59B883F-87A4-D42C-7FFE-D3D02827AA0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E50F802-A186-7AC0-5248-D7214A2827A5}"/>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311213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7D398-7EEB-DCB5-1ABA-6DCFA1C0DA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EBFE05B-1FB6-82AB-05D7-8F3DD1E23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B0424A8-8E08-32BF-4100-C7352F3A56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70BE6DF-A4F0-F1C4-2B1C-A5CDF9951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26749A1-7511-8EF3-41B0-5E4AB838FD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7FFB39C-14EC-4B79-B08E-CE7791A0AF5D}"/>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8" name="Marcador de pie de página 7">
            <a:extLst>
              <a:ext uri="{FF2B5EF4-FFF2-40B4-BE49-F238E27FC236}">
                <a16:creationId xmlns:a16="http://schemas.microsoft.com/office/drawing/2014/main" id="{735BECC0-E2AB-A153-12FD-77FA9428C8D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97D20CE-3572-493F-8E23-5C532E9AC87D}"/>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154833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49038-DEC9-4FDB-BBA3-3F6D88AA0B1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07F8CFE-EF81-6F29-580B-FAB4F9A1BB8C}"/>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4" name="Marcador de pie de página 3">
            <a:extLst>
              <a:ext uri="{FF2B5EF4-FFF2-40B4-BE49-F238E27FC236}">
                <a16:creationId xmlns:a16="http://schemas.microsoft.com/office/drawing/2014/main" id="{55322F64-4D0B-F8FC-175E-65F7D1C1C58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A5FCCA-E466-C5AB-897A-A96C56916972}"/>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306239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626BC4-5DB2-3F20-C30A-FAB285A932C6}"/>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3" name="Marcador de pie de página 2">
            <a:extLst>
              <a:ext uri="{FF2B5EF4-FFF2-40B4-BE49-F238E27FC236}">
                <a16:creationId xmlns:a16="http://schemas.microsoft.com/office/drawing/2014/main" id="{5645D1BE-252C-8F12-833C-96BB520DB0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F8BC9D0-E6B0-512B-B267-99604D73EEF9}"/>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35014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E941F-5CEF-58D4-1579-F556263F79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FA404EE-1120-2BB5-4E74-C1D93E65F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CCC15E9-1F95-D275-E00E-08EDFA0B7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AC8869-7304-AC12-BDDA-428BC8C664D3}"/>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6" name="Marcador de pie de página 5">
            <a:extLst>
              <a:ext uri="{FF2B5EF4-FFF2-40B4-BE49-F238E27FC236}">
                <a16:creationId xmlns:a16="http://schemas.microsoft.com/office/drawing/2014/main" id="{33BD27F8-452F-DDA3-4E36-84066785925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75D3310-DBB2-FDE9-9052-098C12979DE8}"/>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28987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14172-3F19-0E42-A23F-0BE64630D5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C258C39-C554-FAF4-2B5B-2C8C751CB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E8E9BA9-58CA-B5AB-5433-C58C19040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E98555-D589-10B8-E596-A2115E69A39A}"/>
              </a:ext>
            </a:extLst>
          </p:cNvPr>
          <p:cNvSpPr>
            <a:spLocks noGrp="1"/>
          </p:cNvSpPr>
          <p:nvPr>
            <p:ph type="dt" sz="half" idx="10"/>
          </p:nvPr>
        </p:nvSpPr>
        <p:spPr/>
        <p:txBody>
          <a:bodyPr/>
          <a:lstStyle/>
          <a:p>
            <a:fld id="{AD37058E-F39F-4835-9A9C-9232C81947E0}" type="datetimeFigureOut">
              <a:rPr lang="es-CO" smtClean="0"/>
              <a:t>24/09/2023</a:t>
            </a:fld>
            <a:endParaRPr lang="es-CO"/>
          </a:p>
        </p:txBody>
      </p:sp>
      <p:sp>
        <p:nvSpPr>
          <p:cNvPr id="6" name="Marcador de pie de página 5">
            <a:extLst>
              <a:ext uri="{FF2B5EF4-FFF2-40B4-BE49-F238E27FC236}">
                <a16:creationId xmlns:a16="http://schemas.microsoft.com/office/drawing/2014/main" id="{FE61812C-2F41-A7C3-1208-DE29E56E04E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27AF593-CB92-72C6-E996-0E17840542D2}"/>
              </a:ext>
            </a:extLst>
          </p:cNvPr>
          <p:cNvSpPr>
            <a:spLocks noGrp="1"/>
          </p:cNvSpPr>
          <p:nvPr>
            <p:ph type="sldNum" sz="quarter" idx="12"/>
          </p:nvPr>
        </p:nvSpPr>
        <p:spPr/>
        <p:txBody>
          <a:bodyPr/>
          <a:lstStyle/>
          <a:p>
            <a:fld id="{85A35CDE-E904-44FD-A0E5-C712251746DF}" type="slidenum">
              <a:rPr lang="es-CO" smtClean="0"/>
              <a:t>‹Nº›</a:t>
            </a:fld>
            <a:endParaRPr lang="es-CO"/>
          </a:p>
        </p:txBody>
      </p:sp>
    </p:spTree>
    <p:extLst>
      <p:ext uri="{BB962C8B-B14F-4D97-AF65-F5344CB8AC3E}">
        <p14:creationId xmlns:p14="http://schemas.microsoft.com/office/powerpoint/2010/main" val="106978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620677-8D2A-40B4-1A21-D9EAB73BD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96CA04D-AA71-B7DB-7B5B-935073F1A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1143121-68B4-B966-D624-A5E8872C7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7058E-F39F-4835-9A9C-9232C81947E0}" type="datetimeFigureOut">
              <a:rPr lang="es-CO" smtClean="0"/>
              <a:t>24/09/2023</a:t>
            </a:fld>
            <a:endParaRPr lang="es-CO"/>
          </a:p>
        </p:txBody>
      </p:sp>
      <p:sp>
        <p:nvSpPr>
          <p:cNvPr id="5" name="Marcador de pie de página 4">
            <a:extLst>
              <a:ext uri="{FF2B5EF4-FFF2-40B4-BE49-F238E27FC236}">
                <a16:creationId xmlns:a16="http://schemas.microsoft.com/office/drawing/2014/main" id="{3CDA0DB5-14A3-2171-3A76-D5F4EEA63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DA3655A-04FF-466F-756F-F5FB76314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35CDE-E904-44FD-A0E5-C712251746DF}" type="slidenum">
              <a:rPr lang="es-CO" smtClean="0"/>
              <a:t>‹Nº›</a:t>
            </a:fld>
            <a:endParaRPr lang="es-CO"/>
          </a:p>
        </p:txBody>
      </p:sp>
    </p:spTree>
    <p:extLst>
      <p:ext uri="{BB962C8B-B14F-4D97-AF65-F5344CB8AC3E}">
        <p14:creationId xmlns:p14="http://schemas.microsoft.com/office/powerpoint/2010/main" val="342864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995422" y="2551837"/>
            <a:ext cx="6453678" cy="923330"/>
          </a:xfrm>
          <a:prstGeom prst="rect">
            <a:avLst/>
          </a:prstGeom>
          <a:noFill/>
        </p:spPr>
        <p:txBody>
          <a:bodyPr wrap="square" rtlCol="0">
            <a:spAutoFit/>
          </a:bodyPr>
          <a:lstStyle/>
          <a:p>
            <a:r>
              <a:rPr lang="es-ES" sz="5400" b="1" dirty="0">
                <a:solidFill>
                  <a:schemeClr val="tx1">
                    <a:lumMod val="75000"/>
                    <a:lumOff val="25000"/>
                  </a:schemeClr>
                </a:solidFill>
                <a:latin typeface="Work Sans" pitchFamily="2" charset="77"/>
              </a:rPr>
              <a:t>Block </a:t>
            </a:r>
            <a:r>
              <a:rPr lang="es-ES" sz="5400" b="1" dirty="0" err="1">
                <a:solidFill>
                  <a:schemeClr val="tx1">
                    <a:lumMod val="75000"/>
                    <a:lumOff val="25000"/>
                  </a:schemeClr>
                </a:solidFill>
                <a:latin typeface="Work Sans" pitchFamily="2" charset="77"/>
              </a:rPr>
              <a:t>Chain</a:t>
            </a:r>
            <a:endParaRPr lang="es-ES" sz="5400" b="1" dirty="0">
              <a:solidFill>
                <a:schemeClr val="tx1">
                  <a:lumMod val="75000"/>
                  <a:lumOff val="25000"/>
                </a:schemeClr>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A5BCD21-C916-3988-6FD8-B141B9BFAD0F}"/>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B11B744D-B213-5B43-FE95-FA81770DAB6D}"/>
              </a:ext>
            </a:extLst>
          </p:cNvPr>
          <p:cNvSpPr txBox="1"/>
          <p:nvPr/>
        </p:nvSpPr>
        <p:spPr>
          <a:xfrm>
            <a:off x="1028655" y="2080881"/>
            <a:ext cx="4991752" cy="3549305"/>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8: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Haz clic en “Install” para iniciar la instalación.</a:t>
            </a:r>
            <a:endParaRPr lang="es-CO" sz="1867"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9: </a:t>
            </a:r>
            <a:r>
              <a:rPr lang="es-CO" sz="1867" dirty="0">
                <a:latin typeface="Arial" panose="020B0604020202020204" pitchFamily="34" charset="0"/>
                <a:ea typeface="Calibri" panose="020F0502020204030204" pitchFamily="34" charset="0"/>
                <a:cs typeface="Times New Roman" panose="02020603050405020304" pitchFamily="18" charset="0"/>
              </a:rPr>
              <a:t>El programa está instalado y listo para usar. Haz clic en “</a:t>
            </a:r>
            <a:r>
              <a:rPr lang="es-CO" sz="1867" dirty="0" err="1">
                <a:latin typeface="Arial" panose="020B0604020202020204" pitchFamily="34" charset="0"/>
                <a:ea typeface="Calibri" panose="020F0502020204030204" pitchFamily="34" charset="0"/>
                <a:cs typeface="Times New Roman" panose="02020603050405020304" pitchFamily="18" charset="0"/>
              </a:rPr>
              <a:t>Finish</a:t>
            </a:r>
            <a:r>
              <a:rPr lang="es-CO" sz="1867" dirty="0">
                <a:latin typeface="Arial" panose="020B0604020202020204" pitchFamily="34" charset="0"/>
                <a:ea typeface="Calibri" panose="020F0502020204030204" pitchFamily="34" charset="0"/>
                <a:cs typeface="Times New Roman" panose="02020603050405020304" pitchFamily="18" charset="0"/>
              </a:rPr>
              <a:t>” para finalizar la instalación y lanzar el programa.</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10;&#10;Descripción generada automáticamente">
            <a:extLst>
              <a:ext uri="{FF2B5EF4-FFF2-40B4-BE49-F238E27FC236}">
                <a16:creationId xmlns:a16="http://schemas.microsoft.com/office/drawing/2014/main" id="{32FE6EED-7EA2-2AD3-0BFC-001992B85B1C}"/>
              </a:ext>
            </a:extLst>
          </p:cNvPr>
          <p:cNvPicPr>
            <a:picLocks noChangeAspect="1"/>
          </p:cNvPicPr>
          <p:nvPr/>
        </p:nvPicPr>
        <p:blipFill>
          <a:blip r:embed="rId2"/>
          <a:stretch>
            <a:fillRect/>
          </a:stretch>
        </p:blipFill>
        <p:spPr>
          <a:xfrm>
            <a:off x="6380640" y="259878"/>
            <a:ext cx="4077536" cy="3142887"/>
          </a:xfrm>
          <a:prstGeom prst="rect">
            <a:avLst/>
          </a:prstGeom>
        </p:spPr>
      </p:pic>
      <p:pic>
        <p:nvPicPr>
          <p:cNvPr id="6" name="Imagen 5">
            <a:extLst>
              <a:ext uri="{FF2B5EF4-FFF2-40B4-BE49-F238E27FC236}">
                <a16:creationId xmlns:a16="http://schemas.microsoft.com/office/drawing/2014/main" id="{B152230F-B8A8-970B-F827-FBC601A5B74F}"/>
              </a:ext>
            </a:extLst>
          </p:cNvPr>
          <p:cNvPicPr>
            <a:picLocks noChangeAspect="1"/>
          </p:cNvPicPr>
          <p:nvPr/>
        </p:nvPicPr>
        <p:blipFill>
          <a:blip r:embed="rId3"/>
          <a:stretch>
            <a:fillRect/>
          </a:stretch>
        </p:blipFill>
        <p:spPr>
          <a:xfrm>
            <a:off x="6380640" y="3552291"/>
            <a:ext cx="4077536" cy="3169123"/>
          </a:xfrm>
          <a:prstGeom prst="rect">
            <a:avLst/>
          </a:prstGeom>
        </p:spPr>
      </p:pic>
      <p:sp>
        <p:nvSpPr>
          <p:cNvPr id="7" name="Rectángulo 6">
            <a:extLst>
              <a:ext uri="{FF2B5EF4-FFF2-40B4-BE49-F238E27FC236}">
                <a16:creationId xmlns:a16="http://schemas.microsoft.com/office/drawing/2014/main" id="{1A452BF9-0221-8DC8-ED54-6AD65F81585F}"/>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89167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D654609-6CD6-54F9-5299-FA23F0966D5C}"/>
              </a:ext>
            </a:extLst>
          </p:cNvPr>
          <p:cNvSpPr txBox="1"/>
          <p:nvPr/>
        </p:nvSpPr>
        <p:spPr>
          <a:xfrm>
            <a:off x="881108" y="574901"/>
            <a:ext cx="10029548"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10</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vamos a descargar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node</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js</a:t>
            </a:r>
            <a:r>
              <a:rPr lang="es-CO" sz="1800" dirty="0">
                <a:effectLst/>
                <a:latin typeface="Arial" panose="020B0604020202020204" pitchFamily="34" charset="0"/>
                <a:ea typeface="Calibri" panose="020F0502020204030204" pitchFamily="34" charset="0"/>
                <a:cs typeface="Times New Roman" panose="02020603050405020304" pitchFamily="18" charset="0"/>
              </a:rPr>
              <a:t>, entramos a Google y buscamos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node</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js</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download</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nterfaz de usuario gráfica, Aplicación&#10;&#10;Descripción generada automáticamente">
            <a:extLst>
              <a:ext uri="{FF2B5EF4-FFF2-40B4-BE49-F238E27FC236}">
                <a16:creationId xmlns:a16="http://schemas.microsoft.com/office/drawing/2014/main" id="{02449B6B-0D93-C362-D89E-147FC15D114D}"/>
              </a:ext>
            </a:extLst>
          </p:cNvPr>
          <p:cNvPicPr>
            <a:picLocks noChangeAspect="1"/>
          </p:cNvPicPr>
          <p:nvPr/>
        </p:nvPicPr>
        <p:blipFill rotWithShape="1">
          <a:blip r:embed="rId2">
            <a:extLst>
              <a:ext uri="{28A0092B-C50C-407E-A947-70E740481C1C}">
                <a14:useLocalDpi xmlns:a14="http://schemas.microsoft.com/office/drawing/2010/main" val="0"/>
              </a:ext>
            </a:extLst>
          </a:blip>
          <a:srcRect r="71298"/>
          <a:stretch/>
        </p:blipFill>
        <p:spPr>
          <a:xfrm>
            <a:off x="3222596" y="2054988"/>
            <a:ext cx="4853123" cy="4228111"/>
          </a:xfrm>
          <a:prstGeom prst="rect">
            <a:avLst/>
          </a:prstGeom>
        </p:spPr>
      </p:pic>
    </p:spTree>
    <p:extLst>
      <p:ext uri="{BB962C8B-B14F-4D97-AF65-F5344CB8AC3E}">
        <p14:creationId xmlns:p14="http://schemas.microsoft.com/office/powerpoint/2010/main" val="194977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98CFF2F-9AED-AFDA-B1D9-AC579C4BBCE8}"/>
              </a:ext>
            </a:extLst>
          </p:cNvPr>
          <p:cNvSpPr txBox="1"/>
          <p:nvPr/>
        </p:nvSpPr>
        <p:spPr>
          <a:xfrm>
            <a:off x="2638887" y="554407"/>
            <a:ext cx="6094520" cy="373757"/>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11</a:t>
            </a:r>
            <a:r>
              <a:rPr lang="es-CO" sz="1800" dirty="0">
                <a:effectLst/>
                <a:latin typeface="Arial" panose="020B0604020202020204" pitchFamily="34" charset="0"/>
                <a:ea typeface="Calibri" panose="020F0502020204030204" pitchFamily="34" charset="0"/>
                <a:cs typeface="Times New Roman" panose="02020603050405020304" pitchFamily="18" charset="0"/>
              </a:rPr>
              <a:t>: escogemos la primera opción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4C196DCC-4DA3-FEF3-A188-6B4992E71BB7}"/>
              </a:ext>
            </a:extLst>
          </p:cNvPr>
          <p:cNvPicPr>
            <a:picLocks noChangeAspect="1"/>
          </p:cNvPicPr>
          <p:nvPr/>
        </p:nvPicPr>
        <p:blipFill rotWithShape="1">
          <a:blip r:embed="rId2">
            <a:extLst>
              <a:ext uri="{28A0092B-C50C-407E-A947-70E740481C1C}">
                <a14:useLocalDpi xmlns:a14="http://schemas.microsoft.com/office/drawing/2010/main" val="0"/>
              </a:ext>
            </a:extLst>
          </a:blip>
          <a:srcRect b="55645"/>
          <a:stretch/>
        </p:blipFill>
        <p:spPr bwMode="auto">
          <a:xfrm>
            <a:off x="1426444" y="1818366"/>
            <a:ext cx="8563636" cy="3597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748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BFEE2F-AF2A-4D10-725C-BFF9B1C7E716}"/>
              </a:ext>
            </a:extLst>
          </p:cNvPr>
          <p:cNvSpPr txBox="1"/>
          <p:nvPr/>
        </p:nvSpPr>
        <p:spPr>
          <a:xfrm>
            <a:off x="2244201" y="264182"/>
            <a:ext cx="7703598"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12</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elegimos nuestro sistema operativo y los bits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Imagen que contiene Escala de tiempo&#10;&#10;Descripción generada automáticamente">
            <a:extLst>
              <a:ext uri="{FF2B5EF4-FFF2-40B4-BE49-F238E27FC236}">
                <a16:creationId xmlns:a16="http://schemas.microsoft.com/office/drawing/2014/main" id="{2239E699-1A10-2CD9-1100-1FD482EB55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24283"/>
          <a:stretch/>
        </p:blipFill>
        <p:spPr bwMode="auto">
          <a:xfrm>
            <a:off x="2411351" y="1766816"/>
            <a:ext cx="7590361" cy="40036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534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Aceptar el acuerdo de licencia de Node.js.">
            <a:extLst>
              <a:ext uri="{FF2B5EF4-FFF2-40B4-BE49-F238E27FC236}">
                <a16:creationId xmlns:a16="http://schemas.microsoft.com/office/drawing/2014/main" id="{376BC8C6-655B-7C81-D5A3-5F5B275CA23F}"/>
              </a:ext>
            </a:extLst>
          </p:cNvPr>
          <p:cNvPicPr>
            <a:picLocks noChangeAspect="1"/>
          </p:cNvPicPr>
          <p:nvPr/>
        </p:nvPicPr>
        <p:blipFill rotWithShape="1">
          <a:blip r:embed="rId2">
            <a:extLst>
              <a:ext uri="{28A0092B-C50C-407E-A947-70E740481C1C}">
                <a14:useLocalDpi xmlns:a14="http://schemas.microsoft.com/office/drawing/2010/main" val="0"/>
              </a:ext>
            </a:extLst>
          </a:blip>
          <a:srcRect l="2733" t="3125" r="2988" b="3428"/>
          <a:stretch/>
        </p:blipFill>
        <p:spPr bwMode="auto">
          <a:xfrm>
            <a:off x="6408189" y="3132143"/>
            <a:ext cx="4465956" cy="3482228"/>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Node.js</a:t>
            </a:r>
          </a:p>
        </p:txBody>
      </p:sp>
      <p:sp>
        <p:nvSpPr>
          <p:cNvPr id="6" name="CuadroTexto 5"/>
          <p:cNvSpPr txBox="1"/>
          <p:nvPr/>
        </p:nvSpPr>
        <p:spPr>
          <a:xfrm>
            <a:off x="1028655" y="2080881"/>
            <a:ext cx="4991752" cy="3408241"/>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12: </a:t>
            </a:r>
            <a:r>
              <a:rPr lang="es-CO" sz="1867" dirty="0">
                <a:latin typeface="Arial" panose="020B0604020202020204" pitchFamily="34" charset="0"/>
                <a:ea typeface="Calibri" panose="020F0502020204030204" pitchFamily="34" charset="0"/>
                <a:cs typeface="Times New Roman" panose="02020603050405020304" pitchFamily="18" charset="0"/>
              </a:rPr>
              <a:t>Eso nos descarga el instalador, cuando termine la descarga, le damos clic para ejecutarlo.</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13: </a:t>
            </a:r>
            <a:r>
              <a:rPr lang="es-CO" sz="1867" dirty="0">
                <a:latin typeface="Arial" panose="020B0604020202020204" pitchFamily="34" charset="0"/>
                <a:ea typeface="Calibri" panose="020F0502020204030204" pitchFamily="34" charset="0"/>
                <a:cs typeface="Times New Roman" panose="02020603050405020304" pitchFamily="18" charset="0"/>
              </a:rPr>
              <a:t>Eso nos abrirá el instalador de node.js, como primer paso tendremos que aceptar los términos.</a:t>
            </a:r>
            <a:endParaRPr lang="es-C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1145434" y="1851518"/>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3" name="Imagen 2" descr="Texto&#10;&#10;Descripción generada automáticamente">
            <a:extLst>
              <a:ext uri="{FF2B5EF4-FFF2-40B4-BE49-F238E27FC236}">
                <a16:creationId xmlns:a16="http://schemas.microsoft.com/office/drawing/2014/main" id="{AD49460E-B952-7A01-B089-545BB6E3AE47}"/>
              </a:ext>
            </a:extLst>
          </p:cNvPr>
          <p:cNvPicPr>
            <a:picLocks noChangeAspect="1"/>
          </p:cNvPicPr>
          <p:nvPr/>
        </p:nvPicPr>
        <p:blipFill>
          <a:blip r:embed="rId3"/>
          <a:stretch>
            <a:fillRect/>
          </a:stretch>
        </p:blipFill>
        <p:spPr>
          <a:xfrm>
            <a:off x="7009215" y="2126157"/>
            <a:ext cx="3263900" cy="723900"/>
          </a:xfrm>
          <a:prstGeom prst="rect">
            <a:avLst/>
          </a:prstGeom>
        </p:spPr>
      </p:pic>
    </p:spTree>
    <p:extLst>
      <p:ext uri="{BB962C8B-B14F-4D97-AF65-F5344CB8AC3E}">
        <p14:creationId xmlns:p14="http://schemas.microsoft.com/office/powerpoint/2010/main" val="346396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Seleccionar la carpeta de instalación de Node.js.">
            <a:extLst>
              <a:ext uri="{FF2B5EF4-FFF2-40B4-BE49-F238E27FC236}">
                <a16:creationId xmlns:a16="http://schemas.microsoft.com/office/drawing/2014/main" id="{C2DA8307-A55B-FE86-4D8F-8BF187508FA4}"/>
              </a:ext>
            </a:extLst>
          </p:cNvPr>
          <p:cNvPicPr>
            <a:picLocks noChangeAspect="1"/>
          </p:cNvPicPr>
          <p:nvPr/>
        </p:nvPicPr>
        <p:blipFill rotWithShape="1">
          <a:blip r:embed="rId2">
            <a:extLst>
              <a:ext uri="{28A0092B-C50C-407E-A947-70E740481C1C}">
                <a14:useLocalDpi xmlns:a14="http://schemas.microsoft.com/office/drawing/2010/main" val="0"/>
              </a:ext>
            </a:extLst>
          </a:blip>
          <a:srcRect l="2213" t="3246" r="1621" b="3096"/>
          <a:stretch/>
        </p:blipFill>
        <p:spPr bwMode="auto">
          <a:xfrm>
            <a:off x="6539528" y="1817475"/>
            <a:ext cx="5054600" cy="3965731"/>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Node.js</a:t>
            </a:r>
          </a:p>
        </p:txBody>
      </p:sp>
      <p:sp>
        <p:nvSpPr>
          <p:cNvPr id="6" name="CuadroTexto 5"/>
          <p:cNvSpPr txBox="1"/>
          <p:nvPr/>
        </p:nvSpPr>
        <p:spPr>
          <a:xfrm>
            <a:off x="1028655" y="3579840"/>
            <a:ext cx="4991752" cy="1614160"/>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14: </a:t>
            </a:r>
            <a:r>
              <a:rPr lang="es-CO" sz="1867" dirty="0">
                <a:latin typeface="Arial" panose="020B0604020202020204" pitchFamily="34" charset="0"/>
                <a:ea typeface="Calibri" panose="020F0502020204030204" pitchFamily="34" charset="0"/>
                <a:cs typeface="Times New Roman" panose="02020603050405020304" pitchFamily="18" charset="0"/>
              </a:rPr>
              <a:t>A continuación, selecciona el destino donde quieres instalar Node.js. Si no quieres cambiar el directorio, sigue con la ubicación predeterminada de Windows y vuelve a hacer clic en el botón Siguiente.</a:t>
            </a:r>
            <a:endParaRPr lang="es-C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1145434" y="3350478"/>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55878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Opciones de &quot;Configuración personalizada&quot; en el instalador de Node.js.">
            <a:extLst>
              <a:ext uri="{FF2B5EF4-FFF2-40B4-BE49-F238E27FC236}">
                <a16:creationId xmlns:a16="http://schemas.microsoft.com/office/drawing/2014/main" id="{5149D39A-5EBB-59E6-4AA6-1A7C651DAF33}"/>
              </a:ext>
            </a:extLst>
          </p:cNvPr>
          <p:cNvPicPr>
            <a:picLocks noChangeAspect="1"/>
          </p:cNvPicPr>
          <p:nvPr/>
        </p:nvPicPr>
        <p:blipFill rotWithShape="1">
          <a:blip r:embed="rId2">
            <a:extLst>
              <a:ext uri="{28A0092B-C50C-407E-A947-70E740481C1C}">
                <a14:useLocalDpi xmlns:a14="http://schemas.microsoft.com/office/drawing/2010/main" val="0"/>
              </a:ext>
            </a:extLst>
          </a:blip>
          <a:srcRect l="2414" t="2553" r="2434" b="2962"/>
          <a:stretch/>
        </p:blipFill>
        <p:spPr bwMode="auto">
          <a:xfrm>
            <a:off x="6311417" y="1573473"/>
            <a:ext cx="5129544" cy="4012735"/>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1028655" y="1397060"/>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Node.js</a:t>
            </a:r>
          </a:p>
        </p:txBody>
      </p:sp>
      <p:sp>
        <p:nvSpPr>
          <p:cNvPr id="6" name="CuadroTexto 5"/>
          <p:cNvSpPr txBox="1"/>
          <p:nvPr/>
        </p:nvSpPr>
        <p:spPr>
          <a:xfrm>
            <a:off x="1028655" y="3159426"/>
            <a:ext cx="4991752" cy="2536528"/>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15: </a:t>
            </a:r>
            <a:r>
              <a:rPr lang="es-CO" sz="1867" dirty="0">
                <a:latin typeface="Arial" panose="020B0604020202020204" pitchFamily="34" charset="0"/>
                <a:ea typeface="Calibri" panose="020F0502020204030204" pitchFamily="34" charset="0"/>
                <a:cs typeface="Times New Roman" panose="02020603050405020304" pitchFamily="18" charset="0"/>
              </a:rPr>
              <a:t>La siguiente pantalla te mostrará las opciones de configuración personalizada. Si quieres una instalación estándar con las características por defecto de Node.js, haz clic en el botón Siguiente. De lo contrario, puedes seleccionar tus elementos específicos en los iconos en el árbol antes de hacer clic en Siguiente:</a:t>
            </a:r>
            <a:endParaRPr lang="es-C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1145434" y="2930063"/>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07617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erramientas para módulos nativos en el instalador de Node.js.">
            <a:extLst>
              <a:ext uri="{FF2B5EF4-FFF2-40B4-BE49-F238E27FC236}">
                <a16:creationId xmlns:a16="http://schemas.microsoft.com/office/drawing/2014/main" id="{9317EEC4-548D-E9FE-0076-25F89CDC82DF}"/>
              </a:ext>
            </a:extLst>
          </p:cNvPr>
          <p:cNvPicPr>
            <a:picLocks noChangeAspect="1"/>
          </p:cNvPicPr>
          <p:nvPr/>
        </p:nvPicPr>
        <p:blipFill rotWithShape="1">
          <a:blip r:embed="rId2">
            <a:extLst>
              <a:ext uri="{28A0092B-C50C-407E-A947-70E740481C1C}">
                <a14:useLocalDpi xmlns:a14="http://schemas.microsoft.com/office/drawing/2010/main" val="0"/>
              </a:ext>
            </a:extLst>
          </a:blip>
          <a:srcRect l="2415" t="2537" r="2635" b="3359"/>
          <a:stretch/>
        </p:blipFill>
        <p:spPr bwMode="auto">
          <a:xfrm>
            <a:off x="6376651" y="1643090"/>
            <a:ext cx="5235207" cy="4114727"/>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Node.js</a:t>
            </a:r>
          </a:p>
        </p:txBody>
      </p:sp>
      <p:sp>
        <p:nvSpPr>
          <p:cNvPr id="6" name="CuadroTexto 5"/>
          <p:cNvSpPr txBox="1"/>
          <p:nvPr/>
        </p:nvSpPr>
        <p:spPr>
          <a:xfrm>
            <a:off x="1028655" y="3579840"/>
            <a:ext cx="4991752" cy="1921616"/>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16: </a:t>
            </a:r>
            <a:r>
              <a:rPr lang="es-CO" sz="1867" dirty="0">
                <a:latin typeface="Arial" panose="020B0604020202020204" pitchFamily="34" charset="0"/>
                <a:ea typeface="Calibri" panose="020F0502020204030204" pitchFamily="34" charset="0"/>
                <a:cs typeface="Times New Roman" panose="02020603050405020304" pitchFamily="18" charset="0"/>
              </a:rPr>
              <a:t>Node.js te ofrece opciones para instalar herramientas para módulos nativos. Si estás interesado en ellas, haz clic en la casilla para marcar tus preferencias, o haz clic en Siguiente para seguir con la opción predeterminada:</a:t>
            </a:r>
            <a:endParaRPr lang="es-C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1145434" y="3350478"/>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402905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rminando la instalación de Node.js en Windows.">
            <a:extLst>
              <a:ext uri="{FF2B5EF4-FFF2-40B4-BE49-F238E27FC236}">
                <a16:creationId xmlns:a16="http://schemas.microsoft.com/office/drawing/2014/main" id="{AAE1BEAA-0B42-3E79-E0B7-F4A1BA4C2790}"/>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3736" r="3380" b="4774"/>
          <a:stretch/>
        </p:blipFill>
        <p:spPr bwMode="auto">
          <a:xfrm>
            <a:off x="6380640" y="3537955"/>
            <a:ext cx="4077536" cy="3183459"/>
          </a:xfrm>
          <a:prstGeom prst="rect">
            <a:avLst/>
          </a:prstGeom>
          <a:noFill/>
          <a:ln>
            <a:noFill/>
          </a:ln>
        </p:spPr>
      </p:pic>
      <p:pic>
        <p:nvPicPr>
          <p:cNvPr id="2" name="Imagen 1" descr="Iniciando la instalación de Node.js.">
            <a:extLst>
              <a:ext uri="{FF2B5EF4-FFF2-40B4-BE49-F238E27FC236}">
                <a16:creationId xmlns:a16="http://schemas.microsoft.com/office/drawing/2014/main" id="{6B0ADC62-21A6-B408-E2F1-513BD55F1C6E}"/>
              </a:ext>
            </a:extLst>
          </p:cNvPr>
          <p:cNvPicPr>
            <a:picLocks noChangeAspect="1"/>
          </p:cNvPicPr>
          <p:nvPr/>
        </p:nvPicPr>
        <p:blipFill rotWithShape="1">
          <a:blip r:embed="rId3">
            <a:extLst>
              <a:ext uri="{28A0092B-C50C-407E-A947-70E740481C1C}">
                <a14:useLocalDpi xmlns:a14="http://schemas.microsoft.com/office/drawing/2010/main" val="0"/>
              </a:ext>
            </a:extLst>
          </a:blip>
          <a:srcRect l="2817" t="3121" r="3236" b="2193"/>
          <a:stretch/>
        </p:blipFill>
        <p:spPr bwMode="auto">
          <a:xfrm>
            <a:off x="6380640" y="224228"/>
            <a:ext cx="4077536" cy="3178537"/>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Node.js</a:t>
            </a:r>
          </a:p>
        </p:txBody>
      </p:sp>
      <p:sp>
        <p:nvSpPr>
          <p:cNvPr id="6" name="CuadroTexto 5"/>
          <p:cNvSpPr txBox="1"/>
          <p:nvPr/>
        </p:nvSpPr>
        <p:spPr>
          <a:xfrm>
            <a:off x="1028655" y="2080881"/>
            <a:ext cx="4991752" cy="3715697"/>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17: </a:t>
            </a:r>
            <a:r>
              <a:rPr lang="es-CO" sz="1867" dirty="0">
                <a:latin typeface="Arial" panose="020B0604020202020204" pitchFamily="34" charset="0"/>
                <a:ea typeface="Calibri" panose="020F0502020204030204" pitchFamily="34" charset="0"/>
                <a:cs typeface="Times New Roman" panose="02020603050405020304" pitchFamily="18" charset="0"/>
              </a:rPr>
              <a:t>Por último, y esta es la parte más fácil de todas, haz clic en el botón Instalar para comenzar el proceso de instalación:</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18: </a:t>
            </a:r>
            <a:r>
              <a:rPr lang="es-CO" sz="1867" dirty="0">
                <a:latin typeface="Arial" panose="020B0604020202020204" pitchFamily="34" charset="0"/>
                <a:ea typeface="Calibri" panose="020F0502020204030204" pitchFamily="34" charset="0"/>
                <a:cs typeface="Times New Roman" panose="02020603050405020304" pitchFamily="18" charset="0"/>
              </a:rPr>
              <a:t>El sistema completará la instalación en unos segundos o minutos y te mostrará un mensaje de éxito. Haz clic en el botón Finalizar para cerrar el instalador de Node.js.</a:t>
            </a:r>
            <a:endParaRPr lang="es-C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1145434" y="1851518"/>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408222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389BABD-A00E-3149-2813-BD6999647CB5}"/>
              </a:ext>
            </a:extLst>
          </p:cNvPr>
          <p:cNvSpPr txBox="1"/>
          <p:nvPr/>
        </p:nvSpPr>
        <p:spPr>
          <a:xfrm>
            <a:off x="168675" y="104384"/>
            <a:ext cx="8555854" cy="373757"/>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a:t>
            </a:r>
            <a:r>
              <a:rPr lang="es-CO" b="1" dirty="0">
                <a:latin typeface="Arial" panose="020B0604020202020204" pitchFamily="34" charset="0"/>
                <a:ea typeface="Calibri" panose="020F0502020204030204" pitchFamily="34" charset="0"/>
                <a:cs typeface="Times New Roman" panose="02020603050405020304" pitchFamily="18" charset="0"/>
              </a:rPr>
              <a:t>19</a:t>
            </a:r>
            <a:r>
              <a:rPr lang="es-CO" sz="1800" b="1" dirty="0">
                <a:effectLst/>
                <a:latin typeface="Arial" panose="020B0604020202020204" pitchFamily="34" charset="0"/>
                <a:ea typeface="Calibri" panose="020F0502020204030204" pitchFamily="34" charset="0"/>
                <a:cs typeface="Times New Roman" panose="02020603050405020304" pitchFamily="18" charset="0"/>
              </a:rPr>
              <a:t>:</a:t>
            </a:r>
            <a:r>
              <a:rPr lang="es-CO" sz="1800" dirty="0">
                <a:effectLst/>
                <a:latin typeface="Arial" panose="020B0604020202020204" pitchFamily="34" charset="0"/>
                <a:ea typeface="Calibri" panose="020F0502020204030204" pitchFamily="34" charset="0"/>
                <a:cs typeface="Times New Roman" panose="02020603050405020304" pitchFamily="18" charset="0"/>
              </a:rPr>
              <a:t>Creamos una carpeta raíz. En nuestro caso la llamaremos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blockchain</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5A1EE711-8E3D-7CF1-18A8-1B7CA496D402}"/>
              </a:ext>
            </a:extLst>
          </p:cNvPr>
          <p:cNvPicPr>
            <a:picLocks noChangeAspect="1"/>
          </p:cNvPicPr>
          <p:nvPr/>
        </p:nvPicPr>
        <p:blipFill>
          <a:blip r:embed="rId2"/>
          <a:stretch>
            <a:fillRect/>
          </a:stretch>
        </p:blipFill>
        <p:spPr>
          <a:xfrm>
            <a:off x="168675" y="664304"/>
            <a:ext cx="7820836" cy="303094"/>
          </a:xfrm>
          <a:prstGeom prst="rect">
            <a:avLst/>
          </a:prstGeom>
        </p:spPr>
      </p:pic>
      <p:sp>
        <p:nvSpPr>
          <p:cNvPr id="8" name="CuadroTexto 7">
            <a:extLst>
              <a:ext uri="{FF2B5EF4-FFF2-40B4-BE49-F238E27FC236}">
                <a16:creationId xmlns:a16="http://schemas.microsoft.com/office/drawing/2014/main" id="{3A44F7A8-B8EC-D85C-EC66-92D9E5627E4B}"/>
              </a:ext>
            </a:extLst>
          </p:cNvPr>
          <p:cNvSpPr txBox="1"/>
          <p:nvPr/>
        </p:nvSpPr>
        <p:spPr>
          <a:xfrm>
            <a:off x="168675" y="2128493"/>
            <a:ext cx="8822185"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20</a:t>
            </a:r>
            <a:r>
              <a:rPr lang="es-CO" sz="1800" dirty="0">
                <a:effectLst/>
                <a:latin typeface="Arial" panose="020B0604020202020204" pitchFamily="34" charset="0"/>
                <a:ea typeface="Calibri" panose="020F0502020204030204" pitchFamily="34" charset="0"/>
                <a:cs typeface="Times New Roman" panose="02020603050405020304" pitchFamily="18" charset="0"/>
              </a:rPr>
              <a:t>:En el buscador de archivos escribimos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cmd</a:t>
            </a:r>
            <a:r>
              <a:rPr lang="es-CO" sz="1800" dirty="0">
                <a:effectLst/>
                <a:latin typeface="Arial" panose="020B0604020202020204" pitchFamily="34" charset="0"/>
                <a:ea typeface="Calibri" panose="020F0502020204030204" pitchFamily="34" charset="0"/>
                <a:cs typeface="Times New Roman" panose="02020603050405020304" pitchFamily="18" charset="0"/>
              </a:rPr>
              <a:t>” y se nos abrirá la consola.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descr="Tabla&#10;&#10;Descripción generada automáticamente con confianza media">
            <a:extLst>
              <a:ext uri="{FF2B5EF4-FFF2-40B4-BE49-F238E27FC236}">
                <a16:creationId xmlns:a16="http://schemas.microsoft.com/office/drawing/2014/main" id="{9D587284-3653-47F2-D3D2-7F300224C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94" y="2617750"/>
            <a:ext cx="7962910" cy="1738001"/>
          </a:xfrm>
          <a:prstGeom prst="rect">
            <a:avLst/>
          </a:prstGeom>
        </p:spPr>
      </p:pic>
    </p:spTree>
    <p:extLst>
      <p:ext uri="{BB962C8B-B14F-4D97-AF65-F5344CB8AC3E}">
        <p14:creationId xmlns:p14="http://schemas.microsoft.com/office/powerpoint/2010/main" val="353744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991258" y="2014149"/>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tx1">
                    <a:lumMod val="95000"/>
                    <a:lumOff val="5000"/>
                  </a:schemeClr>
                </a:solidFill>
                <a:latin typeface="Work Sans Medium" pitchFamily="2" charset="77"/>
              </a:rPr>
              <a:t>Introducción</a:t>
            </a:r>
            <a:endParaRPr lang="es-CO" dirty="0">
              <a:solidFill>
                <a:schemeClr val="tx1">
                  <a:lumMod val="95000"/>
                  <a:lumOff val="5000"/>
                </a:schemeClr>
              </a:solidFill>
              <a:latin typeface="Work Sans Medium" pitchFamily="2" charset="77"/>
            </a:endParaRPr>
          </a:p>
        </p:txBody>
      </p:sp>
      <p:sp>
        <p:nvSpPr>
          <p:cNvPr id="3" name="CuadroTexto 2">
            <a:extLst>
              <a:ext uri="{FF2B5EF4-FFF2-40B4-BE49-F238E27FC236}">
                <a16:creationId xmlns:a16="http://schemas.microsoft.com/office/drawing/2014/main" id="{DA3282C4-790E-0340-E2F6-BAB53134EE99}"/>
              </a:ext>
            </a:extLst>
          </p:cNvPr>
          <p:cNvSpPr txBox="1"/>
          <p:nvPr/>
        </p:nvSpPr>
        <p:spPr>
          <a:xfrm>
            <a:off x="1357666" y="2986391"/>
            <a:ext cx="9554490" cy="1292662"/>
          </a:xfrm>
          <a:prstGeom prst="rect">
            <a:avLst/>
          </a:prstGeom>
          <a:noFill/>
        </p:spPr>
        <p:txBody>
          <a:bodyPr wrap="square" rtlCol="0">
            <a:spAutoFit/>
          </a:bodyPr>
          <a:lstStyle/>
          <a:p>
            <a:pPr algn="ctr"/>
            <a:r>
              <a:rPr lang="es-ES" sz="2000" dirty="0"/>
              <a:t>En esta presentación se desarrolla un proyecto para entender mejor la lógica de programación del lenguaje JavaScript para esto se desarrollará un sistema de bloques encadenados</a:t>
            </a:r>
          </a:p>
          <a:p>
            <a:endParaRPr lang="es-CO" dirty="0"/>
          </a:p>
        </p:txBody>
      </p:sp>
    </p:spTree>
    <p:extLst>
      <p:ext uri="{BB962C8B-B14F-4D97-AF65-F5344CB8AC3E}">
        <p14:creationId xmlns:p14="http://schemas.microsoft.com/office/powerpoint/2010/main" val="150040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3A85BD-7187-899C-7C5B-CABC731B6921}"/>
              </a:ext>
            </a:extLst>
          </p:cNvPr>
          <p:cNvSpPr txBox="1"/>
          <p:nvPr/>
        </p:nvSpPr>
        <p:spPr>
          <a:xfrm>
            <a:off x="259672" y="190422"/>
            <a:ext cx="6094520"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22:</a:t>
            </a:r>
            <a:r>
              <a:rPr lang="es-CO" sz="1800" dirty="0">
                <a:effectLst/>
                <a:latin typeface="Arial" panose="020B0604020202020204" pitchFamily="34" charset="0"/>
                <a:ea typeface="Calibri" panose="020F0502020204030204" pitchFamily="34" charset="0"/>
                <a:cs typeface="Times New Roman" panose="02020603050405020304" pitchFamily="18" charset="0"/>
              </a:rPr>
              <a:t>Escribimos en la consola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code</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Texto&#10;&#10;Descripción generada automáticamente">
            <a:extLst>
              <a:ext uri="{FF2B5EF4-FFF2-40B4-BE49-F238E27FC236}">
                <a16:creationId xmlns:a16="http://schemas.microsoft.com/office/drawing/2014/main" id="{DC0A09B3-534A-E602-ADB5-25C3E42D8FA1}"/>
              </a:ext>
            </a:extLst>
          </p:cNvPr>
          <p:cNvPicPr>
            <a:picLocks noChangeAspect="1"/>
          </p:cNvPicPr>
          <p:nvPr/>
        </p:nvPicPr>
        <p:blipFill>
          <a:blip r:embed="rId2"/>
          <a:stretch>
            <a:fillRect/>
          </a:stretch>
        </p:blipFill>
        <p:spPr>
          <a:xfrm>
            <a:off x="327780" y="631794"/>
            <a:ext cx="6142488" cy="1454458"/>
          </a:xfrm>
          <a:prstGeom prst="rect">
            <a:avLst/>
          </a:prstGeom>
        </p:spPr>
      </p:pic>
      <p:sp>
        <p:nvSpPr>
          <p:cNvPr id="6" name="CuadroTexto 5">
            <a:extLst>
              <a:ext uri="{FF2B5EF4-FFF2-40B4-BE49-F238E27FC236}">
                <a16:creationId xmlns:a16="http://schemas.microsoft.com/office/drawing/2014/main" id="{C16FC3CB-9B94-B50A-C4A5-EC70788643EF}"/>
              </a:ext>
            </a:extLst>
          </p:cNvPr>
          <p:cNvSpPr txBox="1"/>
          <p:nvPr/>
        </p:nvSpPr>
        <p:spPr>
          <a:xfrm>
            <a:off x="259672" y="2086252"/>
            <a:ext cx="6094520" cy="772712"/>
          </a:xfrm>
          <a:prstGeom prst="rect">
            <a:avLst/>
          </a:prstGeom>
          <a:noFill/>
        </p:spPr>
        <p:txBody>
          <a:bodyPr wrap="square">
            <a:spAutoFit/>
          </a:bodyPr>
          <a:lstStyle/>
          <a:p>
            <a:pPr>
              <a:lnSpc>
                <a:spcPct val="107000"/>
              </a:lnSpc>
              <a:spcAft>
                <a:spcPts val="800"/>
              </a:spcAft>
            </a:pPr>
            <a:r>
              <a:rPr lang="es-CO" sz="1800" dirty="0">
                <a:effectLst/>
                <a:latin typeface="Arial" panose="020B0604020202020204" pitchFamily="34" charset="0"/>
                <a:ea typeface="Calibri" panose="020F0502020204030204" pitchFamily="34" charset="0"/>
                <a:cs typeface="Times New Roman" panose="02020603050405020304" pitchFamily="18" charset="0"/>
              </a:rPr>
              <a:t>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23</a:t>
            </a:r>
            <a:r>
              <a:rPr lang="es-CO" sz="1800" dirty="0">
                <a:effectLst/>
                <a:latin typeface="Arial" panose="020B0604020202020204" pitchFamily="34" charset="0"/>
                <a:ea typeface="Calibri" panose="020F0502020204030204" pitchFamily="34" charset="0"/>
                <a:cs typeface="Times New Roman" panose="02020603050405020304" pitchFamily="18" charset="0"/>
              </a:rPr>
              <a:t>: nos abre esta pestaña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Captura de pantalla de un celular&#10;&#10;Descripción generada automáticamente">
            <a:extLst>
              <a:ext uri="{FF2B5EF4-FFF2-40B4-BE49-F238E27FC236}">
                <a16:creationId xmlns:a16="http://schemas.microsoft.com/office/drawing/2014/main" id="{E089398A-E361-8373-AC25-0D25883B7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79" y="3095000"/>
            <a:ext cx="6398981" cy="3359066"/>
          </a:xfrm>
          <a:prstGeom prst="rect">
            <a:avLst/>
          </a:prstGeom>
        </p:spPr>
      </p:pic>
    </p:spTree>
    <p:extLst>
      <p:ext uri="{BB962C8B-B14F-4D97-AF65-F5344CB8AC3E}">
        <p14:creationId xmlns:p14="http://schemas.microsoft.com/office/powerpoint/2010/main" val="206456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72BA426-285A-C1AD-6365-CC2A5A3881B7}"/>
              </a:ext>
            </a:extLst>
          </p:cNvPr>
          <p:cNvSpPr txBox="1"/>
          <p:nvPr/>
        </p:nvSpPr>
        <p:spPr>
          <a:xfrm>
            <a:off x="170894" y="139895"/>
            <a:ext cx="10801905" cy="670120"/>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24</a:t>
            </a:r>
            <a:r>
              <a:rPr lang="es-CO" sz="1800" dirty="0">
                <a:effectLst/>
                <a:latin typeface="Arial" panose="020B0604020202020204" pitchFamily="34" charset="0"/>
                <a:ea typeface="Calibri" panose="020F0502020204030204" pitchFamily="34" charset="0"/>
                <a:cs typeface="Times New Roman" panose="02020603050405020304" pitchFamily="18" charset="0"/>
              </a:rPr>
              <a:t>:  en la barra superior del visual a la derecha encontraremos la opción para abrir la consola el visual.</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97721DD-9F61-DFF8-E85D-40D2256F7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89" y="1007945"/>
            <a:ext cx="9698790" cy="601982"/>
          </a:xfrm>
          <a:prstGeom prst="rect">
            <a:avLst/>
          </a:prstGeom>
        </p:spPr>
      </p:pic>
      <p:sp>
        <p:nvSpPr>
          <p:cNvPr id="6" name="CuadroTexto 5">
            <a:extLst>
              <a:ext uri="{FF2B5EF4-FFF2-40B4-BE49-F238E27FC236}">
                <a16:creationId xmlns:a16="http://schemas.microsoft.com/office/drawing/2014/main" id="{13627BB5-0299-0851-BB26-F7760195FBA5}"/>
              </a:ext>
            </a:extLst>
          </p:cNvPr>
          <p:cNvSpPr txBox="1"/>
          <p:nvPr/>
        </p:nvSpPr>
        <p:spPr>
          <a:xfrm>
            <a:off x="170893" y="1944802"/>
            <a:ext cx="11689673" cy="670120"/>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25</a:t>
            </a:r>
            <a:r>
              <a:rPr lang="es-CO" sz="1800" dirty="0">
                <a:effectLst/>
                <a:latin typeface="Arial" panose="020B0604020202020204" pitchFamily="34" charset="0"/>
                <a:ea typeface="Calibri" panose="020F0502020204030204" pitchFamily="34" charset="0"/>
                <a:cs typeface="Times New Roman" panose="02020603050405020304" pitchFamily="18" charset="0"/>
              </a:rPr>
              <a:t>: una vez abierta la consola abrimos el menú desplegable del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powershell</a:t>
            </a:r>
            <a:r>
              <a:rPr lang="es-CO" sz="1800" dirty="0">
                <a:effectLst/>
                <a:latin typeface="Arial" panose="020B0604020202020204" pitchFamily="34" charset="0"/>
                <a:ea typeface="Calibri" panose="020F0502020204030204" pitchFamily="34" charset="0"/>
                <a:cs typeface="Times New Roman" panose="02020603050405020304" pitchFamily="18" charset="0"/>
              </a:rPr>
              <a:t> y seleccionamos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Command</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Prompt</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2C88C1C3-FE02-E136-E31F-FF03391D4809}"/>
              </a:ext>
            </a:extLst>
          </p:cNvPr>
          <p:cNvPicPr>
            <a:picLocks noChangeAspect="1"/>
          </p:cNvPicPr>
          <p:nvPr/>
        </p:nvPicPr>
        <p:blipFill>
          <a:blip r:embed="rId3"/>
          <a:stretch>
            <a:fillRect/>
          </a:stretch>
        </p:blipFill>
        <p:spPr>
          <a:xfrm>
            <a:off x="3648722" y="2631979"/>
            <a:ext cx="4086126" cy="4086126"/>
          </a:xfrm>
          <a:prstGeom prst="rect">
            <a:avLst/>
          </a:prstGeom>
        </p:spPr>
      </p:pic>
    </p:spTree>
    <p:extLst>
      <p:ext uri="{BB962C8B-B14F-4D97-AF65-F5344CB8AC3E}">
        <p14:creationId xmlns:p14="http://schemas.microsoft.com/office/powerpoint/2010/main" val="200544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23FF38F-E6FC-87F4-667D-5531E8D94C33}"/>
              </a:ext>
            </a:extLst>
          </p:cNvPr>
          <p:cNvSpPr txBox="1"/>
          <p:nvPr/>
        </p:nvSpPr>
        <p:spPr>
          <a:xfrm>
            <a:off x="162016" y="210916"/>
            <a:ext cx="7428391"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26</a:t>
            </a:r>
            <a:r>
              <a:rPr lang="es-CO" sz="1800" dirty="0">
                <a:effectLst/>
                <a:latin typeface="Arial" panose="020B0604020202020204" pitchFamily="34" charset="0"/>
                <a:ea typeface="Calibri" panose="020F0502020204030204" pitchFamily="34" charset="0"/>
                <a:cs typeface="Times New Roman" panose="02020603050405020304" pitchFamily="18" charset="0"/>
              </a:rPr>
              <a:t>: eliminamos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powershell</a:t>
            </a:r>
            <a:r>
              <a:rPr lang="es-CO" sz="1800" dirty="0">
                <a:effectLst/>
                <a:latin typeface="Arial" panose="020B0604020202020204" pitchFamily="34" charset="0"/>
                <a:ea typeface="Calibri" panose="020F0502020204030204" pitchFamily="34" charset="0"/>
                <a:cs typeface="Times New Roman" panose="02020603050405020304" pitchFamily="18" charset="0"/>
              </a:rPr>
              <a:t> y nos quedamos con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cmd</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Interfaz de usuario gráfica, Aplicación, Teams&#10;&#10;Descripción generada automáticamente">
            <a:extLst>
              <a:ext uri="{FF2B5EF4-FFF2-40B4-BE49-F238E27FC236}">
                <a16:creationId xmlns:a16="http://schemas.microsoft.com/office/drawing/2014/main" id="{DFAB3E8D-8A74-6752-F52E-180F26646C86}"/>
              </a:ext>
            </a:extLst>
          </p:cNvPr>
          <p:cNvPicPr>
            <a:picLocks noChangeAspect="1"/>
          </p:cNvPicPr>
          <p:nvPr/>
        </p:nvPicPr>
        <p:blipFill>
          <a:blip r:embed="rId2"/>
          <a:stretch>
            <a:fillRect/>
          </a:stretch>
        </p:blipFill>
        <p:spPr>
          <a:xfrm>
            <a:off x="391171" y="730142"/>
            <a:ext cx="2875811" cy="1840032"/>
          </a:xfrm>
          <a:prstGeom prst="rect">
            <a:avLst/>
          </a:prstGeom>
        </p:spPr>
      </p:pic>
      <p:sp>
        <p:nvSpPr>
          <p:cNvPr id="6" name="CuadroTexto 5">
            <a:extLst>
              <a:ext uri="{FF2B5EF4-FFF2-40B4-BE49-F238E27FC236}">
                <a16:creationId xmlns:a16="http://schemas.microsoft.com/office/drawing/2014/main" id="{79B8A746-1787-34C8-7E08-D046F815B781}"/>
              </a:ext>
            </a:extLst>
          </p:cNvPr>
          <p:cNvSpPr txBox="1"/>
          <p:nvPr/>
        </p:nvSpPr>
        <p:spPr>
          <a:xfrm>
            <a:off x="481614" y="2799028"/>
            <a:ext cx="11290176" cy="772712"/>
          </a:xfrm>
          <a:prstGeom prst="rect">
            <a:avLst/>
          </a:prstGeom>
          <a:noFill/>
        </p:spPr>
        <p:txBody>
          <a:bodyPr wrap="square">
            <a:spAutoFit/>
          </a:bodyPr>
          <a:lstStyle/>
          <a:p>
            <a:pPr>
              <a:lnSpc>
                <a:spcPct val="107000"/>
              </a:lnSpc>
              <a:spcAft>
                <a:spcPts val="800"/>
              </a:spcAft>
            </a:pPr>
            <a:r>
              <a:rPr lang="es-CO" sz="1800" dirty="0">
                <a:effectLst/>
                <a:latin typeface="Arial" panose="020B0604020202020204" pitchFamily="34" charset="0"/>
                <a:ea typeface="Calibri" panose="020F0502020204030204" pitchFamily="34" charset="0"/>
                <a:cs typeface="Times New Roman" panose="02020603050405020304" pitchFamily="18" charset="0"/>
              </a:rPr>
              <a:t>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27</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en la consola escribimos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npm</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init</a:t>
            </a:r>
            <a:r>
              <a:rPr lang="es-CO" sz="1800" dirty="0">
                <a:effectLst/>
                <a:latin typeface="Arial" panose="020B0604020202020204" pitchFamily="34" charset="0"/>
                <a:ea typeface="Calibri" panose="020F0502020204030204" pitchFamily="34" charset="0"/>
                <a:cs typeface="Times New Roman" panose="02020603050405020304" pitchFamily="18" charset="0"/>
              </a:rPr>
              <a:t> --yes” con esto iniciamos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node</a:t>
            </a:r>
            <a:r>
              <a:rPr lang="es-CO" sz="1800" dirty="0">
                <a:effectLst/>
                <a:latin typeface="Arial" panose="020B0604020202020204" pitchFamily="34" charset="0"/>
                <a:ea typeface="Calibri" panose="020F0502020204030204" pitchFamily="34" charset="0"/>
                <a:cs typeface="Times New Roman" panose="02020603050405020304" pitchFamily="18" charset="0"/>
              </a:rPr>
              <a:t> en nuestro proyecto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Interfaz de usuario gráfica, Texto&#10;&#10;Descripción generada automáticamente">
            <a:extLst>
              <a:ext uri="{FF2B5EF4-FFF2-40B4-BE49-F238E27FC236}">
                <a16:creationId xmlns:a16="http://schemas.microsoft.com/office/drawing/2014/main" id="{0E238F59-CFC3-F4C7-B418-3907E4E77902}"/>
              </a:ext>
            </a:extLst>
          </p:cNvPr>
          <p:cNvPicPr>
            <a:picLocks noChangeAspect="1"/>
          </p:cNvPicPr>
          <p:nvPr/>
        </p:nvPicPr>
        <p:blipFill>
          <a:blip r:embed="rId3"/>
          <a:stretch>
            <a:fillRect/>
          </a:stretch>
        </p:blipFill>
        <p:spPr>
          <a:xfrm>
            <a:off x="688778" y="4051429"/>
            <a:ext cx="8569104" cy="2003142"/>
          </a:xfrm>
          <a:prstGeom prst="rect">
            <a:avLst/>
          </a:prstGeom>
        </p:spPr>
      </p:pic>
    </p:spTree>
    <p:extLst>
      <p:ext uri="{BB962C8B-B14F-4D97-AF65-F5344CB8AC3E}">
        <p14:creationId xmlns:p14="http://schemas.microsoft.com/office/powerpoint/2010/main" val="1806650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D7956D0-1E46-2719-7534-0D6C3A3FC4C4}"/>
              </a:ext>
            </a:extLst>
          </p:cNvPr>
          <p:cNvSpPr txBox="1"/>
          <p:nvPr/>
        </p:nvSpPr>
        <p:spPr>
          <a:xfrm>
            <a:off x="259671" y="379592"/>
            <a:ext cx="8697897" cy="373757"/>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28</a:t>
            </a:r>
            <a:r>
              <a:rPr lang="es-CO" sz="1800" dirty="0">
                <a:effectLst/>
                <a:latin typeface="Arial" panose="020B0604020202020204" pitchFamily="34" charset="0"/>
                <a:ea typeface="Calibri" panose="020F0502020204030204" pitchFamily="34" charset="0"/>
                <a:cs typeface="Times New Roman" panose="02020603050405020304" pitchFamily="18" charset="0"/>
              </a:rPr>
              <a:t>: instalamos las dependencias del proyecto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npm</a:t>
            </a:r>
            <a:r>
              <a:rPr lang="es-CO" sz="1800" dirty="0">
                <a:effectLst/>
                <a:latin typeface="Arial" panose="020B0604020202020204" pitchFamily="34" charset="0"/>
                <a:ea typeface="Calibri" panose="020F0502020204030204" pitchFamily="34" charset="0"/>
                <a:cs typeface="Times New Roman" panose="02020603050405020304" pitchFamily="18" charset="0"/>
              </a:rPr>
              <a:t> i js-sha256”</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D23C833-4344-F0CE-05F3-6233EEC9D368}"/>
              </a:ext>
            </a:extLst>
          </p:cNvPr>
          <p:cNvPicPr>
            <a:picLocks noChangeAspect="1"/>
          </p:cNvPicPr>
          <p:nvPr/>
        </p:nvPicPr>
        <p:blipFill>
          <a:blip r:embed="rId2"/>
          <a:stretch>
            <a:fillRect/>
          </a:stretch>
        </p:blipFill>
        <p:spPr>
          <a:xfrm>
            <a:off x="259670" y="990275"/>
            <a:ext cx="6762305" cy="572195"/>
          </a:xfrm>
          <a:prstGeom prst="rect">
            <a:avLst/>
          </a:prstGeom>
        </p:spPr>
      </p:pic>
      <p:sp>
        <p:nvSpPr>
          <p:cNvPr id="6" name="CuadroTexto 5">
            <a:extLst>
              <a:ext uri="{FF2B5EF4-FFF2-40B4-BE49-F238E27FC236}">
                <a16:creationId xmlns:a16="http://schemas.microsoft.com/office/drawing/2014/main" id="{1FA80D5C-C0BF-9D7D-566A-BEC2E0D5F3A3}"/>
              </a:ext>
            </a:extLst>
          </p:cNvPr>
          <p:cNvSpPr txBox="1"/>
          <p:nvPr/>
        </p:nvSpPr>
        <p:spPr>
          <a:xfrm>
            <a:off x="259670" y="1995328"/>
            <a:ext cx="7233082"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29</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una carpeta llamada “app” en la carpeta raíz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Interfaz de usuario gráfica, Aplicación&#10;&#10;Descripción generada automáticamente">
            <a:extLst>
              <a:ext uri="{FF2B5EF4-FFF2-40B4-BE49-F238E27FC236}">
                <a16:creationId xmlns:a16="http://schemas.microsoft.com/office/drawing/2014/main" id="{86A5840A-D541-1BE1-83DB-877E4F01E1DC}"/>
              </a:ext>
            </a:extLst>
          </p:cNvPr>
          <p:cNvPicPr>
            <a:picLocks noChangeAspect="1"/>
          </p:cNvPicPr>
          <p:nvPr/>
        </p:nvPicPr>
        <p:blipFill>
          <a:blip r:embed="rId3"/>
          <a:stretch>
            <a:fillRect/>
          </a:stretch>
        </p:blipFill>
        <p:spPr>
          <a:xfrm>
            <a:off x="337535" y="2600000"/>
            <a:ext cx="3941501" cy="1066365"/>
          </a:xfrm>
          <a:prstGeom prst="rect">
            <a:avLst/>
          </a:prstGeom>
        </p:spPr>
      </p:pic>
      <p:sp>
        <p:nvSpPr>
          <p:cNvPr id="9" name="CuadroTexto 8">
            <a:extLst>
              <a:ext uri="{FF2B5EF4-FFF2-40B4-BE49-F238E27FC236}">
                <a16:creationId xmlns:a16="http://schemas.microsoft.com/office/drawing/2014/main" id="{E0681FF4-4180-C0A8-A960-426F6ADBEB3E}"/>
              </a:ext>
            </a:extLst>
          </p:cNvPr>
          <p:cNvSpPr txBox="1"/>
          <p:nvPr/>
        </p:nvSpPr>
        <p:spPr>
          <a:xfrm>
            <a:off x="259670" y="4063825"/>
            <a:ext cx="7925542"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30</a:t>
            </a:r>
            <a:r>
              <a:rPr lang="es-CO" sz="1800" dirty="0">
                <a:effectLst/>
                <a:latin typeface="Arial" panose="020B0604020202020204" pitchFamily="34" charset="0"/>
                <a:ea typeface="Calibri" panose="020F0502020204030204" pitchFamily="34" charset="0"/>
                <a:cs typeface="Times New Roman" panose="02020603050405020304" pitchFamily="18" charset="0"/>
              </a:rPr>
              <a:t>: dentro de la carpeta app creamos el archivo “blockchain.js”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Interfaz de usuario gráfica, Aplicación&#10;&#10;Descripción generada automáticamente">
            <a:extLst>
              <a:ext uri="{FF2B5EF4-FFF2-40B4-BE49-F238E27FC236}">
                <a16:creationId xmlns:a16="http://schemas.microsoft.com/office/drawing/2014/main" id="{93D54B26-CEB5-4301-6C1E-361AE78164A8}"/>
              </a:ext>
            </a:extLst>
          </p:cNvPr>
          <p:cNvPicPr>
            <a:picLocks noChangeAspect="1"/>
          </p:cNvPicPr>
          <p:nvPr/>
        </p:nvPicPr>
        <p:blipFill>
          <a:blip r:embed="rId4"/>
          <a:stretch>
            <a:fillRect/>
          </a:stretch>
        </p:blipFill>
        <p:spPr>
          <a:xfrm>
            <a:off x="337535" y="4973373"/>
            <a:ext cx="3662179" cy="1412376"/>
          </a:xfrm>
          <a:prstGeom prst="rect">
            <a:avLst/>
          </a:prstGeom>
        </p:spPr>
      </p:pic>
    </p:spTree>
    <p:extLst>
      <p:ext uri="{BB962C8B-B14F-4D97-AF65-F5344CB8AC3E}">
        <p14:creationId xmlns:p14="http://schemas.microsoft.com/office/powerpoint/2010/main" val="3316938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EFB86B2-C1EE-4B4E-46A5-00BA646B3547}"/>
              </a:ext>
            </a:extLst>
          </p:cNvPr>
          <p:cNvSpPr txBox="1"/>
          <p:nvPr/>
        </p:nvSpPr>
        <p:spPr>
          <a:xfrm>
            <a:off x="215284" y="279199"/>
            <a:ext cx="6094520"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31: </a:t>
            </a:r>
            <a:r>
              <a:rPr lang="es-CO" sz="1800" dirty="0">
                <a:effectLst/>
                <a:latin typeface="Arial" panose="020B0604020202020204" pitchFamily="34" charset="0"/>
                <a:ea typeface="Calibri" panose="020F0502020204030204" pitchFamily="34" charset="0"/>
                <a:cs typeface="Times New Roman" panose="02020603050405020304" pitchFamily="18" charset="0"/>
              </a:rPr>
              <a:t>importamos las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librerias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64B25E0-C63E-BE40-3347-A43BB4A20CE1}"/>
              </a:ext>
            </a:extLst>
          </p:cNvPr>
          <p:cNvPicPr>
            <a:picLocks noChangeAspect="1"/>
          </p:cNvPicPr>
          <p:nvPr/>
        </p:nvPicPr>
        <p:blipFill>
          <a:blip r:embed="rId2"/>
          <a:stretch>
            <a:fillRect/>
          </a:stretch>
        </p:blipFill>
        <p:spPr>
          <a:xfrm>
            <a:off x="215284" y="937941"/>
            <a:ext cx="7601329" cy="854913"/>
          </a:xfrm>
          <a:prstGeom prst="rect">
            <a:avLst/>
          </a:prstGeom>
        </p:spPr>
      </p:pic>
      <p:sp>
        <p:nvSpPr>
          <p:cNvPr id="6" name="CuadroTexto 5">
            <a:extLst>
              <a:ext uri="{FF2B5EF4-FFF2-40B4-BE49-F238E27FC236}">
                <a16:creationId xmlns:a16="http://schemas.microsoft.com/office/drawing/2014/main" id="{30D118C3-648E-6E38-B29F-D0E3DD9E4D86}"/>
              </a:ext>
            </a:extLst>
          </p:cNvPr>
          <p:cNvSpPr txBox="1"/>
          <p:nvPr/>
        </p:nvSpPr>
        <p:spPr>
          <a:xfrm>
            <a:off x="215284" y="2915867"/>
            <a:ext cx="6094520"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32</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la clase llamada “Block”</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82FA0046-DAE3-D067-683F-AFEDF23B8995}"/>
              </a:ext>
            </a:extLst>
          </p:cNvPr>
          <p:cNvPicPr>
            <a:picLocks noChangeAspect="1"/>
          </p:cNvPicPr>
          <p:nvPr/>
        </p:nvPicPr>
        <p:blipFill>
          <a:blip r:embed="rId3"/>
          <a:stretch>
            <a:fillRect/>
          </a:stretch>
        </p:blipFill>
        <p:spPr>
          <a:xfrm>
            <a:off x="215284" y="3850086"/>
            <a:ext cx="6365171" cy="1554286"/>
          </a:xfrm>
          <a:prstGeom prst="rect">
            <a:avLst/>
          </a:prstGeom>
        </p:spPr>
      </p:pic>
    </p:spTree>
    <p:extLst>
      <p:ext uri="{BB962C8B-B14F-4D97-AF65-F5344CB8AC3E}">
        <p14:creationId xmlns:p14="http://schemas.microsoft.com/office/powerpoint/2010/main" val="344852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0B4B22-9E82-D931-0146-65DBBFF9DFFE}"/>
              </a:ext>
            </a:extLst>
          </p:cNvPr>
          <p:cNvSpPr txBox="1"/>
          <p:nvPr/>
        </p:nvSpPr>
        <p:spPr>
          <a:xfrm>
            <a:off x="2390311" y="594733"/>
            <a:ext cx="6094520" cy="1855573"/>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33</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el constructor de la clase Block con cuatro parámetros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previuosBlock</a:t>
            </a:r>
            <a:r>
              <a:rPr lang="es-CO" sz="1800" dirty="0">
                <a:effectLst/>
                <a:latin typeface="Arial" panose="020B0604020202020204" pitchFamily="34" charset="0"/>
                <a:ea typeface="Calibri" panose="020F0502020204030204" pitchFamily="34" charset="0"/>
                <a:cs typeface="Times New Roman" panose="02020603050405020304" pitchFamily="18" charset="0"/>
              </a:rPr>
              <a:t>” que es el bloque anterior,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transaction</a:t>
            </a:r>
            <a:r>
              <a:rPr lang="es-CO" sz="1800" dirty="0">
                <a:effectLst/>
                <a:latin typeface="Arial" panose="020B0604020202020204" pitchFamily="34" charset="0"/>
                <a:ea typeface="Calibri" panose="020F0502020204030204" pitchFamily="34" charset="0"/>
                <a:cs typeface="Times New Roman" panose="02020603050405020304" pitchFamily="18" charset="0"/>
              </a:rPr>
              <a:t>”  que son transacciones,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timeSamp</a:t>
            </a:r>
            <a:r>
              <a:rPr lang="es-CO" sz="1800" dirty="0">
                <a:effectLst/>
                <a:latin typeface="Arial" panose="020B0604020202020204" pitchFamily="34" charset="0"/>
                <a:ea typeface="Calibri" panose="020F0502020204030204" pitchFamily="34" charset="0"/>
                <a:cs typeface="Times New Roman" panose="02020603050405020304" pitchFamily="18" charset="0"/>
              </a:rPr>
              <a:t>”  que es el momento en que se crea el bloque y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dificulty</a:t>
            </a:r>
            <a:r>
              <a:rPr lang="es-CO" sz="1800" dirty="0">
                <a:effectLst/>
                <a:latin typeface="Arial" panose="020B0604020202020204" pitchFamily="34" charset="0"/>
                <a:ea typeface="Calibri" panose="020F0502020204030204" pitchFamily="34" charset="0"/>
                <a:cs typeface="Times New Roman" panose="02020603050405020304" pitchFamily="18" charset="0"/>
              </a:rPr>
              <a:t>” que es el poder computacional que se requiere para crear el bloque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B4ACBD7-8A91-E82B-F1E7-A34685969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71" y="3608724"/>
            <a:ext cx="11143184" cy="798971"/>
          </a:xfrm>
          <a:prstGeom prst="rect">
            <a:avLst/>
          </a:prstGeom>
        </p:spPr>
      </p:pic>
    </p:spTree>
    <p:extLst>
      <p:ext uri="{BB962C8B-B14F-4D97-AF65-F5344CB8AC3E}">
        <p14:creationId xmlns:p14="http://schemas.microsoft.com/office/powerpoint/2010/main" val="3505591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89BD8B7-A2AE-DA9C-FE88-8731C43769E3}"/>
              </a:ext>
            </a:extLst>
          </p:cNvPr>
          <p:cNvSpPr txBox="1"/>
          <p:nvPr/>
        </p:nvSpPr>
        <p:spPr>
          <a:xfrm>
            <a:off x="1704513" y="1130132"/>
            <a:ext cx="8602462" cy="1559209"/>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34</a:t>
            </a:r>
            <a:r>
              <a:rPr lang="es-CO" sz="1800" dirty="0">
                <a:effectLst/>
                <a:latin typeface="Arial" panose="020B0604020202020204" pitchFamily="34" charset="0"/>
                <a:ea typeface="Calibri" panose="020F0502020204030204" pitchFamily="34" charset="0"/>
                <a:cs typeface="Times New Roman" panose="02020603050405020304" pitchFamily="18" charset="0"/>
              </a:rPr>
              <a:t>:  El constructor acepta información sobre el bloque, como el bloque anterior, las transacciones y la dificultad de minería. El método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createNonce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se utiliza para calcular un valor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que, cuando se combina con otros datos del bloque y se calcula el hash, cumple con la dificultad de minería requerida para agregar el bloque a la cadena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Texto&#10;&#10;Descripción generada automáticamente">
            <a:extLst>
              <a:ext uri="{FF2B5EF4-FFF2-40B4-BE49-F238E27FC236}">
                <a16:creationId xmlns:a16="http://schemas.microsoft.com/office/drawing/2014/main" id="{DD09BBCC-C063-DCF9-FA2D-94B0AB519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37" y="3270034"/>
            <a:ext cx="10772745" cy="2225244"/>
          </a:xfrm>
          <a:prstGeom prst="rect">
            <a:avLst/>
          </a:prstGeom>
        </p:spPr>
      </p:pic>
    </p:spTree>
    <p:extLst>
      <p:ext uri="{BB962C8B-B14F-4D97-AF65-F5344CB8AC3E}">
        <p14:creationId xmlns:p14="http://schemas.microsoft.com/office/powerpoint/2010/main" val="55325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FD8BE7-14ED-F843-1E97-29747DC83EBC}"/>
              </a:ext>
            </a:extLst>
          </p:cNvPr>
          <p:cNvSpPr txBox="1"/>
          <p:nvPr/>
        </p:nvSpPr>
        <p:spPr>
          <a:xfrm>
            <a:off x="2825318" y="1522073"/>
            <a:ext cx="6094520"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35:</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creamos la función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createNonce</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Texto&#10;&#10;Descripción generada automáticamente">
            <a:extLst>
              <a:ext uri="{FF2B5EF4-FFF2-40B4-BE49-F238E27FC236}">
                <a16:creationId xmlns:a16="http://schemas.microsoft.com/office/drawing/2014/main" id="{B22C3678-AC8D-6B5C-C781-8AEEA4220264}"/>
              </a:ext>
            </a:extLst>
          </p:cNvPr>
          <p:cNvPicPr>
            <a:picLocks noChangeAspect="1"/>
          </p:cNvPicPr>
          <p:nvPr/>
        </p:nvPicPr>
        <p:blipFill>
          <a:blip r:embed="rId2"/>
          <a:stretch>
            <a:fillRect/>
          </a:stretch>
        </p:blipFill>
        <p:spPr>
          <a:xfrm>
            <a:off x="1674199" y="2849355"/>
            <a:ext cx="8276888" cy="1474069"/>
          </a:xfrm>
          <a:prstGeom prst="rect">
            <a:avLst/>
          </a:prstGeom>
        </p:spPr>
      </p:pic>
    </p:spTree>
    <p:extLst>
      <p:ext uri="{BB962C8B-B14F-4D97-AF65-F5344CB8AC3E}">
        <p14:creationId xmlns:p14="http://schemas.microsoft.com/office/powerpoint/2010/main" val="152983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4349E00-F41E-33FF-666A-570712E3AB34}"/>
              </a:ext>
            </a:extLst>
          </p:cNvPr>
          <p:cNvSpPr txBox="1"/>
          <p:nvPr/>
        </p:nvSpPr>
        <p:spPr>
          <a:xfrm>
            <a:off x="177554" y="187777"/>
            <a:ext cx="10724224" cy="2151936"/>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36</a:t>
            </a:r>
            <a:r>
              <a:rPr lang="es-CO" sz="1800" dirty="0">
                <a:effectLst/>
                <a:latin typeface="Arial" panose="020B0604020202020204" pitchFamily="34" charset="0"/>
                <a:ea typeface="Calibri" panose="020F0502020204030204" pitchFamily="34" charset="0"/>
                <a:cs typeface="Times New Roman" panose="02020603050405020304" pitchFamily="18" charset="0"/>
              </a:rPr>
              <a:t>: se inicializa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a 0 y se crea una cadena llamada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targetZeros</a:t>
            </a:r>
            <a:r>
              <a:rPr lang="es-CO" sz="1800" dirty="0">
                <a:effectLst/>
                <a:latin typeface="Arial" panose="020B0604020202020204" pitchFamily="34" charset="0"/>
                <a:ea typeface="Calibri" panose="020F0502020204030204" pitchFamily="34" charset="0"/>
                <a:cs typeface="Times New Roman" panose="02020603050405020304" pitchFamily="18" charset="0"/>
              </a:rPr>
              <a:t> que consiste en una serie de ceros igual a la dificultad establecida (línea 17 y 18). </a:t>
            </a:r>
            <a:r>
              <a:rPr lang="es-CO" sz="1800" dirty="0">
                <a:solidFill>
                  <a:srgbClr val="374151"/>
                </a:solidFill>
                <a:effectLst/>
                <a:latin typeface="Arial" panose="020B0604020202020204" pitchFamily="34" charset="0"/>
                <a:ea typeface="Calibri" panose="020F0502020204030204" pitchFamily="34" charset="0"/>
                <a:cs typeface="Times New Roman" panose="02020603050405020304" pitchFamily="18" charset="0"/>
              </a:rPr>
              <a:t>s</a:t>
            </a:r>
            <a:r>
              <a:rPr lang="es-CO" sz="1800" dirty="0">
                <a:effectLst/>
                <a:latin typeface="Arial" panose="020B0604020202020204" pitchFamily="34" charset="0"/>
                <a:ea typeface="Calibri" panose="020F0502020204030204" pitchFamily="34" charset="0"/>
                <a:cs typeface="Times New Roman" panose="02020603050405020304" pitchFamily="18" charset="0"/>
              </a:rPr>
              <a:t>e inicia un bucle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while</a:t>
            </a:r>
            <a:r>
              <a:rPr lang="es-CO" sz="1800" dirty="0">
                <a:effectLst/>
                <a:latin typeface="Arial" panose="020B0604020202020204" pitchFamily="34" charset="0"/>
                <a:ea typeface="Calibri" panose="020F0502020204030204" pitchFamily="34" charset="0"/>
                <a:cs typeface="Times New Roman" panose="02020603050405020304" pitchFamily="18" charset="0"/>
              </a:rPr>
              <a:t> (true) que continuará hasta que se encuentre un hash válido, se calcula un hash concatenando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actual, el hash del bloque anterior y las transacciones, Se verifica si el hash calculado comienza con la cadena de ceros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targetZeros</a:t>
            </a:r>
            <a:r>
              <a:rPr lang="es-CO" sz="1800" dirty="0">
                <a:effectLst/>
                <a:latin typeface="Arial" panose="020B0604020202020204" pitchFamily="34" charset="0"/>
                <a:ea typeface="Calibri" panose="020F0502020204030204" pitchFamily="34" charset="0"/>
                <a:cs typeface="Times New Roman" panose="02020603050405020304" pitchFamily="18" charset="0"/>
              </a:rPr>
              <a:t>. Si es así, significa que se ha encontrado un hash válido que cumple con la dificultad Si el hash no cumple con la dificultad, se incrementa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y se continúa con el siguiente intento. Una vez que se encuentra un hash válido devuelve el valor del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nonce</a:t>
            </a:r>
            <a:r>
              <a:rPr lang="es-CO" sz="1800" dirty="0">
                <a:effectLst/>
                <a:latin typeface="Arial" panose="020B0604020202020204" pitchFamily="34" charset="0"/>
                <a:ea typeface="Calibri" panose="020F0502020204030204" pitchFamily="34" charset="0"/>
                <a:cs typeface="Times New Roman" panose="02020603050405020304" pitchFamily="18" charset="0"/>
              </a:rPr>
              <a:t> calculado.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Texto&#10;&#10;Descripción generada automáticamente">
            <a:extLst>
              <a:ext uri="{FF2B5EF4-FFF2-40B4-BE49-F238E27FC236}">
                <a16:creationId xmlns:a16="http://schemas.microsoft.com/office/drawing/2014/main" id="{B2482ABC-5254-FF6E-831F-612DA47B8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61" y="2917390"/>
            <a:ext cx="11299030" cy="3181569"/>
          </a:xfrm>
          <a:prstGeom prst="rect">
            <a:avLst/>
          </a:prstGeom>
        </p:spPr>
      </p:pic>
    </p:spTree>
    <p:extLst>
      <p:ext uri="{BB962C8B-B14F-4D97-AF65-F5344CB8AC3E}">
        <p14:creationId xmlns:p14="http://schemas.microsoft.com/office/powerpoint/2010/main" val="508651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A04CC02-9CD3-7B57-5B34-B5E4A3F449F7}"/>
              </a:ext>
            </a:extLst>
          </p:cNvPr>
          <p:cNvSpPr txBox="1"/>
          <p:nvPr/>
        </p:nvSpPr>
        <p:spPr>
          <a:xfrm>
            <a:off x="1569497" y="1498178"/>
            <a:ext cx="9053005"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37</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hacemos una prueba, creamos un objeto y lo mostramos por consola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E31FF573-4F9B-1A31-0721-5C5788F1C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26" y="2769362"/>
            <a:ext cx="10949485" cy="1039158"/>
          </a:xfrm>
          <a:prstGeom prst="rect">
            <a:avLst/>
          </a:prstGeom>
        </p:spPr>
      </p:pic>
    </p:spTree>
    <p:extLst>
      <p:ext uri="{BB962C8B-B14F-4D97-AF65-F5344CB8AC3E}">
        <p14:creationId xmlns:p14="http://schemas.microsoft.com/office/powerpoint/2010/main" val="18606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96E61-EF9D-46AB-2BDA-0915948DB514}"/>
              </a:ext>
            </a:extLst>
          </p:cNvPr>
          <p:cNvSpPr txBox="1"/>
          <p:nvPr/>
        </p:nvSpPr>
        <p:spPr>
          <a:xfrm>
            <a:off x="3322154" y="1633704"/>
            <a:ext cx="5579763" cy="1159420"/>
          </a:xfrm>
          <a:prstGeom prst="rect">
            <a:avLst/>
          </a:prstGeom>
          <a:noFill/>
        </p:spPr>
        <p:txBody>
          <a:bodyPr wrap="square" rtlCol="0">
            <a:spAutoFit/>
          </a:bodyPr>
          <a:lstStyle/>
          <a:p>
            <a:r>
              <a:rPr lang="es-ES" sz="3467" b="1" dirty="0">
                <a:solidFill>
                  <a:schemeClr val="tx1">
                    <a:lumMod val="75000"/>
                    <a:lumOff val="25000"/>
                  </a:schemeClr>
                </a:solidFill>
              </a:rPr>
              <a:t>Tecnologías que se requieren</a:t>
            </a:r>
          </a:p>
          <a:p>
            <a:endParaRPr lang="es-ES" sz="3467" b="1" dirty="0">
              <a:solidFill>
                <a:schemeClr val="tx1">
                  <a:lumMod val="75000"/>
                  <a:lumOff val="25000"/>
                </a:schemeClr>
              </a:solidFill>
            </a:endParaRPr>
          </a:p>
        </p:txBody>
      </p:sp>
      <p:sp>
        <p:nvSpPr>
          <p:cNvPr id="6" name="CuadroTexto 5">
            <a:extLst>
              <a:ext uri="{FF2B5EF4-FFF2-40B4-BE49-F238E27FC236}">
                <a16:creationId xmlns:a16="http://schemas.microsoft.com/office/drawing/2014/main" id="{C12C2146-BF6F-F2EA-F66E-60B2C89CFA43}"/>
              </a:ext>
            </a:extLst>
          </p:cNvPr>
          <p:cNvSpPr txBox="1"/>
          <p:nvPr/>
        </p:nvSpPr>
        <p:spPr>
          <a:xfrm>
            <a:off x="1682885" y="2793124"/>
            <a:ext cx="8686799" cy="748795"/>
          </a:xfrm>
          <a:prstGeom prst="rect">
            <a:avLst/>
          </a:prstGeom>
          <a:noFill/>
        </p:spPr>
        <p:txBody>
          <a:bodyPr wrap="square" rtlCol="0">
            <a:spAutoFit/>
          </a:bodyPr>
          <a:lstStyle/>
          <a:p>
            <a:pPr algn="just" defTabSz="1257621" hangingPunct="0"/>
            <a:r>
              <a:rPr lang="es-ES" sz="2133" dirty="0">
                <a:solidFill>
                  <a:srgbClr val="404040"/>
                </a:solidFill>
                <a:latin typeface="Calibir"/>
                <a:ea typeface="Helvetica Neue"/>
                <a:cs typeface="Calibir"/>
                <a:sym typeface="Helvetica Neue"/>
              </a:rPr>
              <a:t>Para realizar este programa será necesario un entorno de programación (Editor de texto), internet y el lenguaje de programación </a:t>
            </a:r>
            <a:r>
              <a:rPr lang="es-ES" sz="2133" dirty="0" err="1">
                <a:solidFill>
                  <a:srgbClr val="404040"/>
                </a:solidFill>
                <a:latin typeface="Calibir"/>
                <a:ea typeface="Helvetica Neue"/>
                <a:cs typeface="Calibir"/>
                <a:sym typeface="Helvetica Neue"/>
              </a:rPr>
              <a:t>node</a:t>
            </a:r>
            <a:r>
              <a:rPr lang="es-ES" sz="2133" dirty="0">
                <a:solidFill>
                  <a:srgbClr val="404040"/>
                </a:solidFill>
                <a:latin typeface="Calibir"/>
                <a:ea typeface="Helvetica Neue"/>
                <a:cs typeface="Calibir"/>
                <a:sym typeface="Helvetica Neue"/>
              </a:rPr>
              <a:t> </a:t>
            </a:r>
            <a:r>
              <a:rPr lang="es-ES" sz="2133" dirty="0" err="1">
                <a:solidFill>
                  <a:srgbClr val="404040"/>
                </a:solidFill>
                <a:latin typeface="Calibir"/>
                <a:ea typeface="Helvetica Neue"/>
                <a:cs typeface="Calibir"/>
                <a:sym typeface="Helvetica Neue"/>
              </a:rPr>
              <a:t>js</a:t>
            </a:r>
            <a:r>
              <a:rPr lang="es-ES" sz="2133" dirty="0">
                <a:solidFill>
                  <a:srgbClr val="404040"/>
                </a:solidFill>
                <a:latin typeface="Calibir"/>
                <a:ea typeface="Helvetica Neue"/>
                <a:cs typeface="Calibir"/>
                <a:sym typeface="Helvetica Neue"/>
              </a:rPr>
              <a:t>.</a:t>
            </a:r>
            <a:endParaRPr lang="es-ES" sz="2133" b="1" dirty="0">
              <a:solidFill>
                <a:srgbClr val="404040"/>
              </a:solidFill>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E5C1F5CF-9334-CAE2-A821-B984C908038F}"/>
              </a:ext>
            </a:extLst>
          </p:cNvPr>
          <p:cNvSpPr/>
          <p:nvPr/>
        </p:nvSpPr>
        <p:spPr>
          <a:xfrm>
            <a:off x="3448660" y="2182934"/>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54182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68DF36-9EA5-C0E9-0438-74B7E5373372}"/>
              </a:ext>
            </a:extLst>
          </p:cNvPr>
          <p:cNvSpPr txBox="1"/>
          <p:nvPr/>
        </p:nvSpPr>
        <p:spPr>
          <a:xfrm>
            <a:off x="577048" y="1225710"/>
            <a:ext cx="9987379" cy="670120"/>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38</a:t>
            </a:r>
            <a:r>
              <a:rPr lang="es-CO" sz="1800" dirty="0">
                <a:effectLst/>
                <a:latin typeface="Arial" panose="020B0604020202020204" pitchFamily="34" charset="0"/>
                <a:ea typeface="Calibri" panose="020F0502020204030204" pitchFamily="34" charset="0"/>
                <a:cs typeface="Times New Roman" panose="02020603050405020304" pitchFamily="18" charset="0"/>
              </a:rPr>
              <a:t>: nos vamos a la consola y escribimos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node</a:t>
            </a:r>
            <a:r>
              <a:rPr lang="es-CO" sz="1800" dirty="0">
                <a:effectLst/>
                <a:latin typeface="Arial" panose="020B0604020202020204" pitchFamily="34" charset="0"/>
                <a:ea typeface="Calibri" panose="020F0502020204030204" pitchFamily="34" charset="0"/>
                <a:cs typeface="Times New Roman" panose="02020603050405020304" pitchFamily="18" charset="0"/>
              </a:rPr>
              <a:t> app/blockchain.js”, en este caso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loop</a:t>
            </a:r>
            <a:r>
              <a:rPr lang="es-CO" sz="1800" dirty="0">
                <a:effectLst/>
                <a:latin typeface="Arial" panose="020B0604020202020204" pitchFamily="34" charset="0"/>
                <a:ea typeface="Calibri" panose="020F0502020204030204" pitchFamily="34" charset="0"/>
                <a:cs typeface="Times New Roman" panose="02020603050405020304" pitchFamily="18" charset="0"/>
              </a:rPr>
              <a:t> tuvo que iterar 11 veces par obtener el hash</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E58AA1BD-24D0-E777-6EAA-A43CE0E07B15}"/>
              </a:ext>
            </a:extLst>
          </p:cNvPr>
          <p:cNvPicPr>
            <a:picLocks noChangeAspect="1"/>
          </p:cNvPicPr>
          <p:nvPr/>
        </p:nvPicPr>
        <p:blipFill>
          <a:blip r:embed="rId2"/>
          <a:stretch>
            <a:fillRect/>
          </a:stretch>
        </p:blipFill>
        <p:spPr>
          <a:xfrm>
            <a:off x="866332" y="2526107"/>
            <a:ext cx="9050026" cy="2462697"/>
          </a:xfrm>
          <a:prstGeom prst="rect">
            <a:avLst/>
          </a:prstGeom>
        </p:spPr>
      </p:pic>
    </p:spTree>
    <p:extLst>
      <p:ext uri="{BB962C8B-B14F-4D97-AF65-F5344CB8AC3E}">
        <p14:creationId xmlns:p14="http://schemas.microsoft.com/office/powerpoint/2010/main" val="107862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61C8CD-92A9-7A90-11E7-894F6CC8584B}"/>
              </a:ext>
            </a:extLst>
          </p:cNvPr>
          <p:cNvSpPr txBox="1"/>
          <p:nvPr/>
        </p:nvSpPr>
        <p:spPr>
          <a:xfrm>
            <a:off x="348447" y="344082"/>
            <a:ext cx="9576787" cy="670120"/>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39</a:t>
            </a:r>
            <a:r>
              <a:rPr lang="es-CO" sz="1800" dirty="0">
                <a:effectLst/>
                <a:latin typeface="Arial" panose="020B0604020202020204" pitchFamily="34" charset="0"/>
                <a:ea typeface="Calibri" panose="020F0502020204030204" pitchFamily="34" charset="0"/>
                <a:cs typeface="Times New Roman" panose="02020603050405020304" pitchFamily="18" charset="0"/>
              </a:rPr>
              <a:t>: borramos la línea 32 y 33, ahora en la línea 4 creamos una nueva clase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BlockChain</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EC11967-5AAF-79BB-B23C-E4F9B91B1C5B}"/>
              </a:ext>
            </a:extLst>
          </p:cNvPr>
          <p:cNvPicPr>
            <a:picLocks noChangeAspect="1"/>
          </p:cNvPicPr>
          <p:nvPr/>
        </p:nvPicPr>
        <p:blipFill>
          <a:blip r:embed="rId2"/>
          <a:stretch>
            <a:fillRect/>
          </a:stretch>
        </p:blipFill>
        <p:spPr>
          <a:xfrm>
            <a:off x="348447" y="1366467"/>
            <a:ext cx="7361619" cy="1634186"/>
          </a:xfrm>
          <a:prstGeom prst="rect">
            <a:avLst/>
          </a:prstGeom>
        </p:spPr>
      </p:pic>
      <p:sp>
        <p:nvSpPr>
          <p:cNvPr id="5" name="Rectangle 2">
            <a:extLst>
              <a:ext uri="{FF2B5EF4-FFF2-40B4-BE49-F238E27FC236}">
                <a16:creationId xmlns:a16="http://schemas.microsoft.com/office/drawing/2014/main" id="{B39BB37D-9F49-F743-35D9-DAD07021C3F5}"/>
              </a:ext>
            </a:extLst>
          </p:cNvPr>
          <p:cNvSpPr>
            <a:spLocks noChangeArrowheads="1"/>
          </p:cNvSpPr>
          <p:nvPr/>
        </p:nvSpPr>
        <p:spPr bwMode="auto">
          <a:xfrm>
            <a:off x="1348953" y="38246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121" name="Imagen 1">
            <a:extLst>
              <a:ext uri="{FF2B5EF4-FFF2-40B4-BE49-F238E27FC236}">
                <a16:creationId xmlns:a16="http://schemas.microsoft.com/office/drawing/2014/main" id="{9D5DA8E1-C474-E220-64D0-29464A51E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90" y="4678733"/>
            <a:ext cx="11151508" cy="1251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6493712-3759-039A-9E55-49781C4BD6BA}"/>
              </a:ext>
            </a:extLst>
          </p:cNvPr>
          <p:cNvSpPr>
            <a:spLocks noChangeArrowheads="1"/>
          </p:cNvSpPr>
          <p:nvPr/>
        </p:nvSpPr>
        <p:spPr bwMode="auto">
          <a:xfrm>
            <a:off x="802826" y="3678377"/>
            <a:ext cx="7595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40</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creamos el constructor de la clase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BlockChain</a:t>
            </a: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415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1E63B9D-644D-CEA6-5930-3A43864BBB84}"/>
              </a:ext>
            </a:extLst>
          </p:cNvPr>
          <p:cNvSpPr txBox="1"/>
          <p:nvPr/>
        </p:nvSpPr>
        <p:spPr>
          <a:xfrm>
            <a:off x="304060" y="302432"/>
            <a:ext cx="10233734" cy="670120"/>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41</a:t>
            </a:r>
            <a:r>
              <a:rPr lang="es-CO" sz="1800" dirty="0">
                <a:effectLst/>
                <a:latin typeface="Arial" panose="020B0604020202020204" pitchFamily="34" charset="0"/>
                <a:ea typeface="Calibri" panose="020F0502020204030204" pitchFamily="34" charset="0"/>
                <a:cs typeface="Times New Roman" panose="02020603050405020304" pitchFamily="18" charset="0"/>
              </a:rPr>
              <a:t>: dentro de la clase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BlockChain</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la función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createGenesisBlock</a:t>
            </a:r>
            <a:r>
              <a:rPr lang="es-CO" sz="1800" dirty="0">
                <a:effectLst/>
                <a:latin typeface="Arial" panose="020B0604020202020204" pitchFamily="34" charset="0"/>
                <a:ea typeface="Calibri" panose="020F0502020204030204" pitchFamily="34" charset="0"/>
                <a:cs typeface="Times New Roman" panose="02020603050405020304" pitchFamily="18" charset="0"/>
              </a:rPr>
              <a:t>” la cual crea un objeto tipo block que será el bloque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genesis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4799F1B8-1D85-E341-D523-D5826154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93" y="1315915"/>
            <a:ext cx="9929289" cy="1010035"/>
          </a:xfrm>
          <a:prstGeom prst="rect">
            <a:avLst/>
          </a:prstGeom>
        </p:spPr>
      </p:pic>
      <p:sp>
        <p:nvSpPr>
          <p:cNvPr id="6" name="CuadroTexto 5">
            <a:extLst>
              <a:ext uri="{FF2B5EF4-FFF2-40B4-BE49-F238E27FC236}">
                <a16:creationId xmlns:a16="http://schemas.microsoft.com/office/drawing/2014/main" id="{5959036B-95D8-9F7D-62DD-B14DDA6DB37D}"/>
              </a:ext>
            </a:extLst>
          </p:cNvPr>
          <p:cNvSpPr txBox="1"/>
          <p:nvPr/>
        </p:nvSpPr>
        <p:spPr>
          <a:xfrm>
            <a:off x="386692" y="2991530"/>
            <a:ext cx="10967847" cy="670120"/>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42</a:t>
            </a:r>
            <a:r>
              <a:rPr lang="es-CO" sz="1800" dirty="0">
                <a:effectLst/>
                <a:latin typeface="Arial" panose="020B0604020202020204" pitchFamily="34" charset="0"/>
                <a:ea typeface="Calibri" panose="020F0502020204030204" pitchFamily="34" charset="0"/>
                <a:cs typeface="Times New Roman" panose="02020603050405020304" pitchFamily="18" charset="0"/>
              </a:rPr>
              <a:t>: ponemos a prueba el fragmento de código que acabamos de codificar creando un objeto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BlockChain</a:t>
            </a:r>
            <a:r>
              <a:rPr lang="es-CO" sz="1800" dirty="0">
                <a:effectLst/>
                <a:latin typeface="Arial" panose="020B0604020202020204" pitchFamily="34" charset="0"/>
                <a:ea typeface="Calibri" panose="020F0502020204030204" pitchFamily="34" charset="0"/>
                <a:cs typeface="Times New Roman" panose="02020603050405020304" pitchFamily="18" charset="0"/>
              </a:rPr>
              <a:t> y mostrándolo en consola</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5A6C7594-03F6-4F2A-A25D-78E2FFC0542C}"/>
              </a:ext>
            </a:extLst>
          </p:cNvPr>
          <p:cNvPicPr>
            <a:picLocks noChangeAspect="1"/>
          </p:cNvPicPr>
          <p:nvPr/>
        </p:nvPicPr>
        <p:blipFill>
          <a:blip r:embed="rId3"/>
          <a:stretch>
            <a:fillRect/>
          </a:stretch>
        </p:blipFill>
        <p:spPr>
          <a:xfrm>
            <a:off x="304059" y="4060701"/>
            <a:ext cx="11187607" cy="1481383"/>
          </a:xfrm>
          <a:prstGeom prst="rect">
            <a:avLst/>
          </a:prstGeom>
        </p:spPr>
      </p:pic>
    </p:spTree>
    <p:extLst>
      <p:ext uri="{BB962C8B-B14F-4D97-AF65-F5344CB8AC3E}">
        <p14:creationId xmlns:p14="http://schemas.microsoft.com/office/powerpoint/2010/main" val="1785236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8693CB-2688-6A13-F438-C94C5DF806AF}"/>
              </a:ext>
            </a:extLst>
          </p:cNvPr>
          <p:cNvSpPr txBox="1"/>
          <p:nvPr/>
        </p:nvSpPr>
        <p:spPr>
          <a:xfrm>
            <a:off x="277427" y="421241"/>
            <a:ext cx="6094520"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43:</a:t>
            </a:r>
            <a:r>
              <a:rPr lang="es-CO" sz="1800" dirty="0">
                <a:effectLst/>
                <a:latin typeface="Arial" panose="020B0604020202020204" pitchFamily="34" charset="0"/>
                <a:ea typeface="Calibri" panose="020F0502020204030204" pitchFamily="34" charset="0"/>
                <a:cs typeface="Times New Roman" panose="02020603050405020304" pitchFamily="18" charset="0"/>
              </a:rPr>
              <a:t> escribimos esto en la consola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D759E72-45C0-81B9-FB59-09BA34D9FE9B}"/>
              </a:ext>
            </a:extLst>
          </p:cNvPr>
          <p:cNvPicPr>
            <a:picLocks noChangeAspect="1"/>
          </p:cNvPicPr>
          <p:nvPr/>
        </p:nvPicPr>
        <p:blipFill>
          <a:blip r:embed="rId2"/>
          <a:stretch>
            <a:fillRect/>
          </a:stretch>
        </p:blipFill>
        <p:spPr>
          <a:xfrm>
            <a:off x="277427" y="1064766"/>
            <a:ext cx="9941402" cy="666380"/>
          </a:xfrm>
          <a:prstGeom prst="rect">
            <a:avLst/>
          </a:prstGeom>
        </p:spPr>
      </p:pic>
      <p:sp>
        <p:nvSpPr>
          <p:cNvPr id="6" name="CuadroTexto 5">
            <a:extLst>
              <a:ext uri="{FF2B5EF4-FFF2-40B4-BE49-F238E27FC236}">
                <a16:creationId xmlns:a16="http://schemas.microsoft.com/office/drawing/2014/main" id="{30AEBCFB-CF9F-6806-F675-BEE64AC56DD5}"/>
              </a:ext>
            </a:extLst>
          </p:cNvPr>
          <p:cNvSpPr txBox="1"/>
          <p:nvPr/>
        </p:nvSpPr>
        <p:spPr>
          <a:xfrm>
            <a:off x="277426" y="2146248"/>
            <a:ext cx="10198223" cy="373757"/>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44:</a:t>
            </a:r>
            <a:r>
              <a:rPr lang="es-CO" sz="1800" dirty="0">
                <a:effectLst/>
                <a:latin typeface="Arial" panose="020B0604020202020204" pitchFamily="34" charset="0"/>
                <a:ea typeface="Calibri" panose="020F0502020204030204" pitchFamily="34" charset="0"/>
                <a:cs typeface="Times New Roman" panose="02020603050405020304" pitchFamily="18" charset="0"/>
              </a:rPr>
              <a:t> aquí tenesmo la dificultad y la cadena de caracteres junto con el bloque creado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Texto&#10;&#10;Descripción generada automáticamente">
            <a:extLst>
              <a:ext uri="{FF2B5EF4-FFF2-40B4-BE49-F238E27FC236}">
                <a16:creationId xmlns:a16="http://schemas.microsoft.com/office/drawing/2014/main" id="{9989C476-728C-935B-3FDE-AF4FB382AEAC}"/>
              </a:ext>
            </a:extLst>
          </p:cNvPr>
          <p:cNvPicPr>
            <a:picLocks noChangeAspect="1"/>
          </p:cNvPicPr>
          <p:nvPr/>
        </p:nvPicPr>
        <p:blipFill>
          <a:blip r:embed="rId3"/>
          <a:stretch>
            <a:fillRect/>
          </a:stretch>
        </p:blipFill>
        <p:spPr>
          <a:xfrm>
            <a:off x="342547" y="2889227"/>
            <a:ext cx="9120819" cy="3191977"/>
          </a:xfrm>
          <a:prstGeom prst="rect">
            <a:avLst/>
          </a:prstGeom>
        </p:spPr>
      </p:pic>
    </p:spTree>
    <p:extLst>
      <p:ext uri="{BB962C8B-B14F-4D97-AF65-F5344CB8AC3E}">
        <p14:creationId xmlns:p14="http://schemas.microsoft.com/office/powerpoint/2010/main" val="362547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7E69960-AE6C-78CD-2816-C2329D006327}"/>
              </a:ext>
            </a:extLst>
          </p:cNvPr>
          <p:cNvSpPr txBox="1"/>
          <p:nvPr/>
        </p:nvSpPr>
        <p:spPr>
          <a:xfrm>
            <a:off x="348448" y="307910"/>
            <a:ext cx="10624351" cy="966483"/>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45</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un objeto Block y le damos como parámetros el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chain</a:t>
            </a:r>
            <a:r>
              <a:rPr lang="es-CO" sz="1800" dirty="0">
                <a:effectLst/>
                <a:latin typeface="Arial" panose="020B0604020202020204" pitchFamily="34" charset="0"/>
                <a:ea typeface="Calibri" panose="020F0502020204030204" pitchFamily="34" charset="0"/>
                <a:cs typeface="Times New Roman" panose="02020603050405020304" pitchFamily="18" charset="0"/>
              </a:rPr>
              <a:t> actual con el ultimo bloque creado y el hash del bloque creado además le damos las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transactions</a:t>
            </a:r>
            <a:r>
              <a:rPr lang="es-CO" sz="1800" dirty="0">
                <a:effectLst/>
                <a:latin typeface="Arial" panose="020B0604020202020204" pitchFamily="34" charset="0"/>
                <a:ea typeface="Calibri" panose="020F0502020204030204" pitchFamily="34" charset="0"/>
                <a:cs typeface="Times New Roman" panose="02020603050405020304" pitchFamily="18" charset="0"/>
              </a:rPr>
              <a:t>  la fecha y la dificultad y por ultimo agregamos el bloque a la cadena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C56BF36B-378A-04A7-6D76-726DB4C13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48" y="1894110"/>
            <a:ext cx="11134749" cy="1363995"/>
          </a:xfrm>
          <a:prstGeom prst="rect">
            <a:avLst/>
          </a:prstGeom>
        </p:spPr>
      </p:pic>
      <p:sp>
        <p:nvSpPr>
          <p:cNvPr id="6" name="CuadroTexto 5">
            <a:extLst>
              <a:ext uri="{FF2B5EF4-FFF2-40B4-BE49-F238E27FC236}">
                <a16:creationId xmlns:a16="http://schemas.microsoft.com/office/drawing/2014/main" id="{BB50C926-755C-714B-EB44-52875A86A665}"/>
              </a:ext>
            </a:extLst>
          </p:cNvPr>
          <p:cNvSpPr txBox="1"/>
          <p:nvPr/>
        </p:nvSpPr>
        <p:spPr>
          <a:xfrm>
            <a:off x="348447" y="3877822"/>
            <a:ext cx="7534923" cy="670120"/>
          </a:xfrm>
          <a:prstGeom prst="rect">
            <a:avLst/>
          </a:prstGeom>
          <a:noFill/>
        </p:spPr>
        <p:txBody>
          <a:bodyPr wrap="square">
            <a:spAutoFit/>
          </a:bodyPr>
          <a:lstStyle/>
          <a:p>
            <a:pPr>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46</a:t>
            </a:r>
            <a:r>
              <a:rPr lang="es-CO" sz="1800" dirty="0">
                <a:effectLst/>
                <a:latin typeface="Arial" panose="020B0604020202020204" pitchFamily="34" charset="0"/>
                <a:ea typeface="Calibri" panose="020F0502020204030204" pitchFamily="34" charset="0"/>
                <a:cs typeface="Times New Roman" panose="02020603050405020304" pitchFamily="18" charset="0"/>
              </a:rPr>
              <a:t>: ponemos a prueba el fragmento de código que acabamos de codificar</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Texto&#10;&#10;Descripción generada automáticamente">
            <a:extLst>
              <a:ext uri="{FF2B5EF4-FFF2-40B4-BE49-F238E27FC236}">
                <a16:creationId xmlns:a16="http://schemas.microsoft.com/office/drawing/2014/main" id="{F03FAEDD-DBD3-F671-E2A0-72168C075F84}"/>
              </a:ext>
            </a:extLst>
          </p:cNvPr>
          <p:cNvPicPr>
            <a:picLocks noChangeAspect="1"/>
          </p:cNvPicPr>
          <p:nvPr/>
        </p:nvPicPr>
        <p:blipFill>
          <a:blip r:embed="rId3"/>
          <a:stretch>
            <a:fillRect/>
          </a:stretch>
        </p:blipFill>
        <p:spPr>
          <a:xfrm>
            <a:off x="421726" y="4985811"/>
            <a:ext cx="8455944" cy="1189267"/>
          </a:xfrm>
          <a:prstGeom prst="rect">
            <a:avLst/>
          </a:prstGeom>
        </p:spPr>
      </p:pic>
    </p:spTree>
    <p:extLst>
      <p:ext uri="{BB962C8B-B14F-4D97-AF65-F5344CB8AC3E}">
        <p14:creationId xmlns:p14="http://schemas.microsoft.com/office/powerpoint/2010/main" val="3332115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D36DBD4-E615-1EF3-B6AE-933CD2991030}"/>
              </a:ext>
            </a:extLst>
          </p:cNvPr>
          <p:cNvSpPr txBox="1"/>
          <p:nvPr/>
        </p:nvSpPr>
        <p:spPr>
          <a:xfrm>
            <a:off x="428347" y="299693"/>
            <a:ext cx="10082813" cy="373757"/>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47</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tenemos dos bloques en la cadena con diferente información como el hash</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74CCC9B-EE6D-1494-9C1F-8FDE418B6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26" y="1126974"/>
            <a:ext cx="10185869" cy="5105150"/>
          </a:xfrm>
          <a:prstGeom prst="rect">
            <a:avLst/>
          </a:prstGeom>
        </p:spPr>
      </p:pic>
    </p:spTree>
    <p:extLst>
      <p:ext uri="{BB962C8B-B14F-4D97-AF65-F5344CB8AC3E}">
        <p14:creationId xmlns:p14="http://schemas.microsoft.com/office/powerpoint/2010/main" val="978351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7A1414A-2AF6-680D-92A5-402597DDA94C}"/>
              </a:ext>
            </a:extLst>
          </p:cNvPr>
          <p:cNvSpPr txBox="1"/>
          <p:nvPr/>
        </p:nvSpPr>
        <p:spPr>
          <a:xfrm>
            <a:off x="1012054" y="524374"/>
            <a:ext cx="8948692" cy="670120"/>
          </a:xfrm>
          <a:prstGeom prst="rect">
            <a:avLst/>
          </a:prstGeom>
          <a:noFill/>
        </p:spPr>
        <p:txBody>
          <a:bodyPr wrap="square">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48</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validaremos la información creamos una constante hash los valores del bloque y validamos si esa información coincide con la del bloque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02F20A39-2925-05B6-BC88-6EDDEF770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12" y="2829127"/>
            <a:ext cx="10716663" cy="2666151"/>
          </a:xfrm>
          <a:prstGeom prst="rect">
            <a:avLst/>
          </a:prstGeom>
        </p:spPr>
      </p:pic>
    </p:spTree>
    <p:extLst>
      <p:ext uri="{BB962C8B-B14F-4D97-AF65-F5344CB8AC3E}">
        <p14:creationId xmlns:p14="http://schemas.microsoft.com/office/powerpoint/2010/main" val="3624016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507F9-412D-C0E6-F2B5-030719A38699}"/>
              </a:ext>
            </a:extLst>
          </p:cNvPr>
          <p:cNvSpPr>
            <a:spLocks noGrp="1"/>
          </p:cNvSpPr>
          <p:nvPr>
            <p:ph type="title"/>
          </p:nvPr>
        </p:nvSpPr>
        <p:spPr>
          <a:xfrm>
            <a:off x="737532" y="113455"/>
            <a:ext cx="10515600" cy="1325563"/>
          </a:xfrm>
        </p:spPr>
        <p:txBody>
          <a:bodyPr>
            <a:normAutofit/>
          </a:bodyPr>
          <a:lstStyle/>
          <a:p>
            <a:r>
              <a:rPr lang="es-ES" sz="8000" dirty="0">
                <a:solidFill>
                  <a:schemeClr val="bg1"/>
                </a:solidFill>
              </a:rPr>
              <a:t>Referencias</a:t>
            </a:r>
            <a:endParaRPr lang="es-CO" sz="8000" dirty="0">
              <a:solidFill>
                <a:schemeClr val="bg1"/>
              </a:solidFill>
            </a:endParaRPr>
          </a:p>
        </p:txBody>
      </p:sp>
      <p:sp>
        <p:nvSpPr>
          <p:cNvPr id="3" name="CuadroTexto 2">
            <a:extLst>
              <a:ext uri="{FF2B5EF4-FFF2-40B4-BE49-F238E27FC236}">
                <a16:creationId xmlns:a16="http://schemas.microsoft.com/office/drawing/2014/main" id="{B17B18E6-ACF7-B1AA-D2A8-59DD1362E34A}"/>
              </a:ext>
            </a:extLst>
          </p:cNvPr>
          <p:cNvSpPr txBox="1"/>
          <p:nvPr/>
        </p:nvSpPr>
        <p:spPr>
          <a:xfrm>
            <a:off x="1075908" y="1762570"/>
            <a:ext cx="9277412" cy="369332"/>
          </a:xfrm>
          <a:prstGeom prst="rect">
            <a:avLst/>
          </a:prstGeom>
          <a:noFill/>
        </p:spPr>
        <p:txBody>
          <a:bodyPr wrap="none" rtlCol="0">
            <a:spAutoFit/>
          </a:bodyPr>
          <a:lstStyle/>
          <a:p>
            <a:r>
              <a:rPr lang="es-CO" dirty="0"/>
              <a:t>https://www.youtube.com/watch?v=1W9FGHio7yQ&amp;ab_channel=Programaci%C3%B3nAccesible</a:t>
            </a:r>
          </a:p>
        </p:txBody>
      </p:sp>
    </p:spTree>
    <p:extLst>
      <p:ext uri="{BB962C8B-B14F-4D97-AF65-F5344CB8AC3E}">
        <p14:creationId xmlns:p14="http://schemas.microsoft.com/office/powerpoint/2010/main" val="2081364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BEBE65-68F7-5BFF-D1DF-D079B7BFC86B}"/>
              </a:ext>
            </a:extLst>
          </p:cNvPr>
          <p:cNvSpPr txBox="1"/>
          <p:nvPr/>
        </p:nvSpPr>
        <p:spPr>
          <a:xfrm>
            <a:off x="6430459" y="764408"/>
            <a:ext cx="4129968" cy="124123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3733"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Equipo</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3733"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CDMC</a:t>
            </a:r>
          </a:p>
        </p:txBody>
      </p:sp>
      <p:graphicFrame>
        <p:nvGraphicFramePr>
          <p:cNvPr id="6" name="Tabla 6">
            <a:extLst>
              <a:ext uri="{FF2B5EF4-FFF2-40B4-BE49-F238E27FC236}">
                <a16:creationId xmlns:a16="http://schemas.microsoft.com/office/drawing/2014/main" id="{4879C772-945A-BF1F-A3DF-C3670D9137E1}"/>
              </a:ext>
            </a:extLst>
          </p:cNvPr>
          <p:cNvGraphicFramePr>
            <a:graphicFrameLocks noGrp="1"/>
          </p:cNvGraphicFramePr>
          <p:nvPr/>
        </p:nvGraphicFramePr>
        <p:xfrm>
          <a:off x="2256638" y="1286196"/>
          <a:ext cx="6845248" cy="3840480"/>
        </p:xfrm>
        <a:graphic>
          <a:graphicData uri="http://schemas.openxmlformats.org/drawingml/2006/table">
            <a:tbl>
              <a:tblPr firstRow="1" bandRow="1">
                <a:tableStyleId>{93296810-A885-4BE3-A3E7-6D5BEEA58F35}</a:tableStyleId>
              </a:tblPr>
              <a:tblGrid>
                <a:gridCol w="3422624">
                  <a:extLst>
                    <a:ext uri="{9D8B030D-6E8A-4147-A177-3AD203B41FA5}">
                      <a16:colId xmlns:a16="http://schemas.microsoft.com/office/drawing/2014/main" val="3169399186"/>
                    </a:ext>
                  </a:extLst>
                </a:gridCol>
                <a:gridCol w="3422624">
                  <a:extLst>
                    <a:ext uri="{9D8B030D-6E8A-4147-A177-3AD203B41FA5}">
                      <a16:colId xmlns:a16="http://schemas.microsoft.com/office/drawing/2014/main" val="662284982"/>
                    </a:ext>
                  </a:extLst>
                </a:gridCol>
              </a:tblGrid>
              <a:tr h="311525">
                <a:tc>
                  <a:txBody>
                    <a:bodyPr/>
                    <a:lstStyle/>
                    <a:p>
                      <a:pPr algn="ctr"/>
                      <a:r>
                        <a:rPr lang="es-CO" sz="1800" b="0" dirty="0">
                          <a:solidFill>
                            <a:schemeClr val="bg1">
                              <a:lumMod val="85000"/>
                            </a:schemeClr>
                          </a:solidFill>
                        </a:rPr>
                        <a:t>Equipo</a:t>
                      </a:r>
                    </a:p>
                  </a:txBody>
                  <a:tcPr/>
                </a:tc>
                <a:tc>
                  <a:txBody>
                    <a:bodyPr/>
                    <a:lstStyle/>
                    <a:p>
                      <a:pPr algn="ctr"/>
                      <a:r>
                        <a:rPr lang="es-CO" sz="1800" b="1" dirty="0">
                          <a:solidFill>
                            <a:schemeClr val="tx1">
                              <a:lumMod val="65000"/>
                              <a:lumOff val="35000"/>
                            </a:schemeClr>
                          </a:solidFill>
                        </a:rPr>
                        <a:t>ADSO</a:t>
                      </a:r>
                    </a:p>
                  </a:txBody>
                  <a:tcPr/>
                </a:tc>
                <a:extLst>
                  <a:ext uri="{0D108BD9-81ED-4DB2-BD59-A6C34878D82A}">
                    <a16:rowId xmlns:a16="http://schemas.microsoft.com/office/drawing/2014/main" val="1543277789"/>
                  </a:ext>
                </a:extLst>
              </a:tr>
              <a:tr h="513089">
                <a:tc>
                  <a:txBody>
                    <a:bodyPr/>
                    <a:lstStyle/>
                    <a:p>
                      <a:pPr algn="ctr"/>
                      <a:r>
                        <a:rPr lang="es-ES" dirty="0">
                          <a:solidFill>
                            <a:schemeClr val="tx1">
                              <a:lumMod val="65000"/>
                              <a:lumOff val="35000"/>
                            </a:schemeClr>
                          </a:solidFill>
                        </a:rPr>
                        <a:t>Coordinación</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Paula Milena Isaza</a:t>
                      </a:r>
                    </a:p>
                    <a:p>
                      <a:endParaRPr lang="es-CO" dirty="0"/>
                    </a:p>
                  </a:txBody>
                  <a:tcPr/>
                </a:tc>
                <a:extLst>
                  <a:ext uri="{0D108BD9-81ED-4DB2-BD59-A6C34878D82A}">
                    <a16:rowId xmlns:a16="http://schemas.microsoft.com/office/drawing/2014/main" val="2370425252"/>
                  </a:ext>
                </a:extLst>
              </a:tr>
              <a:tr h="7329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Asesores Temáticos</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Gloria Jaramillo</a:t>
                      </a:r>
                    </a:p>
                    <a:p>
                      <a:endParaRPr lang="es-CO" dirty="0"/>
                    </a:p>
                  </a:txBody>
                  <a:tcPr/>
                </a:tc>
                <a:extLst>
                  <a:ext uri="{0D108BD9-81ED-4DB2-BD59-A6C34878D82A}">
                    <a16:rowId xmlns:a16="http://schemas.microsoft.com/office/drawing/2014/main" val="1706558631"/>
                  </a:ext>
                </a:extLst>
              </a:tr>
              <a:tr h="5130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solidFill>
                            <a:schemeClr val="tx1">
                              <a:lumMod val="65000"/>
                              <a:lumOff val="35000"/>
                            </a:schemeClr>
                          </a:solidFill>
                        </a:rPr>
                        <a:t>Scrum Master</a:t>
                      </a:r>
                    </a:p>
                    <a:p>
                      <a:pPr algn="ct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p>
                      <a:endParaRPr lang="es-CO" dirty="0"/>
                    </a:p>
                  </a:txBody>
                  <a:tcPr/>
                </a:tc>
                <a:extLst>
                  <a:ext uri="{0D108BD9-81ED-4DB2-BD59-A6C34878D82A}">
                    <a16:rowId xmlns:a16="http://schemas.microsoft.com/office/drawing/2014/main" val="2588307225"/>
                  </a:ext>
                </a:extLst>
              </a:tr>
              <a:tr h="513089">
                <a:tc>
                  <a:txBody>
                    <a:bodyPr/>
                    <a:lstStyle/>
                    <a:p>
                      <a:pPr algn="ctr"/>
                      <a:r>
                        <a:rPr lang="es-CO" sz="1800" dirty="0">
                          <a:solidFill>
                            <a:schemeClr val="tx1">
                              <a:lumMod val="65000"/>
                              <a:lumOff val="35000"/>
                            </a:schemeClr>
                          </a:solidFill>
                        </a:rPr>
                        <a:t>Desarrollador</a:t>
                      </a:r>
                      <a:endParaRPr lang="es-CO"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Andrés Felipe Godoy </a:t>
                      </a:r>
                    </a:p>
                    <a:p>
                      <a:endParaRPr lang="es-CO" dirty="0"/>
                    </a:p>
                  </a:txBody>
                  <a:tcPr/>
                </a:tc>
                <a:extLst>
                  <a:ext uri="{0D108BD9-81ED-4DB2-BD59-A6C34878D82A}">
                    <a16:rowId xmlns:a16="http://schemas.microsoft.com/office/drawing/2014/main" val="1764149336"/>
                  </a:ext>
                </a:extLst>
              </a:tr>
              <a:tr h="297266">
                <a:tc>
                  <a:txBody>
                    <a:bodyPr/>
                    <a:lstStyle/>
                    <a:p>
                      <a:pPr algn="ctr"/>
                      <a:r>
                        <a:rPr lang="es-ES" dirty="0">
                          <a:solidFill>
                            <a:schemeClr val="tx1">
                              <a:lumMod val="65000"/>
                              <a:lumOff val="35000"/>
                            </a:schemeClr>
                          </a:solidFill>
                        </a:rPr>
                        <a:t>Revisor</a:t>
                      </a:r>
                      <a:endParaRPr lang="es-CO" dirty="0">
                        <a:solidFill>
                          <a:schemeClr val="tx1">
                            <a:lumMod val="65000"/>
                            <a:lumOff val="35000"/>
                          </a:schemeClr>
                        </a:solidFill>
                      </a:endParaRPr>
                    </a:p>
                  </a:txBody>
                  <a:tcPr/>
                </a:tc>
                <a:tc>
                  <a:txBody>
                    <a:bodyPr/>
                    <a:lstStyle/>
                    <a:p>
                      <a:r>
                        <a:rPr lang="es-ES" b="1" dirty="0">
                          <a:solidFill>
                            <a:schemeClr val="tx1">
                              <a:lumMod val="65000"/>
                              <a:lumOff val="35000"/>
                            </a:schemeClr>
                          </a:solidFill>
                        </a:rPr>
                        <a:t>Santiago flores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800" b="1" dirty="0">
                          <a:solidFill>
                            <a:schemeClr val="tx1">
                              <a:lumMod val="65000"/>
                              <a:lumOff val="35000"/>
                            </a:schemeClr>
                          </a:solidFill>
                        </a:rPr>
                        <a:t>Luis Alfonso Becerra Rentería</a:t>
                      </a:r>
                    </a:p>
                  </a:txBody>
                  <a:tcPr/>
                </a:tc>
                <a:extLst>
                  <a:ext uri="{0D108BD9-81ED-4DB2-BD59-A6C34878D82A}">
                    <a16:rowId xmlns:a16="http://schemas.microsoft.com/office/drawing/2014/main" val="2302588548"/>
                  </a:ext>
                </a:extLst>
              </a:tr>
            </a:tbl>
          </a:graphicData>
        </a:graphic>
      </p:graphicFrame>
      <p:sp>
        <p:nvSpPr>
          <p:cNvPr id="10" name="CuadroTexto 9">
            <a:extLst>
              <a:ext uri="{FF2B5EF4-FFF2-40B4-BE49-F238E27FC236}">
                <a16:creationId xmlns:a16="http://schemas.microsoft.com/office/drawing/2014/main" id="{1985FF3C-4323-C61D-025E-2684B51950A3}"/>
              </a:ext>
            </a:extLst>
          </p:cNvPr>
          <p:cNvSpPr txBox="1"/>
          <p:nvPr/>
        </p:nvSpPr>
        <p:spPr>
          <a:xfrm>
            <a:off x="1359017" y="6023295"/>
            <a:ext cx="8915400" cy="430887"/>
          </a:xfrm>
          <a:prstGeom prst="rect">
            <a:avLst/>
          </a:prstGeom>
          <a:noFill/>
        </p:spPr>
        <p:txBody>
          <a:bodyPr wrap="square">
            <a:spAutoFit/>
          </a:bodyPr>
          <a:lstStyle/>
          <a:p>
            <a:pPr algn="ctr"/>
            <a:r>
              <a:rPr lang="es-ES" sz="1100" dirty="0"/>
              <a:t>Este material puede ser distribuido, copiado y exhibido por terceros si se muestran los créditos.  No se puede obtener ningún beneficio comercial y las obras derivadas tienen que estar bajo los mismos términos de licencia que el trabajo original.</a:t>
            </a:r>
            <a:endParaRPr lang="es-CO" sz="1100" dirty="0"/>
          </a:p>
        </p:txBody>
      </p:sp>
    </p:spTree>
    <p:extLst>
      <p:ext uri="{BB962C8B-B14F-4D97-AF65-F5344CB8AC3E}">
        <p14:creationId xmlns:p14="http://schemas.microsoft.com/office/powerpoint/2010/main" val="388551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A16DF194-3E4F-0C38-A32A-EBE160756D40}"/>
              </a:ext>
            </a:extLst>
          </p:cNvPr>
          <p:cNvSpPr txBox="1"/>
          <p:nvPr/>
        </p:nvSpPr>
        <p:spPr>
          <a:xfrm>
            <a:off x="571455" y="1665606"/>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12" name="CuadroTexto 11">
            <a:extLst>
              <a:ext uri="{FF2B5EF4-FFF2-40B4-BE49-F238E27FC236}">
                <a16:creationId xmlns:a16="http://schemas.microsoft.com/office/drawing/2014/main" id="{46D1A3BE-8031-96C0-2DD0-E9C0A2A09DF2}"/>
              </a:ext>
            </a:extLst>
          </p:cNvPr>
          <p:cNvSpPr txBox="1"/>
          <p:nvPr/>
        </p:nvSpPr>
        <p:spPr>
          <a:xfrm>
            <a:off x="571455" y="3427971"/>
            <a:ext cx="4991752" cy="999248"/>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 </a:t>
            </a:r>
            <a:r>
              <a:rPr lang="es-CO" sz="1867" dirty="0">
                <a:latin typeface="Arial" panose="020B0604020202020204" pitchFamily="34" charset="0"/>
                <a:ea typeface="Calibri" panose="020F0502020204030204" pitchFamily="34" charset="0"/>
                <a:cs typeface="Times New Roman" panose="02020603050405020304" pitchFamily="18" charset="0"/>
              </a:rPr>
              <a:t>Escribimos en Google “Visual Studio Code” y seleccionamos donde dice “Download”.</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690F6F61-72AE-D2F6-4525-DAC7B9B5F426}"/>
              </a:ext>
            </a:extLst>
          </p:cNvPr>
          <p:cNvSpPr/>
          <p:nvPr/>
        </p:nvSpPr>
        <p:spPr>
          <a:xfrm>
            <a:off x="841647" y="3174307"/>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5" name="Imagen 14">
            <a:extLst>
              <a:ext uri="{FF2B5EF4-FFF2-40B4-BE49-F238E27FC236}">
                <a16:creationId xmlns:a16="http://schemas.microsoft.com/office/drawing/2014/main" id="{69563E70-F46F-3270-223C-01A3D4C67DEC}"/>
              </a:ext>
            </a:extLst>
          </p:cNvPr>
          <p:cNvPicPr>
            <a:picLocks noChangeAspect="1"/>
          </p:cNvPicPr>
          <p:nvPr/>
        </p:nvPicPr>
        <p:blipFill rotWithShape="1">
          <a:blip r:embed="rId2"/>
          <a:srcRect l="9438" r="35871"/>
          <a:stretch/>
        </p:blipFill>
        <p:spPr bwMode="auto">
          <a:xfrm>
            <a:off x="6907346" y="15394"/>
            <a:ext cx="5311533" cy="6857999"/>
          </a:xfrm>
          <a:prstGeom prst="rect">
            <a:avLst/>
          </a:prstGeom>
          <a:ln>
            <a:noFill/>
          </a:ln>
          <a:extLst>
            <a:ext uri="{53640926-AAD7-44D8-BBD7-CCE9431645EC}">
              <a14:shadowObscured xmlns:a14="http://schemas.microsoft.com/office/drawing/2010/main"/>
            </a:ext>
          </a:extLst>
        </p:spPr>
      </p:pic>
      <p:pic>
        <p:nvPicPr>
          <p:cNvPr id="16" name="Imagen 15">
            <a:extLst>
              <a:ext uri="{FF2B5EF4-FFF2-40B4-BE49-F238E27FC236}">
                <a16:creationId xmlns:a16="http://schemas.microsoft.com/office/drawing/2014/main" id="{D7B20E92-B09A-764B-4373-56405CB8766A}"/>
              </a:ext>
            </a:extLst>
          </p:cNvPr>
          <p:cNvPicPr>
            <a:picLocks noChangeAspect="1"/>
          </p:cNvPicPr>
          <p:nvPr/>
        </p:nvPicPr>
        <p:blipFill>
          <a:blip r:embed="rId3"/>
          <a:stretch>
            <a:fillRect/>
          </a:stretch>
        </p:blipFill>
        <p:spPr>
          <a:xfrm>
            <a:off x="11219617" y="5769583"/>
            <a:ext cx="811391" cy="790587"/>
          </a:xfrm>
          <a:prstGeom prst="rect">
            <a:avLst/>
          </a:prstGeom>
        </p:spPr>
      </p:pic>
      <p:cxnSp>
        <p:nvCxnSpPr>
          <p:cNvPr id="17" name="Conector recto de flecha 16">
            <a:extLst>
              <a:ext uri="{FF2B5EF4-FFF2-40B4-BE49-F238E27FC236}">
                <a16:creationId xmlns:a16="http://schemas.microsoft.com/office/drawing/2014/main" id="{11399240-079E-F65C-A796-7C3B475B0E82}"/>
              </a:ext>
            </a:extLst>
          </p:cNvPr>
          <p:cNvCxnSpPr>
            <a:cxnSpLocks/>
          </p:cNvCxnSpPr>
          <p:nvPr/>
        </p:nvCxnSpPr>
        <p:spPr>
          <a:xfrm flipH="1">
            <a:off x="10233061" y="2760243"/>
            <a:ext cx="1273996" cy="0"/>
          </a:xfrm>
          <a:prstGeom prst="straightConnector1">
            <a:avLst/>
          </a:prstGeom>
          <a:ln>
            <a:solidFill>
              <a:srgbClr val="FF66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699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645EDB-5274-6C43-9029-E48942C57DEB}"/>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42463E9E-E65E-9F16-2CF3-137CEBD69683}"/>
              </a:ext>
            </a:extLst>
          </p:cNvPr>
          <p:cNvSpPr txBox="1"/>
          <p:nvPr/>
        </p:nvSpPr>
        <p:spPr>
          <a:xfrm>
            <a:off x="1028655" y="2080880"/>
            <a:ext cx="4991752" cy="691792"/>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2: </a:t>
            </a:r>
            <a:r>
              <a:rPr lang="es-CO" sz="1867" dirty="0">
                <a:latin typeface="Arial" panose="020B0604020202020204" pitchFamily="34" charset="0"/>
                <a:ea typeface="Calibri" panose="020F0502020204030204" pitchFamily="34" charset="0"/>
                <a:cs typeface="Times New Roman" panose="02020603050405020304" pitchFamily="18" charset="0"/>
              </a:rPr>
              <a:t>Seleccionamos el sistema operativo que tenemos y lo descargamos.</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D53D1BC-2C30-F702-6321-7784FF896509}"/>
              </a:ext>
            </a:extLst>
          </p:cNvPr>
          <p:cNvPicPr>
            <a:picLocks noChangeAspect="1"/>
          </p:cNvPicPr>
          <p:nvPr/>
        </p:nvPicPr>
        <p:blipFill rotWithShape="1">
          <a:blip r:embed="rId2"/>
          <a:srcRect t="15642" r="2648"/>
          <a:stretch/>
        </p:blipFill>
        <p:spPr>
          <a:xfrm>
            <a:off x="4787603" y="2697699"/>
            <a:ext cx="7051620" cy="3841787"/>
          </a:xfrm>
          <a:prstGeom prst="rect">
            <a:avLst/>
          </a:prstGeom>
          <a:ln>
            <a:solidFill>
              <a:schemeClr val="tx1"/>
            </a:solidFill>
          </a:ln>
        </p:spPr>
      </p:pic>
      <p:sp>
        <p:nvSpPr>
          <p:cNvPr id="7" name="Rectángulo 6">
            <a:extLst>
              <a:ext uri="{FF2B5EF4-FFF2-40B4-BE49-F238E27FC236}">
                <a16:creationId xmlns:a16="http://schemas.microsoft.com/office/drawing/2014/main" id="{34E8D0B5-9A96-F1AF-872E-9B57DCBDED1C}"/>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0230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289CBC6-BFAE-8741-CBBA-5C04F8FA73A2}"/>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7" name="CuadroTexto 6">
            <a:extLst>
              <a:ext uri="{FF2B5EF4-FFF2-40B4-BE49-F238E27FC236}">
                <a16:creationId xmlns:a16="http://schemas.microsoft.com/office/drawing/2014/main" id="{47D302F7-36DE-FEBA-E454-2062842373F6}"/>
              </a:ext>
            </a:extLst>
          </p:cNvPr>
          <p:cNvSpPr txBox="1"/>
          <p:nvPr/>
        </p:nvSpPr>
        <p:spPr>
          <a:xfrm>
            <a:off x="1028655" y="2080881"/>
            <a:ext cx="4991752" cy="3241850"/>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3: </a:t>
            </a:r>
            <a:r>
              <a:rPr lang="es-CO" sz="1867" dirty="0">
                <a:latin typeface="Arial" panose="020B0604020202020204" pitchFamily="34" charset="0"/>
                <a:ea typeface="Calibri" panose="020F0502020204030204" pitchFamily="34" charset="0"/>
                <a:cs typeface="Times New Roman" panose="02020603050405020304" pitchFamily="18" charset="0"/>
              </a:rPr>
              <a:t>Al darle clic nos descargará un .exe, al cual le daremos clic encima.</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4: </a:t>
            </a:r>
            <a:r>
              <a:rPr lang="es-CO" sz="1867" dirty="0">
                <a:latin typeface="Arial" panose="020B0604020202020204" pitchFamily="34" charset="0"/>
                <a:ea typeface="Calibri" panose="020F0502020204030204" pitchFamily="34" charset="0"/>
                <a:cs typeface="Times New Roman" panose="02020603050405020304" pitchFamily="18" charset="0"/>
              </a:rPr>
              <a:t>Lee y acepta el acuerdo de licencia.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2B93C4A-548E-B763-FDA2-56E2B04756A1}"/>
              </a:ext>
            </a:extLst>
          </p:cNvPr>
          <p:cNvPicPr>
            <a:picLocks noChangeAspect="1"/>
          </p:cNvPicPr>
          <p:nvPr/>
        </p:nvPicPr>
        <p:blipFill rotWithShape="1">
          <a:blip r:embed="rId2"/>
          <a:srcRect r="82287"/>
          <a:stretch/>
        </p:blipFill>
        <p:spPr bwMode="auto">
          <a:xfrm>
            <a:off x="6808871" y="1918953"/>
            <a:ext cx="3232408" cy="762000"/>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AE00A678-114E-3330-FD67-5F15DBEC6404}"/>
              </a:ext>
            </a:extLst>
          </p:cNvPr>
          <p:cNvPicPr>
            <a:picLocks noChangeAspect="1"/>
          </p:cNvPicPr>
          <p:nvPr/>
        </p:nvPicPr>
        <p:blipFill>
          <a:blip r:embed="rId3"/>
          <a:stretch>
            <a:fillRect/>
          </a:stretch>
        </p:blipFill>
        <p:spPr>
          <a:xfrm>
            <a:off x="6263862" y="3057258"/>
            <a:ext cx="4544023" cy="3482228"/>
          </a:xfrm>
          <a:prstGeom prst="rect">
            <a:avLst/>
          </a:prstGeom>
        </p:spPr>
      </p:pic>
      <p:sp>
        <p:nvSpPr>
          <p:cNvPr id="11" name="Rectángulo 10">
            <a:extLst>
              <a:ext uri="{FF2B5EF4-FFF2-40B4-BE49-F238E27FC236}">
                <a16:creationId xmlns:a16="http://schemas.microsoft.com/office/drawing/2014/main" id="{876E8DD1-E4FB-9515-4C6B-57921FC9E038}"/>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07069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ABE15E-30A8-B0ED-3A2E-08AFA66345EF}"/>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C5812159-A831-E6C3-4B5C-1E526940735C}"/>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5: </a:t>
            </a:r>
            <a:r>
              <a:rPr lang="es-CO" sz="1867" dirty="0">
                <a:latin typeface="Arial" panose="020B0604020202020204" pitchFamily="34" charset="0"/>
                <a:ea typeface="Calibri" panose="020F0502020204030204" pitchFamily="34" charset="0"/>
                <a:cs typeface="Times New Roman" panose="02020603050405020304" pitchFamily="18" charset="0"/>
              </a:rPr>
              <a:t>Puedes cambiar la ubicación de la carpeta de instalación o mantener la configuración predeterminada.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8475622-1C70-2861-76CB-11AF49445CDC}"/>
              </a:ext>
            </a:extLst>
          </p:cNvPr>
          <p:cNvPicPr>
            <a:picLocks noChangeAspect="1"/>
          </p:cNvPicPr>
          <p:nvPr/>
        </p:nvPicPr>
        <p:blipFill>
          <a:blip r:embed="rId2"/>
          <a:stretch>
            <a:fillRect/>
          </a:stretch>
        </p:blipFill>
        <p:spPr>
          <a:xfrm>
            <a:off x="6513957" y="1630390"/>
            <a:ext cx="5054600" cy="3898900"/>
          </a:xfrm>
          <a:prstGeom prst="rect">
            <a:avLst/>
          </a:prstGeom>
        </p:spPr>
      </p:pic>
      <p:sp>
        <p:nvSpPr>
          <p:cNvPr id="6" name="Rectángulo 5">
            <a:extLst>
              <a:ext uri="{FF2B5EF4-FFF2-40B4-BE49-F238E27FC236}">
                <a16:creationId xmlns:a16="http://schemas.microsoft.com/office/drawing/2014/main" id="{88D0DB38-D108-0E3D-A4BE-6CE5E049E333}"/>
              </a:ext>
            </a:extLst>
          </p:cNvPr>
          <p:cNvSpPr/>
          <p:nvPr/>
        </p:nvSpPr>
        <p:spPr>
          <a:xfrm>
            <a:off x="1172388" y="3278160"/>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53791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402FFB-B5C8-3B1A-0D55-DB55F2911D83}"/>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08B87163-C9D9-CE80-52AE-F973DEDBE933}"/>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6: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Elige si deseas cambiar el nombre de la carpeta de accesos directos en el menú Inicio o si no deseas instalar accesos directos en absoluto.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547266C-9A1F-89AB-3456-2990D5A22F3B}"/>
              </a:ext>
            </a:extLst>
          </p:cNvPr>
          <p:cNvPicPr>
            <a:picLocks noChangeAspect="1"/>
          </p:cNvPicPr>
          <p:nvPr/>
        </p:nvPicPr>
        <p:blipFill>
          <a:blip r:embed="rId2"/>
          <a:stretch>
            <a:fillRect/>
          </a:stretch>
        </p:blipFill>
        <p:spPr>
          <a:xfrm>
            <a:off x="6380641" y="1649440"/>
            <a:ext cx="4991100" cy="3860800"/>
          </a:xfrm>
          <a:prstGeom prst="rect">
            <a:avLst/>
          </a:prstGeom>
        </p:spPr>
      </p:pic>
      <p:sp>
        <p:nvSpPr>
          <p:cNvPr id="6" name="Rectángulo 5">
            <a:extLst>
              <a:ext uri="{FF2B5EF4-FFF2-40B4-BE49-F238E27FC236}">
                <a16:creationId xmlns:a16="http://schemas.microsoft.com/office/drawing/2014/main" id="{1611907A-23FE-23A5-825E-86E4D0D8A6BE}"/>
              </a:ext>
            </a:extLst>
          </p:cNvPr>
          <p:cNvSpPr/>
          <p:nvPr/>
        </p:nvSpPr>
        <p:spPr>
          <a:xfrm>
            <a:off x="1182116" y="326773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75867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2B9ACE-97E7-19B7-0699-BB97B1CDF82E}"/>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DCAFEA7C-82C5-B378-AE88-A4215B673050}"/>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7: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Selecciona las tareas adicionales, por ej. crear un icono en el escritorio o añadir opciones al menú contextual de Windows Explorer.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4DBFEB1F-58CB-46F3-8B6C-A7DB01396EE6}"/>
              </a:ext>
            </a:extLst>
          </p:cNvPr>
          <p:cNvPicPr>
            <a:picLocks noChangeAspect="1"/>
          </p:cNvPicPr>
          <p:nvPr/>
        </p:nvPicPr>
        <p:blipFill>
          <a:blip r:embed="rId2"/>
          <a:stretch>
            <a:fillRect/>
          </a:stretch>
        </p:blipFill>
        <p:spPr>
          <a:xfrm>
            <a:off x="6380641" y="1643090"/>
            <a:ext cx="5016500" cy="3873500"/>
          </a:xfrm>
          <a:prstGeom prst="rect">
            <a:avLst/>
          </a:prstGeom>
        </p:spPr>
      </p:pic>
      <p:sp>
        <p:nvSpPr>
          <p:cNvPr id="6" name="Rectángulo 5">
            <a:extLst>
              <a:ext uri="{FF2B5EF4-FFF2-40B4-BE49-F238E27FC236}">
                <a16:creationId xmlns:a16="http://schemas.microsoft.com/office/drawing/2014/main" id="{70E59FD7-EED0-2BA3-6149-5B4FA8390836}"/>
              </a:ext>
            </a:extLst>
          </p:cNvPr>
          <p:cNvSpPr/>
          <p:nvPr/>
        </p:nvSpPr>
        <p:spPr>
          <a:xfrm>
            <a:off x="1162660" y="329329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236480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1408</Words>
  <Application>Microsoft Office PowerPoint</Application>
  <PresentationFormat>Panorámica</PresentationFormat>
  <Paragraphs>101</Paragraphs>
  <Slides>39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Calibir</vt:lpstr>
      <vt:lpstr>Calibri</vt:lpstr>
      <vt:lpstr>Calibri Light</vt:lpstr>
      <vt:lpstr>Work Sans</vt:lpstr>
      <vt:lpstr>Work Sans 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godoy</dc:creator>
  <cp:lastModifiedBy>andres godoy</cp:lastModifiedBy>
  <cp:revision>2</cp:revision>
  <dcterms:created xsi:type="dcterms:W3CDTF">2023-09-25T02:18:26Z</dcterms:created>
  <dcterms:modified xsi:type="dcterms:W3CDTF">2023-09-25T03:06:00Z</dcterms:modified>
</cp:coreProperties>
</file>