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1" r:id="rId2"/>
  </p:sldMasterIdLst>
  <p:notesMasterIdLst>
    <p:notesMasterId r:id="rId51"/>
  </p:notesMasterIdLst>
  <p:handoutMasterIdLst>
    <p:handoutMasterId r:id="rId52"/>
  </p:handoutMasterIdLst>
  <p:sldIdLst>
    <p:sldId id="468" r:id="rId3"/>
    <p:sldId id="550" r:id="rId4"/>
    <p:sldId id="501" r:id="rId5"/>
    <p:sldId id="523" r:id="rId6"/>
    <p:sldId id="500" r:id="rId7"/>
    <p:sldId id="506" r:id="rId8"/>
    <p:sldId id="524" r:id="rId9"/>
    <p:sldId id="525" r:id="rId10"/>
    <p:sldId id="526" r:id="rId11"/>
    <p:sldId id="527" r:id="rId12"/>
    <p:sldId id="528" r:id="rId13"/>
    <p:sldId id="529" r:id="rId14"/>
    <p:sldId id="530" r:id="rId15"/>
    <p:sldId id="531" r:id="rId16"/>
    <p:sldId id="565" r:id="rId17"/>
    <p:sldId id="532" r:id="rId18"/>
    <p:sldId id="533" r:id="rId19"/>
    <p:sldId id="576" r:id="rId20"/>
    <p:sldId id="534" r:id="rId21"/>
    <p:sldId id="535" r:id="rId22"/>
    <p:sldId id="536" r:id="rId23"/>
    <p:sldId id="537" r:id="rId24"/>
    <p:sldId id="554" r:id="rId25"/>
    <p:sldId id="539" r:id="rId26"/>
    <p:sldId id="578" r:id="rId27"/>
    <p:sldId id="579" r:id="rId28"/>
    <p:sldId id="580" r:id="rId29"/>
    <p:sldId id="581" r:id="rId30"/>
    <p:sldId id="582" r:id="rId31"/>
    <p:sldId id="583" r:id="rId32"/>
    <p:sldId id="584" r:id="rId33"/>
    <p:sldId id="585" r:id="rId34"/>
    <p:sldId id="586" r:id="rId35"/>
    <p:sldId id="587" r:id="rId36"/>
    <p:sldId id="588" r:id="rId37"/>
    <p:sldId id="589" r:id="rId38"/>
    <p:sldId id="590" r:id="rId39"/>
    <p:sldId id="551" r:id="rId40"/>
    <p:sldId id="591" r:id="rId41"/>
    <p:sldId id="592" r:id="rId42"/>
    <p:sldId id="593" r:id="rId43"/>
    <p:sldId id="594" r:id="rId44"/>
    <p:sldId id="595" r:id="rId45"/>
    <p:sldId id="596" r:id="rId46"/>
    <p:sldId id="597" r:id="rId47"/>
    <p:sldId id="264" r:id="rId48"/>
    <p:sldId id="552" r:id="rId49"/>
    <p:sldId id="553" r:id="rId5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472C-E42D-409B-8C27-DB2E802EEC81}" v="33" dt="2022-10-19T17:09:15.3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04"/>
    <p:restoredTop sz="96357" autoAdjust="0"/>
  </p:normalViewPr>
  <p:slideViewPr>
    <p:cSldViewPr snapToGrid="0">
      <p:cViewPr varScale="1">
        <p:scale>
          <a:sx n="114" d="100"/>
          <a:sy n="114" d="100"/>
        </p:scale>
        <p:origin x="342"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10/09/2023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10/09/2023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B25968F-984F-8BF4-4FF0-2432A9923EB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7833" y="317431"/>
            <a:ext cx="811391" cy="790587"/>
          </a:xfrm>
          <a:prstGeom prst="rect">
            <a:avLst/>
          </a:prstGeom>
        </p:spPr>
      </p:pic>
    </p:spTree>
    <p:extLst>
      <p:ext uri="{BB962C8B-B14F-4D97-AF65-F5344CB8AC3E}">
        <p14:creationId xmlns:p14="http://schemas.microsoft.com/office/powerpoint/2010/main" val="324682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10049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525830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69956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976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03370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29931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492633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919547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923526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132859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597075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24341875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4593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2" r:id="rId11"/>
    <p:sldLayoutId id="2147483659" r:id="rId12"/>
    <p:sldLayoutId id="2147483663" r:id="rId13"/>
    <p:sldLayoutId id="2147483675"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1724999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742040" y="2455335"/>
            <a:ext cx="9616653" cy="1569660"/>
          </a:xfrm>
          <a:prstGeom prst="rect">
            <a:avLst/>
          </a:prstGeom>
          <a:noFill/>
        </p:spPr>
        <p:txBody>
          <a:bodyPr wrap="square" rtlCol="0">
            <a:spAutoFit/>
          </a:bodyPr>
          <a:lstStyle/>
          <a:p>
            <a:r>
              <a:rPr lang="es-ES" sz="9600" b="1" dirty="0">
                <a:solidFill>
                  <a:schemeClr val="tx1">
                    <a:lumMod val="75000"/>
                    <a:lumOff val="25000"/>
                  </a:schemeClr>
                </a:solidFill>
                <a:latin typeface="Work Sans" pitchFamily="2" charset="77"/>
              </a:rPr>
              <a:t>Comentarios</a:t>
            </a: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402FFB-B5C8-3B1A-0D55-DB55F2911D83}"/>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08B87163-C9D9-CE80-52AE-F973DEDBE933}"/>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6: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Elige si deseas cambiar el nombre de la carpeta de accesos directos en el menú Inicio o si no deseas instalar accesos directos en absoluto. Haz clic en Next.</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547266C-9A1F-89AB-3456-2990D5A22F3B}"/>
              </a:ext>
            </a:extLst>
          </p:cNvPr>
          <p:cNvPicPr>
            <a:picLocks noChangeAspect="1"/>
          </p:cNvPicPr>
          <p:nvPr/>
        </p:nvPicPr>
        <p:blipFill>
          <a:blip r:embed="rId2"/>
          <a:stretch>
            <a:fillRect/>
          </a:stretch>
        </p:blipFill>
        <p:spPr>
          <a:xfrm>
            <a:off x="6380641" y="1649440"/>
            <a:ext cx="4991100" cy="3860800"/>
          </a:xfrm>
          <a:prstGeom prst="rect">
            <a:avLst/>
          </a:prstGeom>
        </p:spPr>
      </p:pic>
      <p:sp>
        <p:nvSpPr>
          <p:cNvPr id="6" name="Rectángulo 5">
            <a:extLst>
              <a:ext uri="{FF2B5EF4-FFF2-40B4-BE49-F238E27FC236}">
                <a16:creationId xmlns:a16="http://schemas.microsoft.com/office/drawing/2014/main" id="{1611907A-23FE-23A5-825E-86E4D0D8A6BE}"/>
              </a:ext>
            </a:extLst>
          </p:cNvPr>
          <p:cNvSpPr/>
          <p:nvPr/>
        </p:nvSpPr>
        <p:spPr>
          <a:xfrm>
            <a:off x="1182116" y="3267736"/>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75867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2B9ACE-97E7-19B7-0699-BB97B1CDF82E}"/>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DCAFEA7C-82C5-B378-AE88-A4215B673050}"/>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7: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Selecciona las tareas adicionales, por ej. crear un icono en el escritorio o añadir opciones al menú contextual de Windows Explorer. Haz clic en Next.</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4DBFEB1F-58CB-46F3-8B6C-A7DB01396EE6}"/>
              </a:ext>
            </a:extLst>
          </p:cNvPr>
          <p:cNvPicPr>
            <a:picLocks noChangeAspect="1"/>
          </p:cNvPicPr>
          <p:nvPr/>
        </p:nvPicPr>
        <p:blipFill>
          <a:blip r:embed="rId2"/>
          <a:stretch>
            <a:fillRect/>
          </a:stretch>
        </p:blipFill>
        <p:spPr>
          <a:xfrm>
            <a:off x="6380641" y="1643090"/>
            <a:ext cx="5016500" cy="3873500"/>
          </a:xfrm>
          <a:prstGeom prst="rect">
            <a:avLst/>
          </a:prstGeom>
        </p:spPr>
      </p:pic>
      <p:sp>
        <p:nvSpPr>
          <p:cNvPr id="6" name="Rectángulo 5">
            <a:extLst>
              <a:ext uri="{FF2B5EF4-FFF2-40B4-BE49-F238E27FC236}">
                <a16:creationId xmlns:a16="http://schemas.microsoft.com/office/drawing/2014/main" id="{70E59FD7-EED0-2BA3-6149-5B4FA8390836}"/>
              </a:ext>
            </a:extLst>
          </p:cNvPr>
          <p:cNvSpPr/>
          <p:nvPr/>
        </p:nvSpPr>
        <p:spPr>
          <a:xfrm>
            <a:off x="1162660" y="3293296"/>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23648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A5BCD21-C916-3988-6FD8-B141B9BFAD0F}"/>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B11B744D-B213-5B43-FE95-FA81770DAB6D}"/>
              </a:ext>
            </a:extLst>
          </p:cNvPr>
          <p:cNvSpPr txBox="1"/>
          <p:nvPr/>
        </p:nvSpPr>
        <p:spPr>
          <a:xfrm>
            <a:off x="1028655" y="2080881"/>
            <a:ext cx="4991752" cy="3549305"/>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8: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Haz clic en “Install” para iniciar la instalación.</a:t>
            </a:r>
            <a:endParaRPr lang="es-CO" sz="1867"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9: </a:t>
            </a:r>
            <a:r>
              <a:rPr lang="es-CO" sz="1867" dirty="0">
                <a:latin typeface="Arial" panose="020B0604020202020204" pitchFamily="34" charset="0"/>
                <a:ea typeface="Calibri" panose="020F0502020204030204" pitchFamily="34" charset="0"/>
                <a:cs typeface="Times New Roman" panose="02020603050405020304" pitchFamily="18" charset="0"/>
              </a:rPr>
              <a:t>El programa está instalado y listo para usar. Haz clic en “</a:t>
            </a:r>
            <a:r>
              <a:rPr lang="es-CO" sz="1867" dirty="0" err="1">
                <a:latin typeface="Arial" panose="020B0604020202020204" pitchFamily="34" charset="0"/>
                <a:ea typeface="Calibri" panose="020F0502020204030204" pitchFamily="34" charset="0"/>
                <a:cs typeface="Times New Roman" panose="02020603050405020304" pitchFamily="18" charset="0"/>
              </a:rPr>
              <a:t>Finish</a:t>
            </a:r>
            <a:r>
              <a:rPr lang="es-CO" sz="1867" dirty="0">
                <a:latin typeface="Arial" panose="020B0604020202020204" pitchFamily="34" charset="0"/>
                <a:ea typeface="Calibri" panose="020F0502020204030204" pitchFamily="34" charset="0"/>
                <a:cs typeface="Times New Roman" panose="02020603050405020304" pitchFamily="18" charset="0"/>
              </a:rPr>
              <a:t>” para finalizar la instalación y lanzar el programa.</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Interfaz de usuario gráfica, Texto, Aplicación&#10;&#10;Descripción generada automáticamente">
            <a:extLst>
              <a:ext uri="{FF2B5EF4-FFF2-40B4-BE49-F238E27FC236}">
                <a16:creationId xmlns:a16="http://schemas.microsoft.com/office/drawing/2014/main" id="{32FE6EED-7EA2-2AD3-0BFC-001992B85B1C}"/>
              </a:ext>
            </a:extLst>
          </p:cNvPr>
          <p:cNvPicPr>
            <a:picLocks noChangeAspect="1"/>
          </p:cNvPicPr>
          <p:nvPr/>
        </p:nvPicPr>
        <p:blipFill>
          <a:blip r:embed="rId2"/>
          <a:stretch>
            <a:fillRect/>
          </a:stretch>
        </p:blipFill>
        <p:spPr>
          <a:xfrm>
            <a:off x="6380640" y="259878"/>
            <a:ext cx="4077536" cy="3142887"/>
          </a:xfrm>
          <a:prstGeom prst="rect">
            <a:avLst/>
          </a:prstGeom>
        </p:spPr>
      </p:pic>
      <p:pic>
        <p:nvPicPr>
          <p:cNvPr id="6" name="Imagen 5">
            <a:extLst>
              <a:ext uri="{FF2B5EF4-FFF2-40B4-BE49-F238E27FC236}">
                <a16:creationId xmlns:a16="http://schemas.microsoft.com/office/drawing/2014/main" id="{B152230F-B8A8-970B-F827-FBC601A5B74F}"/>
              </a:ext>
            </a:extLst>
          </p:cNvPr>
          <p:cNvPicPr>
            <a:picLocks noChangeAspect="1"/>
          </p:cNvPicPr>
          <p:nvPr/>
        </p:nvPicPr>
        <p:blipFill>
          <a:blip r:embed="rId3"/>
          <a:stretch>
            <a:fillRect/>
          </a:stretch>
        </p:blipFill>
        <p:spPr>
          <a:xfrm>
            <a:off x="6380640" y="3552291"/>
            <a:ext cx="4077536" cy="3169123"/>
          </a:xfrm>
          <a:prstGeom prst="rect">
            <a:avLst/>
          </a:prstGeom>
        </p:spPr>
      </p:pic>
      <p:sp>
        <p:nvSpPr>
          <p:cNvPr id="7" name="Rectángulo 6">
            <a:extLst>
              <a:ext uri="{FF2B5EF4-FFF2-40B4-BE49-F238E27FC236}">
                <a16:creationId xmlns:a16="http://schemas.microsoft.com/office/drawing/2014/main" id="{1A452BF9-0221-8DC8-ED54-6AD65F81585F}"/>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389167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Creación de carpetas</a:t>
            </a:r>
          </a:p>
        </p:txBody>
      </p:sp>
    </p:spTree>
    <p:extLst>
      <p:ext uri="{BB962C8B-B14F-4D97-AF65-F5344CB8AC3E}">
        <p14:creationId xmlns:p14="http://schemas.microsoft.com/office/powerpoint/2010/main" val="266462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n 2" descr="Texto&#10;&#10;Descripción generada automáticamente">
            <a:extLst>
              <a:ext uri="{FF2B5EF4-FFF2-40B4-BE49-F238E27FC236}">
                <a16:creationId xmlns:a16="http://schemas.microsoft.com/office/drawing/2014/main" id="{664CA3EB-AE30-6BF4-BE0B-C3C45C7EA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03" y="4218276"/>
            <a:ext cx="9034978" cy="15339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57BE4BD9-BD0B-0C4B-2112-9B188BB8BE9F}"/>
              </a:ext>
            </a:extLst>
          </p:cNvPr>
          <p:cNvSpPr>
            <a:spLocks noChangeArrowheads="1"/>
          </p:cNvSpPr>
          <p:nvPr/>
        </p:nvSpPr>
        <p:spPr bwMode="auto">
          <a:xfrm>
            <a:off x="173405" y="193229"/>
            <a:ext cx="80002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una carpeta ra</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z. En nuestro caso la llamaremos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“Teclado”</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6A09AA25-DB96-D0C7-81CC-120980B2ECB4}"/>
              </a:ext>
            </a:extLst>
          </p:cNvPr>
          <p:cNvSpPr>
            <a:spLocks noChangeArrowheads="1"/>
          </p:cNvSpPr>
          <p:nvPr/>
        </p:nvSpPr>
        <p:spPr bwMode="auto">
          <a:xfrm>
            <a:off x="293503" y="2639724"/>
            <a:ext cx="113419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Dentro de esta, crearemos tres carpetas. Uno llamado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css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Donde ir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los archivos  que se encargaran del dise</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ñ</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 de la página;  el segundo llamado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Donde ir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los archivos que contengan toda la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gica e interacci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del aplicativo, y el tercero llamado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img</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es donde meteremos im</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genes</a:t>
            </a:r>
            <a:endParaRPr kumimoji="0" lang="es-CO" altLang="es-CO"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309CAF76-E1EA-CCD5-E88C-537583580004}"/>
              </a:ext>
            </a:extLst>
          </p:cNvPr>
          <p:cNvSpPr>
            <a:spLocks noChangeArrowheads="1"/>
          </p:cNvSpPr>
          <p:nvPr/>
        </p:nvSpPr>
        <p:spPr bwMode="auto">
          <a:xfrm>
            <a:off x="0" y="3400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8" name="Imagen 7">
            <a:extLst>
              <a:ext uri="{FF2B5EF4-FFF2-40B4-BE49-F238E27FC236}">
                <a16:creationId xmlns:a16="http://schemas.microsoft.com/office/drawing/2014/main" id="{35F54178-81EC-FE81-A73A-223E049D51D7}"/>
              </a:ext>
            </a:extLst>
          </p:cNvPr>
          <p:cNvPicPr>
            <a:picLocks noChangeAspect="1"/>
          </p:cNvPicPr>
          <p:nvPr/>
        </p:nvPicPr>
        <p:blipFill>
          <a:blip r:embed="rId3"/>
          <a:stretch>
            <a:fillRect/>
          </a:stretch>
        </p:blipFill>
        <p:spPr>
          <a:xfrm>
            <a:off x="173405" y="1105771"/>
            <a:ext cx="11949759" cy="494473"/>
          </a:xfrm>
          <a:prstGeom prst="rect">
            <a:avLst/>
          </a:prstGeom>
        </p:spPr>
      </p:pic>
    </p:spTree>
    <p:extLst>
      <p:ext uri="{BB962C8B-B14F-4D97-AF65-F5344CB8AC3E}">
        <p14:creationId xmlns:p14="http://schemas.microsoft.com/office/powerpoint/2010/main" val="118028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5B61A54-7390-ADA4-E691-30E25F523154}"/>
              </a:ext>
            </a:extLst>
          </p:cNvPr>
          <p:cNvSpPr>
            <a:spLocks noChangeArrowheads="1"/>
          </p:cNvSpPr>
          <p:nvPr/>
        </p:nvSpPr>
        <p:spPr bwMode="auto">
          <a:xfrm>
            <a:off x="209725" y="677007"/>
            <a:ext cx="1039395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a:t>
            </a:r>
            <a:r>
              <a:rPr kumimoji="0" lang="es-CO" altLang="es-CO"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el buscador de archivos escribimos “</a:t>
            </a:r>
            <a:r>
              <a:rPr kumimoji="0" lang="es-CO" altLang="es-CO"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cmd</a:t>
            </a:r>
            <a:r>
              <a:rPr kumimoji="0" lang="es-CO" altLang="es-CO"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se nos abrirá la consola.</a:t>
            </a:r>
            <a:endParaRPr kumimoji="0" lang="es-CO" altLang="es-CO"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25" name="Imagen 4" descr="Tabla&#10;&#10;Descripción generada automáticamente con confianza media">
            <a:extLst>
              <a:ext uri="{FF2B5EF4-FFF2-40B4-BE49-F238E27FC236}">
                <a16:creationId xmlns:a16="http://schemas.microsoft.com/office/drawing/2014/main" id="{56019E87-87B6-E897-BF16-0692CC635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82" y="2071875"/>
            <a:ext cx="11262082" cy="24665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3303800-E05B-32F2-EDA2-CF8AF67C3029}"/>
              </a:ext>
            </a:extLst>
          </p:cNvPr>
          <p:cNvSpPr>
            <a:spLocks noChangeArrowheads="1"/>
          </p:cNvSpPr>
          <p:nvPr/>
        </p:nvSpPr>
        <p:spPr bwMode="auto">
          <a:xfrm>
            <a:off x="0" y="1685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93225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E5BB79C-27B7-B4ED-ED97-A485794756FC}"/>
              </a:ext>
            </a:extLst>
          </p:cNvPr>
          <p:cNvSpPr>
            <a:spLocks noChangeArrowheads="1"/>
          </p:cNvSpPr>
          <p:nvPr/>
        </p:nvSpPr>
        <p:spPr bwMode="auto">
          <a:xfrm>
            <a:off x="116732" y="142969"/>
            <a:ext cx="498726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4:</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Escribimos en la consola </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code</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D084457C-1B8B-032F-AB72-A384741DC995}"/>
              </a:ext>
            </a:extLst>
          </p:cNvPr>
          <p:cNvSpPr>
            <a:spLocks noChangeArrowheads="1"/>
          </p:cNvSpPr>
          <p:nvPr/>
        </p:nvSpPr>
        <p:spPr bwMode="auto">
          <a:xfrm rot="10800000" flipV="1">
            <a:off x="280099" y="4171830"/>
            <a:ext cx="415571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5: </a:t>
            </a:r>
            <a:r>
              <a:rPr kumimoji="0" lang="es-CO" altLang="es-CO"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abre la carpeta en el visual estudio </a:t>
            </a:r>
            <a:r>
              <a:rPr kumimoji="0" lang="es-CO" altLang="es-CO"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code</a:t>
            </a:r>
            <a:endParaRPr kumimoji="0" lang="es-CO" altLang="es-CO"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3B31B82B-85B9-5F18-E63A-921545BA988D}"/>
              </a:ext>
            </a:extLst>
          </p:cNvPr>
          <p:cNvSpPr>
            <a:spLocks noChangeArrowheads="1"/>
          </p:cNvSpPr>
          <p:nvPr/>
        </p:nvSpPr>
        <p:spPr bwMode="auto">
          <a:xfrm>
            <a:off x="0" y="434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9F5BBC6F-B4B6-4EA6-18DE-8E59D1575AF0}"/>
              </a:ext>
            </a:extLst>
          </p:cNvPr>
          <p:cNvPicPr>
            <a:picLocks noChangeAspect="1"/>
          </p:cNvPicPr>
          <p:nvPr/>
        </p:nvPicPr>
        <p:blipFill>
          <a:blip r:embed="rId2"/>
          <a:stretch>
            <a:fillRect/>
          </a:stretch>
        </p:blipFill>
        <p:spPr>
          <a:xfrm>
            <a:off x="280098" y="629933"/>
            <a:ext cx="4719741" cy="1701878"/>
          </a:xfrm>
          <a:prstGeom prst="rect">
            <a:avLst/>
          </a:prstGeom>
        </p:spPr>
      </p:pic>
      <p:pic>
        <p:nvPicPr>
          <p:cNvPr id="6" name="Imagen 5" descr="Captura de pantalla de un celular&#10;&#10;Descripción generada automáticamente">
            <a:extLst>
              <a:ext uri="{FF2B5EF4-FFF2-40B4-BE49-F238E27FC236}">
                <a16:creationId xmlns:a16="http://schemas.microsoft.com/office/drawing/2014/main" id="{3B33200B-921A-557F-29AF-3D75B7499A36}"/>
              </a:ext>
            </a:extLst>
          </p:cNvPr>
          <p:cNvPicPr>
            <a:picLocks noChangeAspect="1"/>
          </p:cNvPicPr>
          <p:nvPr/>
        </p:nvPicPr>
        <p:blipFill>
          <a:blip r:embed="rId3"/>
          <a:stretch>
            <a:fillRect/>
          </a:stretch>
        </p:blipFill>
        <p:spPr>
          <a:xfrm>
            <a:off x="4618071" y="2818774"/>
            <a:ext cx="6946042" cy="2867965"/>
          </a:xfrm>
          <a:prstGeom prst="rect">
            <a:avLst/>
          </a:prstGeom>
        </p:spPr>
      </p:pic>
    </p:spTree>
    <p:extLst>
      <p:ext uri="{BB962C8B-B14F-4D97-AF65-F5344CB8AC3E}">
        <p14:creationId xmlns:p14="http://schemas.microsoft.com/office/powerpoint/2010/main" val="240766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7DA9D31-58CD-0EF6-CA43-96A8F6E3A75A}"/>
              </a:ext>
            </a:extLst>
          </p:cNvPr>
          <p:cNvSpPr>
            <a:spLocks noChangeArrowheads="1"/>
          </p:cNvSpPr>
          <p:nvPr/>
        </p:nvSpPr>
        <p:spPr bwMode="auto">
          <a:xfrm>
            <a:off x="625067" y="613603"/>
            <a:ext cx="86867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6:</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 nuevo archivo en la carpeta ra</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z llamado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index.html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en este escribimos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html:5</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s-CO" altLang="es-CO"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15" name="Imagen 14">
            <a:extLst>
              <a:ext uri="{FF2B5EF4-FFF2-40B4-BE49-F238E27FC236}">
                <a16:creationId xmlns:a16="http://schemas.microsoft.com/office/drawing/2014/main" id="{A29E3700-B1AA-3006-D465-286914B2859D}"/>
              </a:ext>
            </a:extLst>
          </p:cNvPr>
          <p:cNvPicPr>
            <a:picLocks noChangeAspect="1"/>
          </p:cNvPicPr>
          <p:nvPr/>
        </p:nvPicPr>
        <p:blipFill>
          <a:blip r:embed="rId2"/>
          <a:stretch>
            <a:fillRect/>
          </a:stretch>
        </p:blipFill>
        <p:spPr>
          <a:xfrm>
            <a:off x="3233580" y="1783122"/>
            <a:ext cx="2324424" cy="409632"/>
          </a:xfrm>
          <a:prstGeom prst="rect">
            <a:avLst/>
          </a:prstGeom>
        </p:spPr>
      </p:pic>
      <p:pic>
        <p:nvPicPr>
          <p:cNvPr id="17" name="Imagen 16">
            <a:extLst>
              <a:ext uri="{FF2B5EF4-FFF2-40B4-BE49-F238E27FC236}">
                <a16:creationId xmlns:a16="http://schemas.microsoft.com/office/drawing/2014/main" id="{12749D03-8D3A-2C32-D83D-7C87431FEE2A}"/>
              </a:ext>
            </a:extLst>
          </p:cNvPr>
          <p:cNvPicPr>
            <a:picLocks noChangeAspect="1"/>
          </p:cNvPicPr>
          <p:nvPr/>
        </p:nvPicPr>
        <p:blipFill>
          <a:blip r:embed="rId3"/>
          <a:stretch>
            <a:fillRect/>
          </a:stretch>
        </p:blipFill>
        <p:spPr>
          <a:xfrm>
            <a:off x="3233580" y="2706452"/>
            <a:ext cx="2314898" cy="438211"/>
          </a:xfrm>
          <a:prstGeom prst="rect">
            <a:avLst/>
          </a:prstGeom>
        </p:spPr>
      </p:pic>
      <p:pic>
        <p:nvPicPr>
          <p:cNvPr id="21" name="Imagen 20">
            <a:extLst>
              <a:ext uri="{FF2B5EF4-FFF2-40B4-BE49-F238E27FC236}">
                <a16:creationId xmlns:a16="http://schemas.microsoft.com/office/drawing/2014/main" id="{FDA61A29-DBD3-ADDE-344F-C72091E31D33}"/>
              </a:ext>
            </a:extLst>
          </p:cNvPr>
          <p:cNvPicPr>
            <a:picLocks noChangeAspect="1"/>
          </p:cNvPicPr>
          <p:nvPr/>
        </p:nvPicPr>
        <p:blipFill>
          <a:blip r:embed="rId4"/>
          <a:stretch>
            <a:fillRect/>
          </a:stretch>
        </p:blipFill>
        <p:spPr>
          <a:xfrm>
            <a:off x="2690579" y="3658361"/>
            <a:ext cx="3400900" cy="2124371"/>
          </a:xfrm>
          <a:prstGeom prst="rect">
            <a:avLst/>
          </a:prstGeom>
        </p:spPr>
      </p:pic>
    </p:spTree>
    <p:extLst>
      <p:ext uri="{BB962C8B-B14F-4D97-AF65-F5344CB8AC3E}">
        <p14:creationId xmlns:p14="http://schemas.microsoft.com/office/powerpoint/2010/main" val="2688177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9B7641C-FB82-E820-6F06-A31E33E21954}"/>
              </a:ext>
            </a:extLst>
          </p:cNvPr>
          <p:cNvSpPr>
            <a:spLocks noChangeArrowheads="1"/>
          </p:cNvSpPr>
          <p:nvPr/>
        </p:nvSpPr>
        <p:spPr bwMode="auto">
          <a:xfrm rot="10800000" flipV="1">
            <a:off x="662730" y="907874"/>
            <a:ext cx="822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7:</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Esto habr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creado el c</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digo base de un archivo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cual podremos empezar a trabaja</a:t>
            </a: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3FC22EBF-C95A-2C81-E696-B98AF0FEC6D7}"/>
              </a:ext>
            </a:extLst>
          </p:cNvPr>
          <p:cNvPicPr>
            <a:picLocks noChangeAspect="1"/>
          </p:cNvPicPr>
          <p:nvPr/>
        </p:nvPicPr>
        <p:blipFill>
          <a:blip r:embed="rId2"/>
          <a:stretch>
            <a:fillRect/>
          </a:stretch>
        </p:blipFill>
        <p:spPr>
          <a:xfrm>
            <a:off x="1296187" y="2208645"/>
            <a:ext cx="8745516" cy="4099876"/>
          </a:xfrm>
          <a:prstGeom prst="rect">
            <a:avLst/>
          </a:prstGeom>
        </p:spPr>
      </p:pic>
    </p:spTree>
    <p:extLst>
      <p:ext uri="{BB962C8B-B14F-4D97-AF65-F5344CB8AC3E}">
        <p14:creationId xmlns:p14="http://schemas.microsoft.com/office/powerpoint/2010/main" val="11624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0ACD4D1-74DA-2EF3-C43A-172DC0D8425B}"/>
              </a:ext>
            </a:extLst>
          </p:cNvPr>
          <p:cNvSpPr>
            <a:spLocks noChangeArrowheads="1"/>
          </p:cNvSpPr>
          <p:nvPr/>
        </p:nvSpPr>
        <p:spPr bwMode="auto">
          <a:xfrm>
            <a:off x="274145" y="313193"/>
            <a:ext cx="413425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8: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 archivo style.css en la carpeta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css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B89C44CA-C9B9-0D8E-2B70-B581546783F1}"/>
              </a:ext>
            </a:extLst>
          </p:cNvPr>
          <p:cNvSpPr>
            <a:spLocks noChangeArrowheads="1"/>
          </p:cNvSpPr>
          <p:nvPr/>
        </p:nvSpPr>
        <p:spPr bwMode="auto">
          <a:xfrm>
            <a:off x="207033" y="3812740"/>
            <a:ext cx="409372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9: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enlazamos el archivo index.html con el style.css</a:t>
            </a:r>
            <a:endParaRPr kumimoji="0" lang="es-CO" altLang="es-CO"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753D6636-C540-D3EC-A63F-76CE7D3EE01D}"/>
              </a:ext>
            </a:extLst>
          </p:cNvPr>
          <p:cNvSpPr>
            <a:spLocks noChangeArrowheads="1"/>
          </p:cNvSpPr>
          <p:nvPr/>
        </p:nvSpPr>
        <p:spPr bwMode="auto">
          <a:xfrm>
            <a:off x="0" y="7038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43210836-92EB-7E8A-AE9C-1234D106B1D8}"/>
              </a:ext>
            </a:extLst>
          </p:cNvPr>
          <p:cNvPicPr>
            <a:picLocks noChangeAspect="1"/>
          </p:cNvPicPr>
          <p:nvPr/>
        </p:nvPicPr>
        <p:blipFill>
          <a:blip r:embed="rId2"/>
          <a:stretch>
            <a:fillRect/>
          </a:stretch>
        </p:blipFill>
        <p:spPr>
          <a:xfrm>
            <a:off x="274145" y="1457468"/>
            <a:ext cx="5405360" cy="1579343"/>
          </a:xfrm>
          <a:prstGeom prst="rect">
            <a:avLst/>
          </a:prstGeom>
        </p:spPr>
      </p:pic>
      <p:pic>
        <p:nvPicPr>
          <p:cNvPr id="9" name="Imagen 8">
            <a:extLst>
              <a:ext uri="{FF2B5EF4-FFF2-40B4-BE49-F238E27FC236}">
                <a16:creationId xmlns:a16="http://schemas.microsoft.com/office/drawing/2014/main" id="{37DC0128-7AB4-9BBD-38F1-3A35BDF550B8}"/>
              </a:ext>
            </a:extLst>
          </p:cNvPr>
          <p:cNvPicPr>
            <a:picLocks noChangeAspect="1"/>
          </p:cNvPicPr>
          <p:nvPr/>
        </p:nvPicPr>
        <p:blipFill>
          <a:blip r:embed="rId3"/>
          <a:stretch>
            <a:fillRect/>
          </a:stretch>
        </p:blipFill>
        <p:spPr>
          <a:xfrm>
            <a:off x="274144" y="4804873"/>
            <a:ext cx="10698919" cy="595657"/>
          </a:xfrm>
          <a:prstGeom prst="rect">
            <a:avLst/>
          </a:prstGeom>
        </p:spPr>
      </p:pic>
    </p:spTree>
    <p:extLst>
      <p:ext uri="{BB962C8B-B14F-4D97-AF65-F5344CB8AC3E}">
        <p14:creationId xmlns:p14="http://schemas.microsoft.com/office/powerpoint/2010/main" val="245874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D18FE2A-A2C6-4624-CC27-E055B1D01877}"/>
              </a:ext>
            </a:extLst>
          </p:cNvPr>
          <p:cNvSpPr txBox="1">
            <a:spLocks noGrp="1"/>
          </p:cNvSpPr>
          <p:nvPr>
            <p:ph type="title"/>
          </p:nvPr>
        </p:nvSpPr>
        <p:spPr>
          <a:xfrm>
            <a:off x="712366" y="221459"/>
            <a:ext cx="10515600" cy="1126334"/>
          </a:xfrm>
          <a:prstGeom prst="rect">
            <a:avLst/>
          </a:prstGeom>
          <a:noFill/>
        </p:spPr>
        <p:txBody>
          <a:bodyPr wrap="square" rtlCol="0">
            <a:spAutoFit/>
          </a:bodyPr>
          <a:lstStyle/>
          <a:p>
            <a:pPr algn="ctr"/>
            <a:r>
              <a:rPr lang="es-ES" sz="3733" b="1" dirty="0"/>
              <a:t>Contenido</a:t>
            </a:r>
          </a:p>
          <a:p>
            <a:pPr algn="ctr"/>
            <a:r>
              <a:rPr lang="es-ES" sz="3733" b="1" dirty="0"/>
              <a:t>de la presentación</a:t>
            </a:r>
          </a:p>
        </p:txBody>
      </p:sp>
      <p:graphicFrame>
        <p:nvGraphicFramePr>
          <p:cNvPr id="5" name="Tabla 5">
            <a:extLst>
              <a:ext uri="{FF2B5EF4-FFF2-40B4-BE49-F238E27FC236}">
                <a16:creationId xmlns:a16="http://schemas.microsoft.com/office/drawing/2014/main" id="{352EE6EB-237A-90E7-C220-38485CF7E63E}"/>
              </a:ext>
            </a:extLst>
          </p:cNvPr>
          <p:cNvGraphicFramePr>
            <a:graphicFrameLocks noGrp="1"/>
          </p:cNvGraphicFramePr>
          <p:nvPr>
            <p:extLst>
              <p:ext uri="{D42A27DB-BD31-4B8C-83A1-F6EECF244321}">
                <p14:modId xmlns:p14="http://schemas.microsoft.com/office/powerpoint/2010/main" val="1390099191"/>
              </p:ext>
            </p:extLst>
          </p:nvPr>
        </p:nvGraphicFramePr>
        <p:xfrm>
          <a:off x="1771941" y="2087072"/>
          <a:ext cx="8128000" cy="3413760"/>
        </p:xfrm>
        <a:graphic>
          <a:graphicData uri="http://schemas.openxmlformats.org/drawingml/2006/table">
            <a:tbl>
              <a:tblPr bandRow="1">
                <a:tableStyleId>{93296810-A885-4BE3-A3E7-6D5BEEA58F35}</a:tableStyleId>
              </a:tblPr>
              <a:tblGrid>
                <a:gridCol w="4064000">
                  <a:extLst>
                    <a:ext uri="{9D8B030D-6E8A-4147-A177-3AD203B41FA5}">
                      <a16:colId xmlns:a16="http://schemas.microsoft.com/office/drawing/2014/main" val="800704445"/>
                    </a:ext>
                  </a:extLst>
                </a:gridCol>
                <a:gridCol w="4064000">
                  <a:extLst>
                    <a:ext uri="{9D8B030D-6E8A-4147-A177-3AD203B41FA5}">
                      <a16:colId xmlns:a16="http://schemas.microsoft.com/office/drawing/2014/main" val="1631966974"/>
                    </a:ext>
                  </a:extLst>
                </a:gridCol>
              </a:tblGrid>
              <a:tr h="370840">
                <a:tc>
                  <a:txBody>
                    <a:bodyPr/>
                    <a:lstStyle/>
                    <a:p>
                      <a:pPr algn="ctr"/>
                      <a:r>
                        <a:rPr lang="es-CO" sz="2400" b="0" dirty="0"/>
                        <a:t>Introducción</a:t>
                      </a:r>
                    </a:p>
                  </a:txBody>
                  <a:tcPr marL="121920" marR="121920" marT="60960" marB="6096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CO" sz="2400" b="1" dirty="0"/>
                        <a:t>3</a:t>
                      </a:r>
                    </a:p>
                  </a:txBody>
                  <a:tcPr marL="121920" marR="121920" marT="60960" marB="6096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28053077"/>
                  </a:ext>
                </a:extLst>
              </a:tr>
              <a:tr h="370840">
                <a:tc>
                  <a:txBody>
                    <a:bodyPr/>
                    <a:lstStyle/>
                    <a:p>
                      <a:pPr algn="ctr"/>
                      <a:r>
                        <a:rPr lang="es-CO" sz="2400" b="0" dirty="0"/>
                        <a:t>Tecnologías requeridas</a:t>
                      </a:r>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CO" sz="2400" b="1" dirty="0"/>
                        <a:t>4</a:t>
                      </a:r>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569773"/>
                  </a:ext>
                </a:extLst>
              </a:tr>
              <a:tr h="370840">
                <a:tc>
                  <a:txBody>
                    <a:bodyPr/>
                    <a:lstStyle/>
                    <a:p>
                      <a:pPr algn="ctr"/>
                      <a:r>
                        <a:rPr lang="es-CO" sz="2400" dirty="0"/>
                        <a:t>Instalación Visual Studio Code</a:t>
                      </a:r>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CO" sz="2400" b="1" dirty="0"/>
                        <a:t>5</a:t>
                      </a:r>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7355415"/>
                  </a:ext>
                </a:extLst>
              </a:tr>
              <a:tr h="370840">
                <a:tc>
                  <a:txBody>
                    <a:bodyPr/>
                    <a:lstStyle/>
                    <a:p>
                      <a:pPr algn="ctr"/>
                      <a:r>
                        <a:rPr lang="es-CO" sz="2400" dirty="0"/>
                        <a:t>Creación de carpetas</a:t>
                      </a:r>
                    </a:p>
                  </a:txBody>
                  <a:tcPr marL="121920" marR="121920" marT="60960" marB="6096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CO" sz="2400" b="1" dirty="0"/>
                        <a:t>13</a:t>
                      </a: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927741"/>
                  </a:ext>
                </a:extLst>
              </a:tr>
              <a:tr h="370840">
                <a:tc>
                  <a:txBody>
                    <a:bodyPr/>
                    <a:lstStyle/>
                    <a:p>
                      <a:pPr algn="ctr"/>
                      <a:r>
                        <a:rPr lang="es-ES" sz="2400" dirty="0"/>
                        <a:t>E</a:t>
                      </a:r>
                      <a:r>
                        <a:rPr lang="es-CO" sz="2400" dirty="0"/>
                        <a:t>structura HTML </a:t>
                      </a:r>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ES" sz="2400" b="1" dirty="0"/>
                        <a:t>2</a:t>
                      </a:r>
                      <a:r>
                        <a:rPr lang="es-CO" sz="2400" b="1" dirty="0"/>
                        <a:t>1</a:t>
                      </a:r>
                    </a:p>
                  </a:txBody>
                  <a:tcPr marL="121920" marR="121920" marT="60960" marB="6096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4949960"/>
                  </a:ext>
                </a:extLst>
              </a:tr>
              <a:tr h="370840">
                <a:tc>
                  <a:txBody>
                    <a:bodyPr/>
                    <a:lstStyle/>
                    <a:p>
                      <a:pPr algn="ctr"/>
                      <a:r>
                        <a:rPr lang="es-ES" sz="2400" b="0" dirty="0"/>
                        <a:t>Estructura JavaScript</a:t>
                      </a:r>
                      <a:endParaRPr lang="es-CO" sz="2400" b="0" dirty="0"/>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ES" sz="2400" b="1" dirty="0"/>
                        <a:t>2</a:t>
                      </a:r>
                      <a:r>
                        <a:rPr lang="es-CO" sz="2400" b="1" dirty="0"/>
                        <a:t>3</a:t>
                      </a:r>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5811961"/>
                  </a:ext>
                </a:extLst>
              </a:tr>
              <a:tr h="398353">
                <a:tc>
                  <a:txBody>
                    <a:bodyPr/>
                    <a:lstStyle/>
                    <a:p>
                      <a:pPr algn="ctr"/>
                      <a:r>
                        <a:rPr lang="es-ES" sz="2400" b="0" dirty="0"/>
                        <a:t>Estructura CSS</a:t>
                      </a:r>
                      <a:endParaRPr lang="es-CO" sz="2400" b="0" dirty="0"/>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b="1"/>
                        <a:t>38</a:t>
                      </a:r>
                      <a:endParaRPr lang="es-CO" sz="2400" b="1" dirty="0"/>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3236034"/>
                  </a:ext>
                </a:extLst>
              </a:tr>
            </a:tbl>
          </a:graphicData>
        </a:graphic>
      </p:graphicFrame>
    </p:spTree>
    <p:extLst>
      <p:ext uri="{BB962C8B-B14F-4D97-AF65-F5344CB8AC3E}">
        <p14:creationId xmlns:p14="http://schemas.microsoft.com/office/powerpoint/2010/main" val="366201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3D8FB4AE-2194-AB70-CD60-8A4BC202E175}"/>
              </a:ext>
            </a:extLst>
          </p:cNvPr>
          <p:cNvSpPr>
            <a:spLocks noChangeArrowheads="1"/>
          </p:cNvSpPr>
          <p:nvPr/>
        </p:nvSpPr>
        <p:spPr bwMode="auto">
          <a:xfrm rot="10800000" flipV="1">
            <a:off x="300485" y="760090"/>
            <a:ext cx="42315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10: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 archivo en la carpeta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llamado app.js</a:t>
            </a:r>
            <a:endParaRPr kumimoji="0" lang="es-CO" altLang="es-CO"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67E8169-10A3-3A8D-9840-86AC9F0D0B6E}"/>
              </a:ext>
            </a:extLst>
          </p:cNvPr>
          <p:cNvSpPr>
            <a:spLocks noChangeArrowheads="1"/>
          </p:cNvSpPr>
          <p:nvPr/>
        </p:nvSpPr>
        <p:spPr bwMode="auto">
          <a:xfrm>
            <a:off x="300485" y="3824293"/>
            <a:ext cx="399849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11: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enlazamos el archivo index.html con el app.js</a:t>
            </a:r>
            <a:endParaRPr kumimoji="0" lang="es-CO" altLang="es-CO"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ED5832B-DD1B-AB27-D4F4-155121A639BC}"/>
              </a:ext>
            </a:extLst>
          </p:cNvPr>
          <p:cNvSpPr>
            <a:spLocks noChangeArrowheads="1"/>
          </p:cNvSpPr>
          <p:nvPr/>
        </p:nvSpPr>
        <p:spPr bwMode="auto">
          <a:xfrm>
            <a:off x="0" y="1609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6" name="Imagen 5">
            <a:extLst>
              <a:ext uri="{FF2B5EF4-FFF2-40B4-BE49-F238E27FC236}">
                <a16:creationId xmlns:a16="http://schemas.microsoft.com/office/drawing/2014/main" id="{B337A7A8-E0AD-743E-903D-FB57A2983CD4}"/>
              </a:ext>
            </a:extLst>
          </p:cNvPr>
          <p:cNvPicPr>
            <a:picLocks noChangeAspect="1"/>
          </p:cNvPicPr>
          <p:nvPr/>
        </p:nvPicPr>
        <p:blipFill>
          <a:blip r:embed="rId2"/>
          <a:stretch>
            <a:fillRect/>
          </a:stretch>
        </p:blipFill>
        <p:spPr>
          <a:xfrm>
            <a:off x="6336810" y="561043"/>
            <a:ext cx="3949146" cy="2593215"/>
          </a:xfrm>
          <a:prstGeom prst="rect">
            <a:avLst/>
          </a:prstGeom>
        </p:spPr>
      </p:pic>
      <p:pic>
        <p:nvPicPr>
          <p:cNvPr id="9" name="Imagen 8">
            <a:extLst>
              <a:ext uri="{FF2B5EF4-FFF2-40B4-BE49-F238E27FC236}">
                <a16:creationId xmlns:a16="http://schemas.microsoft.com/office/drawing/2014/main" id="{70ADD9C0-6B20-DE6E-4A93-D92AF021B97C}"/>
              </a:ext>
            </a:extLst>
          </p:cNvPr>
          <p:cNvPicPr>
            <a:picLocks noChangeAspect="1"/>
          </p:cNvPicPr>
          <p:nvPr/>
        </p:nvPicPr>
        <p:blipFill>
          <a:blip r:embed="rId3"/>
          <a:stretch>
            <a:fillRect/>
          </a:stretch>
        </p:blipFill>
        <p:spPr>
          <a:xfrm>
            <a:off x="216595" y="4976774"/>
            <a:ext cx="11212490" cy="543001"/>
          </a:xfrm>
          <a:prstGeom prst="rect">
            <a:avLst/>
          </a:prstGeom>
        </p:spPr>
      </p:pic>
    </p:spTree>
    <p:extLst>
      <p:ext uri="{BB962C8B-B14F-4D97-AF65-F5344CB8AC3E}">
        <p14:creationId xmlns:p14="http://schemas.microsoft.com/office/powerpoint/2010/main" val="2794224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Imagen 10">
            <a:extLst>
              <a:ext uri="{FF2B5EF4-FFF2-40B4-BE49-F238E27FC236}">
                <a16:creationId xmlns:a16="http://schemas.microsoft.com/office/drawing/2014/main" id="{031284DD-0D83-D125-3330-9B23AFED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121" y="72743"/>
            <a:ext cx="3015372" cy="38690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n 11" descr="Interfaz de usuario gráfica, Aplicación&#10;&#10;Descripción generada automáticamente">
            <a:extLst>
              <a:ext uri="{FF2B5EF4-FFF2-40B4-BE49-F238E27FC236}">
                <a16:creationId xmlns:a16="http://schemas.microsoft.com/office/drawing/2014/main" id="{A113F275-572A-F5FE-FF31-00640912C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77" y="4792295"/>
            <a:ext cx="7261957" cy="14425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D769D45D-F4A4-D856-53CF-F55F6CC5091F}"/>
              </a:ext>
            </a:extLst>
          </p:cNvPr>
          <p:cNvSpPr>
            <a:spLocks noChangeArrowheads="1"/>
          </p:cNvSpPr>
          <p:nvPr/>
        </p:nvSpPr>
        <p:spPr bwMode="auto">
          <a:xfrm>
            <a:off x="0" y="1052690"/>
            <a:ext cx="66634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12: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el lado derecho encontraremos un apartado de extensiones en el visual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studio</a:t>
            </a:r>
            <a:endParaRPr kumimoji="0" lang="es-CO" altLang="es-CO" sz="1100" b="0" i="0" u="none" strike="noStrike" cap="none" normalizeH="0" baseline="0" dirty="0">
              <a:ln>
                <a:noFill/>
              </a:ln>
              <a:solidFill>
                <a:schemeClr val="tx1"/>
              </a:solidFill>
              <a:effectLst/>
            </a:endParaRPr>
          </a:p>
        </p:txBody>
      </p:sp>
      <p:sp>
        <p:nvSpPr>
          <p:cNvPr id="3" name="Rectangle 4">
            <a:extLst>
              <a:ext uri="{FF2B5EF4-FFF2-40B4-BE49-F238E27FC236}">
                <a16:creationId xmlns:a16="http://schemas.microsoft.com/office/drawing/2014/main" id="{0E07193B-3E4B-63E0-7786-880D304B7EC4}"/>
              </a:ext>
            </a:extLst>
          </p:cNvPr>
          <p:cNvSpPr>
            <a:spLocks noChangeArrowheads="1"/>
          </p:cNvSpPr>
          <p:nvPr/>
        </p:nvSpPr>
        <p:spPr bwMode="auto">
          <a:xfrm>
            <a:off x="680580" y="3715077"/>
            <a:ext cx="57198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13: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las extensiones buscamos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live</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server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click en la primera opci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y los descargamos</a:t>
            </a:r>
            <a:endParaRPr kumimoji="0" lang="es-CO" altLang="es-CO"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56468960-9F3B-FE6B-4751-E19899C5CCAE}"/>
              </a:ext>
            </a:extLst>
          </p:cNvPr>
          <p:cNvSpPr>
            <a:spLocks noChangeArrowheads="1"/>
          </p:cNvSpPr>
          <p:nvPr/>
        </p:nvSpPr>
        <p:spPr bwMode="auto">
          <a:xfrm>
            <a:off x="0" y="6276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465299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Estructura HTML</a:t>
            </a:r>
          </a:p>
        </p:txBody>
      </p:sp>
    </p:spTree>
    <p:extLst>
      <p:ext uri="{BB962C8B-B14F-4D97-AF65-F5344CB8AC3E}">
        <p14:creationId xmlns:p14="http://schemas.microsoft.com/office/powerpoint/2010/main" val="875621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BECDFF9D-B49B-4A0B-930A-D39E57742A1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7" name="Rectangle 4">
            <a:extLst>
              <a:ext uri="{FF2B5EF4-FFF2-40B4-BE49-F238E27FC236}">
                <a16:creationId xmlns:a16="http://schemas.microsoft.com/office/drawing/2014/main" id="{98D8EB6E-FC7F-0A2A-D3E1-2394A4CE47C7}"/>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Rectangle 2">
            <a:extLst>
              <a:ext uri="{FF2B5EF4-FFF2-40B4-BE49-F238E27FC236}">
                <a16:creationId xmlns:a16="http://schemas.microsoft.com/office/drawing/2014/main" id="{07E7F845-F493-A461-2053-C6837650A5AA}"/>
              </a:ext>
            </a:extLst>
          </p:cNvPr>
          <p:cNvSpPr>
            <a:spLocks noChangeArrowheads="1"/>
          </p:cNvSpPr>
          <p:nvPr/>
        </p:nvSpPr>
        <p:spPr bwMode="auto">
          <a:xfrm>
            <a:off x="994578" y="776127"/>
            <a:ext cx="964493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14</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body</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creamos un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div</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será el que contenga toda la app (línea 14) y un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div</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será el contenedor de los comentarios(línea 16) </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2049" name="Imagen 1" descr="Texto&#10;&#10;Descripción generada automáticamente">
            <a:extLst>
              <a:ext uri="{FF2B5EF4-FFF2-40B4-BE49-F238E27FC236}">
                <a16:creationId xmlns:a16="http://schemas.microsoft.com/office/drawing/2014/main" id="{C0D2B449-9E79-C49E-26E7-CB61CAB76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50" y="2314420"/>
            <a:ext cx="11110453" cy="25079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E9EE5D25-E881-FF55-C806-991FE7B03917}"/>
              </a:ext>
            </a:extLst>
          </p:cNvPr>
          <p:cNvSpPr>
            <a:spLocks noChangeArrowheads="1"/>
          </p:cNvSpPr>
          <p:nvPr/>
        </p:nvSpPr>
        <p:spPr bwMode="auto">
          <a:xfrm>
            <a:off x="892029" y="16847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510523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Estructura JavaScript</a:t>
            </a:r>
          </a:p>
        </p:txBody>
      </p:sp>
    </p:spTree>
    <p:extLst>
      <p:ext uri="{BB962C8B-B14F-4D97-AF65-F5344CB8AC3E}">
        <p14:creationId xmlns:p14="http://schemas.microsoft.com/office/powerpoint/2010/main" val="3292943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B8CAC77-CCB5-5EE0-2D8E-A8CF0EF84B32}"/>
              </a:ext>
            </a:extLst>
          </p:cNvPr>
          <p:cNvSpPr>
            <a:spLocks noChangeArrowheads="1"/>
          </p:cNvSpPr>
          <p:nvPr/>
        </p:nvSpPr>
        <p:spPr bwMode="auto">
          <a:xfrm>
            <a:off x="293615" y="530002"/>
            <a:ext cx="1060368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15</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creamos un array donde se guardarán los comentarios(linea2), creamos un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div</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un input (línea 5 y 6), a este ultimo se le agrega la clase input (línea 7), del DOM (estructura del documento HTML) obtenemos el contenedor e comentarios (línea 10) </a:t>
            </a:r>
            <a:endParaRPr kumimoji="0" lang="es-CO" altLang="es-CO"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3" name="Imagen 1">
            <a:extLst>
              <a:ext uri="{FF2B5EF4-FFF2-40B4-BE49-F238E27FC236}">
                <a16:creationId xmlns:a16="http://schemas.microsoft.com/office/drawing/2014/main" id="{9C8C8A3A-2A50-26A3-8EF1-7E61F20E6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483" y="2190975"/>
            <a:ext cx="9218639" cy="283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92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2A8D4FE-4638-0F91-308B-F609F53D787A}"/>
              </a:ext>
            </a:extLst>
          </p:cNvPr>
          <p:cNvSpPr>
            <a:spLocks noChangeArrowheads="1"/>
          </p:cNvSpPr>
          <p:nvPr/>
        </p:nvSpPr>
        <p:spPr bwMode="auto">
          <a:xfrm>
            <a:off x="264919" y="112685"/>
            <a:ext cx="102129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16:</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con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appendChild</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agrega un nuevo nodo al final de la lista de un elemento hijo de un elemento padre especificado (línea 13 y 14)(un nodo es cualquier etiqueta del cuerpo, como un párrafo, el mismo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body</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o incluso las etiquetas de una lista).</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097" name="Imagen 1">
            <a:extLst>
              <a:ext uri="{FF2B5EF4-FFF2-40B4-BE49-F238E27FC236}">
                <a16:creationId xmlns:a16="http://schemas.microsoft.com/office/drawing/2014/main" id="{D718B0DA-103B-730B-5107-3A02A2771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19" y="1154189"/>
            <a:ext cx="8120452" cy="15722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A251A6B-85DB-FBD0-4517-1B3A15A82F7D}"/>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A7CF5E31-DA7D-0652-27BE-FD7C2D2DBD95}"/>
              </a:ext>
            </a:extLst>
          </p:cNvPr>
          <p:cNvSpPr>
            <a:spLocks noChangeArrowheads="1"/>
          </p:cNvSpPr>
          <p:nvPr/>
        </p:nvSpPr>
        <p:spPr bwMode="auto">
          <a:xfrm>
            <a:off x="264918" y="3344906"/>
            <a:ext cx="112531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17</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le agrega un listener al input con el evento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keydown</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este se activara cuando se presione una tecla(línea 17), se crea una función flecha que lleva a la función handleEnter la cual tiene dos parámetros (línea 18).</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100" name="Imagen 1" descr="Interfaz de usuario gráfica, Texto&#10;&#10;Descripción generada automáticamente">
            <a:extLst>
              <a:ext uri="{FF2B5EF4-FFF2-40B4-BE49-F238E27FC236}">
                <a16:creationId xmlns:a16="http://schemas.microsoft.com/office/drawing/2014/main" id="{9743F79C-100F-EEE4-6DED-435227B2B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18" y="4299013"/>
            <a:ext cx="10893044" cy="16959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53D5DB65-2F6F-49AA-21DB-7304459C1706}"/>
              </a:ext>
            </a:extLst>
          </p:cNvPr>
          <p:cNvSpPr>
            <a:spLocks noChangeArrowheads="1"/>
          </p:cNvSpPr>
          <p:nvPr/>
        </p:nvSpPr>
        <p:spPr bwMode="auto">
          <a:xfrm>
            <a:off x="367469" y="3788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34074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B4D3CFA-56A0-7262-950C-95E5C75EF159}"/>
              </a:ext>
            </a:extLst>
          </p:cNvPr>
          <p:cNvSpPr>
            <a:spLocks noChangeArrowheads="1"/>
          </p:cNvSpPr>
          <p:nvPr/>
        </p:nvSpPr>
        <p:spPr bwMode="auto">
          <a:xfrm>
            <a:off x="276837" y="352159"/>
            <a:ext cx="894347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18: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la función handleEnter que será la encargada de accionar el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enter</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145" name="Imagen 1" descr="Interfaz de usuario gráfica, Texto&#10;&#10;Descripción generada automáticamente">
            <a:extLst>
              <a:ext uri="{FF2B5EF4-FFF2-40B4-BE49-F238E27FC236}">
                <a16:creationId xmlns:a16="http://schemas.microsoft.com/office/drawing/2014/main" id="{26EC2BAE-8029-60B4-328D-DD7D2E6D2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37" y="1218820"/>
            <a:ext cx="9572854" cy="15076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C3293DA-4354-2F47-459C-90CD9ED0958F}"/>
              </a:ext>
            </a:extLst>
          </p:cNvPr>
          <p:cNvSpPr>
            <a:spLocks noChangeArrowheads="1"/>
          </p:cNvSpPr>
          <p:nvPr/>
        </p:nvSpPr>
        <p:spPr bwMode="auto">
          <a:xfrm>
            <a:off x="276837" y="14890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C1B39576-FC6F-4E8F-6AFE-6ABF38DB5A04}"/>
              </a:ext>
            </a:extLst>
          </p:cNvPr>
          <p:cNvSpPr>
            <a:spLocks noChangeArrowheads="1"/>
          </p:cNvSpPr>
          <p:nvPr/>
        </p:nvSpPr>
        <p:spPr bwMode="auto">
          <a:xfrm>
            <a:off x="276837" y="3503616"/>
            <a:ext cx="1068670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19:</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dentro de la función</a:t>
            </a: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handleEnter creamos un condicional que evalúa si la entrada es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enter</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una cadena que no este vacía.</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148" name="Imagen 1">
            <a:extLst>
              <a:ext uri="{FF2B5EF4-FFF2-40B4-BE49-F238E27FC236}">
                <a16:creationId xmlns:a16="http://schemas.microsoft.com/office/drawing/2014/main" id="{357F4EFE-B576-B7FE-C31F-6D507D83D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37" y="4673630"/>
            <a:ext cx="10686703" cy="13244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F0FA81A5-2E49-AC00-BB30-E5B89B622F43}"/>
              </a:ext>
            </a:extLst>
          </p:cNvPr>
          <p:cNvSpPr>
            <a:spLocks noChangeArrowheads="1"/>
          </p:cNvSpPr>
          <p:nvPr/>
        </p:nvSpPr>
        <p:spPr bwMode="auto">
          <a:xfrm>
            <a:off x="6280471" y="541288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s-CO"/>
          </a:p>
        </p:txBody>
      </p:sp>
    </p:spTree>
    <p:extLst>
      <p:ext uri="{BB962C8B-B14F-4D97-AF65-F5344CB8AC3E}">
        <p14:creationId xmlns:p14="http://schemas.microsoft.com/office/powerpoint/2010/main" val="1330474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3F34204-9BC5-8C04-5E5E-8F02FD9CECEC}"/>
              </a:ext>
            </a:extLst>
          </p:cNvPr>
          <p:cNvSpPr>
            <a:spLocks noChangeArrowheads="1"/>
          </p:cNvSpPr>
          <p:nvPr/>
        </p:nvSpPr>
        <p:spPr bwMode="auto">
          <a:xfrm>
            <a:off x="784019" y="1141730"/>
            <a:ext cx="96966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20</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si la condición es verdadera se crea un objeto con tres propiedades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text</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likes</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responses en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text</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el valor de la entrada, en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likes</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el numero de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likes</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por ultimo en responses los comentarios en un array.</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169" name="Imagen 1">
            <a:extLst>
              <a:ext uri="{FF2B5EF4-FFF2-40B4-BE49-F238E27FC236}">
                <a16:creationId xmlns:a16="http://schemas.microsoft.com/office/drawing/2014/main" id="{DBAB920C-367E-A73C-ADDA-F0AC4E9E0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452" y="2674343"/>
            <a:ext cx="7323527" cy="20906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F349F8A-EFD0-B88C-8D41-5B18D7FE65D2}"/>
              </a:ext>
            </a:extLst>
          </p:cNvPr>
          <p:cNvSpPr>
            <a:spLocks noChangeArrowheads="1"/>
          </p:cNvSpPr>
          <p:nvPr/>
        </p:nvSpPr>
        <p:spPr bwMode="auto">
          <a:xfrm>
            <a:off x="0" y="2009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687323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4D71011-E4F3-5734-C4FE-F20760B879F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8193" name="Imagen 1" descr="Texto&#10;&#10;Descripción generada automáticamente">
            <a:extLst>
              <a:ext uri="{FF2B5EF4-FFF2-40B4-BE49-F238E27FC236}">
                <a16:creationId xmlns:a16="http://schemas.microsoft.com/office/drawing/2014/main" id="{B553AE3C-19EE-45D1-45AA-510296AF6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29" y="2359112"/>
            <a:ext cx="10499386" cy="19203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10E27CE-65EF-267F-8D98-E6957856E4AD}"/>
              </a:ext>
            </a:extLst>
          </p:cNvPr>
          <p:cNvSpPr>
            <a:spLocks noChangeArrowheads="1"/>
          </p:cNvSpPr>
          <p:nvPr/>
        </p:nvSpPr>
        <p:spPr bwMode="auto">
          <a:xfrm>
            <a:off x="1506967" y="1000182"/>
            <a:ext cx="903031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21</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crea un condicional anidado que evalúa  si el comentario actual es nulo si es nulo agrega el comentario al principio del array de lo contrario agrega una respuesta al comentario actual </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801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67CBC-1536-A090-A5B5-FE205F3AF4AD}"/>
              </a:ext>
            </a:extLst>
          </p:cNvPr>
          <p:cNvSpPr txBox="1">
            <a:spLocks/>
          </p:cNvSpPr>
          <p:nvPr/>
        </p:nvSpPr>
        <p:spPr>
          <a:xfrm>
            <a:off x="991258" y="2014149"/>
            <a:ext cx="10515600"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tx1">
                    <a:lumMod val="95000"/>
                    <a:lumOff val="5000"/>
                  </a:schemeClr>
                </a:solidFill>
                <a:latin typeface="Work Sans Medium" pitchFamily="2" charset="77"/>
              </a:rPr>
              <a:t>Introducción</a:t>
            </a:r>
            <a:endParaRPr lang="es-CO" dirty="0">
              <a:solidFill>
                <a:schemeClr val="tx1">
                  <a:lumMod val="95000"/>
                  <a:lumOff val="5000"/>
                </a:schemeClr>
              </a:solidFill>
              <a:latin typeface="Work Sans Medium" pitchFamily="2" charset="77"/>
            </a:endParaRPr>
          </a:p>
        </p:txBody>
      </p:sp>
      <p:sp>
        <p:nvSpPr>
          <p:cNvPr id="3" name="CuadroTexto 2">
            <a:extLst>
              <a:ext uri="{FF2B5EF4-FFF2-40B4-BE49-F238E27FC236}">
                <a16:creationId xmlns:a16="http://schemas.microsoft.com/office/drawing/2014/main" id="{DA3282C4-790E-0340-E2F6-BAB53134EE99}"/>
              </a:ext>
            </a:extLst>
          </p:cNvPr>
          <p:cNvSpPr txBox="1"/>
          <p:nvPr/>
        </p:nvSpPr>
        <p:spPr>
          <a:xfrm>
            <a:off x="1357666" y="2986391"/>
            <a:ext cx="9554490" cy="984885"/>
          </a:xfrm>
          <a:prstGeom prst="rect">
            <a:avLst/>
          </a:prstGeom>
          <a:noFill/>
        </p:spPr>
        <p:txBody>
          <a:bodyPr wrap="square" rtlCol="0">
            <a:spAutoFit/>
          </a:bodyPr>
          <a:lstStyle/>
          <a:p>
            <a:pPr algn="ctr"/>
            <a:r>
              <a:rPr lang="es-ES" sz="2000" dirty="0"/>
              <a:t>En esta presentación se desarrolla un proyecto para entender mejor la lógica de programación del lenguaje JavaScript</a:t>
            </a:r>
          </a:p>
          <a:p>
            <a:endParaRPr lang="es-CO" dirty="0"/>
          </a:p>
        </p:txBody>
      </p:sp>
    </p:spTree>
    <p:extLst>
      <p:ext uri="{BB962C8B-B14F-4D97-AF65-F5344CB8AC3E}">
        <p14:creationId xmlns:p14="http://schemas.microsoft.com/office/powerpoint/2010/main" val="150040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368123-950D-7527-B09A-1A7DDAB59EB7}"/>
              </a:ext>
            </a:extLst>
          </p:cNvPr>
          <p:cNvSpPr>
            <a:spLocks noChangeArrowheads="1"/>
          </p:cNvSpPr>
          <p:nvPr/>
        </p:nvSpPr>
        <p:spPr bwMode="auto">
          <a:xfrm>
            <a:off x="302003" y="413298"/>
            <a:ext cx="1062753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22</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limpia el campo de entrada (línea 40), borra los comentarios (línea 43 y 44) y los vuelve a renderizar (línea 45)</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9217" name="Imagen 1" descr="Texto&#10;&#10;Descripción generada automáticamente">
            <a:extLst>
              <a:ext uri="{FF2B5EF4-FFF2-40B4-BE49-F238E27FC236}">
                <a16:creationId xmlns:a16="http://schemas.microsoft.com/office/drawing/2014/main" id="{0AC8282C-A54A-8656-FB52-41B7DA86B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04" y="1538490"/>
            <a:ext cx="10630203" cy="34361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8FE292B-6F3D-3F6F-8C0F-F2814E0A8FAA}"/>
              </a:ext>
            </a:extLst>
          </p:cNvPr>
          <p:cNvSpPr>
            <a:spLocks noChangeArrowheads="1"/>
          </p:cNvSpPr>
          <p:nvPr/>
        </p:nvSpPr>
        <p:spPr bwMode="auto">
          <a:xfrm>
            <a:off x="494951" y="13674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4224375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A72B37F-4941-5681-F850-B8107A426FF8}"/>
              </a:ext>
            </a:extLst>
          </p:cNvPr>
          <p:cNvSpPr>
            <a:spLocks noChangeArrowheads="1"/>
          </p:cNvSpPr>
          <p:nvPr/>
        </p:nvSpPr>
        <p:spPr bwMode="auto">
          <a:xfrm>
            <a:off x="369115" y="398189"/>
            <a:ext cx="1036200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23</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con esta función renderizaremos los comentarios y con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forEach</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recorreremos los elementos del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arr</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241" name="Imagen 1">
            <a:extLst>
              <a:ext uri="{FF2B5EF4-FFF2-40B4-BE49-F238E27FC236}">
                <a16:creationId xmlns:a16="http://schemas.microsoft.com/office/drawing/2014/main" id="{9345529F-F91A-163C-34CC-05C40A947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15" y="1165086"/>
            <a:ext cx="7844935" cy="16706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F9BD9C9-E46F-C3EE-2FA7-4191DE4FC79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D111E344-71BA-A234-466C-34336DD89AE0}"/>
              </a:ext>
            </a:extLst>
          </p:cNvPr>
          <p:cNvSpPr>
            <a:spLocks noChangeArrowheads="1"/>
          </p:cNvSpPr>
          <p:nvPr/>
        </p:nvSpPr>
        <p:spPr bwMode="auto">
          <a:xfrm>
            <a:off x="282580" y="3517083"/>
            <a:ext cx="1121193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24: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dentro del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forEach</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crearemos un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commentContainer</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le agregamos un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div</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la clase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comment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-container”</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244" name="Imagen 1" descr="Interfaz de usuario gráfica, Texto&#10;&#10;Descripción generada automáticamente">
            <a:extLst>
              <a:ext uri="{FF2B5EF4-FFF2-40B4-BE49-F238E27FC236}">
                <a16:creationId xmlns:a16="http://schemas.microsoft.com/office/drawing/2014/main" id="{E9D229BF-5CC5-CA64-2F99-A2100E34D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80" y="4742901"/>
            <a:ext cx="8817506" cy="11527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07FEA948-B959-FCDF-0403-3DF7D74B75FB}"/>
              </a:ext>
            </a:extLst>
          </p:cNvPr>
          <p:cNvSpPr>
            <a:spLocks noChangeArrowheads="1"/>
          </p:cNvSpPr>
          <p:nvPr/>
        </p:nvSpPr>
        <p:spPr bwMode="auto">
          <a:xfrm>
            <a:off x="369115" y="5309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790685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D484BC0-CB07-8C0E-8A7E-2F09BC33E003}"/>
              </a:ext>
            </a:extLst>
          </p:cNvPr>
          <p:cNvSpPr>
            <a:spLocks noChangeArrowheads="1"/>
          </p:cNvSpPr>
          <p:nvPr/>
        </p:nvSpPr>
        <p:spPr bwMode="auto">
          <a:xfrm>
            <a:off x="260059" y="267338"/>
            <a:ext cx="829425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25: </a:t>
            </a:r>
            <a:r>
              <a:rPr kumimoji="0" lang="es-CO" altLang="es-CO"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dentro del </a:t>
            </a:r>
            <a:r>
              <a:rPr kumimoji="0" lang="es-CO" altLang="es-CO" sz="12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forEach</a:t>
            </a:r>
            <a:r>
              <a:rPr kumimoji="0" lang="es-CO" altLang="es-CO"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crearemos un responsesContainer y le agregamos un </a:t>
            </a:r>
            <a:r>
              <a:rPr kumimoji="0" lang="es-CO" altLang="es-CO" sz="12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div</a:t>
            </a:r>
            <a:r>
              <a:rPr kumimoji="0" lang="es-CO" altLang="es-CO"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la clase “responses-container”</a:t>
            </a:r>
            <a:endParaRPr kumimoji="0" lang="es-CO" altLang="es-CO"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1265" name="Imagen 1" descr="Interfaz de usuario gráfica, Texto&#10;&#10;Descripción generada automáticamente">
            <a:extLst>
              <a:ext uri="{FF2B5EF4-FFF2-40B4-BE49-F238E27FC236}">
                <a16:creationId xmlns:a16="http://schemas.microsoft.com/office/drawing/2014/main" id="{B0692808-5D21-7047-D949-8F34151A0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59" y="821336"/>
            <a:ext cx="9907188" cy="16652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701DC92-236B-D88F-8B97-EED167751252}"/>
              </a:ext>
            </a:extLst>
          </p:cNvPr>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CC32690E-2FC9-FDB8-821E-A3C516EDA267}"/>
              </a:ext>
            </a:extLst>
          </p:cNvPr>
          <p:cNvSpPr>
            <a:spLocks noChangeArrowheads="1"/>
          </p:cNvSpPr>
          <p:nvPr/>
        </p:nvSpPr>
        <p:spPr bwMode="auto">
          <a:xfrm>
            <a:off x="184558" y="2917354"/>
            <a:ext cx="1161247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26:  </a:t>
            </a:r>
            <a:r>
              <a:rPr kumimoji="0" lang="es-CO" altLang="es-CO"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dos botones para los comentarios y para los </a:t>
            </a:r>
            <a:r>
              <a:rPr kumimoji="0" lang="es-CO" altLang="es-CO"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likes</a:t>
            </a:r>
            <a:r>
              <a:rPr kumimoji="0" lang="es-CO" altLang="es-CO"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(línea 60 y 61), y con el </a:t>
            </a:r>
            <a:r>
              <a:rPr kumimoji="0" lang="es-CO" altLang="es-CO"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textContent</a:t>
            </a:r>
            <a:r>
              <a:rPr kumimoji="0" lang="es-CO" altLang="es-CO"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digan replay y </a:t>
            </a:r>
            <a:r>
              <a:rPr kumimoji="0" lang="es-CO" altLang="es-CO"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like</a:t>
            </a:r>
            <a:r>
              <a:rPr kumimoji="0" lang="es-CO" altLang="es-CO"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(línea 63 y 64)</a:t>
            </a:r>
            <a:endParaRPr kumimoji="0" lang="es-CO" altLang="es-CO"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1268" name="Imagen 1">
            <a:extLst>
              <a:ext uri="{FF2B5EF4-FFF2-40B4-BE49-F238E27FC236}">
                <a16:creationId xmlns:a16="http://schemas.microsoft.com/office/drawing/2014/main" id="{D139E2CF-E3C4-F69A-A9C2-5BD2F1B5B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58" y="3754509"/>
            <a:ext cx="9646448" cy="24197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C4FD959B-3C1E-347C-2BDA-2AD77AF25982}"/>
              </a:ext>
            </a:extLst>
          </p:cNvPr>
          <p:cNvSpPr>
            <a:spLocks noChangeArrowheads="1"/>
          </p:cNvSpPr>
          <p:nvPr/>
        </p:nvSpPr>
        <p:spPr bwMode="auto">
          <a:xfrm>
            <a:off x="518195" y="557946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832394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81DE629-94DB-9C93-10C8-FB57BF268A7D}"/>
              </a:ext>
            </a:extLst>
          </p:cNvPr>
          <p:cNvSpPr>
            <a:spLocks noChangeArrowheads="1"/>
          </p:cNvSpPr>
          <p:nvPr/>
        </p:nvSpPr>
        <p:spPr bwMode="auto">
          <a:xfrm>
            <a:off x="151003" y="842535"/>
            <a:ext cx="1077985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27: </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agregamos un listener</a:t>
            </a: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 replyButton</a:t>
            </a: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con el evento click (línea 67), creamos newInput y lo hacemos igual al nodo de inputContainer (línea 68), le damos el valor de una cadena vacía y le damos el foco de atención(línea 69 y 70), creamos un listener con el evento de presionar tecla y llamamos a la función handleEnter() (línea 72) fuera del primer listener decimo que commnetContainer sea insertado antes de newInput y responsesContainer(línea 74)</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2289" name="Imagen 1">
            <a:extLst>
              <a:ext uri="{FF2B5EF4-FFF2-40B4-BE49-F238E27FC236}">
                <a16:creationId xmlns:a16="http://schemas.microsoft.com/office/drawing/2014/main" id="{B88F1CF6-860D-531D-2AAF-9BCDAF422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996" y="2575424"/>
            <a:ext cx="8467470" cy="28026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18D12F4-9DFB-E116-1FF7-094D5DAEB37F}"/>
              </a:ext>
            </a:extLst>
          </p:cNvPr>
          <p:cNvSpPr>
            <a:spLocks noChangeArrowheads="1"/>
          </p:cNvSpPr>
          <p:nvPr/>
        </p:nvSpPr>
        <p:spPr bwMode="auto">
          <a:xfrm>
            <a:off x="606751" y="17817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149622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8E46B21-39D8-18A9-67CF-C72365BDD727}"/>
              </a:ext>
            </a:extLst>
          </p:cNvPr>
          <p:cNvSpPr>
            <a:spLocks noChangeArrowheads="1"/>
          </p:cNvSpPr>
          <p:nvPr/>
        </p:nvSpPr>
        <p:spPr bwMode="auto">
          <a:xfrm>
            <a:off x="1189911" y="1109190"/>
            <a:ext cx="95129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28</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agregamos un listener al botón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likeButton</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con el evento click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linea</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78), en cada iteración se le sumara uno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linea</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79) y con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textContent</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actualizara validando con el operador ternario si los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likes</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son mayor que cero en caso de que no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textContent</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permanecerá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vacio</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(líneas 80 a la 82)</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3313" name="Imagen 1">
            <a:extLst>
              <a:ext uri="{FF2B5EF4-FFF2-40B4-BE49-F238E27FC236}">
                <a16:creationId xmlns:a16="http://schemas.microsoft.com/office/drawing/2014/main" id="{6E7D6CC2-037D-7E49-4CFE-B7061135B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58" y="2653124"/>
            <a:ext cx="10038240" cy="21286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521513E-F5B7-7A94-0311-B06576E28099}"/>
              </a:ext>
            </a:extLst>
          </p:cNvPr>
          <p:cNvSpPr>
            <a:spLocks noChangeArrowheads="1"/>
          </p:cNvSpPr>
          <p:nvPr/>
        </p:nvSpPr>
        <p:spPr bwMode="auto">
          <a:xfrm>
            <a:off x="700755" y="18416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764157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1815E1-AD09-D849-7F16-E38C8CE15BF9}"/>
              </a:ext>
            </a:extLst>
          </p:cNvPr>
          <p:cNvSpPr>
            <a:spLocks noChangeArrowheads="1"/>
          </p:cNvSpPr>
          <p:nvPr/>
        </p:nvSpPr>
        <p:spPr bwMode="auto">
          <a:xfrm>
            <a:off x="512923" y="885694"/>
            <a:ext cx="1027531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29:</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creamos dos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divs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uno para el contenido del comentario el cual tendrá el texto del elemento (línea 86 y 87) y el otro contendrá los botones del comentario(línea 90)</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4337" name="Imagen 1">
            <a:extLst>
              <a:ext uri="{FF2B5EF4-FFF2-40B4-BE49-F238E27FC236}">
                <a16:creationId xmlns:a16="http://schemas.microsoft.com/office/drawing/2014/main" id="{8F61BCE0-6A4F-9CF8-CFC9-17D51B6C9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10" y="2475582"/>
            <a:ext cx="10108344" cy="25578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983A173-B55F-A422-56D0-DE531652E9C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744753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5C40B2-A913-AA9A-481A-29133422253B}"/>
              </a:ext>
            </a:extLst>
          </p:cNvPr>
          <p:cNvSpPr>
            <a:spLocks noChangeArrowheads="1"/>
          </p:cNvSpPr>
          <p:nvPr/>
        </p:nvSpPr>
        <p:spPr bwMode="auto">
          <a:xfrm>
            <a:off x="696606" y="1675122"/>
            <a:ext cx="10561739"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30</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Agrega el contenido del comentario al contenedor (línea 93),  Agrega los botones al contenedor (línea 94), Agrega el botón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reply</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al contenedor de botones (línea 95), Agrega el botón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like</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al contenedor de botones (línea 96).</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5361" name="Imagen 1" descr="Texto&#10;&#10;Descripción generada automáticamente">
            <a:extLst>
              <a:ext uri="{FF2B5EF4-FFF2-40B4-BE49-F238E27FC236}">
                <a16:creationId xmlns:a16="http://schemas.microsoft.com/office/drawing/2014/main" id="{85806F0D-21A1-D1EA-B72D-E3F4C7B9E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06" y="3358497"/>
            <a:ext cx="10649337" cy="18971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42ABA7D-843B-F29A-D190-31E924C550AE}"/>
              </a:ext>
            </a:extLst>
          </p:cNvPr>
          <p:cNvSpPr>
            <a:spLocks noChangeArrowheads="1"/>
          </p:cNvSpPr>
          <p:nvPr/>
        </p:nvSpPr>
        <p:spPr bwMode="auto">
          <a:xfrm>
            <a:off x="555477" y="1345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111333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DFB5C1E-FBEA-B543-7006-9DF3455C2EAF}"/>
              </a:ext>
            </a:extLst>
          </p:cNvPr>
          <p:cNvSpPr>
            <a:spLocks noChangeArrowheads="1"/>
          </p:cNvSpPr>
          <p:nvPr/>
        </p:nvSpPr>
        <p:spPr bwMode="auto">
          <a:xfrm>
            <a:off x="608452" y="642350"/>
            <a:ext cx="1008694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31</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crea un condicional donde el comentario tiene respuesta se llama a la función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renderComments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con dos argumentos: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element.responses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responsesContainer los comentarios se extraen de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element.responses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se representan en el contenedor responsesContainer.</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6385" name="Imagen 1">
            <a:extLst>
              <a:ext uri="{FF2B5EF4-FFF2-40B4-BE49-F238E27FC236}">
                <a16:creationId xmlns:a16="http://schemas.microsoft.com/office/drawing/2014/main" id="{AB3B5347-3922-DA14-DD34-0063871F0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52" y="2076276"/>
            <a:ext cx="10383369" cy="20467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1802486-666B-2711-BEDF-F9262FC477AC}"/>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3">
            <a:extLst>
              <a:ext uri="{FF2B5EF4-FFF2-40B4-BE49-F238E27FC236}">
                <a16:creationId xmlns:a16="http://schemas.microsoft.com/office/drawing/2014/main" id="{11107B57-ECE4-3C58-D503-F353C02468BF}"/>
              </a:ext>
            </a:extLst>
          </p:cNvPr>
          <p:cNvPicPr>
            <a:picLocks noChangeAspect="1"/>
          </p:cNvPicPr>
          <p:nvPr/>
        </p:nvPicPr>
        <p:blipFill rotWithShape="1">
          <a:blip r:embed="rId3"/>
          <a:srcRect b="43662"/>
          <a:stretch/>
        </p:blipFill>
        <p:spPr bwMode="auto">
          <a:xfrm>
            <a:off x="3524076" y="4423743"/>
            <a:ext cx="4724400" cy="15506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4535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Estructura CSS</a:t>
            </a:r>
          </a:p>
        </p:txBody>
      </p:sp>
    </p:spTree>
    <p:extLst>
      <p:ext uri="{BB962C8B-B14F-4D97-AF65-F5344CB8AC3E}">
        <p14:creationId xmlns:p14="http://schemas.microsoft.com/office/powerpoint/2010/main" val="3315884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0D4C7-C219-FB0E-9E00-C76484CD92E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7409" name="Imagen 1" descr="Interfaz de usuario gráfica, Texto&#10;&#10;Descripción generada automáticamente">
            <a:extLst>
              <a:ext uri="{FF2B5EF4-FFF2-40B4-BE49-F238E27FC236}">
                <a16:creationId xmlns:a16="http://schemas.microsoft.com/office/drawing/2014/main" id="{C52DB0C9-15E2-A984-33B3-B2AF7FF14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575" y="2725723"/>
            <a:ext cx="7400925" cy="942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F9CC3F4-0A38-5692-7243-74468892093A}"/>
              </a:ext>
            </a:extLst>
          </p:cNvPr>
          <p:cNvSpPr>
            <a:spLocks noChangeArrowheads="1"/>
          </p:cNvSpPr>
          <p:nvPr/>
        </p:nvSpPr>
        <p:spPr bwMode="auto">
          <a:xfrm>
            <a:off x="1333850" y="1900283"/>
            <a:ext cx="855875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32</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archivo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css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body</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establecemos la fuentes de la letra </a:t>
            </a:r>
            <a:endParaRPr kumimoji="0" lang="es-CO" altLang="es-CO"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287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1896E61-EF9D-46AB-2BDA-0915948DB514}"/>
              </a:ext>
            </a:extLst>
          </p:cNvPr>
          <p:cNvSpPr txBox="1"/>
          <p:nvPr/>
        </p:nvSpPr>
        <p:spPr>
          <a:xfrm>
            <a:off x="3322154" y="1633704"/>
            <a:ext cx="5579763" cy="1159420"/>
          </a:xfrm>
          <a:prstGeom prst="rect">
            <a:avLst/>
          </a:prstGeom>
          <a:noFill/>
        </p:spPr>
        <p:txBody>
          <a:bodyPr wrap="square" rtlCol="0">
            <a:spAutoFit/>
          </a:bodyPr>
          <a:lstStyle/>
          <a:p>
            <a:r>
              <a:rPr lang="es-ES" sz="3467" b="1" dirty="0">
                <a:solidFill>
                  <a:schemeClr val="tx1">
                    <a:lumMod val="75000"/>
                    <a:lumOff val="25000"/>
                  </a:schemeClr>
                </a:solidFill>
              </a:rPr>
              <a:t>Tecnologías que se requieren</a:t>
            </a:r>
          </a:p>
          <a:p>
            <a:endParaRPr lang="es-ES" sz="3467" b="1" dirty="0">
              <a:solidFill>
                <a:schemeClr val="tx1">
                  <a:lumMod val="75000"/>
                  <a:lumOff val="25000"/>
                </a:schemeClr>
              </a:solidFill>
            </a:endParaRPr>
          </a:p>
        </p:txBody>
      </p:sp>
      <p:sp>
        <p:nvSpPr>
          <p:cNvPr id="6" name="CuadroTexto 5">
            <a:extLst>
              <a:ext uri="{FF2B5EF4-FFF2-40B4-BE49-F238E27FC236}">
                <a16:creationId xmlns:a16="http://schemas.microsoft.com/office/drawing/2014/main" id="{C12C2146-BF6F-F2EA-F66E-60B2C89CFA43}"/>
              </a:ext>
            </a:extLst>
          </p:cNvPr>
          <p:cNvSpPr txBox="1"/>
          <p:nvPr/>
        </p:nvSpPr>
        <p:spPr>
          <a:xfrm>
            <a:off x="1682885" y="2793124"/>
            <a:ext cx="8686799" cy="1077026"/>
          </a:xfrm>
          <a:prstGeom prst="rect">
            <a:avLst/>
          </a:prstGeom>
          <a:noFill/>
        </p:spPr>
        <p:txBody>
          <a:bodyPr wrap="square" rtlCol="0">
            <a:spAutoFit/>
          </a:bodyPr>
          <a:lstStyle/>
          <a:p>
            <a:pPr algn="just" defTabSz="1257621" hangingPunct="0"/>
            <a:r>
              <a:rPr lang="es-ES" sz="2133" dirty="0">
                <a:solidFill>
                  <a:srgbClr val="404040"/>
                </a:solidFill>
                <a:latin typeface="Calibir"/>
                <a:ea typeface="Helvetica Neue"/>
                <a:cs typeface="Calibir"/>
                <a:sym typeface="Helvetica Neue"/>
              </a:rPr>
              <a:t>Para realizar este programa será necesario un entorno de programación (Editor de texto), internet y por último un navegador, donde se mostrarán todos los resultados de la programación.</a:t>
            </a:r>
            <a:endParaRPr lang="es-ES" sz="2133" b="1" dirty="0">
              <a:solidFill>
                <a:srgbClr val="404040"/>
              </a:solidFill>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E5C1F5CF-9334-CAE2-A821-B984C908038F}"/>
              </a:ext>
            </a:extLst>
          </p:cNvPr>
          <p:cNvSpPr/>
          <p:nvPr/>
        </p:nvSpPr>
        <p:spPr>
          <a:xfrm>
            <a:off x="3448660" y="2182934"/>
            <a:ext cx="957983" cy="609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3541829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CA21325-7744-5E6C-C4A6-4F9E8CBAA4BB}"/>
              </a:ext>
            </a:extLst>
          </p:cNvPr>
          <p:cNvSpPr>
            <a:spLocks noChangeArrowheads="1"/>
          </p:cNvSpPr>
          <p:nvPr/>
        </p:nvSpPr>
        <p:spPr bwMode="auto">
          <a:xfrm>
            <a:off x="840546" y="173162"/>
            <a:ext cx="913234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33</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priedad</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flex</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establece la capacidad que tiene un elemento para alterar sus dimensiones y llenar el espacio disponible, la propiedad gap especifica los canales entre las filas y las columnas de la cuadrícula y la propiedad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flex-direction</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especifica cómo colocar los objetos flexibles en el contenedor con el valor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column</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los comentarios estarán uno sobre otros</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8433" name="Imagen 1">
            <a:extLst>
              <a:ext uri="{FF2B5EF4-FFF2-40B4-BE49-F238E27FC236}">
                <a16:creationId xmlns:a16="http://schemas.microsoft.com/office/drawing/2014/main" id="{720E86A4-2307-6978-608C-580B417A0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019" y="1428073"/>
            <a:ext cx="7951502" cy="3375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33067BF-7A91-33D7-6C8A-90BEAE037182}"/>
              </a:ext>
            </a:extLst>
          </p:cNvPr>
          <p:cNvSpPr>
            <a:spLocks noChangeArrowheads="1"/>
          </p:cNvSpPr>
          <p:nvPr/>
        </p:nvSpPr>
        <p:spPr bwMode="auto">
          <a:xfrm>
            <a:off x="0" y="2838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3">
            <a:extLst>
              <a:ext uri="{FF2B5EF4-FFF2-40B4-BE49-F238E27FC236}">
                <a16:creationId xmlns:a16="http://schemas.microsoft.com/office/drawing/2014/main" id="{D876F362-FC71-FFD2-07C2-2BBBC248E336}"/>
              </a:ext>
            </a:extLst>
          </p:cNvPr>
          <p:cNvPicPr>
            <a:picLocks noChangeAspect="1"/>
          </p:cNvPicPr>
          <p:nvPr/>
        </p:nvPicPr>
        <p:blipFill>
          <a:blip r:embed="rId3"/>
          <a:stretch>
            <a:fillRect/>
          </a:stretch>
        </p:blipFill>
        <p:spPr>
          <a:xfrm>
            <a:off x="462047" y="5217955"/>
            <a:ext cx="11044007" cy="995935"/>
          </a:xfrm>
          <a:prstGeom prst="rect">
            <a:avLst/>
          </a:prstGeom>
        </p:spPr>
      </p:pic>
    </p:spTree>
    <p:extLst>
      <p:ext uri="{BB962C8B-B14F-4D97-AF65-F5344CB8AC3E}">
        <p14:creationId xmlns:p14="http://schemas.microsoft.com/office/powerpoint/2010/main" val="678689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Pantalla de computadora con letras&#10;&#10;Descripción generada automáticamente con confianza media">
            <a:extLst>
              <a:ext uri="{FF2B5EF4-FFF2-40B4-BE49-F238E27FC236}">
                <a16:creationId xmlns:a16="http://schemas.microsoft.com/office/drawing/2014/main" id="{83102A8D-54D5-3B32-E5E5-7A6313CC5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577" y="1487572"/>
            <a:ext cx="6933133" cy="3072237"/>
          </a:xfrm>
          <a:prstGeom prst="rect">
            <a:avLst/>
          </a:prstGeom>
          <a:noFill/>
          <a:extLst>
            <a:ext uri="{909E8E84-426E-40DD-AFC4-6F175D3DCCD1}">
              <a14:hiddenFill xmlns:a14="http://schemas.microsoft.com/office/drawing/2010/main">
                <a:solidFill>
                  <a:srgbClr val="FFFFFF"/>
                </a:solidFill>
              </a14:hiddenFill>
            </a:ext>
          </a:extLst>
        </p:spPr>
      </p:pic>
      <p:pic>
        <p:nvPicPr>
          <p:cNvPr id="19457" name="Imagen 1" descr="Patrón de fondo&#10;&#10;Descripción generada automáticamente">
            <a:extLst>
              <a:ext uri="{FF2B5EF4-FFF2-40B4-BE49-F238E27FC236}">
                <a16:creationId xmlns:a16="http://schemas.microsoft.com/office/drawing/2014/main" id="{81341713-0490-8495-CAF8-121577E09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96" y="5258225"/>
            <a:ext cx="9765172" cy="126002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D51CCBE-7D40-2F29-9F03-2F13FAF43165}"/>
              </a:ext>
            </a:extLst>
          </p:cNvPr>
          <p:cNvSpPr>
            <a:spLocks noChangeArrowheads="1"/>
          </p:cNvSpPr>
          <p:nvPr/>
        </p:nvSpPr>
        <p:spPr bwMode="auto">
          <a:xfrm>
            <a:off x="1215113" y="478485"/>
            <a:ext cx="81940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34</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ahora en el contenedor del comentario le ajustamos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border</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el radio del borde,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padding</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el color de la letra y el fondo </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4">
            <a:extLst>
              <a:ext uri="{FF2B5EF4-FFF2-40B4-BE49-F238E27FC236}">
                <a16:creationId xmlns:a16="http://schemas.microsoft.com/office/drawing/2014/main" id="{CB704E5E-97FD-1354-8652-A6D302FAAD7B}"/>
              </a:ext>
            </a:extLst>
          </p:cNvPr>
          <p:cNvSpPr>
            <a:spLocks noChangeArrowheads="1"/>
          </p:cNvSpPr>
          <p:nvPr/>
        </p:nvSpPr>
        <p:spPr bwMode="auto">
          <a:xfrm>
            <a:off x="0" y="2943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2D264156-769F-155B-B623-BBC8B7A2CAFF}"/>
              </a:ext>
            </a:extLst>
          </p:cNvPr>
          <p:cNvSpPr>
            <a:spLocks noChangeArrowheads="1"/>
          </p:cNvSpPr>
          <p:nvPr/>
        </p:nvSpPr>
        <p:spPr bwMode="auto">
          <a:xfrm>
            <a:off x="0" y="3667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201653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7C38D232-D5D5-48BF-354E-BF15C14CE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828" y="2132175"/>
            <a:ext cx="8988344" cy="2243271"/>
          </a:xfrm>
          <a:prstGeom prst="rect">
            <a:avLst/>
          </a:prstGeom>
          <a:noFill/>
          <a:extLst>
            <a:ext uri="{909E8E84-426E-40DD-AFC4-6F175D3DCCD1}">
              <a14:hiddenFill xmlns:a14="http://schemas.microsoft.com/office/drawing/2010/main">
                <a:solidFill>
                  <a:srgbClr val="FFFFFF"/>
                </a:solidFill>
              </a14:hiddenFill>
            </a:ext>
          </a:extLst>
        </p:spPr>
      </p:pic>
      <p:pic>
        <p:nvPicPr>
          <p:cNvPr id="20481" name="Imagen 1" descr="Interfaz de usuario gráfica, Aplicación&#10;&#10;Descripción generada automáticamente">
            <a:extLst>
              <a:ext uri="{FF2B5EF4-FFF2-40B4-BE49-F238E27FC236}">
                <a16:creationId xmlns:a16="http://schemas.microsoft.com/office/drawing/2014/main" id="{BD1B7D1F-7512-DDA6-9363-312D17089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957" y="4683935"/>
            <a:ext cx="8101413" cy="15928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02CCEA7-D1F0-EDFD-931E-D8958BBA19B5}"/>
              </a:ext>
            </a:extLst>
          </p:cNvPr>
          <p:cNvSpPr>
            <a:spLocks noChangeArrowheads="1"/>
          </p:cNvSpPr>
          <p:nvPr/>
        </p:nvSpPr>
        <p:spPr bwMode="auto">
          <a:xfrm>
            <a:off x="427839" y="616985"/>
            <a:ext cx="10578517"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35</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ahora en el contenedor de la respuesta le ajustamos el margen hacia arriba, el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padding</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hacia la izquierda, establecemos que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display</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flex</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establecemos que la dirección es columna y le damos gap</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4">
            <a:extLst>
              <a:ext uri="{FF2B5EF4-FFF2-40B4-BE49-F238E27FC236}">
                <a16:creationId xmlns:a16="http://schemas.microsoft.com/office/drawing/2014/main" id="{1D5D35C0-1214-4E96-88AE-279CEF1AF26E}"/>
              </a:ext>
            </a:extLst>
          </p:cNvPr>
          <p:cNvSpPr>
            <a:spLocks noChangeArrowheads="1"/>
          </p:cNvSpPr>
          <p:nvPr/>
        </p:nvSpPr>
        <p:spPr bwMode="auto">
          <a:xfrm>
            <a:off x="0" y="1857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5D8BACCE-7029-2728-E5E0-EFF139298585}"/>
              </a:ext>
            </a:extLst>
          </p:cNvPr>
          <p:cNvSpPr>
            <a:spLocks noChangeArrowheads="1"/>
          </p:cNvSpPr>
          <p:nvPr/>
        </p:nvSpPr>
        <p:spPr bwMode="auto">
          <a:xfrm>
            <a:off x="0" y="2962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734196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B712A093-99D5-5CBF-A181-3ED3CC08B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568" y="1788318"/>
            <a:ext cx="7756862" cy="2805113"/>
          </a:xfrm>
          <a:prstGeom prst="rect">
            <a:avLst/>
          </a:prstGeom>
          <a:noFill/>
          <a:extLst>
            <a:ext uri="{909E8E84-426E-40DD-AFC4-6F175D3DCCD1}">
              <a14:hiddenFill xmlns:a14="http://schemas.microsoft.com/office/drawing/2010/main">
                <a:solidFill>
                  <a:srgbClr val="FFFFFF"/>
                </a:solidFill>
              </a14:hiddenFill>
            </a:ext>
          </a:extLst>
        </p:spPr>
      </p:pic>
      <p:pic>
        <p:nvPicPr>
          <p:cNvPr id="21505" name="Imagen 1" descr="Interfaz de usuario gráfica, Patrón de fondo&#10;&#10;Descripción generada automáticamente con confianza media">
            <a:extLst>
              <a:ext uri="{FF2B5EF4-FFF2-40B4-BE49-F238E27FC236}">
                <a16:creationId xmlns:a16="http://schemas.microsoft.com/office/drawing/2014/main" id="{7B4A070F-8E91-BAF7-5410-8A77D02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679" y="4848225"/>
            <a:ext cx="7908641" cy="16621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6416DE7-DAA8-097A-2169-C061BF4D36E7}"/>
              </a:ext>
            </a:extLst>
          </p:cNvPr>
          <p:cNvSpPr>
            <a:spLocks noChangeArrowheads="1"/>
          </p:cNvSpPr>
          <p:nvPr/>
        </p:nvSpPr>
        <p:spPr bwMode="auto">
          <a:xfrm>
            <a:off x="503339" y="607831"/>
            <a:ext cx="1010314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36</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cambiamos el color de los contenedores para que se diferencien y en el input ajustamos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padding</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el borde, el radio del borde y el margen </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4">
            <a:extLst>
              <a:ext uri="{FF2B5EF4-FFF2-40B4-BE49-F238E27FC236}">
                <a16:creationId xmlns:a16="http://schemas.microsoft.com/office/drawing/2014/main" id="{B1514E9D-D03F-C811-D297-4C53CE41DA31}"/>
              </a:ext>
            </a:extLst>
          </p:cNvPr>
          <p:cNvSpPr>
            <a:spLocks noChangeArrowheads="1"/>
          </p:cNvSpPr>
          <p:nvPr/>
        </p:nvSpPr>
        <p:spPr bwMode="auto">
          <a:xfrm>
            <a:off x="0" y="24776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42FDFEDF-BF8A-D130-A378-D58AB7FC5DC7}"/>
              </a:ext>
            </a:extLst>
          </p:cNvPr>
          <p:cNvSpPr>
            <a:spLocks noChangeArrowheads="1"/>
          </p:cNvSpPr>
          <p:nvPr/>
        </p:nvSpPr>
        <p:spPr bwMode="auto">
          <a:xfrm>
            <a:off x="0" y="3667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598126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3D150EB-0374-2DD3-9358-F3695589D0DB}"/>
              </a:ext>
            </a:extLst>
          </p:cNvPr>
          <p:cNvSpPr>
            <a:spLocks noChangeArrowheads="1"/>
          </p:cNvSpPr>
          <p:nvPr/>
        </p:nvSpPr>
        <p:spPr bwMode="auto">
          <a:xfrm>
            <a:off x="410735" y="736653"/>
            <a:ext cx="1042625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37</a:t>
            </a:r>
            <a:r>
              <a:rPr kumimoji="0" lang="es-CO" altLang="es-CO"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 propiedad cursor cambia el puntero del ratón cuando esta se encuentra sobre un elemento en este caso los botones </a:t>
            </a:r>
            <a:endParaRPr kumimoji="0" lang="es-CO" altLang="es-CO"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22529" name="Imagen 1" descr="Pantalla de computadora con letras&#10;&#10;Descripción generada automáticamente con confianza media">
            <a:extLst>
              <a:ext uri="{FF2B5EF4-FFF2-40B4-BE49-F238E27FC236}">
                <a16:creationId xmlns:a16="http://schemas.microsoft.com/office/drawing/2014/main" id="{270CFA6E-A7CE-6793-5185-B53178760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742" y="1598102"/>
            <a:ext cx="7404291" cy="4215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CE18634-607D-F525-F5FF-F217B7936767}"/>
              </a:ext>
            </a:extLst>
          </p:cNvPr>
          <p:cNvSpPr>
            <a:spLocks noChangeArrowheads="1"/>
          </p:cNvSpPr>
          <p:nvPr/>
        </p:nvSpPr>
        <p:spPr bwMode="auto">
          <a:xfrm>
            <a:off x="0" y="3038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125323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Texto&#10;&#10;Descripción generada automáticamente">
            <a:extLst>
              <a:ext uri="{FF2B5EF4-FFF2-40B4-BE49-F238E27FC236}">
                <a16:creationId xmlns:a16="http://schemas.microsoft.com/office/drawing/2014/main" id="{7DA92514-69E3-D619-EFF5-D0CB599EB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395" y="2187012"/>
            <a:ext cx="7941209" cy="1429148"/>
          </a:xfrm>
          <a:prstGeom prst="rect">
            <a:avLst/>
          </a:prstGeom>
          <a:noFill/>
          <a:extLst>
            <a:ext uri="{909E8E84-426E-40DD-AFC4-6F175D3DCCD1}">
              <a14:hiddenFill xmlns:a14="http://schemas.microsoft.com/office/drawing/2010/main">
                <a:solidFill>
                  <a:srgbClr val="FFFFFF"/>
                </a:solidFill>
              </a14:hiddenFill>
            </a:ext>
          </a:extLst>
        </p:spPr>
      </p:pic>
      <p:pic>
        <p:nvPicPr>
          <p:cNvPr id="23553" name="Imagen 1" descr="Interfaz de usuario gráfica&#10;&#10;Descripción generada automáticamente">
            <a:extLst>
              <a:ext uri="{FF2B5EF4-FFF2-40B4-BE49-F238E27FC236}">
                <a16:creationId xmlns:a16="http://schemas.microsoft.com/office/drawing/2014/main" id="{0AB0FEA5-CEAF-684B-6B06-7470644AF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705" y="4292929"/>
            <a:ext cx="9611334" cy="19711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5392C84D-6446-2EE4-5840-291CDEA6540F}"/>
              </a:ext>
            </a:extLst>
          </p:cNvPr>
          <p:cNvSpPr>
            <a:spLocks noChangeArrowheads="1"/>
          </p:cNvSpPr>
          <p:nvPr/>
        </p:nvSpPr>
        <p:spPr bwMode="auto">
          <a:xfrm>
            <a:off x="1044706" y="618989"/>
            <a:ext cx="9611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38</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 pseudo clase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hover</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cambia el diseño de un elemento cuando interactúa con este en este caso cambia el color del fondo y de la letra del botón </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4">
            <a:extLst>
              <a:ext uri="{FF2B5EF4-FFF2-40B4-BE49-F238E27FC236}">
                <a16:creationId xmlns:a16="http://schemas.microsoft.com/office/drawing/2014/main" id="{067FE221-64E9-5361-2FA5-6FE73798D76C}"/>
              </a:ext>
            </a:extLst>
          </p:cNvPr>
          <p:cNvSpPr>
            <a:spLocks noChangeArrowheads="1"/>
          </p:cNvSpPr>
          <p:nvPr/>
        </p:nvSpPr>
        <p:spPr bwMode="auto">
          <a:xfrm>
            <a:off x="1258349" y="36312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0646767F-D6AB-FCBC-386F-BD22EAD07210}"/>
              </a:ext>
            </a:extLst>
          </p:cNvPr>
          <p:cNvSpPr>
            <a:spLocks noChangeArrowheads="1"/>
          </p:cNvSpPr>
          <p:nvPr/>
        </p:nvSpPr>
        <p:spPr bwMode="auto">
          <a:xfrm>
            <a:off x="1258349" y="47837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4117161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507F9-412D-C0E6-F2B5-030719A38699}"/>
              </a:ext>
            </a:extLst>
          </p:cNvPr>
          <p:cNvSpPr>
            <a:spLocks noGrp="1"/>
          </p:cNvSpPr>
          <p:nvPr>
            <p:ph type="title"/>
          </p:nvPr>
        </p:nvSpPr>
        <p:spPr>
          <a:xfrm>
            <a:off x="737532" y="113455"/>
            <a:ext cx="10515600" cy="1325563"/>
          </a:xfrm>
        </p:spPr>
        <p:txBody>
          <a:bodyPr>
            <a:normAutofit/>
          </a:bodyPr>
          <a:lstStyle/>
          <a:p>
            <a:r>
              <a:rPr lang="es-ES" sz="8000" dirty="0">
                <a:solidFill>
                  <a:schemeClr val="bg1"/>
                </a:solidFill>
              </a:rPr>
              <a:t>Referencias</a:t>
            </a:r>
            <a:endParaRPr lang="es-CO" sz="8000" dirty="0">
              <a:solidFill>
                <a:schemeClr val="bg1"/>
              </a:solidFill>
            </a:endParaRPr>
          </a:p>
        </p:txBody>
      </p:sp>
      <p:sp>
        <p:nvSpPr>
          <p:cNvPr id="3" name="CuadroTexto 2">
            <a:extLst>
              <a:ext uri="{FF2B5EF4-FFF2-40B4-BE49-F238E27FC236}">
                <a16:creationId xmlns:a16="http://schemas.microsoft.com/office/drawing/2014/main" id="{B17B18E6-ACF7-B1AA-D2A8-59DD1362E34A}"/>
              </a:ext>
            </a:extLst>
          </p:cNvPr>
          <p:cNvSpPr txBox="1"/>
          <p:nvPr/>
        </p:nvSpPr>
        <p:spPr>
          <a:xfrm>
            <a:off x="1075908" y="1762570"/>
            <a:ext cx="9838847" cy="369332"/>
          </a:xfrm>
          <a:prstGeom prst="rect">
            <a:avLst/>
          </a:prstGeom>
          <a:noFill/>
        </p:spPr>
        <p:txBody>
          <a:bodyPr wrap="none" rtlCol="0">
            <a:spAutoFit/>
          </a:bodyPr>
          <a:lstStyle/>
          <a:p>
            <a:r>
              <a:rPr lang="es-CO" dirty="0"/>
              <a:t>https://www.youtube.com/watch?v=YfaiDc585Eo&amp;t=11084s&amp;ab_channel=VidaMRR-Programacionweb</a:t>
            </a:r>
          </a:p>
        </p:txBody>
      </p:sp>
    </p:spTree>
    <p:extLst>
      <p:ext uri="{BB962C8B-B14F-4D97-AF65-F5344CB8AC3E}">
        <p14:creationId xmlns:p14="http://schemas.microsoft.com/office/powerpoint/2010/main" val="2081364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BEBE65-68F7-5BFF-D1DF-D079B7BFC86B}"/>
              </a:ext>
            </a:extLst>
          </p:cNvPr>
          <p:cNvSpPr txBox="1"/>
          <p:nvPr/>
        </p:nvSpPr>
        <p:spPr>
          <a:xfrm>
            <a:off x="6430459" y="764408"/>
            <a:ext cx="4129968" cy="1241237"/>
          </a:xfrm>
          <a:prstGeom prst="rect">
            <a:avLst/>
          </a:prstGeom>
          <a:noFill/>
        </p:spPr>
        <p:txBody>
          <a:bodyPr wrap="square" rtlCol="0">
            <a:spAutoFit/>
          </a:bodyPr>
          <a:lstStyle/>
          <a:p>
            <a:pPr algn="r"/>
            <a:r>
              <a:rPr lang="es-ES" sz="3733" b="1" dirty="0">
                <a:solidFill>
                  <a:schemeClr val="tx1">
                    <a:lumMod val="75000"/>
                    <a:lumOff val="25000"/>
                  </a:schemeClr>
                </a:solidFill>
              </a:rPr>
              <a:t>Equipo</a:t>
            </a:r>
          </a:p>
          <a:p>
            <a:pPr algn="r"/>
            <a:r>
              <a:rPr lang="es-ES" sz="3733" b="1" dirty="0">
                <a:solidFill>
                  <a:schemeClr val="tx1">
                    <a:lumMod val="75000"/>
                    <a:lumOff val="25000"/>
                  </a:schemeClr>
                </a:solidFill>
              </a:rPr>
              <a:t>CDMC</a:t>
            </a:r>
          </a:p>
        </p:txBody>
      </p:sp>
      <p:graphicFrame>
        <p:nvGraphicFramePr>
          <p:cNvPr id="4" name="Tabla 6">
            <a:extLst>
              <a:ext uri="{FF2B5EF4-FFF2-40B4-BE49-F238E27FC236}">
                <a16:creationId xmlns:a16="http://schemas.microsoft.com/office/drawing/2014/main" id="{1BDA6B12-C7E4-D826-41A0-4CF83F183F3C}"/>
              </a:ext>
            </a:extLst>
          </p:cNvPr>
          <p:cNvGraphicFramePr>
            <a:graphicFrameLocks noGrp="1"/>
          </p:cNvGraphicFramePr>
          <p:nvPr>
            <p:extLst>
              <p:ext uri="{D42A27DB-BD31-4B8C-83A1-F6EECF244321}">
                <p14:modId xmlns:p14="http://schemas.microsoft.com/office/powerpoint/2010/main" val="2477977474"/>
              </p:ext>
            </p:extLst>
          </p:nvPr>
        </p:nvGraphicFramePr>
        <p:xfrm>
          <a:off x="2256638" y="1286196"/>
          <a:ext cx="6845248" cy="3840480"/>
        </p:xfrm>
        <a:graphic>
          <a:graphicData uri="http://schemas.openxmlformats.org/drawingml/2006/table">
            <a:tbl>
              <a:tblPr firstRow="1" bandRow="1">
                <a:tableStyleId>{93296810-A885-4BE3-A3E7-6D5BEEA58F35}</a:tableStyleId>
              </a:tblPr>
              <a:tblGrid>
                <a:gridCol w="3422624">
                  <a:extLst>
                    <a:ext uri="{9D8B030D-6E8A-4147-A177-3AD203B41FA5}">
                      <a16:colId xmlns:a16="http://schemas.microsoft.com/office/drawing/2014/main" val="3169399186"/>
                    </a:ext>
                  </a:extLst>
                </a:gridCol>
                <a:gridCol w="3422624">
                  <a:extLst>
                    <a:ext uri="{9D8B030D-6E8A-4147-A177-3AD203B41FA5}">
                      <a16:colId xmlns:a16="http://schemas.microsoft.com/office/drawing/2014/main" val="662284982"/>
                    </a:ext>
                  </a:extLst>
                </a:gridCol>
              </a:tblGrid>
              <a:tr h="311525">
                <a:tc>
                  <a:txBody>
                    <a:bodyPr/>
                    <a:lstStyle/>
                    <a:p>
                      <a:pPr algn="ctr"/>
                      <a:r>
                        <a:rPr lang="es-CO" sz="1800" b="0" dirty="0">
                          <a:solidFill>
                            <a:schemeClr val="bg1">
                              <a:lumMod val="85000"/>
                            </a:schemeClr>
                          </a:solidFill>
                        </a:rPr>
                        <a:t>Equipo</a:t>
                      </a:r>
                    </a:p>
                  </a:txBody>
                  <a:tcPr/>
                </a:tc>
                <a:tc>
                  <a:txBody>
                    <a:bodyPr/>
                    <a:lstStyle/>
                    <a:p>
                      <a:pPr algn="ctr"/>
                      <a:r>
                        <a:rPr lang="es-CO" sz="1800" b="1" dirty="0">
                          <a:solidFill>
                            <a:schemeClr val="tx1">
                              <a:lumMod val="65000"/>
                              <a:lumOff val="35000"/>
                            </a:schemeClr>
                          </a:solidFill>
                        </a:rPr>
                        <a:t>ADSO</a:t>
                      </a:r>
                    </a:p>
                  </a:txBody>
                  <a:tcPr/>
                </a:tc>
                <a:extLst>
                  <a:ext uri="{0D108BD9-81ED-4DB2-BD59-A6C34878D82A}">
                    <a16:rowId xmlns:a16="http://schemas.microsoft.com/office/drawing/2014/main" val="1543277789"/>
                  </a:ext>
                </a:extLst>
              </a:tr>
              <a:tr h="513089">
                <a:tc>
                  <a:txBody>
                    <a:bodyPr/>
                    <a:lstStyle/>
                    <a:p>
                      <a:pPr algn="ctr"/>
                      <a:r>
                        <a:rPr lang="es-ES" dirty="0">
                          <a:solidFill>
                            <a:schemeClr val="tx1">
                              <a:lumMod val="65000"/>
                              <a:lumOff val="35000"/>
                            </a:schemeClr>
                          </a:solidFill>
                        </a:rPr>
                        <a:t>Coordinación</a:t>
                      </a: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Paula Milena Isaza</a:t>
                      </a:r>
                    </a:p>
                    <a:p>
                      <a:endParaRPr lang="es-CO" dirty="0"/>
                    </a:p>
                  </a:txBody>
                  <a:tcPr/>
                </a:tc>
                <a:extLst>
                  <a:ext uri="{0D108BD9-81ED-4DB2-BD59-A6C34878D82A}">
                    <a16:rowId xmlns:a16="http://schemas.microsoft.com/office/drawing/2014/main" val="2370425252"/>
                  </a:ext>
                </a:extLst>
              </a:tr>
              <a:tr h="7329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solidFill>
                            <a:schemeClr val="tx1">
                              <a:lumMod val="65000"/>
                              <a:lumOff val="35000"/>
                            </a:schemeClr>
                          </a:solidFill>
                        </a:rPr>
                        <a:t>Asesores Temáticos</a:t>
                      </a:r>
                    </a:p>
                    <a:p>
                      <a:pPr algn="ct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Luis Alfonso Becerra Rentería</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Gloria Jaramillo</a:t>
                      </a:r>
                    </a:p>
                    <a:p>
                      <a:endParaRPr lang="es-CO" dirty="0"/>
                    </a:p>
                  </a:txBody>
                  <a:tcPr/>
                </a:tc>
                <a:extLst>
                  <a:ext uri="{0D108BD9-81ED-4DB2-BD59-A6C34878D82A}">
                    <a16:rowId xmlns:a16="http://schemas.microsoft.com/office/drawing/2014/main" val="1706558631"/>
                  </a:ext>
                </a:extLst>
              </a:tr>
              <a:tr h="5130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solidFill>
                            <a:schemeClr val="tx1">
                              <a:lumMod val="65000"/>
                              <a:lumOff val="35000"/>
                            </a:schemeClr>
                          </a:solidFill>
                        </a:rPr>
                        <a:t>Scrum Master</a:t>
                      </a:r>
                    </a:p>
                    <a:p>
                      <a:pPr algn="ct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Luis Alfonso Becerra Rentería</a:t>
                      </a:r>
                    </a:p>
                    <a:p>
                      <a:endParaRPr lang="es-CO" dirty="0"/>
                    </a:p>
                  </a:txBody>
                  <a:tcPr/>
                </a:tc>
                <a:extLst>
                  <a:ext uri="{0D108BD9-81ED-4DB2-BD59-A6C34878D82A}">
                    <a16:rowId xmlns:a16="http://schemas.microsoft.com/office/drawing/2014/main" val="2588307225"/>
                  </a:ext>
                </a:extLst>
              </a:tr>
              <a:tr h="513089">
                <a:tc>
                  <a:txBody>
                    <a:bodyPr/>
                    <a:lstStyle/>
                    <a:p>
                      <a:pPr algn="ctr"/>
                      <a:r>
                        <a:rPr lang="es-CO" sz="1800" dirty="0">
                          <a:solidFill>
                            <a:schemeClr val="tx1">
                              <a:lumMod val="65000"/>
                              <a:lumOff val="35000"/>
                            </a:schemeClr>
                          </a:solidFill>
                        </a:rPr>
                        <a:t>Desarrollador</a:t>
                      </a: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Andrés Felipe Godoy </a:t>
                      </a:r>
                    </a:p>
                    <a:p>
                      <a:endParaRPr lang="es-CO" dirty="0"/>
                    </a:p>
                  </a:txBody>
                  <a:tcPr/>
                </a:tc>
                <a:extLst>
                  <a:ext uri="{0D108BD9-81ED-4DB2-BD59-A6C34878D82A}">
                    <a16:rowId xmlns:a16="http://schemas.microsoft.com/office/drawing/2014/main" val="1764149336"/>
                  </a:ext>
                </a:extLst>
              </a:tr>
              <a:tr h="297266">
                <a:tc>
                  <a:txBody>
                    <a:bodyPr/>
                    <a:lstStyle/>
                    <a:p>
                      <a:pPr algn="ctr"/>
                      <a:r>
                        <a:rPr lang="es-ES" dirty="0">
                          <a:solidFill>
                            <a:schemeClr val="tx1">
                              <a:lumMod val="65000"/>
                              <a:lumOff val="35000"/>
                            </a:schemeClr>
                          </a:solidFill>
                        </a:rPr>
                        <a:t>Revisor</a:t>
                      </a:r>
                      <a:endParaRPr lang="es-CO" dirty="0">
                        <a:solidFill>
                          <a:schemeClr val="tx1">
                            <a:lumMod val="65000"/>
                            <a:lumOff val="35000"/>
                          </a:schemeClr>
                        </a:solidFill>
                      </a:endParaRPr>
                    </a:p>
                  </a:txBody>
                  <a:tcPr/>
                </a:tc>
                <a:tc>
                  <a:txBody>
                    <a:bodyPr/>
                    <a:lstStyle/>
                    <a:p>
                      <a:r>
                        <a:rPr lang="es-ES" b="1" dirty="0">
                          <a:solidFill>
                            <a:schemeClr val="tx1">
                              <a:lumMod val="65000"/>
                              <a:lumOff val="35000"/>
                            </a:schemeClr>
                          </a:solidFill>
                        </a:rPr>
                        <a:t>Santiago flores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Luis Alfonso Becerra Rentería</a:t>
                      </a:r>
                    </a:p>
                  </a:txBody>
                  <a:tcPr/>
                </a:tc>
                <a:extLst>
                  <a:ext uri="{0D108BD9-81ED-4DB2-BD59-A6C34878D82A}">
                    <a16:rowId xmlns:a16="http://schemas.microsoft.com/office/drawing/2014/main" val="2302588548"/>
                  </a:ext>
                </a:extLst>
              </a:tr>
            </a:tbl>
          </a:graphicData>
        </a:graphic>
      </p:graphicFrame>
      <p:sp>
        <p:nvSpPr>
          <p:cNvPr id="5" name="CuadroTexto 4">
            <a:extLst>
              <a:ext uri="{FF2B5EF4-FFF2-40B4-BE49-F238E27FC236}">
                <a16:creationId xmlns:a16="http://schemas.microsoft.com/office/drawing/2014/main" id="{280DF128-10E4-D80A-65F6-CC1303BD098B}"/>
              </a:ext>
            </a:extLst>
          </p:cNvPr>
          <p:cNvSpPr txBox="1"/>
          <p:nvPr/>
        </p:nvSpPr>
        <p:spPr>
          <a:xfrm>
            <a:off x="1359017" y="6023295"/>
            <a:ext cx="8915400" cy="430887"/>
          </a:xfrm>
          <a:prstGeom prst="rect">
            <a:avLst/>
          </a:prstGeom>
          <a:noFill/>
        </p:spPr>
        <p:txBody>
          <a:bodyPr wrap="square">
            <a:spAutoFit/>
          </a:bodyPr>
          <a:lstStyle/>
          <a:p>
            <a:pPr algn="ctr"/>
            <a:r>
              <a:rPr lang="es-ES" sz="1100" dirty="0"/>
              <a:t>Este material puede ser distribuido, copiado y exhibido por terceros si se muestran los créditos.  No se puede obtener ningún beneficio comercial y las obras derivadas tienen que estar bajo los mismos términos de licencia que el trabajo original.</a:t>
            </a:r>
            <a:endParaRPr lang="es-CO" sz="1100" dirty="0"/>
          </a:p>
        </p:txBody>
      </p:sp>
    </p:spTree>
    <p:extLst>
      <p:ext uri="{BB962C8B-B14F-4D97-AF65-F5344CB8AC3E}">
        <p14:creationId xmlns:p14="http://schemas.microsoft.com/office/powerpoint/2010/main" val="388551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989BAD2-7A16-7D6E-0FAE-13C88D654696}"/>
              </a:ext>
            </a:extLst>
          </p:cNvPr>
          <p:cNvSpPr txBox="1"/>
          <p:nvPr/>
        </p:nvSpPr>
        <p:spPr>
          <a:xfrm>
            <a:off x="950067" y="1955259"/>
            <a:ext cx="10291865" cy="2123658"/>
          </a:xfrm>
          <a:prstGeom prst="rect">
            <a:avLst/>
          </a:prstGeom>
          <a:noFill/>
        </p:spPr>
        <p:txBody>
          <a:bodyPr wrap="square">
            <a:spAutoFit/>
          </a:bodyPr>
          <a:lstStyle/>
          <a:p>
            <a:pPr algn="ctr"/>
            <a:r>
              <a:rPr lang="es-ES" sz="6600" b="1" dirty="0">
                <a:solidFill>
                  <a:srgbClr val="FFFFFF"/>
                </a:solidFill>
              </a:rPr>
              <a:t>Proceso de instalación del editor de texto </a:t>
            </a:r>
          </a:p>
        </p:txBody>
      </p:sp>
    </p:spTree>
    <p:extLst>
      <p:ext uri="{BB962C8B-B14F-4D97-AF65-F5344CB8AC3E}">
        <p14:creationId xmlns:p14="http://schemas.microsoft.com/office/powerpoint/2010/main" val="179705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A16DF194-3E4F-0C38-A32A-EBE160756D40}"/>
              </a:ext>
            </a:extLst>
          </p:cNvPr>
          <p:cNvSpPr txBox="1"/>
          <p:nvPr/>
        </p:nvSpPr>
        <p:spPr>
          <a:xfrm>
            <a:off x="571455" y="1665606"/>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12" name="CuadroTexto 11">
            <a:extLst>
              <a:ext uri="{FF2B5EF4-FFF2-40B4-BE49-F238E27FC236}">
                <a16:creationId xmlns:a16="http://schemas.microsoft.com/office/drawing/2014/main" id="{46D1A3BE-8031-96C0-2DD0-E9C0A2A09DF2}"/>
              </a:ext>
            </a:extLst>
          </p:cNvPr>
          <p:cNvSpPr txBox="1"/>
          <p:nvPr/>
        </p:nvSpPr>
        <p:spPr>
          <a:xfrm>
            <a:off x="571455" y="3427971"/>
            <a:ext cx="4991752" cy="999248"/>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 </a:t>
            </a:r>
            <a:r>
              <a:rPr lang="es-CO" sz="1867" dirty="0">
                <a:latin typeface="Arial" panose="020B0604020202020204" pitchFamily="34" charset="0"/>
                <a:ea typeface="Calibri" panose="020F0502020204030204" pitchFamily="34" charset="0"/>
                <a:cs typeface="Times New Roman" panose="02020603050405020304" pitchFamily="18" charset="0"/>
              </a:rPr>
              <a:t>Escribimos en Google “Visual Studio Code” y seleccionamos donde dice “Download”.</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a:extLst>
              <a:ext uri="{FF2B5EF4-FFF2-40B4-BE49-F238E27FC236}">
                <a16:creationId xmlns:a16="http://schemas.microsoft.com/office/drawing/2014/main" id="{690F6F61-72AE-D2F6-4525-DAC7B9B5F426}"/>
              </a:ext>
            </a:extLst>
          </p:cNvPr>
          <p:cNvSpPr/>
          <p:nvPr/>
        </p:nvSpPr>
        <p:spPr>
          <a:xfrm>
            <a:off x="841647" y="3174307"/>
            <a:ext cx="957983" cy="609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pic>
        <p:nvPicPr>
          <p:cNvPr id="15" name="Imagen 14">
            <a:extLst>
              <a:ext uri="{FF2B5EF4-FFF2-40B4-BE49-F238E27FC236}">
                <a16:creationId xmlns:a16="http://schemas.microsoft.com/office/drawing/2014/main" id="{69563E70-F46F-3270-223C-01A3D4C67DEC}"/>
              </a:ext>
            </a:extLst>
          </p:cNvPr>
          <p:cNvPicPr>
            <a:picLocks noChangeAspect="1"/>
          </p:cNvPicPr>
          <p:nvPr/>
        </p:nvPicPr>
        <p:blipFill rotWithShape="1">
          <a:blip r:embed="rId2"/>
          <a:srcRect l="9438" r="35871"/>
          <a:stretch/>
        </p:blipFill>
        <p:spPr bwMode="auto">
          <a:xfrm>
            <a:off x="6907346" y="15394"/>
            <a:ext cx="5311533" cy="6857999"/>
          </a:xfrm>
          <a:prstGeom prst="rect">
            <a:avLst/>
          </a:prstGeom>
          <a:ln>
            <a:noFill/>
          </a:ln>
          <a:extLst>
            <a:ext uri="{53640926-AAD7-44D8-BBD7-CCE9431645EC}">
              <a14:shadowObscured xmlns:a14="http://schemas.microsoft.com/office/drawing/2010/main"/>
            </a:ext>
          </a:extLst>
        </p:spPr>
      </p:pic>
      <p:pic>
        <p:nvPicPr>
          <p:cNvPr id="16" name="Imagen 15">
            <a:extLst>
              <a:ext uri="{FF2B5EF4-FFF2-40B4-BE49-F238E27FC236}">
                <a16:creationId xmlns:a16="http://schemas.microsoft.com/office/drawing/2014/main" id="{D7B20E92-B09A-764B-4373-56405CB8766A}"/>
              </a:ext>
            </a:extLst>
          </p:cNvPr>
          <p:cNvPicPr>
            <a:picLocks noChangeAspect="1"/>
          </p:cNvPicPr>
          <p:nvPr/>
        </p:nvPicPr>
        <p:blipFill>
          <a:blip r:embed="rId3"/>
          <a:stretch>
            <a:fillRect/>
          </a:stretch>
        </p:blipFill>
        <p:spPr>
          <a:xfrm>
            <a:off x="11219617" y="5769583"/>
            <a:ext cx="811391" cy="790587"/>
          </a:xfrm>
          <a:prstGeom prst="rect">
            <a:avLst/>
          </a:prstGeom>
        </p:spPr>
      </p:pic>
      <p:cxnSp>
        <p:nvCxnSpPr>
          <p:cNvPr id="17" name="Conector recto de flecha 16">
            <a:extLst>
              <a:ext uri="{FF2B5EF4-FFF2-40B4-BE49-F238E27FC236}">
                <a16:creationId xmlns:a16="http://schemas.microsoft.com/office/drawing/2014/main" id="{11399240-079E-F65C-A796-7C3B475B0E82}"/>
              </a:ext>
            </a:extLst>
          </p:cNvPr>
          <p:cNvCxnSpPr>
            <a:cxnSpLocks/>
          </p:cNvCxnSpPr>
          <p:nvPr/>
        </p:nvCxnSpPr>
        <p:spPr>
          <a:xfrm flipH="1">
            <a:off x="10233061" y="2760243"/>
            <a:ext cx="1273996" cy="0"/>
          </a:xfrm>
          <a:prstGeom prst="straightConnector1">
            <a:avLst/>
          </a:prstGeom>
          <a:ln>
            <a:solidFill>
              <a:srgbClr val="FF66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7699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645EDB-5274-6C43-9029-E48942C57DEB}"/>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42463E9E-E65E-9F16-2CF3-137CEBD69683}"/>
              </a:ext>
            </a:extLst>
          </p:cNvPr>
          <p:cNvSpPr txBox="1"/>
          <p:nvPr/>
        </p:nvSpPr>
        <p:spPr>
          <a:xfrm>
            <a:off x="1028655" y="2080880"/>
            <a:ext cx="4991752" cy="691792"/>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2: </a:t>
            </a:r>
            <a:r>
              <a:rPr lang="es-CO" sz="1867" dirty="0">
                <a:latin typeface="Arial" panose="020B0604020202020204" pitchFamily="34" charset="0"/>
                <a:ea typeface="Calibri" panose="020F0502020204030204" pitchFamily="34" charset="0"/>
                <a:cs typeface="Times New Roman" panose="02020603050405020304" pitchFamily="18" charset="0"/>
              </a:rPr>
              <a:t>Seleccionamos el sistema operativo que tenemos y lo descargamos.</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3D53D1BC-2C30-F702-6321-7784FF896509}"/>
              </a:ext>
            </a:extLst>
          </p:cNvPr>
          <p:cNvPicPr>
            <a:picLocks noChangeAspect="1"/>
          </p:cNvPicPr>
          <p:nvPr/>
        </p:nvPicPr>
        <p:blipFill rotWithShape="1">
          <a:blip r:embed="rId2"/>
          <a:srcRect t="15642" r="2648"/>
          <a:stretch/>
        </p:blipFill>
        <p:spPr>
          <a:xfrm>
            <a:off x="4787603" y="2697699"/>
            <a:ext cx="7051620" cy="3841787"/>
          </a:xfrm>
          <a:prstGeom prst="rect">
            <a:avLst/>
          </a:prstGeom>
          <a:ln>
            <a:solidFill>
              <a:schemeClr val="tx1"/>
            </a:solidFill>
          </a:ln>
        </p:spPr>
      </p:pic>
      <p:sp>
        <p:nvSpPr>
          <p:cNvPr id="7" name="Rectángulo 6">
            <a:extLst>
              <a:ext uri="{FF2B5EF4-FFF2-40B4-BE49-F238E27FC236}">
                <a16:creationId xmlns:a16="http://schemas.microsoft.com/office/drawing/2014/main" id="{34E8D0B5-9A96-F1AF-872E-9B57DCBDED1C}"/>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102301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289CBC6-BFAE-8741-CBBA-5C04F8FA73A2}"/>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7" name="CuadroTexto 6">
            <a:extLst>
              <a:ext uri="{FF2B5EF4-FFF2-40B4-BE49-F238E27FC236}">
                <a16:creationId xmlns:a16="http://schemas.microsoft.com/office/drawing/2014/main" id="{47D302F7-36DE-FEBA-E454-2062842373F6}"/>
              </a:ext>
            </a:extLst>
          </p:cNvPr>
          <p:cNvSpPr txBox="1"/>
          <p:nvPr/>
        </p:nvSpPr>
        <p:spPr>
          <a:xfrm>
            <a:off x="1028655" y="2080881"/>
            <a:ext cx="4991752" cy="3241850"/>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3: </a:t>
            </a:r>
            <a:r>
              <a:rPr lang="es-CO" sz="1867" dirty="0">
                <a:latin typeface="Arial" panose="020B0604020202020204" pitchFamily="34" charset="0"/>
                <a:ea typeface="Calibri" panose="020F0502020204030204" pitchFamily="34" charset="0"/>
                <a:cs typeface="Times New Roman" panose="02020603050405020304" pitchFamily="18" charset="0"/>
              </a:rPr>
              <a:t>Al darle clic nos descargará un .exe, al cual le daremos clic encima.</a:t>
            </a: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4: </a:t>
            </a:r>
            <a:r>
              <a:rPr lang="es-CO" sz="1867" dirty="0">
                <a:latin typeface="Arial" panose="020B0604020202020204" pitchFamily="34" charset="0"/>
                <a:ea typeface="Calibri" panose="020F0502020204030204" pitchFamily="34" charset="0"/>
                <a:cs typeface="Times New Roman" panose="02020603050405020304" pitchFamily="18" charset="0"/>
              </a:rPr>
              <a:t>Lee y acepta el acuerdo de licencia. Haz clic en Next para continuar.</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62B93C4A-548E-B763-FDA2-56E2B04756A1}"/>
              </a:ext>
            </a:extLst>
          </p:cNvPr>
          <p:cNvPicPr>
            <a:picLocks noChangeAspect="1"/>
          </p:cNvPicPr>
          <p:nvPr/>
        </p:nvPicPr>
        <p:blipFill rotWithShape="1">
          <a:blip r:embed="rId2"/>
          <a:srcRect r="82287"/>
          <a:stretch/>
        </p:blipFill>
        <p:spPr bwMode="auto">
          <a:xfrm>
            <a:off x="6808871" y="1918953"/>
            <a:ext cx="3232408" cy="762000"/>
          </a:xfrm>
          <a:prstGeom prst="rect">
            <a:avLst/>
          </a:prstGeom>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AE00A678-114E-3330-FD67-5F15DBEC6404}"/>
              </a:ext>
            </a:extLst>
          </p:cNvPr>
          <p:cNvPicPr>
            <a:picLocks noChangeAspect="1"/>
          </p:cNvPicPr>
          <p:nvPr/>
        </p:nvPicPr>
        <p:blipFill>
          <a:blip r:embed="rId3"/>
          <a:stretch>
            <a:fillRect/>
          </a:stretch>
        </p:blipFill>
        <p:spPr>
          <a:xfrm>
            <a:off x="6263862" y="3057258"/>
            <a:ext cx="4544023" cy="3482228"/>
          </a:xfrm>
          <a:prstGeom prst="rect">
            <a:avLst/>
          </a:prstGeom>
        </p:spPr>
      </p:pic>
      <p:sp>
        <p:nvSpPr>
          <p:cNvPr id="11" name="Rectángulo 10">
            <a:extLst>
              <a:ext uri="{FF2B5EF4-FFF2-40B4-BE49-F238E27FC236}">
                <a16:creationId xmlns:a16="http://schemas.microsoft.com/office/drawing/2014/main" id="{876E8DD1-E4FB-9515-4C6B-57921FC9E038}"/>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07069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6ABE15E-30A8-B0ED-3A2E-08AFA66345EF}"/>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C5812159-A831-E6C3-4B5C-1E526940735C}"/>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5: </a:t>
            </a:r>
            <a:r>
              <a:rPr lang="es-CO" sz="1867" dirty="0">
                <a:latin typeface="Arial" panose="020B0604020202020204" pitchFamily="34" charset="0"/>
                <a:ea typeface="Calibri" panose="020F0502020204030204" pitchFamily="34" charset="0"/>
                <a:cs typeface="Times New Roman" panose="02020603050405020304" pitchFamily="18" charset="0"/>
              </a:rPr>
              <a:t>Puedes cambiar la ubicación de la carpeta de instalación o mantener la configuración predeterminada. Haz clic en Next para continuar.</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8475622-1C70-2861-76CB-11AF49445CDC}"/>
              </a:ext>
            </a:extLst>
          </p:cNvPr>
          <p:cNvPicPr>
            <a:picLocks noChangeAspect="1"/>
          </p:cNvPicPr>
          <p:nvPr/>
        </p:nvPicPr>
        <p:blipFill>
          <a:blip r:embed="rId2"/>
          <a:stretch>
            <a:fillRect/>
          </a:stretch>
        </p:blipFill>
        <p:spPr>
          <a:xfrm>
            <a:off x="6513957" y="1630390"/>
            <a:ext cx="5054600" cy="3898900"/>
          </a:xfrm>
          <a:prstGeom prst="rect">
            <a:avLst/>
          </a:prstGeom>
        </p:spPr>
      </p:pic>
      <p:sp>
        <p:nvSpPr>
          <p:cNvPr id="6" name="Rectángulo 5">
            <a:extLst>
              <a:ext uri="{FF2B5EF4-FFF2-40B4-BE49-F238E27FC236}">
                <a16:creationId xmlns:a16="http://schemas.microsoft.com/office/drawing/2014/main" id="{88D0DB38-D108-0E3D-A4BE-6CE5E049E333}"/>
              </a:ext>
            </a:extLst>
          </p:cNvPr>
          <p:cNvSpPr/>
          <p:nvPr/>
        </p:nvSpPr>
        <p:spPr>
          <a:xfrm>
            <a:off x="1172388" y="3278160"/>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5379182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3497</TotalTime>
  <Words>1634</Words>
  <Application>Microsoft Office PowerPoint</Application>
  <PresentationFormat>Panorámica</PresentationFormat>
  <Paragraphs>109</Paragraphs>
  <Slides>48</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48</vt:i4>
      </vt:variant>
    </vt:vector>
  </HeadingPairs>
  <TitlesOfParts>
    <vt:vector size="56" baseType="lpstr">
      <vt:lpstr>Arial</vt:lpstr>
      <vt:lpstr>Calibir</vt:lpstr>
      <vt:lpstr>Calibri</vt:lpstr>
      <vt:lpstr>Calibri Light</vt:lpstr>
      <vt:lpstr>Work Sans</vt:lpstr>
      <vt:lpstr>Work Sans Medium</vt:lpstr>
      <vt:lpstr>Tema de Office</vt:lpstr>
      <vt:lpstr>2_Tema de Office</vt:lpstr>
      <vt:lpstr>Presentación de PowerPoint</vt:lpstr>
      <vt:lpstr>Contenido de la presentación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andres godoy</cp:lastModifiedBy>
  <cp:revision>52</cp:revision>
  <dcterms:created xsi:type="dcterms:W3CDTF">2020-10-01T23:51:28Z</dcterms:created>
  <dcterms:modified xsi:type="dcterms:W3CDTF">2023-09-10T05:29:26Z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