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1" r:id="rId2"/>
  </p:sldMasterIdLst>
  <p:notesMasterIdLst>
    <p:notesMasterId r:id="rId50"/>
  </p:notesMasterIdLst>
  <p:handoutMasterIdLst>
    <p:handoutMasterId r:id="rId51"/>
  </p:handoutMasterIdLst>
  <p:sldIdLst>
    <p:sldId id="468" r:id="rId3"/>
    <p:sldId id="550" r:id="rId4"/>
    <p:sldId id="501" r:id="rId5"/>
    <p:sldId id="523" r:id="rId6"/>
    <p:sldId id="500" r:id="rId7"/>
    <p:sldId id="506" r:id="rId8"/>
    <p:sldId id="524" r:id="rId9"/>
    <p:sldId id="525" r:id="rId10"/>
    <p:sldId id="526" r:id="rId11"/>
    <p:sldId id="527" r:id="rId12"/>
    <p:sldId id="528" r:id="rId13"/>
    <p:sldId id="529" r:id="rId14"/>
    <p:sldId id="530" r:id="rId15"/>
    <p:sldId id="531" r:id="rId16"/>
    <p:sldId id="565" r:id="rId17"/>
    <p:sldId id="532" r:id="rId18"/>
    <p:sldId id="533" r:id="rId19"/>
    <p:sldId id="534" r:id="rId20"/>
    <p:sldId id="535" r:id="rId21"/>
    <p:sldId id="536" r:id="rId22"/>
    <p:sldId id="537" r:id="rId23"/>
    <p:sldId id="554" r:id="rId24"/>
    <p:sldId id="539" r:id="rId25"/>
    <p:sldId id="555" r:id="rId26"/>
    <p:sldId id="556" r:id="rId27"/>
    <p:sldId id="557" r:id="rId28"/>
    <p:sldId id="558" r:id="rId29"/>
    <p:sldId id="566" r:id="rId30"/>
    <p:sldId id="559" r:id="rId31"/>
    <p:sldId id="560" r:id="rId32"/>
    <p:sldId id="567" r:id="rId33"/>
    <p:sldId id="568" r:id="rId34"/>
    <p:sldId id="569" r:id="rId35"/>
    <p:sldId id="570" r:id="rId36"/>
    <p:sldId id="571" r:id="rId37"/>
    <p:sldId id="572" r:id="rId38"/>
    <p:sldId id="573" r:id="rId39"/>
    <p:sldId id="551" r:id="rId40"/>
    <p:sldId id="561" r:id="rId41"/>
    <p:sldId id="562" r:id="rId42"/>
    <p:sldId id="563" r:id="rId43"/>
    <p:sldId id="564" r:id="rId44"/>
    <p:sldId id="574" r:id="rId45"/>
    <p:sldId id="575" r:id="rId46"/>
    <p:sldId id="264" r:id="rId47"/>
    <p:sldId id="552" r:id="rId48"/>
    <p:sldId id="553" r:id="rId4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4"/>
    <p:restoredTop sz="96357" autoAdjust="0"/>
  </p:normalViewPr>
  <p:slideViewPr>
    <p:cSldViewPr snapToGrid="0">
      <p:cViewPr varScale="1">
        <p:scale>
          <a:sx n="114" d="100"/>
          <a:sy n="114" d="100"/>
        </p:scale>
        <p:origin x="34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10/09/2023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10/09/2023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25968F-984F-8BF4-4FF0-2432A9923EB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7833" y="317431"/>
            <a:ext cx="811391" cy="790587"/>
          </a:xfrm>
          <a:prstGeom prst="rect">
            <a:avLst/>
          </a:prstGeom>
        </p:spPr>
      </p:pic>
    </p:spTree>
    <p:extLst>
      <p:ext uri="{BB962C8B-B14F-4D97-AF65-F5344CB8AC3E}">
        <p14:creationId xmlns:p14="http://schemas.microsoft.com/office/powerpoint/2010/main" val="324682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10049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525830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69956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976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3370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29931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492633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919547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923526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132859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97075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24341875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93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10/09/2023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2" r:id="rId11"/>
    <p:sldLayoutId id="2147483659" r:id="rId12"/>
    <p:sldLayoutId id="2147483663" r:id="rId13"/>
    <p:sldLayoutId id="2147483675"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10/09/2023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1724999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5" Type="http://schemas.openxmlformats.org/officeDocument/2006/relationships/hyperlink" Target="https://developer.mozilla.org/en-US/docs/Web/CSS/height" TargetMode="External"/><Relationship Id="rId4" Type="http://schemas.openxmlformats.org/officeDocument/2006/relationships/hyperlink" Target="https://developer.mozilla.org/en-US/docs/Web/CSS/width"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540705" y="2572781"/>
            <a:ext cx="9616653" cy="1569660"/>
          </a:xfrm>
          <a:prstGeom prst="rect">
            <a:avLst/>
          </a:prstGeom>
          <a:noFill/>
        </p:spPr>
        <p:txBody>
          <a:bodyPr wrap="square" rtlCol="0">
            <a:spAutoFit/>
          </a:bodyPr>
          <a:lstStyle/>
          <a:p>
            <a:r>
              <a:rPr lang="es-ES" sz="9600" b="1" dirty="0">
                <a:solidFill>
                  <a:schemeClr val="tx1">
                    <a:lumMod val="75000"/>
                    <a:lumOff val="25000"/>
                  </a:schemeClr>
                </a:solidFill>
                <a:latin typeface="Work Sans" pitchFamily="2" charset="77"/>
              </a:rPr>
              <a:t>Días Eventos</a:t>
            </a: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402FFB-B5C8-3B1A-0D55-DB55F2911D83}"/>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08B87163-C9D9-CE80-52AE-F973DEDBE933}"/>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6: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Elige si deseas cambiar el nombre de la carpeta de accesos directos en el menú Inicio o si no deseas instalar accesos directos en absoluto.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547266C-9A1F-89AB-3456-2990D5A22F3B}"/>
              </a:ext>
            </a:extLst>
          </p:cNvPr>
          <p:cNvPicPr>
            <a:picLocks noChangeAspect="1"/>
          </p:cNvPicPr>
          <p:nvPr/>
        </p:nvPicPr>
        <p:blipFill>
          <a:blip r:embed="rId2"/>
          <a:stretch>
            <a:fillRect/>
          </a:stretch>
        </p:blipFill>
        <p:spPr>
          <a:xfrm>
            <a:off x="6380641" y="1649440"/>
            <a:ext cx="4991100" cy="3860800"/>
          </a:xfrm>
          <a:prstGeom prst="rect">
            <a:avLst/>
          </a:prstGeom>
        </p:spPr>
      </p:pic>
      <p:sp>
        <p:nvSpPr>
          <p:cNvPr id="6" name="Rectángulo 5">
            <a:extLst>
              <a:ext uri="{FF2B5EF4-FFF2-40B4-BE49-F238E27FC236}">
                <a16:creationId xmlns:a16="http://schemas.microsoft.com/office/drawing/2014/main" id="{1611907A-23FE-23A5-825E-86E4D0D8A6BE}"/>
              </a:ext>
            </a:extLst>
          </p:cNvPr>
          <p:cNvSpPr/>
          <p:nvPr/>
        </p:nvSpPr>
        <p:spPr>
          <a:xfrm>
            <a:off x="1182116" y="326773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75867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2B9ACE-97E7-19B7-0699-BB97B1CDF82E}"/>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DCAFEA7C-82C5-B378-AE88-A4215B673050}"/>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7: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Selecciona las tareas adicionales, por ej. crear un icono en el escritorio o añadir opciones al menú contextual de Windows Explorer.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4DBFEB1F-58CB-46F3-8B6C-A7DB01396EE6}"/>
              </a:ext>
            </a:extLst>
          </p:cNvPr>
          <p:cNvPicPr>
            <a:picLocks noChangeAspect="1"/>
          </p:cNvPicPr>
          <p:nvPr/>
        </p:nvPicPr>
        <p:blipFill>
          <a:blip r:embed="rId2"/>
          <a:stretch>
            <a:fillRect/>
          </a:stretch>
        </p:blipFill>
        <p:spPr>
          <a:xfrm>
            <a:off x="6380641" y="1643090"/>
            <a:ext cx="5016500" cy="3873500"/>
          </a:xfrm>
          <a:prstGeom prst="rect">
            <a:avLst/>
          </a:prstGeom>
        </p:spPr>
      </p:pic>
      <p:sp>
        <p:nvSpPr>
          <p:cNvPr id="6" name="Rectángulo 5">
            <a:extLst>
              <a:ext uri="{FF2B5EF4-FFF2-40B4-BE49-F238E27FC236}">
                <a16:creationId xmlns:a16="http://schemas.microsoft.com/office/drawing/2014/main" id="{70E59FD7-EED0-2BA3-6149-5B4FA8390836}"/>
              </a:ext>
            </a:extLst>
          </p:cNvPr>
          <p:cNvSpPr/>
          <p:nvPr/>
        </p:nvSpPr>
        <p:spPr>
          <a:xfrm>
            <a:off x="1162660" y="329329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23648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A5BCD21-C916-3988-6FD8-B141B9BFAD0F}"/>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B11B744D-B213-5B43-FE95-FA81770DAB6D}"/>
              </a:ext>
            </a:extLst>
          </p:cNvPr>
          <p:cNvSpPr txBox="1"/>
          <p:nvPr/>
        </p:nvSpPr>
        <p:spPr>
          <a:xfrm>
            <a:off x="1028655" y="2080881"/>
            <a:ext cx="4991752" cy="3549305"/>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8: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Haz clic en “Install” para iniciar la instalación.</a:t>
            </a:r>
            <a:endParaRPr lang="es-CO" sz="1867"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9: </a:t>
            </a:r>
            <a:r>
              <a:rPr lang="es-CO" sz="1867" dirty="0">
                <a:latin typeface="Arial" panose="020B0604020202020204" pitchFamily="34" charset="0"/>
                <a:ea typeface="Calibri" panose="020F0502020204030204" pitchFamily="34" charset="0"/>
                <a:cs typeface="Times New Roman" panose="02020603050405020304" pitchFamily="18" charset="0"/>
              </a:rPr>
              <a:t>El programa está instalado y listo para usar. Haz clic en “</a:t>
            </a:r>
            <a:r>
              <a:rPr lang="es-CO" sz="1867" dirty="0" err="1">
                <a:latin typeface="Arial" panose="020B0604020202020204" pitchFamily="34" charset="0"/>
                <a:ea typeface="Calibri" panose="020F0502020204030204" pitchFamily="34" charset="0"/>
                <a:cs typeface="Times New Roman" panose="02020603050405020304" pitchFamily="18" charset="0"/>
              </a:rPr>
              <a:t>Finish</a:t>
            </a:r>
            <a:r>
              <a:rPr lang="es-CO" sz="1867" dirty="0">
                <a:latin typeface="Arial" panose="020B0604020202020204" pitchFamily="34" charset="0"/>
                <a:ea typeface="Calibri" panose="020F0502020204030204" pitchFamily="34" charset="0"/>
                <a:cs typeface="Times New Roman" panose="02020603050405020304" pitchFamily="18" charset="0"/>
              </a:rPr>
              <a:t>” para finalizar la instalación y lanzar el programa.</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10;&#10;Descripción generada automáticamente">
            <a:extLst>
              <a:ext uri="{FF2B5EF4-FFF2-40B4-BE49-F238E27FC236}">
                <a16:creationId xmlns:a16="http://schemas.microsoft.com/office/drawing/2014/main" id="{32FE6EED-7EA2-2AD3-0BFC-001992B85B1C}"/>
              </a:ext>
            </a:extLst>
          </p:cNvPr>
          <p:cNvPicPr>
            <a:picLocks noChangeAspect="1"/>
          </p:cNvPicPr>
          <p:nvPr/>
        </p:nvPicPr>
        <p:blipFill>
          <a:blip r:embed="rId2"/>
          <a:stretch>
            <a:fillRect/>
          </a:stretch>
        </p:blipFill>
        <p:spPr>
          <a:xfrm>
            <a:off x="6380640" y="259878"/>
            <a:ext cx="4077536" cy="3142887"/>
          </a:xfrm>
          <a:prstGeom prst="rect">
            <a:avLst/>
          </a:prstGeom>
        </p:spPr>
      </p:pic>
      <p:pic>
        <p:nvPicPr>
          <p:cNvPr id="6" name="Imagen 5">
            <a:extLst>
              <a:ext uri="{FF2B5EF4-FFF2-40B4-BE49-F238E27FC236}">
                <a16:creationId xmlns:a16="http://schemas.microsoft.com/office/drawing/2014/main" id="{B152230F-B8A8-970B-F827-FBC601A5B74F}"/>
              </a:ext>
            </a:extLst>
          </p:cNvPr>
          <p:cNvPicPr>
            <a:picLocks noChangeAspect="1"/>
          </p:cNvPicPr>
          <p:nvPr/>
        </p:nvPicPr>
        <p:blipFill>
          <a:blip r:embed="rId3"/>
          <a:stretch>
            <a:fillRect/>
          </a:stretch>
        </p:blipFill>
        <p:spPr>
          <a:xfrm>
            <a:off x="6380640" y="3552291"/>
            <a:ext cx="4077536" cy="3169123"/>
          </a:xfrm>
          <a:prstGeom prst="rect">
            <a:avLst/>
          </a:prstGeom>
        </p:spPr>
      </p:pic>
      <p:sp>
        <p:nvSpPr>
          <p:cNvPr id="7" name="Rectángulo 6">
            <a:extLst>
              <a:ext uri="{FF2B5EF4-FFF2-40B4-BE49-F238E27FC236}">
                <a16:creationId xmlns:a16="http://schemas.microsoft.com/office/drawing/2014/main" id="{1A452BF9-0221-8DC8-ED54-6AD65F81585F}"/>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89167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Creación de carpetas</a:t>
            </a:r>
          </a:p>
        </p:txBody>
      </p:sp>
    </p:spTree>
    <p:extLst>
      <p:ext uri="{BB962C8B-B14F-4D97-AF65-F5344CB8AC3E}">
        <p14:creationId xmlns:p14="http://schemas.microsoft.com/office/powerpoint/2010/main" val="266462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n 2" descr="Texto&#10;&#10;Descripción generada automáticamente">
            <a:extLst>
              <a:ext uri="{FF2B5EF4-FFF2-40B4-BE49-F238E27FC236}">
                <a16:creationId xmlns:a16="http://schemas.microsoft.com/office/drawing/2014/main" id="{664CA3EB-AE30-6BF4-BE0B-C3C45C7EA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88" y="4599620"/>
            <a:ext cx="9034978" cy="15339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57BE4BD9-BD0B-0C4B-2112-9B188BB8BE9F}"/>
              </a:ext>
            </a:extLst>
          </p:cNvPr>
          <p:cNvSpPr>
            <a:spLocks noChangeArrowheads="1"/>
          </p:cNvSpPr>
          <p:nvPr/>
        </p:nvSpPr>
        <p:spPr bwMode="auto">
          <a:xfrm>
            <a:off x="173405" y="193229"/>
            <a:ext cx="85347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una carpeta ra</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z. En nuestro caso la llamaremos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lang="es-CO" altLang="es-CO" dirty="0" err="1">
                <a:latin typeface="Arial" panose="020B0604020202020204" pitchFamily="34" charset="0"/>
                <a:ea typeface="Calibri" panose="020F0502020204030204" pitchFamily="34" charset="0"/>
                <a:cs typeface="Arial" panose="020B0604020202020204" pitchFamily="34" charset="0"/>
              </a:rPr>
              <a:t>diasEvento</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6A09AA25-DB96-D0C7-81CC-120980B2ECB4}"/>
              </a:ext>
            </a:extLst>
          </p:cNvPr>
          <p:cNvSpPr>
            <a:spLocks noChangeArrowheads="1"/>
          </p:cNvSpPr>
          <p:nvPr/>
        </p:nvSpPr>
        <p:spPr bwMode="auto">
          <a:xfrm>
            <a:off x="385893" y="2699160"/>
            <a:ext cx="109644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Dentro de esta, crearemos tres carpetas. Uno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Donde ir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los archivos  que se encargaran del dise</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ñ</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 de la página;  el segundo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Donde ir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los archivos que contengan toda la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gica e interacci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del aplicativo, y el tercero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img</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es donde meteremos im</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genes</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309CAF76-E1EA-CCD5-E88C-537583580004}"/>
              </a:ext>
            </a:extLst>
          </p:cNvPr>
          <p:cNvSpPr>
            <a:spLocks noChangeArrowheads="1"/>
          </p:cNvSpPr>
          <p:nvPr/>
        </p:nvSpPr>
        <p:spPr bwMode="auto">
          <a:xfrm>
            <a:off x="0" y="3400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0E73B143-C6BB-8B3D-1781-CF1E15B50CC0}"/>
              </a:ext>
            </a:extLst>
          </p:cNvPr>
          <p:cNvPicPr>
            <a:picLocks noChangeAspect="1"/>
          </p:cNvPicPr>
          <p:nvPr/>
        </p:nvPicPr>
        <p:blipFill>
          <a:blip r:embed="rId3"/>
          <a:stretch>
            <a:fillRect/>
          </a:stretch>
        </p:blipFill>
        <p:spPr>
          <a:xfrm>
            <a:off x="234778" y="1033604"/>
            <a:ext cx="10603797" cy="506087"/>
          </a:xfrm>
          <a:prstGeom prst="rect">
            <a:avLst/>
          </a:prstGeom>
        </p:spPr>
      </p:pic>
    </p:spTree>
    <p:extLst>
      <p:ext uri="{BB962C8B-B14F-4D97-AF65-F5344CB8AC3E}">
        <p14:creationId xmlns:p14="http://schemas.microsoft.com/office/powerpoint/2010/main" val="11802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5B61A54-7390-ADA4-E691-30E25F523154}"/>
              </a:ext>
            </a:extLst>
          </p:cNvPr>
          <p:cNvSpPr>
            <a:spLocks noChangeArrowheads="1"/>
          </p:cNvSpPr>
          <p:nvPr/>
        </p:nvSpPr>
        <p:spPr bwMode="auto">
          <a:xfrm>
            <a:off x="209725" y="677007"/>
            <a:ext cx="1039395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el buscador de archivos escribimos “</a:t>
            </a:r>
            <a:r>
              <a:rPr kumimoji="0" lang="es-CO" altLang="es-CO"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cmd</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se nos abrirá la consola.</a:t>
            </a:r>
            <a:endParaRPr kumimoji="0" lang="es-CO" altLang="es-CO"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5" name="Imagen 4" descr="Tabla&#10;&#10;Descripción generada automáticamente con confianza media">
            <a:extLst>
              <a:ext uri="{FF2B5EF4-FFF2-40B4-BE49-F238E27FC236}">
                <a16:creationId xmlns:a16="http://schemas.microsoft.com/office/drawing/2014/main" id="{56019E87-87B6-E897-BF16-0692CC635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82" y="2071875"/>
            <a:ext cx="11262082" cy="24665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3303800-E05B-32F2-EDA2-CF8AF67C3029}"/>
              </a:ext>
            </a:extLst>
          </p:cNvPr>
          <p:cNvSpPr>
            <a:spLocks noChangeArrowheads="1"/>
          </p:cNvSpPr>
          <p:nvPr/>
        </p:nvSpPr>
        <p:spPr bwMode="auto">
          <a:xfrm>
            <a:off x="0" y="1685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93225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E5BB79C-27B7-B4ED-ED97-A485794756FC}"/>
              </a:ext>
            </a:extLst>
          </p:cNvPr>
          <p:cNvSpPr>
            <a:spLocks noChangeArrowheads="1"/>
          </p:cNvSpPr>
          <p:nvPr/>
        </p:nvSpPr>
        <p:spPr bwMode="auto">
          <a:xfrm>
            <a:off x="116732" y="142969"/>
            <a:ext cx="498726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4:</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Escribimos en la consola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code</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D084457C-1B8B-032F-AB72-A384741DC995}"/>
              </a:ext>
            </a:extLst>
          </p:cNvPr>
          <p:cNvSpPr>
            <a:spLocks noChangeArrowheads="1"/>
          </p:cNvSpPr>
          <p:nvPr/>
        </p:nvSpPr>
        <p:spPr bwMode="auto">
          <a:xfrm rot="10800000" flipV="1">
            <a:off x="280099" y="4171830"/>
            <a:ext cx="41557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5: </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abre la carpeta en el visual estudio </a:t>
            </a:r>
            <a:r>
              <a:rPr kumimoji="0" lang="es-CO" altLang="es-CO"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code</a:t>
            </a:r>
            <a:endParaRPr kumimoji="0" lang="es-CO" alt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3B31B82B-85B9-5F18-E63A-921545BA988D}"/>
              </a:ext>
            </a:extLst>
          </p:cNvPr>
          <p:cNvSpPr>
            <a:spLocks noChangeArrowheads="1"/>
          </p:cNvSpPr>
          <p:nvPr/>
        </p:nvSpPr>
        <p:spPr bwMode="auto">
          <a:xfrm>
            <a:off x="0" y="434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8" name="Imagen 7">
            <a:extLst>
              <a:ext uri="{FF2B5EF4-FFF2-40B4-BE49-F238E27FC236}">
                <a16:creationId xmlns:a16="http://schemas.microsoft.com/office/drawing/2014/main" id="{0CE869AA-597B-9D46-AF05-6DAFBDBC67A4}"/>
              </a:ext>
            </a:extLst>
          </p:cNvPr>
          <p:cNvPicPr>
            <a:picLocks noChangeAspect="1"/>
          </p:cNvPicPr>
          <p:nvPr/>
        </p:nvPicPr>
        <p:blipFill>
          <a:blip r:embed="rId2"/>
          <a:stretch>
            <a:fillRect/>
          </a:stretch>
        </p:blipFill>
        <p:spPr>
          <a:xfrm>
            <a:off x="280098" y="586492"/>
            <a:ext cx="6588173" cy="1720479"/>
          </a:xfrm>
          <a:prstGeom prst="rect">
            <a:avLst/>
          </a:prstGeom>
        </p:spPr>
      </p:pic>
      <p:pic>
        <p:nvPicPr>
          <p:cNvPr id="10" name="Imagen 9">
            <a:extLst>
              <a:ext uri="{FF2B5EF4-FFF2-40B4-BE49-F238E27FC236}">
                <a16:creationId xmlns:a16="http://schemas.microsoft.com/office/drawing/2014/main" id="{F67EF29F-E0EB-AA50-CE82-37224E347EB8}"/>
              </a:ext>
            </a:extLst>
          </p:cNvPr>
          <p:cNvPicPr>
            <a:picLocks noChangeAspect="1"/>
          </p:cNvPicPr>
          <p:nvPr/>
        </p:nvPicPr>
        <p:blipFill>
          <a:blip r:embed="rId3"/>
          <a:stretch>
            <a:fillRect/>
          </a:stretch>
        </p:blipFill>
        <p:spPr>
          <a:xfrm>
            <a:off x="4435812" y="3828021"/>
            <a:ext cx="7196074" cy="1871624"/>
          </a:xfrm>
          <a:prstGeom prst="rect">
            <a:avLst/>
          </a:prstGeom>
        </p:spPr>
      </p:pic>
    </p:spTree>
    <p:extLst>
      <p:ext uri="{BB962C8B-B14F-4D97-AF65-F5344CB8AC3E}">
        <p14:creationId xmlns:p14="http://schemas.microsoft.com/office/powerpoint/2010/main" val="240766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7DA9D31-58CD-0EF6-CA43-96A8F6E3A75A}"/>
              </a:ext>
            </a:extLst>
          </p:cNvPr>
          <p:cNvSpPr>
            <a:spLocks noChangeArrowheads="1"/>
          </p:cNvSpPr>
          <p:nvPr/>
        </p:nvSpPr>
        <p:spPr bwMode="auto">
          <a:xfrm>
            <a:off x="214008" y="948255"/>
            <a:ext cx="52723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6:</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nuevo archivo en la carpeta ra</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z llamado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index.html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en este escribimos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html:5</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35A16FEB-514A-001A-AAEF-28D5B5534664}"/>
              </a:ext>
            </a:extLst>
          </p:cNvPr>
          <p:cNvSpPr>
            <a:spLocks noChangeArrowheads="1"/>
          </p:cNvSpPr>
          <p:nvPr/>
        </p:nvSpPr>
        <p:spPr bwMode="auto">
          <a:xfrm rot="10800000" flipV="1">
            <a:off x="214008" y="4460531"/>
            <a:ext cx="51978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7:</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Esto habr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creado el c</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digo base de un archivo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cual podremos empezar a trabaja</a:t>
            </a: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4B93B431-C46C-8782-FE39-25C60652D60D}"/>
              </a:ext>
            </a:extLst>
          </p:cNvPr>
          <p:cNvPicPr>
            <a:picLocks noChangeAspect="1"/>
          </p:cNvPicPr>
          <p:nvPr/>
        </p:nvPicPr>
        <p:blipFill>
          <a:blip r:embed="rId2"/>
          <a:stretch>
            <a:fillRect/>
          </a:stretch>
        </p:blipFill>
        <p:spPr>
          <a:xfrm>
            <a:off x="6096000" y="164424"/>
            <a:ext cx="4235292" cy="2965141"/>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F75AAD72-F082-0397-C097-9247297DC002}"/>
              </a:ext>
            </a:extLst>
          </p:cNvPr>
          <p:cNvPicPr>
            <a:picLocks noChangeAspect="1"/>
          </p:cNvPicPr>
          <p:nvPr/>
        </p:nvPicPr>
        <p:blipFill>
          <a:blip r:embed="rId3"/>
          <a:stretch>
            <a:fillRect/>
          </a:stretch>
        </p:blipFill>
        <p:spPr>
          <a:xfrm>
            <a:off x="5310230" y="3798114"/>
            <a:ext cx="6974634" cy="2762075"/>
          </a:xfrm>
          <a:prstGeom prst="rect">
            <a:avLst/>
          </a:prstGeom>
        </p:spPr>
      </p:pic>
    </p:spTree>
    <p:extLst>
      <p:ext uri="{BB962C8B-B14F-4D97-AF65-F5344CB8AC3E}">
        <p14:creationId xmlns:p14="http://schemas.microsoft.com/office/powerpoint/2010/main" val="2688177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n 6" descr="Interfaz de usuario gráfica, Texto&#10;&#10;Descripción generada automáticamente">
            <a:extLst>
              <a:ext uri="{FF2B5EF4-FFF2-40B4-BE49-F238E27FC236}">
                <a16:creationId xmlns:a16="http://schemas.microsoft.com/office/drawing/2014/main" id="{CDB3254A-719A-B717-9432-03208D937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91" y="4521338"/>
            <a:ext cx="6767140" cy="11948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90ACD4D1-74DA-2EF3-C43A-172DC0D8425B}"/>
              </a:ext>
            </a:extLst>
          </p:cNvPr>
          <p:cNvSpPr>
            <a:spLocks noChangeArrowheads="1"/>
          </p:cNvSpPr>
          <p:nvPr/>
        </p:nvSpPr>
        <p:spPr bwMode="auto">
          <a:xfrm>
            <a:off x="332868" y="1210815"/>
            <a:ext cx="413425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8: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archivo style.css en la carpeta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B89C44CA-C9B9-0D8E-2B70-B581546783F1}"/>
              </a:ext>
            </a:extLst>
          </p:cNvPr>
          <p:cNvSpPr>
            <a:spLocks noChangeArrowheads="1"/>
          </p:cNvSpPr>
          <p:nvPr/>
        </p:nvSpPr>
        <p:spPr bwMode="auto">
          <a:xfrm>
            <a:off x="81199" y="4731330"/>
            <a:ext cx="409372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9: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enlazamos el archivo index.html con el style.css</a:t>
            </a:r>
            <a:endParaRPr kumimoji="0" lang="es-CO" altLang="es-CO"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753D6636-C540-D3EC-A63F-76CE7D3EE01D}"/>
              </a:ext>
            </a:extLst>
          </p:cNvPr>
          <p:cNvSpPr>
            <a:spLocks noChangeArrowheads="1"/>
          </p:cNvSpPr>
          <p:nvPr/>
        </p:nvSpPr>
        <p:spPr bwMode="auto">
          <a:xfrm>
            <a:off x="0" y="7038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3" descr="Interfaz de usuario gráfica, Aplicación&#10;&#10;Descripción generada automáticamente">
            <a:extLst>
              <a:ext uri="{FF2B5EF4-FFF2-40B4-BE49-F238E27FC236}">
                <a16:creationId xmlns:a16="http://schemas.microsoft.com/office/drawing/2014/main" id="{F8BF56F6-7D03-DBB3-5772-9E0BC410E16E}"/>
              </a:ext>
            </a:extLst>
          </p:cNvPr>
          <p:cNvPicPr>
            <a:picLocks noChangeAspect="1"/>
          </p:cNvPicPr>
          <p:nvPr/>
        </p:nvPicPr>
        <p:blipFill>
          <a:blip r:embed="rId3"/>
          <a:stretch>
            <a:fillRect/>
          </a:stretch>
        </p:blipFill>
        <p:spPr>
          <a:xfrm>
            <a:off x="6471172" y="439027"/>
            <a:ext cx="3427837" cy="3165279"/>
          </a:xfrm>
          <a:prstGeom prst="rect">
            <a:avLst/>
          </a:prstGeom>
        </p:spPr>
      </p:pic>
    </p:spTree>
    <p:extLst>
      <p:ext uri="{BB962C8B-B14F-4D97-AF65-F5344CB8AC3E}">
        <p14:creationId xmlns:p14="http://schemas.microsoft.com/office/powerpoint/2010/main" val="245874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D8FB4AE-2194-AB70-CD60-8A4BC202E175}"/>
              </a:ext>
            </a:extLst>
          </p:cNvPr>
          <p:cNvSpPr>
            <a:spLocks noChangeArrowheads="1"/>
          </p:cNvSpPr>
          <p:nvPr/>
        </p:nvSpPr>
        <p:spPr bwMode="auto">
          <a:xfrm rot="10800000" flipV="1">
            <a:off x="300485" y="760090"/>
            <a:ext cx="42315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10: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archivo en la carpeta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llamado app.js</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67E8169-10A3-3A8D-9840-86AC9F0D0B6E}"/>
              </a:ext>
            </a:extLst>
          </p:cNvPr>
          <p:cNvSpPr>
            <a:spLocks noChangeArrowheads="1"/>
          </p:cNvSpPr>
          <p:nvPr/>
        </p:nvSpPr>
        <p:spPr bwMode="auto">
          <a:xfrm>
            <a:off x="300485" y="4413738"/>
            <a:ext cx="399849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11: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enlazamos el archivo index.html con el app.js</a:t>
            </a:r>
            <a:endParaRPr kumimoji="0" lang="es-CO" altLang="es-CO"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5121" name="Imagen 9" descr="Texto&#10;&#10;Descripción generada automáticamente con confianza media">
            <a:extLst>
              <a:ext uri="{FF2B5EF4-FFF2-40B4-BE49-F238E27FC236}">
                <a16:creationId xmlns:a16="http://schemas.microsoft.com/office/drawing/2014/main" id="{FB7951A5-6AE1-DC20-175E-1348FA2E0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178" y="4329919"/>
            <a:ext cx="5610225" cy="1152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ED5832B-DD1B-AB27-D4F4-155121A639BC}"/>
              </a:ext>
            </a:extLst>
          </p:cNvPr>
          <p:cNvSpPr>
            <a:spLocks noChangeArrowheads="1"/>
          </p:cNvSpPr>
          <p:nvPr/>
        </p:nvSpPr>
        <p:spPr bwMode="auto">
          <a:xfrm>
            <a:off x="0" y="1609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27930E61-AC65-F145-AD4B-5A9E012DA6C6}"/>
              </a:ext>
            </a:extLst>
          </p:cNvPr>
          <p:cNvPicPr>
            <a:picLocks noChangeAspect="1"/>
          </p:cNvPicPr>
          <p:nvPr/>
        </p:nvPicPr>
        <p:blipFill>
          <a:blip r:embed="rId3"/>
          <a:stretch>
            <a:fillRect/>
          </a:stretch>
        </p:blipFill>
        <p:spPr>
          <a:xfrm>
            <a:off x="6292580" y="501176"/>
            <a:ext cx="3650786" cy="2720194"/>
          </a:xfrm>
          <a:prstGeom prst="rect">
            <a:avLst/>
          </a:prstGeom>
        </p:spPr>
      </p:pic>
    </p:spTree>
    <p:extLst>
      <p:ext uri="{BB962C8B-B14F-4D97-AF65-F5344CB8AC3E}">
        <p14:creationId xmlns:p14="http://schemas.microsoft.com/office/powerpoint/2010/main" val="279422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D18FE2A-A2C6-4624-CC27-E055B1D01877}"/>
              </a:ext>
            </a:extLst>
          </p:cNvPr>
          <p:cNvSpPr txBox="1">
            <a:spLocks noGrp="1"/>
          </p:cNvSpPr>
          <p:nvPr>
            <p:ph type="title"/>
          </p:nvPr>
        </p:nvSpPr>
        <p:spPr>
          <a:xfrm>
            <a:off x="712366" y="221459"/>
            <a:ext cx="10515600" cy="1126334"/>
          </a:xfrm>
          <a:prstGeom prst="rect">
            <a:avLst/>
          </a:prstGeom>
          <a:noFill/>
        </p:spPr>
        <p:txBody>
          <a:bodyPr wrap="square" rtlCol="0">
            <a:spAutoFit/>
          </a:bodyPr>
          <a:lstStyle/>
          <a:p>
            <a:pPr algn="ctr"/>
            <a:r>
              <a:rPr lang="es-ES" sz="3733" b="1" dirty="0"/>
              <a:t>Contenido</a:t>
            </a:r>
          </a:p>
          <a:p>
            <a:pPr algn="ctr"/>
            <a:r>
              <a:rPr lang="es-ES" sz="3733" b="1" dirty="0"/>
              <a:t>de la presentación</a:t>
            </a:r>
          </a:p>
        </p:txBody>
      </p:sp>
      <p:graphicFrame>
        <p:nvGraphicFramePr>
          <p:cNvPr id="5" name="Tabla 5">
            <a:extLst>
              <a:ext uri="{FF2B5EF4-FFF2-40B4-BE49-F238E27FC236}">
                <a16:creationId xmlns:a16="http://schemas.microsoft.com/office/drawing/2014/main" id="{352EE6EB-237A-90E7-C220-38485CF7E63E}"/>
              </a:ext>
            </a:extLst>
          </p:cNvPr>
          <p:cNvGraphicFramePr>
            <a:graphicFrameLocks noGrp="1"/>
          </p:cNvGraphicFramePr>
          <p:nvPr>
            <p:extLst>
              <p:ext uri="{D42A27DB-BD31-4B8C-83A1-F6EECF244321}">
                <p14:modId xmlns:p14="http://schemas.microsoft.com/office/powerpoint/2010/main" val="1390099191"/>
              </p:ext>
            </p:extLst>
          </p:nvPr>
        </p:nvGraphicFramePr>
        <p:xfrm>
          <a:off x="1771941" y="2087072"/>
          <a:ext cx="8128000" cy="3413760"/>
        </p:xfrm>
        <a:graphic>
          <a:graphicData uri="http://schemas.openxmlformats.org/drawingml/2006/table">
            <a:tbl>
              <a:tblPr bandRow="1">
                <a:tableStyleId>{93296810-A885-4BE3-A3E7-6D5BEEA58F35}</a:tableStyleId>
              </a:tblPr>
              <a:tblGrid>
                <a:gridCol w="4064000">
                  <a:extLst>
                    <a:ext uri="{9D8B030D-6E8A-4147-A177-3AD203B41FA5}">
                      <a16:colId xmlns:a16="http://schemas.microsoft.com/office/drawing/2014/main" val="800704445"/>
                    </a:ext>
                  </a:extLst>
                </a:gridCol>
                <a:gridCol w="4064000">
                  <a:extLst>
                    <a:ext uri="{9D8B030D-6E8A-4147-A177-3AD203B41FA5}">
                      <a16:colId xmlns:a16="http://schemas.microsoft.com/office/drawing/2014/main" val="1631966974"/>
                    </a:ext>
                  </a:extLst>
                </a:gridCol>
              </a:tblGrid>
              <a:tr h="370840">
                <a:tc>
                  <a:txBody>
                    <a:bodyPr/>
                    <a:lstStyle/>
                    <a:p>
                      <a:pPr algn="ctr"/>
                      <a:r>
                        <a:rPr lang="es-CO" sz="2400" b="0" dirty="0"/>
                        <a:t>Introducción</a:t>
                      </a:r>
                    </a:p>
                  </a:txBody>
                  <a:tcPr marL="121920" marR="121920" marT="60960" marB="6096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CO" sz="2400" b="1" dirty="0"/>
                        <a:t>3</a:t>
                      </a:r>
                    </a:p>
                  </a:txBody>
                  <a:tcPr marL="121920" marR="121920" marT="60960" marB="6096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28053077"/>
                  </a:ext>
                </a:extLst>
              </a:tr>
              <a:tr h="370840">
                <a:tc>
                  <a:txBody>
                    <a:bodyPr/>
                    <a:lstStyle/>
                    <a:p>
                      <a:pPr algn="ctr"/>
                      <a:r>
                        <a:rPr lang="es-CO" sz="2400" b="0" dirty="0"/>
                        <a:t>Tecnologías requeridas</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4</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569773"/>
                  </a:ext>
                </a:extLst>
              </a:tr>
              <a:tr h="370840">
                <a:tc>
                  <a:txBody>
                    <a:bodyPr/>
                    <a:lstStyle/>
                    <a:p>
                      <a:pPr algn="ctr"/>
                      <a:r>
                        <a:rPr lang="es-CO" sz="2400" dirty="0"/>
                        <a:t>Instalación Visual Studio Code</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5</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7355415"/>
                  </a:ext>
                </a:extLst>
              </a:tr>
              <a:tr h="370840">
                <a:tc>
                  <a:txBody>
                    <a:bodyPr/>
                    <a:lstStyle/>
                    <a:p>
                      <a:pPr algn="ctr"/>
                      <a:r>
                        <a:rPr lang="es-CO" sz="2400" dirty="0"/>
                        <a:t>Creación de carpetas</a:t>
                      </a:r>
                    </a:p>
                  </a:txBody>
                  <a:tcPr marL="121920" marR="121920" marT="60960" marB="6096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13</a:t>
                      </a: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927741"/>
                  </a:ext>
                </a:extLst>
              </a:tr>
              <a:tr h="370840">
                <a:tc>
                  <a:txBody>
                    <a:bodyPr/>
                    <a:lstStyle/>
                    <a:p>
                      <a:pPr algn="ctr"/>
                      <a:r>
                        <a:rPr lang="es-ES" sz="2400" dirty="0"/>
                        <a:t>E</a:t>
                      </a:r>
                      <a:r>
                        <a:rPr lang="es-CO" sz="2400" dirty="0"/>
                        <a:t>structura HTML </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ES" sz="2400" b="1" dirty="0"/>
                        <a:t>2</a:t>
                      </a:r>
                      <a:r>
                        <a:rPr lang="es-CO" sz="2400" b="1" dirty="0"/>
                        <a:t>1</a:t>
                      </a:r>
                    </a:p>
                  </a:txBody>
                  <a:tcPr marL="121920" marR="121920" marT="60960" marB="6096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949960"/>
                  </a:ext>
                </a:extLst>
              </a:tr>
              <a:tr h="370840">
                <a:tc>
                  <a:txBody>
                    <a:bodyPr/>
                    <a:lstStyle/>
                    <a:p>
                      <a:pPr algn="ctr"/>
                      <a:r>
                        <a:rPr lang="es-ES" sz="2400" b="0" dirty="0"/>
                        <a:t>Estructura JavaScript</a:t>
                      </a:r>
                      <a:endParaRPr lang="es-CO" sz="2400" b="0" dirty="0"/>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ES" sz="2400" b="1" dirty="0"/>
                        <a:t>2</a:t>
                      </a:r>
                      <a:r>
                        <a:rPr lang="es-CO" sz="2400" b="1" dirty="0"/>
                        <a:t>3</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5811961"/>
                  </a:ext>
                </a:extLst>
              </a:tr>
              <a:tr h="398353">
                <a:tc>
                  <a:txBody>
                    <a:bodyPr/>
                    <a:lstStyle/>
                    <a:p>
                      <a:pPr algn="ctr"/>
                      <a:r>
                        <a:rPr lang="es-ES" sz="2400" b="0" dirty="0"/>
                        <a:t>Estructura CSS</a:t>
                      </a:r>
                      <a:endParaRPr lang="es-CO" sz="2400" b="0" dirty="0"/>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b="1"/>
                        <a:t>38</a:t>
                      </a:r>
                      <a:endParaRPr lang="es-CO" sz="2400" b="1" dirty="0"/>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3236034"/>
                  </a:ext>
                </a:extLst>
              </a:tr>
            </a:tbl>
          </a:graphicData>
        </a:graphic>
      </p:graphicFrame>
    </p:spTree>
    <p:extLst>
      <p:ext uri="{BB962C8B-B14F-4D97-AF65-F5344CB8AC3E}">
        <p14:creationId xmlns:p14="http://schemas.microsoft.com/office/powerpoint/2010/main" val="366201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Imagen 10">
            <a:extLst>
              <a:ext uri="{FF2B5EF4-FFF2-40B4-BE49-F238E27FC236}">
                <a16:creationId xmlns:a16="http://schemas.microsoft.com/office/drawing/2014/main" id="{031284DD-0D83-D125-3330-9B23AFED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121" y="72743"/>
            <a:ext cx="3015372" cy="38690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n 11" descr="Interfaz de usuario gráfica, Aplicación&#10;&#10;Descripción generada automáticamente">
            <a:extLst>
              <a:ext uri="{FF2B5EF4-FFF2-40B4-BE49-F238E27FC236}">
                <a16:creationId xmlns:a16="http://schemas.microsoft.com/office/drawing/2014/main" id="{A113F275-572A-F5FE-FF31-00640912C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77" y="4792295"/>
            <a:ext cx="7261957" cy="14425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769D45D-F4A4-D856-53CF-F55F6CC5091F}"/>
              </a:ext>
            </a:extLst>
          </p:cNvPr>
          <p:cNvSpPr>
            <a:spLocks noChangeArrowheads="1"/>
          </p:cNvSpPr>
          <p:nvPr/>
        </p:nvSpPr>
        <p:spPr bwMode="auto">
          <a:xfrm>
            <a:off x="0" y="1052690"/>
            <a:ext cx="66634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12: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el lado derecho encontraremos un apartado de extensiones en el visual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studio</a:t>
            </a:r>
            <a:endParaRPr kumimoji="0" lang="es-CO" altLang="es-CO" sz="1100" b="0" i="0" u="none" strike="noStrike" cap="none" normalizeH="0" baseline="0" dirty="0">
              <a:ln>
                <a:noFill/>
              </a:ln>
              <a:solidFill>
                <a:schemeClr val="tx1"/>
              </a:solidFill>
              <a:effectLst/>
            </a:endParaRPr>
          </a:p>
        </p:txBody>
      </p:sp>
      <p:sp>
        <p:nvSpPr>
          <p:cNvPr id="3" name="Rectangle 4">
            <a:extLst>
              <a:ext uri="{FF2B5EF4-FFF2-40B4-BE49-F238E27FC236}">
                <a16:creationId xmlns:a16="http://schemas.microsoft.com/office/drawing/2014/main" id="{0E07193B-3E4B-63E0-7786-880D304B7EC4}"/>
              </a:ext>
            </a:extLst>
          </p:cNvPr>
          <p:cNvSpPr>
            <a:spLocks noChangeArrowheads="1"/>
          </p:cNvSpPr>
          <p:nvPr/>
        </p:nvSpPr>
        <p:spPr bwMode="auto">
          <a:xfrm>
            <a:off x="680580" y="3715077"/>
            <a:ext cx="57198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13: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las extensiones buscamos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live</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server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click</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la primera opci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y los descargamos</a:t>
            </a:r>
            <a:endParaRPr kumimoji="0" lang="es-CO" altLang="es-CO"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56468960-9F3B-FE6B-4751-E19899C5CCAE}"/>
              </a:ext>
            </a:extLst>
          </p:cNvPr>
          <p:cNvSpPr>
            <a:spLocks noChangeArrowheads="1"/>
          </p:cNvSpPr>
          <p:nvPr/>
        </p:nvSpPr>
        <p:spPr bwMode="auto">
          <a:xfrm>
            <a:off x="0" y="6276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465299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HTML</a:t>
            </a:r>
          </a:p>
        </p:txBody>
      </p:sp>
    </p:spTree>
    <p:extLst>
      <p:ext uri="{BB962C8B-B14F-4D97-AF65-F5344CB8AC3E}">
        <p14:creationId xmlns:p14="http://schemas.microsoft.com/office/powerpoint/2010/main" val="875621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BECDFF9D-B49B-4A0B-930A-D39E57742A1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1">
            <a:extLst>
              <a:ext uri="{FF2B5EF4-FFF2-40B4-BE49-F238E27FC236}">
                <a16:creationId xmlns:a16="http://schemas.microsoft.com/office/drawing/2014/main" id="{6E6421EC-77E0-DFFC-7E14-509724EF6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64" y="1170913"/>
            <a:ext cx="9276435" cy="3325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rfaz de usuario gráfica, Texto, Aplicación, Correo electrónico&#10;&#10;Descripción generada automáticamente">
            <a:extLst>
              <a:ext uri="{FF2B5EF4-FFF2-40B4-BE49-F238E27FC236}">
                <a16:creationId xmlns:a16="http://schemas.microsoft.com/office/drawing/2014/main" id="{7F2AFABA-E52B-0D15-4CD1-0E4271530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2563"/>
          <a:stretch/>
        </p:blipFill>
        <p:spPr bwMode="auto">
          <a:xfrm>
            <a:off x="401332" y="5108144"/>
            <a:ext cx="5611813" cy="13909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3CC8055-F322-C9D2-7A71-953335D1D0A8}"/>
              </a:ext>
            </a:extLst>
          </p:cNvPr>
          <p:cNvSpPr>
            <a:spLocks noChangeArrowheads="1"/>
          </p:cNvSpPr>
          <p:nvPr/>
        </p:nvSpPr>
        <p:spPr bwMode="auto">
          <a:xfrm>
            <a:off x="152400" y="233842"/>
            <a:ext cx="100821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14:</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crearemos un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form</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contenga un input de tipo texto donde ingresaremos el nombre del evento, un input tipo fecha para agregar la fecha y un botón el cual guarda la información y al final un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con el id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taskContainer</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será el que contenga la lista de fechas que hemos agregado </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4">
            <a:extLst>
              <a:ext uri="{FF2B5EF4-FFF2-40B4-BE49-F238E27FC236}">
                <a16:creationId xmlns:a16="http://schemas.microsoft.com/office/drawing/2014/main" id="{98D8EB6E-FC7F-0A2A-D3E1-2394A4CE47C7}"/>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51052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JavaScript</a:t>
            </a:r>
          </a:p>
        </p:txBody>
      </p:sp>
    </p:spTree>
    <p:extLst>
      <p:ext uri="{BB962C8B-B14F-4D97-AF65-F5344CB8AC3E}">
        <p14:creationId xmlns:p14="http://schemas.microsoft.com/office/powerpoint/2010/main" val="3292943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6EBC281-5499-C24D-5C26-64E88E79C2D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F755DD0E-DB6E-D9AD-6675-FF853568F25E}"/>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Rectangle 2">
            <a:extLst>
              <a:ext uri="{FF2B5EF4-FFF2-40B4-BE49-F238E27FC236}">
                <a16:creationId xmlns:a16="http://schemas.microsoft.com/office/drawing/2014/main" id="{94CA5AFF-759D-3AD9-61E9-3896720C73DD}"/>
              </a:ext>
            </a:extLst>
          </p:cNvPr>
          <p:cNvSpPr>
            <a:spLocks noChangeArrowheads="1"/>
          </p:cNvSpPr>
          <p:nvPr/>
        </p:nvSpPr>
        <p:spPr bwMode="auto">
          <a:xfrm>
            <a:off x="685310" y="767295"/>
            <a:ext cx="98262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15:</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archivo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inicializa una variable array (línea 1), se hace referencia a elementos con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ids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específicos con el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querySelector</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(línea 5 a la 11), </a:t>
            </a: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 name="Imagen 1">
            <a:extLst>
              <a:ext uri="{FF2B5EF4-FFF2-40B4-BE49-F238E27FC236}">
                <a16:creationId xmlns:a16="http://schemas.microsoft.com/office/drawing/2014/main" id="{45ABA967-631E-ED32-67A7-4AA69B824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52" y="2240158"/>
            <a:ext cx="10992296" cy="26433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E82C0F95-A12A-AE3B-A8B3-21E1FFDC2F37}"/>
              </a:ext>
            </a:extLst>
          </p:cNvPr>
          <p:cNvSpPr>
            <a:spLocks noChangeArrowheads="1"/>
          </p:cNvSpPr>
          <p:nvPr/>
        </p:nvSpPr>
        <p:spPr bwMode="auto">
          <a:xfrm>
            <a:off x="914400" y="2093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84415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736A4D8D-931C-F88D-5E9B-8CD91E0F59E5}"/>
              </a:ext>
            </a:extLst>
          </p:cNvPr>
          <p:cNvSpPr>
            <a:spLocks noChangeArrowheads="1"/>
          </p:cNvSpPr>
          <p:nvPr/>
        </p:nvSpPr>
        <p:spPr bwMode="auto">
          <a:xfrm>
            <a:off x="649481" y="23970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8EDA055C-80D2-A01F-37B9-B0578EAC336B}"/>
              </a:ext>
            </a:extLst>
          </p:cNvPr>
          <p:cNvSpPr>
            <a:spLocks noChangeArrowheads="1"/>
          </p:cNvSpPr>
          <p:nvPr/>
        </p:nvSpPr>
        <p:spPr bwMode="auto">
          <a:xfrm>
            <a:off x="649481" y="272961"/>
            <a:ext cx="1001292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16</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intenta cargar eventos previamente guardados desde el almacenamiento local utilizando la función load() (línea 14),Los eventos cargados se convierten de JSON a un array y se asignan a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(línea 20).</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Imagen 1" descr="Texto&#10;&#10;Descripción generada automáticamente">
            <a:extLst>
              <a:ext uri="{FF2B5EF4-FFF2-40B4-BE49-F238E27FC236}">
                <a16:creationId xmlns:a16="http://schemas.microsoft.com/office/drawing/2014/main" id="{9A51F398-BB03-F300-49EF-D1A5B6E20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90" y="1956958"/>
            <a:ext cx="10751434" cy="31415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50D0462-A556-AFEB-5A54-C34605645EA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578365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2E9379-68D3-3ADE-6E9F-686014711E4D}"/>
              </a:ext>
            </a:extLst>
          </p:cNvPr>
          <p:cNvSpPr>
            <a:spLocks noChangeArrowheads="1"/>
          </p:cNvSpPr>
          <p:nvPr/>
        </p:nvSpPr>
        <p:spPr bwMode="auto">
          <a:xfrm>
            <a:off x="327171" y="439895"/>
            <a:ext cx="1057012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17:</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le agrega un</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listener</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al formulario para que al hacer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submit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 función flecha evite que se recargue la página (línea 31 al 34), En el botón de agregar al hacer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click</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 llama a la función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addEvent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()(línea 39 a 41);</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 name="Imagen 1">
            <a:extLst>
              <a:ext uri="{FF2B5EF4-FFF2-40B4-BE49-F238E27FC236}">
                <a16:creationId xmlns:a16="http://schemas.microsoft.com/office/drawing/2014/main" id="{CC71F3A6-8694-12BD-171F-56D9E262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71" y="2128837"/>
            <a:ext cx="11202246" cy="35825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1699E13-5364-AC00-8E43-286483F86DBE}"/>
              </a:ext>
            </a:extLst>
          </p:cNvPr>
          <p:cNvSpPr>
            <a:spLocks noChangeArrowheads="1"/>
          </p:cNvSpPr>
          <p:nvPr/>
        </p:nvSpPr>
        <p:spPr bwMode="auto">
          <a:xfrm>
            <a:off x="572568" y="2128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49973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EFF40704-25CA-EFC6-334C-0BE60CEDEE7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6C0626A5-4095-3C2A-EC1B-F0E150C8F231}"/>
              </a:ext>
            </a:extLst>
          </p:cNvPr>
          <p:cNvSpPr>
            <a:spLocks noChangeArrowheads="1"/>
          </p:cNvSpPr>
          <p:nvPr/>
        </p:nvSpPr>
        <p:spPr bwMode="auto">
          <a:xfrm>
            <a:off x="905855" y="1136114"/>
            <a:ext cx="1024554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18: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función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addEvent</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 llamada cuando el botón "Agregar" se hace </a:t>
            </a:r>
            <a:r>
              <a:rPr kumimoji="0" lang="es-CO" altLang="es-CO"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click</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Imagen 1">
            <a:extLst>
              <a:ext uri="{FF2B5EF4-FFF2-40B4-BE49-F238E27FC236}">
                <a16:creationId xmlns:a16="http://schemas.microsoft.com/office/drawing/2014/main" id="{12971CF5-6360-FB09-5583-D24A38F03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227" y="2670051"/>
            <a:ext cx="10245545" cy="17742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04388FC-8B20-9A5A-4C19-102BFEE0D252}"/>
              </a:ext>
            </a:extLst>
          </p:cNvPr>
          <p:cNvSpPr>
            <a:spLocks noChangeArrowheads="1"/>
          </p:cNvSpPr>
          <p:nvPr/>
        </p:nvSpPr>
        <p:spPr bwMode="auto">
          <a:xfrm>
            <a:off x="0" y="1428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769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820D5C-A785-2FDC-24FA-33A1DFA823B4}"/>
              </a:ext>
            </a:extLst>
          </p:cNvPr>
          <p:cNvSpPr>
            <a:spLocks noChangeArrowheads="1"/>
          </p:cNvSpPr>
          <p:nvPr/>
        </p:nvSpPr>
        <p:spPr bwMode="auto">
          <a:xfrm>
            <a:off x="1046267" y="684662"/>
            <a:ext cx="1009946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19</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Dentro de esta comprobaremos si los campos de nombre y fecha no están vacíos (línea 48), la función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datediff</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verifica si la fecha del evento que se programo es futura(línea 53). </a:t>
            </a:r>
            <a:endParaRPr kumimoji="0" lang="es-CO" altLang="es-CO"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169" name="Imagen 1">
            <a:extLst>
              <a:ext uri="{FF2B5EF4-FFF2-40B4-BE49-F238E27FC236}">
                <a16:creationId xmlns:a16="http://schemas.microsoft.com/office/drawing/2014/main" id="{1226A779-F84A-A0A3-5D31-E5DBFC37B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770" y="1999887"/>
            <a:ext cx="10271963" cy="33942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9B0B153-E6F8-28D6-CC9B-47F8A564280D}"/>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928764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325F54-9050-EE16-C19D-56AD364FB4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6" name="Rectangle 5">
            <a:extLst>
              <a:ext uri="{FF2B5EF4-FFF2-40B4-BE49-F238E27FC236}">
                <a16:creationId xmlns:a16="http://schemas.microsoft.com/office/drawing/2014/main" id="{9A5657C8-CB1A-E0E8-1B2A-FD024F59CCC1}"/>
              </a:ext>
            </a:extLst>
          </p:cNvPr>
          <p:cNvSpPr>
            <a:spLocks noChangeArrowheads="1"/>
          </p:cNvSpPr>
          <p:nvPr/>
        </p:nvSpPr>
        <p:spPr bwMode="auto">
          <a:xfrm>
            <a:off x="0" y="398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Rectangle 2">
            <a:extLst>
              <a:ext uri="{FF2B5EF4-FFF2-40B4-BE49-F238E27FC236}">
                <a16:creationId xmlns:a16="http://schemas.microsoft.com/office/drawing/2014/main" id="{248438C2-8F9D-1068-27FA-29ADA52B53B3}"/>
              </a:ext>
            </a:extLst>
          </p:cNvPr>
          <p:cNvSpPr>
            <a:spLocks noChangeArrowheads="1"/>
          </p:cNvSpPr>
          <p:nvPr/>
        </p:nvSpPr>
        <p:spPr bwMode="auto">
          <a:xfrm>
            <a:off x="1615155" y="1136708"/>
            <a:ext cx="8831143" cy="98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20</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:Luego, crea un nuevo objeto (línea 58) de evento con un id aleatorio, el nombre y la fecha proporcionados. Agrega el nuevo evento al principio del array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(línea 65). </a:t>
            </a:r>
            <a:endParaRPr kumimoji="0" lang="es-CO" altLang="es-CO"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193" name="Imagen 1">
            <a:extLst>
              <a:ext uri="{FF2B5EF4-FFF2-40B4-BE49-F238E27FC236}">
                <a16:creationId xmlns:a16="http://schemas.microsoft.com/office/drawing/2014/main" id="{CA4177D0-145E-4681-2559-29CFEF765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070" y="2548185"/>
            <a:ext cx="10166980" cy="30808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956BD9C-7779-8F96-212A-C9CD4503A31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80847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991258" y="2014149"/>
            <a:ext cx="10515600"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tx1">
                    <a:lumMod val="95000"/>
                    <a:lumOff val="5000"/>
                  </a:schemeClr>
                </a:solidFill>
                <a:latin typeface="Work Sans Medium" pitchFamily="2" charset="77"/>
              </a:rPr>
              <a:t>Introducción</a:t>
            </a:r>
            <a:endParaRPr lang="es-CO" dirty="0">
              <a:solidFill>
                <a:schemeClr val="tx1">
                  <a:lumMod val="95000"/>
                  <a:lumOff val="5000"/>
                </a:schemeClr>
              </a:solidFill>
              <a:latin typeface="Work Sans Medium" pitchFamily="2" charset="77"/>
            </a:endParaRPr>
          </a:p>
        </p:txBody>
      </p:sp>
      <p:sp>
        <p:nvSpPr>
          <p:cNvPr id="3" name="CuadroTexto 2">
            <a:extLst>
              <a:ext uri="{FF2B5EF4-FFF2-40B4-BE49-F238E27FC236}">
                <a16:creationId xmlns:a16="http://schemas.microsoft.com/office/drawing/2014/main" id="{DA3282C4-790E-0340-E2F6-BAB53134EE99}"/>
              </a:ext>
            </a:extLst>
          </p:cNvPr>
          <p:cNvSpPr txBox="1"/>
          <p:nvPr/>
        </p:nvSpPr>
        <p:spPr>
          <a:xfrm>
            <a:off x="1357666" y="2986391"/>
            <a:ext cx="9554490" cy="984885"/>
          </a:xfrm>
          <a:prstGeom prst="rect">
            <a:avLst/>
          </a:prstGeom>
          <a:noFill/>
        </p:spPr>
        <p:txBody>
          <a:bodyPr wrap="square" rtlCol="0">
            <a:spAutoFit/>
          </a:bodyPr>
          <a:lstStyle/>
          <a:p>
            <a:pPr algn="ctr"/>
            <a:r>
              <a:rPr lang="es-ES" sz="2000" dirty="0"/>
              <a:t>En esta presentación se desarrolla un proyecto para entender mejor la lógica de programación del lenguaje JavaScript</a:t>
            </a:r>
          </a:p>
          <a:p>
            <a:endParaRPr lang="es-CO" dirty="0"/>
          </a:p>
        </p:txBody>
      </p:sp>
    </p:spTree>
    <p:extLst>
      <p:ext uri="{BB962C8B-B14F-4D97-AF65-F5344CB8AC3E}">
        <p14:creationId xmlns:p14="http://schemas.microsoft.com/office/powerpoint/2010/main" val="150040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6A95805-309F-E586-B6E9-0627A19CC845}"/>
              </a:ext>
            </a:extLst>
          </p:cNvPr>
          <p:cNvSpPr>
            <a:spLocks noChangeArrowheads="1"/>
          </p:cNvSpPr>
          <p:nvPr/>
        </p:nvSpPr>
        <p:spPr bwMode="auto">
          <a:xfrm>
            <a:off x="0" y="2295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0412420C-C0F9-4E82-611D-012FD7407F25}"/>
              </a:ext>
            </a:extLst>
          </p:cNvPr>
          <p:cNvSpPr>
            <a:spLocks noChangeArrowheads="1"/>
          </p:cNvSpPr>
          <p:nvPr/>
        </p:nvSpPr>
        <p:spPr bwMode="auto">
          <a:xfrm>
            <a:off x="88888" y="457199"/>
            <a:ext cx="1122786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21</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:Llama a la función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save</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para almacenar el array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almacenamiento local como una cadena JSON (línea 68). Limpia el campo de entrada de nombre y finalmente, llama a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renderEvents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para actualizar la visualización de los eventos en la página (línea 71 y 74).</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9217" name="Imagen 1" descr="Texto&#10;&#10;Descripción generada automáticamente">
            <a:extLst>
              <a:ext uri="{FF2B5EF4-FFF2-40B4-BE49-F238E27FC236}">
                <a16:creationId xmlns:a16="http://schemas.microsoft.com/office/drawing/2014/main" id="{1F9CBE20-CBA3-9A48-8BE1-D50CD0FBB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22" y="1809319"/>
            <a:ext cx="11410218" cy="29484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57C847F-E86D-4288-2DDB-2730DB5140E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460598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DFBC358-FD2E-0F7F-B7AA-CF000B92E349}"/>
              </a:ext>
            </a:extLst>
          </p:cNvPr>
          <p:cNvSpPr>
            <a:spLocks noChangeArrowheads="1"/>
          </p:cNvSpPr>
          <p:nvPr/>
        </p:nvSpPr>
        <p:spPr bwMode="auto">
          <a:xfrm>
            <a:off x="713063" y="1278550"/>
            <a:ext cx="104442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22:  </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función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renderEvents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encarga de generar el HTML para cada evento en el array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(línea 80) creamos una constante la cual mapea el array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41" name="Imagen 1" descr="Texto&#10;&#10;Descripción generada automáticamente">
            <a:extLst>
              <a:ext uri="{FF2B5EF4-FFF2-40B4-BE49-F238E27FC236}">
                <a16:creationId xmlns:a16="http://schemas.microsoft.com/office/drawing/2014/main" id="{3DC99905-43CD-E9BB-80BE-9DB391E18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94" y="3007482"/>
            <a:ext cx="11029508" cy="21433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EAF553E-AA06-3EE0-831C-005C72FB021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402275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F5F88BB-8FBA-FE82-EA85-16CE49A6D0F8}"/>
              </a:ext>
            </a:extLst>
          </p:cNvPr>
          <p:cNvSpPr>
            <a:spLocks noChangeArrowheads="1"/>
          </p:cNvSpPr>
          <p:nvPr/>
        </p:nvSpPr>
        <p:spPr bwMode="auto">
          <a:xfrm>
            <a:off x="687896" y="695787"/>
            <a:ext cx="9661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23</a:t>
            </a:r>
            <a:r>
              <a:rPr kumimoji="0" lang="es-CO" altLang="es-CO"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:Dentro de la función flecha creamos elementos HTML para cada evento, incluyendo el nombre, la fecha y un botón de eliminación (línea 83 a 100). </a:t>
            </a:r>
            <a:endParaRPr kumimoji="0" lang="es-CO" altLang="es-CO"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1265" name="Imagen 1">
            <a:extLst>
              <a:ext uri="{FF2B5EF4-FFF2-40B4-BE49-F238E27FC236}">
                <a16:creationId xmlns:a16="http://schemas.microsoft.com/office/drawing/2014/main" id="{78AFD82C-33FB-9BD4-D840-28667AF76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96" y="1526784"/>
            <a:ext cx="9363952" cy="46978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676FE53-509C-5AEC-969E-B9742D0169E1}"/>
              </a:ext>
            </a:extLst>
          </p:cNvPr>
          <p:cNvSpPr>
            <a:spLocks noChangeArrowheads="1"/>
          </p:cNvSpPr>
          <p:nvPr/>
        </p:nvSpPr>
        <p:spPr bwMode="auto">
          <a:xfrm>
            <a:off x="0" y="327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291541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1AE0C6-96EA-CAA1-2DE2-08D12C63A3CA}"/>
              </a:ext>
            </a:extLst>
          </p:cNvPr>
          <p:cNvSpPr>
            <a:spLocks noChangeArrowheads="1"/>
          </p:cNvSpPr>
          <p:nvPr/>
        </p:nvSpPr>
        <p:spPr bwMode="auto">
          <a:xfrm>
            <a:off x="897309" y="1339331"/>
            <a:ext cx="102634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24:</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Los elementos HTML del evento se concatenan y se insertan en el elemento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tasksContainer</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105). </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pic>
        <p:nvPicPr>
          <p:cNvPr id="12289" name="Imagen 1">
            <a:extLst>
              <a:ext uri="{FF2B5EF4-FFF2-40B4-BE49-F238E27FC236}">
                <a16:creationId xmlns:a16="http://schemas.microsoft.com/office/drawing/2014/main" id="{0500B1C4-8E04-D9CB-AE49-CE3AF0567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08" y="2854360"/>
            <a:ext cx="11115584" cy="9314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F5DDDDF-4FB3-7DEC-3303-1127C1438D2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494171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1A99A2-7631-1E0E-E386-625FB3FED463}"/>
              </a:ext>
            </a:extLst>
          </p:cNvPr>
          <p:cNvSpPr>
            <a:spLocks noChangeArrowheads="1"/>
          </p:cNvSpPr>
          <p:nvPr/>
        </p:nvSpPr>
        <p:spPr bwMode="auto">
          <a:xfrm>
            <a:off x="704518" y="995023"/>
            <a:ext cx="1091423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25</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 el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querySelectorAll</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captura a todos los botones con el id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bDelete</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un array y se recorre ese array con un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ForEach</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(línea 108), se asigna un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listener</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 eventos de clic a los botones de eliminación para permitir la eliminación de eventos(línea 109)</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3313" name="Imagen 1" descr="Texto&#10;&#10;Descripción generada automáticamente">
            <a:extLst>
              <a:ext uri="{FF2B5EF4-FFF2-40B4-BE49-F238E27FC236}">
                <a16:creationId xmlns:a16="http://schemas.microsoft.com/office/drawing/2014/main" id="{03CD1F45-8605-C502-3C10-5AC60804A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18" y="2658309"/>
            <a:ext cx="11125380" cy="247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521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71F9AD-DC6E-3784-8123-6FAC4A47B766}"/>
              </a:ext>
            </a:extLst>
          </p:cNvPr>
          <p:cNvSpPr>
            <a:spLocks noChangeArrowheads="1"/>
          </p:cNvSpPr>
          <p:nvPr/>
        </p:nvSpPr>
        <p:spPr bwMode="auto">
          <a:xfrm>
            <a:off x="1166069" y="688296"/>
            <a:ext cx="97060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26:</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obtiene el id del evento que desea eliminar para filtrar y eliminarlo, guarda los cambios y actualiza (línea 11 a 117).</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4337" name="Imagen 1">
            <a:extLst>
              <a:ext uri="{FF2B5EF4-FFF2-40B4-BE49-F238E27FC236}">
                <a16:creationId xmlns:a16="http://schemas.microsoft.com/office/drawing/2014/main" id="{D7011B43-D212-1C92-D960-71BABA323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069" y="1765514"/>
            <a:ext cx="10010837" cy="32244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9CC3588-F4BD-C43D-B8FD-DD5F1B85BCB1}"/>
              </a:ext>
            </a:extLst>
          </p:cNvPr>
          <p:cNvSpPr>
            <a:spLocks noChangeArrowheads="1"/>
          </p:cNvSpPr>
          <p:nvPr/>
        </p:nvSpPr>
        <p:spPr bwMode="auto">
          <a:xfrm>
            <a:off x="293614" y="2151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039038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EA95014-771E-62A3-F14F-FF22117A13CD}"/>
              </a:ext>
            </a:extLst>
          </p:cNvPr>
          <p:cNvSpPr>
            <a:spLocks noChangeArrowheads="1"/>
          </p:cNvSpPr>
          <p:nvPr/>
        </p:nvSpPr>
        <p:spPr bwMode="auto">
          <a:xfrm>
            <a:off x="310393" y="318040"/>
            <a:ext cx="1063724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27:</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Esta función calcula la cantidad de días entre la fecha proporcionada y la fecha actual. Convierte las fechas a marcas de tiempo y calcula la diferencia en milisegundos, luego la convierte en días.</a:t>
            </a: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5361" name="Imagen 1">
            <a:extLst>
              <a:ext uri="{FF2B5EF4-FFF2-40B4-BE49-F238E27FC236}">
                <a16:creationId xmlns:a16="http://schemas.microsoft.com/office/drawing/2014/main" id="{7194CA0F-2D08-3B78-E904-911CF40AD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1569864"/>
            <a:ext cx="8285724" cy="45297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FB08DF9-8ADF-0378-E207-EE0EAEFADB99}"/>
              </a:ext>
            </a:extLst>
          </p:cNvPr>
          <p:cNvSpPr>
            <a:spLocks noChangeArrowheads="1"/>
          </p:cNvSpPr>
          <p:nvPr/>
        </p:nvSpPr>
        <p:spPr bwMode="auto">
          <a:xfrm>
            <a:off x="0" y="3524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215167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651136A-BD74-C021-0372-AAC2CF227F25}"/>
              </a:ext>
            </a:extLst>
          </p:cNvPr>
          <p:cNvSpPr>
            <a:spLocks noChangeArrowheads="1"/>
          </p:cNvSpPr>
          <p:nvPr/>
        </p:nvSpPr>
        <p:spPr bwMode="auto">
          <a:xfrm>
            <a:off x="1803633" y="699344"/>
            <a:ext cx="8265952"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28:</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save</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guarda una representación serializada de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almacenamiento local bajo la clave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items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load obtiene los datos serializados del almacenamiento local.</a:t>
            </a:r>
            <a:endParaRPr kumimoji="0" lang="es-CO" altLang="es-CO"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6385" name="Imagen 1" descr="Captura de pantalla de un celular&#10;&#10;Descripción generada automáticamente">
            <a:extLst>
              <a:ext uri="{FF2B5EF4-FFF2-40B4-BE49-F238E27FC236}">
                <a16:creationId xmlns:a16="http://schemas.microsoft.com/office/drawing/2014/main" id="{FECA8E2B-6C65-C5CB-CA52-898CF6EDD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76" y="2524125"/>
            <a:ext cx="11149514" cy="36534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B4E10CD-F211-B425-130F-E5D7BBC789AF}"/>
              </a:ext>
            </a:extLst>
          </p:cNvPr>
          <p:cNvSpPr>
            <a:spLocks noChangeArrowheads="1"/>
          </p:cNvSpPr>
          <p:nvPr/>
        </p:nvSpPr>
        <p:spPr bwMode="auto">
          <a:xfrm>
            <a:off x="0" y="2295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95632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CSS</a:t>
            </a:r>
          </a:p>
        </p:txBody>
      </p:sp>
    </p:spTree>
    <p:extLst>
      <p:ext uri="{BB962C8B-B14F-4D97-AF65-F5344CB8AC3E}">
        <p14:creationId xmlns:p14="http://schemas.microsoft.com/office/powerpoint/2010/main" val="3315884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BAD965D-1DBB-A0E3-4D93-649E6B0B58A6}"/>
              </a:ext>
            </a:extLst>
          </p:cNvPr>
          <p:cNvSpPr>
            <a:spLocks noChangeArrowheads="1"/>
          </p:cNvSpPr>
          <p:nvPr/>
        </p:nvSpPr>
        <p:spPr bwMode="auto">
          <a:xfrm>
            <a:off x="0" y="7372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2534C3BF-ABF3-E91C-3205-DF3E84AB1092}"/>
              </a:ext>
            </a:extLst>
          </p:cNvPr>
          <p:cNvSpPr>
            <a:spLocks noChangeArrowheads="1"/>
          </p:cNvSpPr>
          <p:nvPr/>
        </p:nvSpPr>
        <p:spPr bwMode="auto">
          <a:xfrm>
            <a:off x="134224" y="68850"/>
            <a:ext cx="94951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29: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modificamos el fondo, ancho, largo, margen, fuente de la letra y el color.</a:t>
            </a:r>
            <a:endParaRPr kumimoji="0" lang="es-CO" altLang="es-CO"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7409" name="Imagen 1">
            <a:extLst>
              <a:ext uri="{FF2B5EF4-FFF2-40B4-BE49-F238E27FC236}">
                <a16:creationId xmlns:a16="http://schemas.microsoft.com/office/drawing/2014/main" id="{0F74AD4F-0355-36F9-520A-EF6D78E1B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39" y="685800"/>
            <a:ext cx="7772264" cy="41546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13EC5CF-013E-9505-942D-9D808E953E3C}"/>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descr="Interfaz de usuario gráfica, Aplicación&#10;&#10;Descripción generada automáticamente">
            <a:extLst>
              <a:ext uri="{FF2B5EF4-FFF2-40B4-BE49-F238E27FC236}">
                <a16:creationId xmlns:a16="http://schemas.microsoft.com/office/drawing/2014/main" id="{C019EA8A-75AF-160F-240A-FBDF73EF0034}"/>
              </a:ext>
            </a:extLst>
          </p:cNvPr>
          <p:cNvPicPr>
            <a:picLocks noChangeAspect="1"/>
          </p:cNvPicPr>
          <p:nvPr/>
        </p:nvPicPr>
        <p:blipFill>
          <a:blip r:embed="rId3"/>
          <a:stretch>
            <a:fillRect/>
          </a:stretch>
        </p:blipFill>
        <p:spPr>
          <a:xfrm>
            <a:off x="427839" y="5192357"/>
            <a:ext cx="5612130" cy="1382395"/>
          </a:xfrm>
          <a:prstGeom prst="rect">
            <a:avLst/>
          </a:prstGeom>
        </p:spPr>
      </p:pic>
    </p:spTree>
    <p:extLst>
      <p:ext uri="{BB962C8B-B14F-4D97-AF65-F5344CB8AC3E}">
        <p14:creationId xmlns:p14="http://schemas.microsoft.com/office/powerpoint/2010/main" val="231256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96E61-EF9D-46AB-2BDA-0915948DB514}"/>
              </a:ext>
            </a:extLst>
          </p:cNvPr>
          <p:cNvSpPr txBox="1"/>
          <p:nvPr/>
        </p:nvSpPr>
        <p:spPr>
          <a:xfrm>
            <a:off x="3322154" y="1633704"/>
            <a:ext cx="5579763" cy="1159420"/>
          </a:xfrm>
          <a:prstGeom prst="rect">
            <a:avLst/>
          </a:prstGeom>
          <a:noFill/>
        </p:spPr>
        <p:txBody>
          <a:bodyPr wrap="square" rtlCol="0">
            <a:spAutoFit/>
          </a:bodyPr>
          <a:lstStyle/>
          <a:p>
            <a:r>
              <a:rPr lang="es-ES" sz="3467" b="1" dirty="0">
                <a:solidFill>
                  <a:schemeClr val="tx1">
                    <a:lumMod val="75000"/>
                    <a:lumOff val="25000"/>
                  </a:schemeClr>
                </a:solidFill>
              </a:rPr>
              <a:t>Tecnologías que se requieren</a:t>
            </a:r>
          </a:p>
          <a:p>
            <a:endParaRPr lang="es-ES" sz="3467" b="1" dirty="0">
              <a:solidFill>
                <a:schemeClr val="tx1">
                  <a:lumMod val="75000"/>
                  <a:lumOff val="25000"/>
                </a:schemeClr>
              </a:solidFill>
            </a:endParaRPr>
          </a:p>
        </p:txBody>
      </p:sp>
      <p:sp>
        <p:nvSpPr>
          <p:cNvPr id="6" name="CuadroTexto 5">
            <a:extLst>
              <a:ext uri="{FF2B5EF4-FFF2-40B4-BE49-F238E27FC236}">
                <a16:creationId xmlns:a16="http://schemas.microsoft.com/office/drawing/2014/main" id="{C12C2146-BF6F-F2EA-F66E-60B2C89CFA43}"/>
              </a:ext>
            </a:extLst>
          </p:cNvPr>
          <p:cNvSpPr txBox="1"/>
          <p:nvPr/>
        </p:nvSpPr>
        <p:spPr>
          <a:xfrm>
            <a:off x="1682885" y="2793124"/>
            <a:ext cx="8686799" cy="1077026"/>
          </a:xfrm>
          <a:prstGeom prst="rect">
            <a:avLst/>
          </a:prstGeom>
          <a:noFill/>
        </p:spPr>
        <p:txBody>
          <a:bodyPr wrap="square" rtlCol="0">
            <a:spAutoFit/>
          </a:bodyPr>
          <a:lstStyle/>
          <a:p>
            <a:pPr algn="just" defTabSz="1257621" hangingPunct="0"/>
            <a:r>
              <a:rPr lang="es-ES" sz="2133" dirty="0">
                <a:solidFill>
                  <a:srgbClr val="404040"/>
                </a:solidFill>
                <a:latin typeface="Calibir"/>
                <a:ea typeface="Helvetica Neue"/>
                <a:cs typeface="Calibir"/>
                <a:sym typeface="Helvetica Neue"/>
              </a:rPr>
              <a:t>Para realizar este programa será necesario un entorno de programación (Editor de texto), internet y por último un navegador, donde se mostrarán todos los resultados de la programación.</a:t>
            </a:r>
            <a:endParaRPr lang="es-ES" sz="2133" b="1" dirty="0">
              <a:solidFill>
                <a:srgbClr val="404040"/>
              </a:solidFill>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E5C1F5CF-9334-CAE2-A821-B984C908038F}"/>
              </a:ext>
            </a:extLst>
          </p:cNvPr>
          <p:cNvSpPr/>
          <p:nvPr/>
        </p:nvSpPr>
        <p:spPr>
          <a:xfrm>
            <a:off x="3448660" y="2182934"/>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541829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A4BADD51-4739-59E5-EC0E-4A8A417D7385}"/>
              </a:ext>
            </a:extLst>
          </p:cNvPr>
          <p:cNvSpPr>
            <a:spLocks noChangeArrowheads="1"/>
          </p:cNvSpPr>
          <p:nvPr/>
        </p:nvSpPr>
        <p:spPr bwMode="auto">
          <a:xfrm>
            <a:off x="0" y="2686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Rectangle 6">
            <a:extLst>
              <a:ext uri="{FF2B5EF4-FFF2-40B4-BE49-F238E27FC236}">
                <a16:creationId xmlns:a16="http://schemas.microsoft.com/office/drawing/2014/main" id="{97C965FC-A78D-3709-2632-12EAC3523ADC}"/>
              </a:ext>
            </a:extLst>
          </p:cNvPr>
          <p:cNvSpPr>
            <a:spLocks noChangeArrowheads="1"/>
          </p:cNvSpPr>
          <p:nvPr/>
        </p:nvSpPr>
        <p:spPr bwMode="auto">
          <a:xfrm>
            <a:off x="205099" y="6800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8434" name="Picture 2">
            <a:extLst>
              <a:ext uri="{FF2B5EF4-FFF2-40B4-BE49-F238E27FC236}">
                <a16:creationId xmlns:a16="http://schemas.microsoft.com/office/drawing/2014/main" id="{658A4431-6CE9-D5CB-8C3A-FFF38E005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99" y="1378743"/>
            <a:ext cx="7724126" cy="2740819"/>
          </a:xfrm>
          <a:prstGeom prst="rect">
            <a:avLst/>
          </a:prstGeom>
          <a:noFill/>
          <a:extLst>
            <a:ext uri="{909E8E84-426E-40DD-AFC4-6F175D3DCCD1}">
              <a14:hiddenFill xmlns:a14="http://schemas.microsoft.com/office/drawing/2010/main">
                <a:solidFill>
                  <a:srgbClr val="FFFFFF"/>
                </a:solidFill>
              </a14:hiddenFill>
            </a:ext>
          </a:extLst>
        </p:spPr>
      </p:pic>
      <p:pic>
        <p:nvPicPr>
          <p:cNvPr id="18433" name="Imagen 1" descr="Interfaz de usuario gráfica, Aplicación&#10;&#10;Descripción generada automáticamente">
            <a:extLst>
              <a:ext uri="{FF2B5EF4-FFF2-40B4-BE49-F238E27FC236}">
                <a16:creationId xmlns:a16="http://schemas.microsoft.com/office/drawing/2014/main" id="{E8CC24E0-CC91-938E-FD3D-50375DFF5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57" y="4829175"/>
            <a:ext cx="5619750" cy="14668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EED66F1-557A-C4CF-3316-D0B57E4FF01C}"/>
              </a:ext>
            </a:extLst>
          </p:cNvPr>
          <p:cNvSpPr>
            <a:spLocks noChangeArrowheads="1"/>
          </p:cNvSpPr>
          <p:nvPr/>
        </p:nvSpPr>
        <p:spPr bwMode="auto">
          <a:xfrm>
            <a:off x="205099" y="271293"/>
            <a:ext cx="103985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30</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:el box-</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sizing</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establece como se calcula el ancho y largo total de un elemento Las propiedades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4"/>
              </a:rPr>
              <a:t>width</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5"/>
              </a:rPr>
              <a:t>height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incluyen el contenido, el relleno y el borde, pero no incluyen el margen.</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7B77A53-9795-5FAE-440E-3BEBE8BE365B}"/>
              </a:ext>
            </a:extLst>
          </p:cNvPr>
          <p:cNvSpPr>
            <a:spLocks noChangeArrowheads="1"/>
          </p:cNvSpPr>
          <p:nvPr/>
        </p:nvSpPr>
        <p:spPr bwMode="auto">
          <a:xfrm>
            <a:off x="0" y="2447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angle 5">
            <a:extLst>
              <a:ext uri="{FF2B5EF4-FFF2-40B4-BE49-F238E27FC236}">
                <a16:creationId xmlns:a16="http://schemas.microsoft.com/office/drawing/2014/main" id="{861CFA43-95D6-22A3-99B1-5F8F0F22AA5D}"/>
              </a:ext>
            </a:extLst>
          </p:cNvPr>
          <p:cNvSpPr>
            <a:spLocks noChangeArrowheads="1"/>
          </p:cNvSpPr>
          <p:nvPr/>
        </p:nvSpPr>
        <p:spPr bwMode="auto">
          <a:xfrm>
            <a:off x="0" y="4371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802161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614CE8E-6B1A-4B48-3BC4-767FC53DD1B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s-CO" altLang="es-CO"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pic>
        <p:nvPicPr>
          <p:cNvPr id="19458" name="Picture 2">
            <a:extLst>
              <a:ext uri="{FF2B5EF4-FFF2-40B4-BE49-F238E27FC236}">
                <a16:creationId xmlns:a16="http://schemas.microsoft.com/office/drawing/2014/main" id="{281B6A29-E847-AA7E-014C-EA39FD4B9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85" y="2239425"/>
            <a:ext cx="522922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9457" name="Imagen 1" descr="Imagen que contiene Sitio web&#10;&#10;Descripción generada automáticamente">
            <a:extLst>
              <a:ext uri="{FF2B5EF4-FFF2-40B4-BE49-F238E27FC236}">
                <a16:creationId xmlns:a16="http://schemas.microsoft.com/office/drawing/2014/main" id="{DAE93C45-B6B4-BC87-624A-F2002A498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730" y="2534700"/>
            <a:ext cx="5619750" cy="1638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8AD3882-14F7-7B2D-7E47-B681D3BC1B22}"/>
              </a:ext>
            </a:extLst>
          </p:cNvPr>
          <p:cNvSpPr>
            <a:spLocks noChangeArrowheads="1"/>
          </p:cNvSpPr>
          <p:nvPr/>
        </p:nvSpPr>
        <p:spPr bwMode="auto">
          <a:xfrm>
            <a:off x="118450" y="1065751"/>
            <a:ext cx="1108185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a:t>
            </a: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31: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Aplica estilos específicos a los botones de tipo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button</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Elimina el borde. Define un fondo azul , relleno de 10px, texto en blanco y bordes redondeados con un radio de 5px.</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5B14042-89BF-2AC8-6F76-0B8F677F6567}"/>
              </a:ext>
            </a:extLst>
          </p:cNvPr>
          <p:cNvSpPr>
            <a:spLocks noChangeArrowheads="1"/>
          </p:cNvSpPr>
          <p:nvPr/>
        </p:nvSpPr>
        <p:spPr bwMode="auto">
          <a:xfrm>
            <a:off x="0" y="2686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6" name="Rectangle 5">
            <a:extLst>
              <a:ext uri="{FF2B5EF4-FFF2-40B4-BE49-F238E27FC236}">
                <a16:creationId xmlns:a16="http://schemas.microsoft.com/office/drawing/2014/main" id="{1C7C5377-C74A-9ECA-8D40-76F92A1864F6}"/>
              </a:ext>
            </a:extLst>
          </p:cNvPr>
          <p:cNvSpPr>
            <a:spLocks noChangeArrowheads="1"/>
          </p:cNvSpPr>
          <p:nvPr/>
        </p:nvSpPr>
        <p:spPr bwMode="auto">
          <a:xfrm>
            <a:off x="0" y="4781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477118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266416D-BF3B-AECF-8E50-CBAD31E3D7FC}"/>
              </a:ext>
            </a:extLst>
          </p:cNvPr>
          <p:cNvSpPr>
            <a:spLocks noChangeArrowheads="1"/>
          </p:cNvSpPr>
          <p:nvPr/>
        </p:nvSpPr>
        <p:spPr bwMode="auto">
          <a:xfrm>
            <a:off x="0" y="680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0482" name="Imagen 1" descr="Pantalla de computadora con letras&#10;&#10;Descripción generada automáticamente con confianza media">
            <a:extLst>
              <a:ext uri="{FF2B5EF4-FFF2-40B4-BE49-F238E27FC236}">
                <a16:creationId xmlns:a16="http://schemas.microsoft.com/office/drawing/2014/main" id="{40A4361F-5576-7D4F-F799-9BB83BBC4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31" y="3003809"/>
            <a:ext cx="4110037" cy="2655888"/>
          </a:xfrm>
          <a:prstGeom prst="rect">
            <a:avLst/>
          </a:prstGeom>
          <a:noFill/>
          <a:extLst>
            <a:ext uri="{909E8E84-426E-40DD-AFC4-6F175D3DCCD1}">
              <a14:hiddenFill xmlns:a14="http://schemas.microsoft.com/office/drawing/2010/main">
                <a:solidFill>
                  <a:srgbClr val="FFFFFF"/>
                </a:solidFill>
              </a14:hiddenFill>
            </a:ext>
          </a:extLst>
        </p:spPr>
      </p:pic>
      <p:pic>
        <p:nvPicPr>
          <p:cNvPr id="20481" name="Imagen 1" descr="Interfaz de usuario gráfica, Aplicación&#10;&#10;Descripción generada automáticamente">
            <a:extLst>
              <a:ext uri="{FF2B5EF4-FFF2-40B4-BE49-F238E27FC236}">
                <a16:creationId xmlns:a16="http://schemas.microsoft.com/office/drawing/2014/main" id="{7C99A113-B971-F204-03B3-0F0D2BD70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499" y="3003809"/>
            <a:ext cx="5619750" cy="2524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555F0B40-96FE-3532-F168-FC06AA7FE772}"/>
              </a:ext>
            </a:extLst>
          </p:cNvPr>
          <p:cNvSpPr>
            <a:spLocks noChangeArrowheads="1"/>
          </p:cNvSpPr>
          <p:nvPr/>
        </p:nvSpPr>
        <p:spPr bwMode="auto">
          <a:xfrm>
            <a:off x="444616" y="555992"/>
            <a:ext cx="106155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32:</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Establece un fondo blanco, bordes redondeados con un radio de 5px y un relleno de 10px para el elemento con el ID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tasksContainer</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Define un ancho máximo de 500px, margen automático para centrar el contenedor horizontalmente. Utiliza un diseño de columna flexible para los elementos internos con un espacio vertical de 5px .</a:t>
            </a: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3500886E-00EC-3559-576B-3800452F7F58}"/>
              </a:ext>
            </a:extLst>
          </p:cNvPr>
          <p:cNvSpPr>
            <a:spLocks noChangeArrowheads="1"/>
          </p:cNvSpPr>
          <p:nvPr/>
        </p:nvSpPr>
        <p:spPr bwMode="auto">
          <a:xfrm>
            <a:off x="0" y="3438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540764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0B98991-8185-1875-9DDB-DA3CF83FF143}"/>
              </a:ext>
            </a:extLst>
          </p:cNvPr>
          <p:cNvSpPr>
            <a:spLocks noChangeArrowheads="1"/>
          </p:cNvSpPr>
          <p:nvPr/>
        </p:nvSpPr>
        <p:spPr bwMode="auto">
          <a:xfrm>
            <a:off x="343949" y="760306"/>
            <a:ext cx="1012551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33:</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Define un borde sólido de 1px con un color gris claro alrededor de cada tarea. Establece un relleno de 10px. Utiliza un diseño de fila flexible para los elementos internos. Centra vertical y horizontalmente el contenido con </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21505" name="Imagen 1">
            <a:extLst>
              <a:ext uri="{FF2B5EF4-FFF2-40B4-BE49-F238E27FC236}">
                <a16:creationId xmlns:a16="http://schemas.microsoft.com/office/drawing/2014/main" id="{0AA0C6F2-2A10-7CC2-E5DF-D77B992D4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960" y="2417628"/>
            <a:ext cx="7208746" cy="35815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2C109DA-826F-42A8-0E35-FDE22804EB2C}"/>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4173126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Pantalla de computadora con letras&#10;&#10;Descripción generada automáticamente con confianza media">
            <a:extLst>
              <a:ext uri="{FF2B5EF4-FFF2-40B4-BE49-F238E27FC236}">
                <a16:creationId xmlns:a16="http://schemas.microsoft.com/office/drawing/2014/main" id="{E35ED63F-EDA2-C113-53E5-4DE93791D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11" y="1095375"/>
            <a:ext cx="3717420" cy="5287594"/>
          </a:xfrm>
          <a:prstGeom prst="rect">
            <a:avLst/>
          </a:prstGeom>
          <a:noFill/>
          <a:extLst>
            <a:ext uri="{909E8E84-426E-40DD-AFC4-6F175D3DCCD1}">
              <a14:hiddenFill xmlns:a14="http://schemas.microsoft.com/office/drawing/2010/main">
                <a:solidFill>
                  <a:srgbClr val="FFFFFF"/>
                </a:solidFill>
              </a14:hiddenFill>
            </a:ext>
          </a:extLst>
        </p:spPr>
      </p:pic>
      <p:pic>
        <p:nvPicPr>
          <p:cNvPr id="22529" name="Imagen 1" descr="Interfaz de usuario gráfica&#10;&#10;Descripción generada automáticamente">
            <a:extLst>
              <a:ext uri="{FF2B5EF4-FFF2-40B4-BE49-F238E27FC236}">
                <a16:creationId xmlns:a16="http://schemas.microsoft.com/office/drawing/2014/main" id="{071EABF7-F6CD-6409-752E-845D64395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390" y="2727354"/>
            <a:ext cx="5619750" cy="3162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E89CDC7-F563-F5FE-6BBE-AECE414CEBD5}"/>
              </a:ext>
            </a:extLst>
          </p:cNvPr>
          <p:cNvSpPr>
            <a:spLocks noChangeArrowheads="1"/>
          </p:cNvSpPr>
          <p:nvPr/>
        </p:nvSpPr>
        <p:spPr bwMode="auto">
          <a:xfrm>
            <a:off x="5388390" y="428632"/>
            <a:ext cx="469550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34: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Define estilos específicos para diferentes elementos dentro de cada tarea. Ajusta el texto al centro y fija un ancho de 100px. Establece un tamaño de fuente grande y negrita. Definen anchos específicos para estos elementos. Aplica un relleno de 10px.</a:t>
            </a:r>
            <a:endParaRPr kumimoji="0" lang="es-CO" altLang="es-CO"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4">
            <a:extLst>
              <a:ext uri="{FF2B5EF4-FFF2-40B4-BE49-F238E27FC236}">
                <a16:creationId xmlns:a16="http://schemas.microsoft.com/office/drawing/2014/main" id="{1052F63A-BA12-BBAC-CEBA-E2AA26430B2E}"/>
              </a:ext>
            </a:extLst>
          </p:cNvPr>
          <p:cNvSpPr>
            <a:spLocks noChangeArrowheads="1"/>
          </p:cNvSpPr>
          <p:nvPr/>
        </p:nvSpPr>
        <p:spPr bwMode="auto">
          <a:xfrm>
            <a:off x="0" y="4210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79F8433D-4A67-92C9-03B2-E8FC4A371C63}"/>
              </a:ext>
            </a:extLst>
          </p:cNvPr>
          <p:cNvSpPr>
            <a:spLocks noChangeArrowheads="1"/>
          </p:cNvSpPr>
          <p:nvPr/>
        </p:nvSpPr>
        <p:spPr bwMode="auto">
          <a:xfrm>
            <a:off x="0" y="782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08700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507F9-412D-C0E6-F2B5-030719A38699}"/>
              </a:ext>
            </a:extLst>
          </p:cNvPr>
          <p:cNvSpPr>
            <a:spLocks noGrp="1"/>
          </p:cNvSpPr>
          <p:nvPr>
            <p:ph type="title"/>
          </p:nvPr>
        </p:nvSpPr>
        <p:spPr>
          <a:xfrm>
            <a:off x="737532" y="113455"/>
            <a:ext cx="10515600" cy="1325563"/>
          </a:xfrm>
        </p:spPr>
        <p:txBody>
          <a:bodyPr>
            <a:normAutofit/>
          </a:bodyPr>
          <a:lstStyle/>
          <a:p>
            <a:r>
              <a:rPr lang="es-ES" sz="8000" dirty="0">
                <a:solidFill>
                  <a:schemeClr val="bg1"/>
                </a:solidFill>
              </a:rPr>
              <a:t>Referencias</a:t>
            </a:r>
            <a:endParaRPr lang="es-CO" sz="8000" dirty="0">
              <a:solidFill>
                <a:schemeClr val="bg1"/>
              </a:solidFill>
            </a:endParaRPr>
          </a:p>
        </p:txBody>
      </p:sp>
      <p:sp>
        <p:nvSpPr>
          <p:cNvPr id="3" name="CuadroTexto 2">
            <a:extLst>
              <a:ext uri="{FF2B5EF4-FFF2-40B4-BE49-F238E27FC236}">
                <a16:creationId xmlns:a16="http://schemas.microsoft.com/office/drawing/2014/main" id="{B17B18E6-ACF7-B1AA-D2A8-59DD1362E34A}"/>
              </a:ext>
            </a:extLst>
          </p:cNvPr>
          <p:cNvSpPr txBox="1"/>
          <p:nvPr/>
        </p:nvSpPr>
        <p:spPr>
          <a:xfrm>
            <a:off x="1075908" y="1762570"/>
            <a:ext cx="9838847" cy="369332"/>
          </a:xfrm>
          <a:prstGeom prst="rect">
            <a:avLst/>
          </a:prstGeom>
          <a:noFill/>
        </p:spPr>
        <p:txBody>
          <a:bodyPr wrap="none" rtlCol="0">
            <a:spAutoFit/>
          </a:bodyPr>
          <a:lstStyle/>
          <a:p>
            <a:r>
              <a:rPr lang="es-CO" dirty="0"/>
              <a:t>https://www.youtube.com/watch?v=YfaiDc585Eo&amp;t=11084s&amp;ab_channel=VidaMRR-Programacionweb</a:t>
            </a:r>
          </a:p>
        </p:txBody>
      </p:sp>
    </p:spTree>
    <p:extLst>
      <p:ext uri="{BB962C8B-B14F-4D97-AF65-F5344CB8AC3E}">
        <p14:creationId xmlns:p14="http://schemas.microsoft.com/office/powerpoint/2010/main" val="2081364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BEBE65-68F7-5BFF-D1DF-D079B7BFC86B}"/>
              </a:ext>
            </a:extLst>
          </p:cNvPr>
          <p:cNvSpPr txBox="1"/>
          <p:nvPr/>
        </p:nvSpPr>
        <p:spPr>
          <a:xfrm>
            <a:off x="6430459" y="764408"/>
            <a:ext cx="4129968" cy="1241237"/>
          </a:xfrm>
          <a:prstGeom prst="rect">
            <a:avLst/>
          </a:prstGeom>
          <a:noFill/>
        </p:spPr>
        <p:txBody>
          <a:bodyPr wrap="square" rtlCol="0">
            <a:spAutoFit/>
          </a:bodyPr>
          <a:lstStyle/>
          <a:p>
            <a:pPr algn="r"/>
            <a:r>
              <a:rPr lang="es-ES" sz="3733" b="1" dirty="0">
                <a:solidFill>
                  <a:schemeClr val="tx1">
                    <a:lumMod val="75000"/>
                    <a:lumOff val="25000"/>
                  </a:schemeClr>
                </a:solidFill>
              </a:rPr>
              <a:t>Equipo</a:t>
            </a:r>
          </a:p>
          <a:p>
            <a:pPr algn="r"/>
            <a:r>
              <a:rPr lang="es-ES" sz="3733" b="1" dirty="0">
                <a:solidFill>
                  <a:schemeClr val="tx1">
                    <a:lumMod val="75000"/>
                    <a:lumOff val="25000"/>
                  </a:schemeClr>
                </a:solidFill>
              </a:rPr>
              <a:t>CDMC</a:t>
            </a:r>
          </a:p>
        </p:txBody>
      </p:sp>
      <p:graphicFrame>
        <p:nvGraphicFramePr>
          <p:cNvPr id="4" name="Tabla 6">
            <a:extLst>
              <a:ext uri="{FF2B5EF4-FFF2-40B4-BE49-F238E27FC236}">
                <a16:creationId xmlns:a16="http://schemas.microsoft.com/office/drawing/2014/main" id="{1BDA6B12-C7E4-D826-41A0-4CF83F183F3C}"/>
              </a:ext>
            </a:extLst>
          </p:cNvPr>
          <p:cNvGraphicFramePr>
            <a:graphicFrameLocks noGrp="1"/>
          </p:cNvGraphicFramePr>
          <p:nvPr>
            <p:extLst>
              <p:ext uri="{D42A27DB-BD31-4B8C-83A1-F6EECF244321}">
                <p14:modId xmlns:p14="http://schemas.microsoft.com/office/powerpoint/2010/main" val="2477977474"/>
              </p:ext>
            </p:extLst>
          </p:nvPr>
        </p:nvGraphicFramePr>
        <p:xfrm>
          <a:off x="2256638" y="1286196"/>
          <a:ext cx="6845248" cy="3840480"/>
        </p:xfrm>
        <a:graphic>
          <a:graphicData uri="http://schemas.openxmlformats.org/drawingml/2006/table">
            <a:tbl>
              <a:tblPr firstRow="1" bandRow="1">
                <a:tableStyleId>{93296810-A885-4BE3-A3E7-6D5BEEA58F35}</a:tableStyleId>
              </a:tblPr>
              <a:tblGrid>
                <a:gridCol w="3422624">
                  <a:extLst>
                    <a:ext uri="{9D8B030D-6E8A-4147-A177-3AD203B41FA5}">
                      <a16:colId xmlns:a16="http://schemas.microsoft.com/office/drawing/2014/main" val="3169399186"/>
                    </a:ext>
                  </a:extLst>
                </a:gridCol>
                <a:gridCol w="3422624">
                  <a:extLst>
                    <a:ext uri="{9D8B030D-6E8A-4147-A177-3AD203B41FA5}">
                      <a16:colId xmlns:a16="http://schemas.microsoft.com/office/drawing/2014/main" val="662284982"/>
                    </a:ext>
                  </a:extLst>
                </a:gridCol>
              </a:tblGrid>
              <a:tr h="311525">
                <a:tc>
                  <a:txBody>
                    <a:bodyPr/>
                    <a:lstStyle/>
                    <a:p>
                      <a:pPr algn="ctr"/>
                      <a:r>
                        <a:rPr lang="es-CO" sz="1800" b="0" dirty="0">
                          <a:solidFill>
                            <a:schemeClr val="bg1">
                              <a:lumMod val="85000"/>
                            </a:schemeClr>
                          </a:solidFill>
                        </a:rPr>
                        <a:t>Equipo</a:t>
                      </a:r>
                    </a:p>
                  </a:txBody>
                  <a:tcPr/>
                </a:tc>
                <a:tc>
                  <a:txBody>
                    <a:bodyPr/>
                    <a:lstStyle/>
                    <a:p>
                      <a:pPr algn="ctr"/>
                      <a:r>
                        <a:rPr lang="es-CO" sz="1800" b="1" dirty="0">
                          <a:solidFill>
                            <a:schemeClr val="tx1">
                              <a:lumMod val="65000"/>
                              <a:lumOff val="35000"/>
                            </a:schemeClr>
                          </a:solidFill>
                        </a:rPr>
                        <a:t>ADSO</a:t>
                      </a:r>
                    </a:p>
                  </a:txBody>
                  <a:tcPr/>
                </a:tc>
                <a:extLst>
                  <a:ext uri="{0D108BD9-81ED-4DB2-BD59-A6C34878D82A}">
                    <a16:rowId xmlns:a16="http://schemas.microsoft.com/office/drawing/2014/main" val="1543277789"/>
                  </a:ext>
                </a:extLst>
              </a:tr>
              <a:tr h="513089">
                <a:tc>
                  <a:txBody>
                    <a:bodyPr/>
                    <a:lstStyle/>
                    <a:p>
                      <a:pPr algn="ctr"/>
                      <a:r>
                        <a:rPr lang="es-ES" dirty="0">
                          <a:solidFill>
                            <a:schemeClr val="tx1">
                              <a:lumMod val="65000"/>
                              <a:lumOff val="35000"/>
                            </a:schemeClr>
                          </a:solidFill>
                        </a:rPr>
                        <a:t>Coordinación</a:t>
                      </a: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Paula Milena Isaza</a:t>
                      </a:r>
                    </a:p>
                    <a:p>
                      <a:endParaRPr lang="es-CO" dirty="0"/>
                    </a:p>
                  </a:txBody>
                  <a:tcPr/>
                </a:tc>
                <a:extLst>
                  <a:ext uri="{0D108BD9-81ED-4DB2-BD59-A6C34878D82A}">
                    <a16:rowId xmlns:a16="http://schemas.microsoft.com/office/drawing/2014/main" val="2370425252"/>
                  </a:ext>
                </a:extLst>
              </a:tr>
              <a:tr h="7329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solidFill>
                            <a:schemeClr val="tx1">
                              <a:lumMod val="65000"/>
                              <a:lumOff val="35000"/>
                            </a:schemeClr>
                          </a:solidFill>
                        </a:rPr>
                        <a:t>Asesores Temáticos</a:t>
                      </a:r>
                    </a:p>
                    <a:p>
                      <a:pPr algn="ct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Gloria Jaramillo</a:t>
                      </a:r>
                    </a:p>
                    <a:p>
                      <a:endParaRPr lang="es-CO" dirty="0"/>
                    </a:p>
                  </a:txBody>
                  <a:tcPr/>
                </a:tc>
                <a:extLst>
                  <a:ext uri="{0D108BD9-81ED-4DB2-BD59-A6C34878D82A}">
                    <a16:rowId xmlns:a16="http://schemas.microsoft.com/office/drawing/2014/main" val="1706558631"/>
                  </a:ext>
                </a:extLst>
              </a:tr>
              <a:tr h="5130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solidFill>
                            <a:schemeClr val="tx1">
                              <a:lumMod val="65000"/>
                              <a:lumOff val="35000"/>
                            </a:schemeClr>
                          </a:solidFill>
                        </a:rPr>
                        <a:t>Scrum Master</a:t>
                      </a:r>
                    </a:p>
                    <a:p>
                      <a:pPr algn="ct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p>
                      <a:endParaRPr lang="es-CO" dirty="0"/>
                    </a:p>
                  </a:txBody>
                  <a:tcPr/>
                </a:tc>
                <a:extLst>
                  <a:ext uri="{0D108BD9-81ED-4DB2-BD59-A6C34878D82A}">
                    <a16:rowId xmlns:a16="http://schemas.microsoft.com/office/drawing/2014/main" val="2588307225"/>
                  </a:ext>
                </a:extLst>
              </a:tr>
              <a:tr h="513089">
                <a:tc>
                  <a:txBody>
                    <a:bodyPr/>
                    <a:lstStyle/>
                    <a:p>
                      <a:pPr algn="ctr"/>
                      <a:r>
                        <a:rPr lang="es-CO" sz="1800" dirty="0">
                          <a:solidFill>
                            <a:schemeClr val="tx1">
                              <a:lumMod val="65000"/>
                              <a:lumOff val="35000"/>
                            </a:schemeClr>
                          </a:solidFill>
                        </a:rPr>
                        <a:t>Desarrollador</a:t>
                      </a: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Andrés Felipe Godoy </a:t>
                      </a:r>
                    </a:p>
                    <a:p>
                      <a:endParaRPr lang="es-CO" dirty="0"/>
                    </a:p>
                  </a:txBody>
                  <a:tcPr/>
                </a:tc>
                <a:extLst>
                  <a:ext uri="{0D108BD9-81ED-4DB2-BD59-A6C34878D82A}">
                    <a16:rowId xmlns:a16="http://schemas.microsoft.com/office/drawing/2014/main" val="1764149336"/>
                  </a:ext>
                </a:extLst>
              </a:tr>
              <a:tr h="297266">
                <a:tc>
                  <a:txBody>
                    <a:bodyPr/>
                    <a:lstStyle/>
                    <a:p>
                      <a:pPr algn="ctr"/>
                      <a:r>
                        <a:rPr lang="es-ES" dirty="0">
                          <a:solidFill>
                            <a:schemeClr val="tx1">
                              <a:lumMod val="65000"/>
                              <a:lumOff val="35000"/>
                            </a:schemeClr>
                          </a:solidFill>
                        </a:rPr>
                        <a:t>Revisor</a:t>
                      </a:r>
                      <a:endParaRPr lang="es-CO" dirty="0">
                        <a:solidFill>
                          <a:schemeClr val="tx1">
                            <a:lumMod val="65000"/>
                            <a:lumOff val="35000"/>
                          </a:schemeClr>
                        </a:solidFill>
                      </a:endParaRPr>
                    </a:p>
                  </a:txBody>
                  <a:tcPr/>
                </a:tc>
                <a:tc>
                  <a:txBody>
                    <a:bodyPr/>
                    <a:lstStyle/>
                    <a:p>
                      <a:r>
                        <a:rPr lang="es-ES" b="1" dirty="0">
                          <a:solidFill>
                            <a:schemeClr val="tx1">
                              <a:lumMod val="65000"/>
                              <a:lumOff val="35000"/>
                            </a:schemeClr>
                          </a:solidFill>
                        </a:rPr>
                        <a:t>Santiago flores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txBody>
                  <a:tcPr/>
                </a:tc>
                <a:extLst>
                  <a:ext uri="{0D108BD9-81ED-4DB2-BD59-A6C34878D82A}">
                    <a16:rowId xmlns:a16="http://schemas.microsoft.com/office/drawing/2014/main" val="2302588548"/>
                  </a:ext>
                </a:extLst>
              </a:tr>
            </a:tbl>
          </a:graphicData>
        </a:graphic>
      </p:graphicFrame>
      <p:sp>
        <p:nvSpPr>
          <p:cNvPr id="5" name="CuadroTexto 4">
            <a:extLst>
              <a:ext uri="{FF2B5EF4-FFF2-40B4-BE49-F238E27FC236}">
                <a16:creationId xmlns:a16="http://schemas.microsoft.com/office/drawing/2014/main" id="{280DF128-10E4-D80A-65F6-CC1303BD098B}"/>
              </a:ext>
            </a:extLst>
          </p:cNvPr>
          <p:cNvSpPr txBox="1"/>
          <p:nvPr/>
        </p:nvSpPr>
        <p:spPr>
          <a:xfrm>
            <a:off x="1359017" y="6023295"/>
            <a:ext cx="8915400" cy="430887"/>
          </a:xfrm>
          <a:prstGeom prst="rect">
            <a:avLst/>
          </a:prstGeom>
          <a:noFill/>
        </p:spPr>
        <p:txBody>
          <a:bodyPr wrap="square">
            <a:spAutoFit/>
          </a:bodyPr>
          <a:lstStyle/>
          <a:p>
            <a:pPr algn="ctr"/>
            <a:r>
              <a:rPr lang="es-ES" sz="1100" dirty="0"/>
              <a:t>Este material puede ser distribuido, copiado y exhibido por terceros si se muestran los créditos.  No se puede obtener ningún beneficio comercial y las obras derivadas tienen que estar bajo los mismos términos de licencia que el trabajo original.</a:t>
            </a:r>
            <a:endParaRPr lang="es-CO" sz="1100" dirty="0"/>
          </a:p>
        </p:txBody>
      </p:sp>
    </p:spTree>
    <p:extLst>
      <p:ext uri="{BB962C8B-B14F-4D97-AF65-F5344CB8AC3E}">
        <p14:creationId xmlns:p14="http://schemas.microsoft.com/office/powerpoint/2010/main" val="388551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989BAD2-7A16-7D6E-0FAE-13C88D654696}"/>
              </a:ext>
            </a:extLst>
          </p:cNvPr>
          <p:cNvSpPr txBox="1"/>
          <p:nvPr/>
        </p:nvSpPr>
        <p:spPr>
          <a:xfrm>
            <a:off x="950067" y="1955259"/>
            <a:ext cx="10291865" cy="2123658"/>
          </a:xfrm>
          <a:prstGeom prst="rect">
            <a:avLst/>
          </a:prstGeom>
          <a:noFill/>
        </p:spPr>
        <p:txBody>
          <a:bodyPr wrap="square">
            <a:spAutoFit/>
          </a:bodyPr>
          <a:lstStyle/>
          <a:p>
            <a:pPr algn="ctr"/>
            <a:r>
              <a:rPr lang="es-ES" sz="6600" b="1" dirty="0">
                <a:solidFill>
                  <a:srgbClr val="FFFFFF"/>
                </a:solidFill>
              </a:rPr>
              <a:t>Proceso de instalación del editor de texto </a:t>
            </a:r>
          </a:p>
        </p:txBody>
      </p:sp>
    </p:spTree>
    <p:extLst>
      <p:ext uri="{BB962C8B-B14F-4D97-AF65-F5344CB8AC3E}">
        <p14:creationId xmlns:p14="http://schemas.microsoft.com/office/powerpoint/2010/main" val="179705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A16DF194-3E4F-0C38-A32A-EBE160756D40}"/>
              </a:ext>
            </a:extLst>
          </p:cNvPr>
          <p:cNvSpPr txBox="1"/>
          <p:nvPr/>
        </p:nvSpPr>
        <p:spPr>
          <a:xfrm>
            <a:off x="571455" y="1665606"/>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12" name="CuadroTexto 11">
            <a:extLst>
              <a:ext uri="{FF2B5EF4-FFF2-40B4-BE49-F238E27FC236}">
                <a16:creationId xmlns:a16="http://schemas.microsoft.com/office/drawing/2014/main" id="{46D1A3BE-8031-96C0-2DD0-E9C0A2A09DF2}"/>
              </a:ext>
            </a:extLst>
          </p:cNvPr>
          <p:cNvSpPr txBox="1"/>
          <p:nvPr/>
        </p:nvSpPr>
        <p:spPr>
          <a:xfrm>
            <a:off x="571455" y="3427971"/>
            <a:ext cx="4991752" cy="999248"/>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 </a:t>
            </a:r>
            <a:r>
              <a:rPr lang="es-CO" sz="1867" dirty="0">
                <a:latin typeface="Arial" panose="020B0604020202020204" pitchFamily="34" charset="0"/>
                <a:ea typeface="Calibri" panose="020F0502020204030204" pitchFamily="34" charset="0"/>
                <a:cs typeface="Times New Roman" panose="02020603050405020304" pitchFamily="18" charset="0"/>
              </a:rPr>
              <a:t>Escribimos en Google “Visual Studio Code” y seleccionamos donde dice “Download”.</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a16="http://schemas.microsoft.com/office/drawing/2014/main" id="{690F6F61-72AE-D2F6-4525-DAC7B9B5F426}"/>
              </a:ext>
            </a:extLst>
          </p:cNvPr>
          <p:cNvSpPr/>
          <p:nvPr/>
        </p:nvSpPr>
        <p:spPr>
          <a:xfrm>
            <a:off x="841647" y="3174307"/>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15" name="Imagen 14">
            <a:extLst>
              <a:ext uri="{FF2B5EF4-FFF2-40B4-BE49-F238E27FC236}">
                <a16:creationId xmlns:a16="http://schemas.microsoft.com/office/drawing/2014/main" id="{69563E70-F46F-3270-223C-01A3D4C67DEC}"/>
              </a:ext>
            </a:extLst>
          </p:cNvPr>
          <p:cNvPicPr>
            <a:picLocks noChangeAspect="1"/>
          </p:cNvPicPr>
          <p:nvPr/>
        </p:nvPicPr>
        <p:blipFill rotWithShape="1">
          <a:blip r:embed="rId2"/>
          <a:srcRect l="9438" r="35871"/>
          <a:stretch/>
        </p:blipFill>
        <p:spPr bwMode="auto">
          <a:xfrm>
            <a:off x="6907346" y="15394"/>
            <a:ext cx="5311533" cy="6857999"/>
          </a:xfrm>
          <a:prstGeom prst="rect">
            <a:avLst/>
          </a:prstGeom>
          <a:ln>
            <a:noFill/>
          </a:ln>
          <a:extLst>
            <a:ext uri="{53640926-AAD7-44D8-BBD7-CCE9431645EC}">
              <a14:shadowObscured xmlns:a14="http://schemas.microsoft.com/office/drawing/2010/main"/>
            </a:ext>
          </a:extLst>
        </p:spPr>
      </p:pic>
      <p:pic>
        <p:nvPicPr>
          <p:cNvPr id="16" name="Imagen 15">
            <a:extLst>
              <a:ext uri="{FF2B5EF4-FFF2-40B4-BE49-F238E27FC236}">
                <a16:creationId xmlns:a16="http://schemas.microsoft.com/office/drawing/2014/main" id="{D7B20E92-B09A-764B-4373-56405CB8766A}"/>
              </a:ext>
            </a:extLst>
          </p:cNvPr>
          <p:cNvPicPr>
            <a:picLocks noChangeAspect="1"/>
          </p:cNvPicPr>
          <p:nvPr/>
        </p:nvPicPr>
        <p:blipFill>
          <a:blip r:embed="rId3"/>
          <a:stretch>
            <a:fillRect/>
          </a:stretch>
        </p:blipFill>
        <p:spPr>
          <a:xfrm>
            <a:off x="11219617" y="5769583"/>
            <a:ext cx="811391" cy="790587"/>
          </a:xfrm>
          <a:prstGeom prst="rect">
            <a:avLst/>
          </a:prstGeom>
        </p:spPr>
      </p:pic>
      <p:cxnSp>
        <p:nvCxnSpPr>
          <p:cNvPr id="17" name="Conector recto de flecha 16">
            <a:extLst>
              <a:ext uri="{FF2B5EF4-FFF2-40B4-BE49-F238E27FC236}">
                <a16:creationId xmlns:a16="http://schemas.microsoft.com/office/drawing/2014/main" id="{11399240-079E-F65C-A796-7C3B475B0E82}"/>
              </a:ext>
            </a:extLst>
          </p:cNvPr>
          <p:cNvCxnSpPr>
            <a:cxnSpLocks/>
          </p:cNvCxnSpPr>
          <p:nvPr/>
        </p:nvCxnSpPr>
        <p:spPr>
          <a:xfrm flipH="1">
            <a:off x="10233061" y="2760243"/>
            <a:ext cx="1273996" cy="0"/>
          </a:xfrm>
          <a:prstGeom prst="straightConnector1">
            <a:avLst/>
          </a:prstGeom>
          <a:ln>
            <a:solidFill>
              <a:srgbClr val="FF66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7699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645EDB-5274-6C43-9029-E48942C57DEB}"/>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42463E9E-E65E-9F16-2CF3-137CEBD69683}"/>
              </a:ext>
            </a:extLst>
          </p:cNvPr>
          <p:cNvSpPr txBox="1"/>
          <p:nvPr/>
        </p:nvSpPr>
        <p:spPr>
          <a:xfrm>
            <a:off x="1028655" y="2080880"/>
            <a:ext cx="4991752" cy="691792"/>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2: </a:t>
            </a:r>
            <a:r>
              <a:rPr lang="es-CO" sz="1867" dirty="0">
                <a:latin typeface="Arial" panose="020B0604020202020204" pitchFamily="34" charset="0"/>
                <a:ea typeface="Calibri" panose="020F0502020204030204" pitchFamily="34" charset="0"/>
                <a:cs typeface="Times New Roman" panose="02020603050405020304" pitchFamily="18" charset="0"/>
              </a:rPr>
              <a:t>Seleccionamos el sistema operativo que tenemos y lo descargamos.</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D53D1BC-2C30-F702-6321-7784FF896509}"/>
              </a:ext>
            </a:extLst>
          </p:cNvPr>
          <p:cNvPicPr>
            <a:picLocks noChangeAspect="1"/>
          </p:cNvPicPr>
          <p:nvPr/>
        </p:nvPicPr>
        <p:blipFill rotWithShape="1">
          <a:blip r:embed="rId2"/>
          <a:srcRect t="15642" r="2648"/>
          <a:stretch/>
        </p:blipFill>
        <p:spPr>
          <a:xfrm>
            <a:off x="4787603" y="2697699"/>
            <a:ext cx="7051620" cy="3841787"/>
          </a:xfrm>
          <a:prstGeom prst="rect">
            <a:avLst/>
          </a:prstGeom>
          <a:ln>
            <a:solidFill>
              <a:schemeClr val="tx1"/>
            </a:solidFill>
          </a:ln>
        </p:spPr>
      </p:pic>
      <p:sp>
        <p:nvSpPr>
          <p:cNvPr id="7" name="Rectángulo 6">
            <a:extLst>
              <a:ext uri="{FF2B5EF4-FFF2-40B4-BE49-F238E27FC236}">
                <a16:creationId xmlns:a16="http://schemas.microsoft.com/office/drawing/2014/main" id="{34E8D0B5-9A96-F1AF-872E-9B57DCBDED1C}"/>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02301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289CBC6-BFAE-8741-CBBA-5C04F8FA73A2}"/>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7" name="CuadroTexto 6">
            <a:extLst>
              <a:ext uri="{FF2B5EF4-FFF2-40B4-BE49-F238E27FC236}">
                <a16:creationId xmlns:a16="http://schemas.microsoft.com/office/drawing/2014/main" id="{47D302F7-36DE-FEBA-E454-2062842373F6}"/>
              </a:ext>
            </a:extLst>
          </p:cNvPr>
          <p:cNvSpPr txBox="1"/>
          <p:nvPr/>
        </p:nvSpPr>
        <p:spPr>
          <a:xfrm>
            <a:off x="1028655" y="2080881"/>
            <a:ext cx="4991752" cy="3241850"/>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3: </a:t>
            </a:r>
            <a:r>
              <a:rPr lang="es-CO" sz="1867" dirty="0">
                <a:latin typeface="Arial" panose="020B0604020202020204" pitchFamily="34" charset="0"/>
                <a:ea typeface="Calibri" panose="020F0502020204030204" pitchFamily="34" charset="0"/>
                <a:cs typeface="Times New Roman" panose="02020603050405020304" pitchFamily="18" charset="0"/>
              </a:rPr>
              <a:t>Al darle clic nos descargará un .exe, al cual le daremos clic encima.</a:t>
            </a: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4: </a:t>
            </a:r>
            <a:r>
              <a:rPr lang="es-CO" sz="1867" dirty="0">
                <a:latin typeface="Arial" panose="020B0604020202020204" pitchFamily="34" charset="0"/>
                <a:ea typeface="Calibri" panose="020F0502020204030204" pitchFamily="34" charset="0"/>
                <a:cs typeface="Times New Roman" panose="02020603050405020304" pitchFamily="18" charset="0"/>
              </a:rPr>
              <a:t>Lee y acepta el acuerdo de licencia.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62B93C4A-548E-B763-FDA2-56E2B04756A1}"/>
              </a:ext>
            </a:extLst>
          </p:cNvPr>
          <p:cNvPicPr>
            <a:picLocks noChangeAspect="1"/>
          </p:cNvPicPr>
          <p:nvPr/>
        </p:nvPicPr>
        <p:blipFill rotWithShape="1">
          <a:blip r:embed="rId2"/>
          <a:srcRect r="82287"/>
          <a:stretch/>
        </p:blipFill>
        <p:spPr bwMode="auto">
          <a:xfrm>
            <a:off x="6808871" y="1918953"/>
            <a:ext cx="3232408" cy="762000"/>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AE00A678-114E-3330-FD67-5F15DBEC6404}"/>
              </a:ext>
            </a:extLst>
          </p:cNvPr>
          <p:cNvPicPr>
            <a:picLocks noChangeAspect="1"/>
          </p:cNvPicPr>
          <p:nvPr/>
        </p:nvPicPr>
        <p:blipFill>
          <a:blip r:embed="rId3"/>
          <a:stretch>
            <a:fillRect/>
          </a:stretch>
        </p:blipFill>
        <p:spPr>
          <a:xfrm>
            <a:off x="6263862" y="3057258"/>
            <a:ext cx="4544023" cy="3482228"/>
          </a:xfrm>
          <a:prstGeom prst="rect">
            <a:avLst/>
          </a:prstGeom>
        </p:spPr>
      </p:pic>
      <p:sp>
        <p:nvSpPr>
          <p:cNvPr id="11" name="Rectángulo 10">
            <a:extLst>
              <a:ext uri="{FF2B5EF4-FFF2-40B4-BE49-F238E27FC236}">
                <a16:creationId xmlns:a16="http://schemas.microsoft.com/office/drawing/2014/main" id="{876E8DD1-E4FB-9515-4C6B-57921FC9E038}"/>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07069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ABE15E-30A8-B0ED-3A2E-08AFA66345EF}"/>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C5812159-A831-E6C3-4B5C-1E526940735C}"/>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5: </a:t>
            </a:r>
            <a:r>
              <a:rPr lang="es-CO" sz="1867" dirty="0">
                <a:latin typeface="Arial" panose="020B0604020202020204" pitchFamily="34" charset="0"/>
                <a:ea typeface="Calibri" panose="020F0502020204030204" pitchFamily="34" charset="0"/>
                <a:cs typeface="Times New Roman" panose="02020603050405020304" pitchFamily="18" charset="0"/>
              </a:rPr>
              <a:t>Puedes cambiar la ubicación de la carpeta de instalación o mantener la configuración predeterminada.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8475622-1C70-2861-76CB-11AF49445CDC}"/>
              </a:ext>
            </a:extLst>
          </p:cNvPr>
          <p:cNvPicPr>
            <a:picLocks noChangeAspect="1"/>
          </p:cNvPicPr>
          <p:nvPr/>
        </p:nvPicPr>
        <p:blipFill>
          <a:blip r:embed="rId2"/>
          <a:stretch>
            <a:fillRect/>
          </a:stretch>
        </p:blipFill>
        <p:spPr>
          <a:xfrm>
            <a:off x="6513957" y="1630390"/>
            <a:ext cx="5054600" cy="3898900"/>
          </a:xfrm>
          <a:prstGeom prst="rect">
            <a:avLst/>
          </a:prstGeom>
        </p:spPr>
      </p:pic>
      <p:sp>
        <p:nvSpPr>
          <p:cNvPr id="6" name="Rectángulo 5">
            <a:extLst>
              <a:ext uri="{FF2B5EF4-FFF2-40B4-BE49-F238E27FC236}">
                <a16:creationId xmlns:a16="http://schemas.microsoft.com/office/drawing/2014/main" id="{88D0DB38-D108-0E3D-A4BE-6CE5E049E333}"/>
              </a:ext>
            </a:extLst>
          </p:cNvPr>
          <p:cNvSpPr/>
          <p:nvPr/>
        </p:nvSpPr>
        <p:spPr>
          <a:xfrm>
            <a:off x="1172388" y="3278160"/>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5379182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3470</TotalTime>
  <Words>1505</Words>
  <Application>Microsoft Office PowerPoint</Application>
  <PresentationFormat>Panorámica</PresentationFormat>
  <Paragraphs>106</Paragraphs>
  <Slides>47</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47</vt:i4>
      </vt:variant>
    </vt:vector>
  </HeadingPairs>
  <TitlesOfParts>
    <vt:vector size="55" baseType="lpstr">
      <vt:lpstr>Arial</vt:lpstr>
      <vt:lpstr>Calibir</vt:lpstr>
      <vt:lpstr>Calibri</vt:lpstr>
      <vt:lpstr>Calibri Light</vt:lpstr>
      <vt:lpstr>Work Sans</vt:lpstr>
      <vt:lpstr>Work Sans Medium</vt:lpstr>
      <vt:lpstr>Tema de Office</vt:lpstr>
      <vt:lpstr>2_Tema de Office</vt:lpstr>
      <vt:lpstr>Presentación de PowerPoint</vt:lpstr>
      <vt:lpstr>Contenido de la presentación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andres godoy</cp:lastModifiedBy>
  <cp:revision>50</cp:revision>
  <dcterms:created xsi:type="dcterms:W3CDTF">2020-10-01T23:51:28Z</dcterms:created>
  <dcterms:modified xsi:type="dcterms:W3CDTF">2023-09-10T05:45:06Z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